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4"/>
  </p:notesMasterIdLst>
  <p:handoutMasterIdLst>
    <p:handoutMasterId r:id="rId35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38" r:id="rId14"/>
    <p:sldId id="526" r:id="rId15"/>
    <p:sldId id="539" r:id="rId16"/>
    <p:sldId id="540" r:id="rId17"/>
    <p:sldId id="523" r:id="rId18"/>
    <p:sldId id="521" r:id="rId19"/>
    <p:sldId id="533" r:id="rId20"/>
    <p:sldId id="522" r:id="rId21"/>
    <p:sldId id="496" r:id="rId22"/>
    <p:sldId id="532" r:id="rId23"/>
    <p:sldId id="505" r:id="rId24"/>
    <p:sldId id="506" r:id="rId25"/>
    <p:sldId id="507" r:id="rId26"/>
    <p:sldId id="534" r:id="rId27"/>
    <p:sldId id="535" r:id="rId28"/>
    <p:sldId id="541" r:id="rId29"/>
    <p:sldId id="516" r:id="rId30"/>
    <p:sldId id="536" r:id="rId31"/>
    <p:sldId id="537" r:id="rId32"/>
    <p:sldId id="47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73447" autoAdjust="0"/>
  </p:normalViewPr>
  <p:slideViewPr>
    <p:cSldViewPr>
      <p:cViewPr varScale="1">
        <p:scale>
          <a:sx n="70" d="100"/>
          <a:sy n="70" d="100"/>
        </p:scale>
        <p:origin x="152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-1: 11111111    11111111   11111111   11111111</a:t>
            </a:r>
          </a:p>
          <a:p>
            <a:r>
              <a:rPr lang="en-US" dirty="0"/>
              <a:t>-1&lt;&lt;1 (singed): </a:t>
            </a:r>
          </a:p>
          <a:p>
            <a:endParaRPr lang="en-US" dirty="0"/>
          </a:p>
          <a:p>
            <a:r>
              <a:rPr lang="en-US" dirty="0"/>
              <a:t>-----------------------</a:t>
            </a:r>
          </a:p>
          <a:p>
            <a:r>
              <a:rPr lang="pt-BR" dirty="0"/>
              <a:t> int n = 254; //11111110</a:t>
            </a:r>
          </a:p>
          <a:p>
            <a:r>
              <a:rPr lang="pt-BR"/>
              <a:t> System.out.println(n&gt;&gt;&gt;2); //63 : 00111111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ArrayCopyDemo { </a:t>
            </a:r>
          </a:p>
          <a:p>
            <a:r>
              <a:rPr lang="en-US" dirty="0"/>
              <a:t>         public static void main(String[] args) { </a:t>
            </a:r>
          </a:p>
          <a:p>
            <a:r>
              <a:rPr lang="en-US" dirty="0"/>
              <a:t>         char[] copyFrom = { 'd', 'e', 'c', 'a', 'f', 'f', 'e', 'i', 'n', 'a', 't', 'e', 'd' }; </a:t>
            </a:r>
          </a:p>
          <a:p>
            <a:r>
              <a:rPr lang="en-US" dirty="0"/>
              <a:t>         char[] copyTo = new char[7]; </a:t>
            </a:r>
          </a:p>
          <a:p>
            <a:r>
              <a:rPr lang="en-US" dirty="0"/>
              <a:t>         </a:t>
            </a:r>
            <a:r>
              <a:rPr lang="en-US" dirty="0" err="1"/>
              <a:t>System.arraycopy</a:t>
            </a:r>
            <a:r>
              <a:rPr lang="en-US" dirty="0"/>
              <a:t>(</a:t>
            </a:r>
            <a:r>
              <a:rPr lang="en-US" dirty="0" err="1"/>
              <a:t>copyFrom</a:t>
            </a:r>
            <a:r>
              <a:rPr lang="en-US" dirty="0"/>
              <a:t>, 2, copyTo, 0, 7); 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(new String(copyTo));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4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9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  <a:latin typeface="inherit"/>
              </a:rPr>
              <a:t>int</a:t>
            </a:r>
            <a:r>
              <a:rPr lang="en-US"/>
              <a:t> num = </a:t>
            </a:r>
            <a:r>
              <a:rPr lang="en-US">
                <a:effectLst/>
                <a:latin typeface="inherit"/>
              </a:rPr>
              <a:t>5</a:t>
            </a:r>
            <a:r>
              <a:rPr lang="en-US"/>
              <a:t>; </a:t>
            </a:r>
          </a:p>
          <a:p>
            <a:r>
              <a:rPr lang="en-US"/>
              <a:t>String str = String.format(</a:t>
            </a:r>
            <a:r>
              <a:rPr lang="en-US">
                <a:effectLst/>
                <a:latin typeface="inherit"/>
              </a:rPr>
              <a:t>"%03d"</a:t>
            </a:r>
            <a:r>
              <a:rPr lang="en-US"/>
              <a:t>, num); </a:t>
            </a:r>
          </a:p>
          <a:p>
            <a:r>
              <a:rPr lang="en-US">
                <a:effectLst/>
                <a:latin typeface="inherit"/>
              </a:rPr>
              <a:t>// 005</a:t>
            </a:r>
          </a:p>
          <a:p>
            <a:r>
              <a:rPr lang="en-US"/>
              <a:t>System.out.printf(</a:t>
            </a:r>
            <a:r>
              <a:rPr lang="en-US">
                <a:effectLst/>
                <a:latin typeface="inherit"/>
              </a:rPr>
              <a:t>"Original number %d, leading with zero : %s"</a:t>
            </a:r>
            <a:r>
              <a:rPr lang="en-US"/>
              <a:t>, num, str); </a:t>
            </a:r>
          </a:p>
          <a:p>
            <a:r>
              <a:rPr lang="en-US">
                <a:effectLst/>
                <a:latin typeface="inherit"/>
              </a:rPr>
              <a:t>// Original number 5, leading with zero : 005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3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Comments wisely: </a:t>
            </a:r>
            <a:r>
              <a:rPr lang="en-US" dirty="0"/>
              <a:t>If there can be any doubt as to what a passage of code does, precede it with a comment.</a:t>
            </a:r>
          </a:p>
          <a:p>
            <a:r>
              <a:rPr lang="en-US" dirty="0"/>
              <a:t>• Indent each comment to the same level as the block of code or statement to which it applies. </a:t>
            </a:r>
          </a:p>
          <a:p>
            <a:r>
              <a:rPr lang="en-US" dirty="0"/>
              <a:t>• Make sure that all comments add value—don’t state the obvious, as in the following fairly useless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  <a:p>
            <a:r>
              <a:rPr lang="vi-VN"/>
              <a:t>Vào thư mục build\classes của project</a:t>
            </a:r>
          </a:p>
          <a:p>
            <a:r>
              <a:rPr lang="vi-VN"/>
              <a:t>1. tạo 1 tập tin run.txt</a:t>
            </a:r>
          </a:p>
          <a:p>
            <a:r>
              <a:rPr lang="vi-VN"/>
              <a:t>2. đổi tên run.bat hoặc run.cmd</a:t>
            </a:r>
          </a:p>
          <a:p>
            <a:r>
              <a:rPr lang="vi-VN"/>
              <a:t>3. nhập nọi dung như slide</a:t>
            </a:r>
          </a:p>
          <a:p>
            <a:r>
              <a:rPr lang="vi-VN"/>
              <a:t>java Adding 12.789 4.32</a:t>
            </a:r>
          </a:p>
          <a:p>
            <a:r>
              <a:rPr lang="vi-VN"/>
              <a:t>pause</a:t>
            </a:r>
          </a:p>
          <a:p>
            <a:r>
              <a:rPr lang="vi-VN"/>
              <a:t>4. double-click trên run.bat hoặc run.cmd</a:t>
            </a:r>
          </a:p>
          <a:p>
            <a:r>
              <a:rPr lang="vi-VN"/>
              <a:t>thay double-click bằng Enter cũng được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B04595-9EB8-4A9F-9AA4-E3B54A3C194D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B2903-CCBA-4C07-B213-D0AFA83B87C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6207-B1FA-4A12-B702-A8C7166E059C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4F23B8B-AB91-4713-9D92-DB8E6E5607F0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79B6-B052-400B-B316-EA5CD7F23FE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D951-4970-41FA-99CC-30C9073FB3C7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8687D-D61C-4C26-99A5-B3ECEDA3EB89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3FC16-9E12-4553-87F9-B860703D906F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6D8A-6CDF-4F48-AD3C-488D8D37A48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D4B6-DA5A-4AA2-AC46-48842932D7E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0B167-CAB3-4EC1-9554-4B87C0CAF0A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(http://docs.oracle.com/javase/tutorial/java/index.html)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(1)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/>
              <a:t>index.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(2)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/>
              <a:t>	</a:t>
            </a:r>
            <a:r>
              <a:rPr lang="en-US" dirty="0">
                <a:latin typeface="Courier" pitchFamily="49" charset="0"/>
              </a:rPr>
              <a:t>int[] anArray</a:t>
            </a:r>
            <a:r>
              <a:rPr lang="en-US" dirty="0"/>
              <a:t>; </a:t>
            </a:r>
          </a:p>
          <a:p>
            <a:pPr marL="457200" lvl="1" indent="0">
              <a:buNone/>
            </a:pPr>
            <a:r>
              <a:rPr lang="en-US" dirty="0"/>
              <a:t>	or </a:t>
            </a:r>
            <a:r>
              <a:rPr lang="en-US" dirty="0">
                <a:latin typeface="Courier" pitchFamily="49" charset="0"/>
              </a:rPr>
              <a:t>float 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>
                <a:latin typeface="Courier" pitchFamily="49" charset="0"/>
              </a:rPr>
              <a:t>	anArray 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class.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Array is a reference 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8D2-058E-4353-BE5F-6BE3476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/>
          <a:lstStyle/>
          <a:p>
            <a:r>
              <a:rPr lang="en-US"/>
              <a:t>Demo 1D-Array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ABE89-3B6F-4395-A2A0-02E371E8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" y="762000"/>
            <a:ext cx="5587181" cy="281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A21C59-BB5C-44D1-ABF1-19886B95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320" y="2382520"/>
            <a:ext cx="5257800" cy="4432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285B1-C326-4E43-9ACF-7490620D6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9" y="4150770"/>
            <a:ext cx="3218764" cy="26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4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declare a matrix</a:t>
            </a:r>
          </a:p>
          <a:p>
            <a:r>
              <a:rPr lang="en-US" dirty="0">
                <a:solidFill>
                  <a:srgbClr val="FFFF00"/>
                </a:solidFill>
              </a:rPr>
              <a:t>int r=10, c=5; // number of rows, columns</a:t>
            </a:r>
          </a:p>
          <a:p>
            <a:r>
              <a:rPr lang="en-US" dirty="0">
                <a:solidFill>
                  <a:srgbClr val="FFFF00"/>
                </a:solidFill>
              </a:rPr>
              <a:t>m= new int[r][c]; // memory allocate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8D2-058E-4353-BE5F-6BE34765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2D-Array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DD400-AFB3-4A39-A861-03CD4C61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6904318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4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916F7-241E-4508-8F6F-B5D25668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72" y="4077929"/>
            <a:ext cx="2657251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EB809-8E73-4B47-B6C7-14EFD657F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6437672" cy="46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1; int y = 2; int z = 3;</a:t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taken from C-language</a:t>
            </a:r>
          </a:p>
          <a:p>
            <a:r>
              <a:rPr lang="en-US" dirty="0"/>
              <a:t>Selection</a:t>
            </a:r>
          </a:p>
          <a:p>
            <a:pPr lvl="1">
              <a:buNone/>
            </a:pPr>
            <a:r>
              <a:rPr lang="en-US" dirty="0"/>
              <a:t>if, if … else</a:t>
            </a:r>
          </a:p>
          <a:p>
            <a:pPr lvl="1">
              <a:buNone/>
            </a:pPr>
            <a:r>
              <a:rPr lang="en-US" dirty="0"/>
              <a:t>switch (char/int exp)… case … default…</a:t>
            </a:r>
          </a:p>
          <a:p>
            <a:r>
              <a:rPr lang="en-US" dirty="0"/>
              <a:t>Loops</a:t>
            </a:r>
          </a:p>
          <a:p>
            <a:pPr lvl="1">
              <a:buNone/>
            </a:pPr>
            <a:r>
              <a:rPr lang="en-US" dirty="0"/>
              <a:t>for</a:t>
            </a:r>
          </a:p>
          <a:p>
            <a:pPr lvl="1">
              <a:buNone/>
            </a:pPr>
            <a:r>
              <a:rPr lang="en-US" dirty="0"/>
              <a:t>do… while</a:t>
            </a:r>
          </a:p>
          <a:p>
            <a:pPr lvl="1">
              <a:buNone/>
            </a:pPr>
            <a:r>
              <a:rPr lang="en-US" dirty="0"/>
              <a:t>while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Study some fundamentals of Java languages: Data types, variables, arrays, operators, logic 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Concept: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An enhanced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type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"Steve";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"foo“ + "bar“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/>
              <a:t>Type Conversions and Explicit Casting</a:t>
            </a:r>
            <a:endParaRPr lang="en-US" sz="3200" dirty="0">
              <a:latin typeface="Arial" charset="0"/>
              <a:cs typeface="Arial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i</a:t>
            </a: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Input/Output Data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Opening brace at the end of the line of code that starts a given block. Each closing brace goes on its own line, aligned with the first character of the line 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22AE-14CB-6B06-5E69-702751B2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Java App by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8032-CC68-4337-8517-18F2CE5A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66800"/>
            <a:ext cx="8458200" cy="5410200"/>
          </a:xfrm>
        </p:spPr>
        <p:txBody>
          <a:bodyPr/>
          <a:lstStyle/>
          <a:p>
            <a:r>
              <a:rPr lang="vi-VN"/>
              <a:t>Vào thư mục build\classes của project</a:t>
            </a:r>
            <a:r>
              <a:rPr lang="en-US"/>
              <a:t> (mở bằng File Explorer của Windows)</a:t>
            </a:r>
            <a:endParaRPr lang="vi-VN"/>
          </a:p>
          <a:p>
            <a:pPr marL="0" indent="0">
              <a:buNone/>
            </a:pPr>
            <a:r>
              <a:rPr lang="en-US"/>
              <a:t>   </a:t>
            </a:r>
            <a:r>
              <a:rPr lang="vi-VN"/>
              <a:t>1. </a:t>
            </a:r>
            <a:r>
              <a:rPr lang="en-US"/>
              <a:t>T</a:t>
            </a:r>
            <a:r>
              <a:rPr lang="vi-VN"/>
              <a:t>ạo 1 tập tin run.txt</a:t>
            </a:r>
            <a:endParaRPr lang="en-US"/>
          </a:p>
          <a:p>
            <a:pPr marL="0" indent="0">
              <a:buNone/>
            </a:pPr>
            <a:r>
              <a:rPr lang="en-US"/>
              <a:t>   2. N</a:t>
            </a:r>
            <a:r>
              <a:rPr lang="vi-VN"/>
              <a:t>hập n</a:t>
            </a:r>
            <a:r>
              <a:rPr lang="en-US"/>
              <a:t>ộ</a:t>
            </a:r>
            <a:r>
              <a:rPr lang="vi-VN"/>
              <a:t>i dung </a:t>
            </a:r>
            <a:r>
              <a:rPr lang="en-US"/>
              <a:t>như sau:</a:t>
            </a:r>
            <a:endParaRPr lang="vi-VN"/>
          </a:p>
          <a:p>
            <a:pPr marL="0" indent="0">
              <a:buNone/>
            </a:pPr>
            <a:r>
              <a:rPr lang="en-US"/>
              <a:t>       </a:t>
            </a:r>
            <a:r>
              <a:rPr lang="vi-VN">
                <a:solidFill>
                  <a:srgbClr val="00B050"/>
                </a:solidFill>
              </a:rPr>
              <a:t>java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0070C0"/>
                </a:solidFill>
              </a:rPr>
              <a:t>Adding</a:t>
            </a:r>
            <a:r>
              <a:rPr lang="vi-VN">
                <a:solidFill>
                  <a:srgbClr val="FF0000"/>
                </a:solidFill>
              </a:rPr>
              <a:t> 12.789 4.32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   </a:t>
            </a:r>
            <a:r>
              <a:rPr lang="vi-VN">
                <a:solidFill>
                  <a:srgbClr val="00B050"/>
                </a:solidFill>
              </a:rPr>
              <a:t>pause</a:t>
            </a:r>
          </a:p>
          <a:p>
            <a:pPr marL="0" indent="0">
              <a:buNone/>
            </a:pPr>
            <a:r>
              <a:rPr lang="en-US"/>
              <a:t>   3</a:t>
            </a:r>
            <a:r>
              <a:rPr lang="vi-VN"/>
              <a:t>. </a:t>
            </a:r>
            <a:r>
              <a:rPr lang="en-US"/>
              <a:t>Đ</a:t>
            </a:r>
            <a:r>
              <a:rPr lang="vi-VN"/>
              <a:t>ổi tên</a:t>
            </a:r>
            <a:r>
              <a:rPr lang="en-US"/>
              <a:t> </a:t>
            </a:r>
            <a:r>
              <a:rPr lang="vi-VN"/>
              <a:t>run.txt</a:t>
            </a:r>
            <a:r>
              <a:rPr lang="en-US"/>
              <a:t> thành</a:t>
            </a:r>
            <a:r>
              <a:rPr lang="vi-VN"/>
              <a:t> </a:t>
            </a:r>
            <a:r>
              <a:rPr lang="vi-VN">
                <a:solidFill>
                  <a:srgbClr val="FF0000"/>
                </a:solidFill>
              </a:rPr>
              <a:t>run.bat </a:t>
            </a:r>
            <a:r>
              <a:rPr lang="vi-VN"/>
              <a:t>hoặc </a:t>
            </a:r>
            <a:r>
              <a:rPr lang="en-US"/>
              <a:t>  </a:t>
            </a:r>
          </a:p>
          <a:p>
            <a:pPr marL="0" indent="0">
              <a:buNone/>
            </a:pPr>
            <a:r>
              <a:rPr lang="en-US"/>
              <a:t>       </a:t>
            </a:r>
            <a:r>
              <a:rPr lang="vi-VN">
                <a:solidFill>
                  <a:srgbClr val="FF0000"/>
                </a:solidFill>
              </a:rPr>
              <a:t>run.cmd</a:t>
            </a:r>
          </a:p>
          <a:p>
            <a:pPr marL="0" indent="0">
              <a:buNone/>
            </a:pPr>
            <a:r>
              <a:rPr lang="en-US"/>
              <a:t>   4</a:t>
            </a:r>
            <a:r>
              <a:rPr lang="vi-VN"/>
              <a:t>. </a:t>
            </a:r>
            <a:r>
              <a:rPr lang="en-US"/>
              <a:t>D</a:t>
            </a:r>
            <a:r>
              <a:rPr lang="vi-VN"/>
              <a:t>ouble-click trên </a:t>
            </a:r>
            <a:r>
              <a:rPr lang="vi-VN" b="1"/>
              <a:t>run.bat </a:t>
            </a:r>
            <a:r>
              <a:rPr lang="vi-VN"/>
              <a:t>hoặc </a:t>
            </a:r>
            <a:r>
              <a:rPr lang="vi-VN" b="1"/>
              <a:t>run.cmd</a:t>
            </a:r>
            <a:r>
              <a:rPr lang="en-US" b="1"/>
              <a:t>  </a:t>
            </a:r>
          </a:p>
          <a:p>
            <a:pPr marL="0" indent="0">
              <a:buNone/>
            </a:pPr>
            <a:r>
              <a:rPr lang="en-US" b="1"/>
              <a:t>   </a:t>
            </a:r>
            <a:r>
              <a:rPr lang="en-US"/>
              <a:t>để chạy hoặc  </a:t>
            </a:r>
            <a:r>
              <a:rPr lang="vi-VN"/>
              <a:t>thay double-click bằng 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package is used, it must be the first line in Java code</a:t>
            </a: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core concepts behind object-oriented programming: objects, interfaces, classes, and 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Types - Variables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primitive</a:t>
            </a:r>
            <a:r>
              <a:rPr lang="en-US" sz="2800" i="1" dirty="0"/>
              <a:t> </a:t>
            </a:r>
            <a:r>
              <a:rPr lang="en-US" sz="2800" dirty="0"/>
              <a:t>is </a:t>
            </a:r>
            <a:r>
              <a:rPr lang="en-US" sz="2800" u="sng" dirty="0"/>
              <a:t>a simple non-object</a:t>
            </a:r>
            <a:r>
              <a:rPr lang="en-US" sz="2800" dirty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\uFFFF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15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63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boolean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true/false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Operators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/>
                        <a:t>Category</a:t>
                      </a:r>
                    </a:p>
                    <a:p>
                      <a:r>
                        <a:rPr lang="en-US" sz="1600" dirty="0"/>
                        <a:t>(Descending Precedence)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Short-circuit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4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3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Use 2 bytes to store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char - literal enclosed in single quotes: 'A', '3‘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String - literal enclosed in double quotes: "foo“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name of any properly declared variables: x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Any two|one of the preceding types of expression that are combined with one of the Java binary 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1800</Words>
  <Application>Microsoft Office PowerPoint</Application>
  <PresentationFormat>On-screen Show (4:3)</PresentationFormat>
  <Paragraphs>313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inherit</vt:lpstr>
      <vt:lpstr>Wingdings</vt:lpstr>
      <vt:lpstr>Office Theme</vt:lpstr>
      <vt:lpstr>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Demo 1D-Array</vt:lpstr>
      <vt:lpstr>Multiple Dimensional Arrays</vt:lpstr>
      <vt:lpstr>Demo 2D-Array</vt:lpstr>
      <vt:lpstr>PowerPoint Presentation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Run Java App by Command Line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Ho Hoan Kiem (FE FPTU HCM)</cp:lastModifiedBy>
  <cp:revision>387</cp:revision>
  <dcterms:created xsi:type="dcterms:W3CDTF">2007-08-21T04:43:22Z</dcterms:created>
  <dcterms:modified xsi:type="dcterms:W3CDTF">2022-05-27T03:01:29Z</dcterms:modified>
</cp:coreProperties>
</file>