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1"/>
  </p:notesMasterIdLst>
  <p:handoutMasterIdLst>
    <p:handoutMasterId r:id="rId32"/>
  </p:handoutMasterIdLst>
  <p:sldIdLst>
    <p:sldId id="439" r:id="rId2"/>
    <p:sldId id="467" r:id="rId3"/>
    <p:sldId id="441" r:id="rId4"/>
    <p:sldId id="469" r:id="rId5"/>
    <p:sldId id="470" r:id="rId6"/>
    <p:sldId id="446" r:id="rId7"/>
    <p:sldId id="475" r:id="rId8"/>
    <p:sldId id="471" r:id="rId9"/>
    <p:sldId id="480" r:id="rId10"/>
    <p:sldId id="492" r:id="rId11"/>
    <p:sldId id="472" r:id="rId12"/>
    <p:sldId id="483" r:id="rId13"/>
    <p:sldId id="473" r:id="rId14"/>
    <p:sldId id="485" r:id="rId15"/>
    <p:sldId id="486" r:id="rId16"/>
    <p:sldId id="474" r:id="rId17"/>
    <p:sldId id="479" r:id="rId18"/>
    <p:sldId id="466" r:id="rId19"/>
    <p:sldId id="493" r:id="rId20"/>
    <p:sldId id="494" r:id="rId21"/>
    <p:sldId id="453" r:id="rId22"/>
    <p:sldId id="454" r:id="rId23"/>
    <p:sldId id="455" r:id="rId24"/>
    <p:sldId id="456" r:id="rId25"/>
    <p:sldId id="484" r:id="rId26"/>
    <p:sldId id="457" r:id="rId27"/>
    <p:sldId id="477" r:id="rId28"/>
    <p:sldId id="478" r:id="rId29"/>
    <p:sldId id="463"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87064" autoAdjust="0"/>
  </p:normalViewPr>
  <p:slideViewPr>
    <p:cSldViewPr>
      <p:cViewPr varScale="1">
        <p:scale>
          <a:sx n="83" d="100"/>
          <a:sy n="83" d="100"/>
        </p:scale>
        <p:origin x="1435" y="77"/>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9/14/2022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9/14/2022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eginnersbook.com/2013/04/try-catch-in-jav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beginnersbook.com/2013/04/difference-between-throw-and-throws-in-jav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 is usually organized as a</a:t>
            </a:r>
            <a:r>
              <a:rPr lang="en-US" baseline="0" dirty="0"/>
              <a:t> folder. A folder containing java classes is call as a package but this folder must be created by the Java complier.</a:t>
            </a:r>
          </a:p>
          <a:p>
            <a:r>
              <a:rPr lang="en-US" baseline="0" dirty="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exceptions are checked at compile-time. It means if a method is throwing a checked exception then it should handle the exception using </a:t>
            </a:r>
            <a:r>
              <a:rPr lang="en-US" dirty="0">
                <a:hlinkClick r:id="rId3"/>
              </a:rPr>
              <a:t>try-catch block</a:t>
            </a:r>
            <a:r>
              <a:rPr lang="en-US" dirty="0"/>
              <a:t> or it should declare the exception using </a:t>
            </a:r>
            <a:r>
              <a:rPr lang="en-US" dirty="0">
                <a:hlinkClick r:id="rId4"/>
              </a:rPr>
              <a:t>throws keyword</a:t>
            </a:r>
            <a:r>
              <a:rPr lang="en-US" dirty="0"/>
              <a:t>, otherwise the program will give a compilation error. It is named as </a:t>
            </a:r>
            <a:r>
              <a:rPr lang="en-US" b="1" i="1" dirty="0"/>
              <a:t>checked exception</a:t>
            </a:r>
            <a:r>
              <a:rPr lang="en-US" dirty="0"/>
              <a:t> because these exceptions are </a:t>
            </a:r>
            <a:r>
              <a:rPr lang="en-US" b="1" i="1" dirty="0"/>
              <a:t>checked</a:t>
            </a:r>
            <a:r>
              <a:rPr lang="en-US" dirty="0"/>
              <a:t> at Compile time.</a:t>
            </a:r>
          </a:p>
          <a:p>
            <a:r>
              <a:rPr lang="en-US" dirty="0"/>
              <a:t>- </a:t>
            </a:r>
            <a:r>
              <a:rPr lang="en-US" b="1" dirty="0"/>
              <a:t>What are Unchecked exceptions?</a:t>
            </a:r>
          </a:p>
          <a:p>
            <a:r>
              <a:rPr lang="en-US" dirty="0"/>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a:t>RuntimeException</a:t>
            </a:r>
            <a:r>
              <a:rPr lang="en-US"/>
              <a:t> class.</a:t>
            </a:r>
          </a:p>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79597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4EE7B910-AE58-4493-9031-B3C596712420}" type="datetime1">
              <a:rPr lang="en-US" smtClean="0"/>
              <a:t>9/14/2022</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B185A1D4-27AB-40FE-BF87-AA9886019A56}" type="datetime1">
              <a:rPr lang="en-US" smtClean="0"/>
              <a:t>9/14/2022</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13525"/>
            <a:ext cx="1219200" cy="244475"/>
          </a:xfrm>
          <a:prstGeom prst="rect">
            <a:avLst/>
          </a:prstGeom>
        </p:spPr>
        <p:txBody>
          <a:bodyPr/>
          <a:lstStyle>
            <a:lvl1pPr>
              <a:defRPr/>
            </a:lvl1pPr>
          </a:lstStyle>
          <a:p>
            <a:pPr>
              <a:defRPr/>
            </a:pPr>
            <a:fld id="{F8703A60-C458-479F-B73D-4D3C1035949C}" type="datetime1">
              <a:rPr lang="en-US" smtClean="0"/>
              <a:t>9/14/2022</a:t>
            </a:fld>
            <a:endParaRPr lang="en-US" dirty="0"/>
          </a:p>
        </p:txBody>
      </p:sp>
      <p:sp>
        <p:nvSpPr>
          <p:cNvPr id="5" name="Footer Placeholder 4"/>
          <p:cNvSpPr>
            <a:spLocks noGrp="1"/>
          </p:cNvSpPr>
          <p:nvPr>
            <p:ph type="ftr" sz="quarter" idx="11"/>
          </p:nvPr>
        </p:nvSpPr>
        <p:spPr>
          <a:xfrm>
            <a:off x="1905000" y="6613525"/>
            <a:ext cx="5334000" cy="2444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696200" y="6613525"/>
            <a:ext cx="990600" cy="244475"/>
          </a:xfrm>
          <a:prstGeom prst="rect">
            <a:avLst/>
          </a:prstGeo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0FE8CEE8-6BBF-48D4-85B4-A9FEA08A7C39}" type="datetime1">
              <a:rPr lang="en-US" smtClean="0"/>
              <a:t>9/14/2022</a:t>
            </a:fld>
            <a:endParaRPr lang="en-US" dirty="0"/>
          </a:p>
        </p:txBody>
      </p:sp>
      <p:sp>
        <p:nvSpPr>
          <p:cNvPr id="5"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6"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950AA779-DB65-4232-A714-0BD54FF02877}" type="datetime1">
              <a:rPr lang="en-US" smtClean="0"/>
              <a:t>9/14/2022</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ACAC7063-A19E-4A09-B414-09668648065A}" type="datetime1">
              <a:rPr lang="en-US" smtClean="0"/>
              <a:t>9/14/2022</a:t>
            </a:fld>
            <a:endParaRPr lang="en-US" dirty="0"/>
          </a:p>
        </p:txBody>
      </p:sp>
      <p:sp>
        <p:nvSpPr>
          <p:cNvPr id="8"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9"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31AA2455-5BBB-4820-868D-B6513DA95E12}" type="datetime1">
              <a:rPr lang="en-US" smtClean="0"/>
              <a:t>9/14/2022</a:t>
            </a:fld>
            <a:endParaRPr lang="en-US" dirty="0"/>
          </a:p>
        </p:txBody>
      </p:sp>
      <p:sp>
        <p:nvSpPr>
          <p:cNvPr id="4"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5"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56B6339C-C79B-4515-9E82-7FBE575F7D00}" type="datetime1">
              <a:rPr lang="en-US" smtClean="0"/>
              <a:t>9/14/2022</a:t>
            </a:fld>
            <a:endParaRPr lang="en-US" dirty="0"/>
          </a:p>
        </p:txBody>
      </p:sp>
      <p:sp>
        <p:nvSpPr>
          <p:cNvPr id="3"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4"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19BB103F-B24B-4645-8D45-BC97006F53E8}" type="datetime1">
              <a:rPr lang="en-US" smtClean="0"/>
              <a:t>9/14/2022</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537325"/>
            <a:ext cx="1295400" cy="320675"/>
          </a:xfrm>
          <a:prstGeom prst="rect">
            <a:avLst/>
          </a:prstGeom>
        </p:spPr>
        <p:txBody>
          <a:bodyPr/>
          <a:lstStyle>
            <a:lvl1pPr>
              <a:defRPr/>
            </a:lvl1pPr>
          </a:lstStyle>
          <a:p>
            <a:pPr>
              <a:defRPr/>
            </a:pPr>
            <a:fld id="{CB8CB2F6-FC82-4C0F-9699-C7456F322965}" type="datetime1">
              <a:rPr lang="en-US" smtClean="0"/>
              <a:t>9/14/2022</a:t>
            </a:fld>
            <a:endParaRPr lang="en-US" dirty="0"/>
          </a:p>
        </p:txBody>
      </p:sp>
      <p:sp>
        <p:nvSpPr>
          <p:cNvPr id="6" name="Footer Placeholder 4"/>
          <p:cNvSpPr>
            <a:spLocks noGrp="1"/>
          </p:cNvSpPr>
          <p:nvPr>
            <p:ph type="ftr" sz="quarter" idx="11"/>
          </p:nvPr>
        </p:nvSpPr>
        <p:spPr>
          <a:xfrm>
            <a:off x="2057400" y="6537325"/>
            <a:ext cx="5410200" cy="320675"/>
          </a:xfrm>
          <a:prstGeom prst="rect">
            <a:avLst/>
          </a:prstGeom>
        </p:spPr>
        <p:txBody>
          <a:bodyPr/>
          <a:lstStyle>
            <a:lvl1pPr>
              <a:defRPr/>
            </a:lvl1pPr>
          </a:lstStyle>
          <a:p>
            <a:pPr>
              <a:defRPr/>
            </a:pPr>
            <a:r>
              <a:rPr lang="en-US" dirty="0"/>
              <a:t>Session 07 - Package and Exception handling</a:t>
            </a:r>
          </a:p>
        </p:txBody>
      </p:sp>
      <p:sp>
        <p:nvSpPr>
          <p:cNvPr id="7" name="Slide Number Placeholder 5"/>
          <p:cNvSpPr>
            <a:spLocks noGrp="1"/>
          </p:cNvSpPr>
          <p:nvPr>
            <p:ph type="sldNum" sz="quarter" idx="12"/>
          </p:nvPr>
        </p:nvSpPr>
        <p:spPr>
          <a:xfrm>
            <a:off x="7848600" y="6537325"/>
            <a:ext cx="838200" cy="32067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br>
              <a:rPr lang="en-US" sz="4000" dirty="0">
                <a:latin typeface="Arial" charset="0"/>
                <a:cs typeface="Arial" charset="0"/>
              </a:rPr>
            </a:br>
            <a:r>
              <a:rPr lang="en-US" dirty="0"/>
              <a:t>Exceptions</a:t>
            </a:r>
            <a:br>
              <a:rPr lang="en-US" dirty="0"/>
            </a:br>
            <a:br>
              <a:rPr lang="en-US" dirty="0"/>
            </a:br>
            <a:r>
              <a:rPr lang="en-US" sz="2800" b="0" dirty="0"/>
              <a:t>(http://docs.oracle.com/javase/tutorial/essential/exceptions/index.html)</a:t>
            </a:r>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7DABA-FCB7-52BB-8E1B-D1B2FDB3AB78}"/>
              </a:ext>
            </a:extLst>
          </p:cNvPr>
          <p:cNvSpPr txBox="1"/>
          <p:nvPr/>
        </p:nvSpPr>
        <p:spPr>
          <a:xfrm>
            <a:off x="2438400" y="193292"/>
            <a:ext cx="4038600" cy="410882"/>
          </a:xfrm>
          <a:prstGeom prst="rect">
            <a:avLst/>
          </a:prstGeom>
          <a:noFill/>
        </p:spPr>
        <p:txBody>
          <a:bodyPr wrap="square">
            <a:spAutoFit/>
          </a:bodyPr>
          <a:lstStyle/>
          <a:p>
            <a:pPr>
              <a:lnSpc>
                <a:spcPct val="90000"/>
              </a:lnSpc>
              <a:buClrTx/>
              <a:buSzTx/>
            </a:pPr>
            <a:r>
              <a:rPr lang="en-US" sz="2300" b="1" dirty="0">
                <a:solidFill>
                  <a:srgbClr val="0000CC"/>
                </a:solidFill>
                <a:latin typeface="Calibri" pitchFamily="34" charset="0"/>
                <a:ea typeface="+mj-ea"/>
                <a:cs typeface="Arial" pitchFamily="34" charset="0"/>
              </a:rPr>
              <a:t>Demo Runtime Exception</a:t>
            </a:r>
          </a:p>
        </p:txBody>
      </p:sp>
      <p:pic>
        <p:nvPicPr>
          <p:cNvPr id="8" name="Picture 7">
            <a:extLst>
              <a:ext uri="{FF2B5EF4-FFF2-40B4-BE49-F238E27FC236}">
                <a16:creationId xmlns:a16="http://schemas.microsoft.com/office/drawing/2014/main" id="{B419796C-7280-90CC-5411-65E7978196D7}"/>
              </a:ext>
            </a:extLst>
          </p:cNvPr>
          <p:cNvPicPr>
            <a:picLocks noChangeAspect="1"/>
          </p:cNvPicPr>
          <p:nvPr/>
        </p:nvPicPr>
        <p:blipFill>
          <a:blip r:embed="rId2"/>
          <a:stretch>
            <a:fillRect/>
          </a:stretch>
        </p:blipFill>
        <p:spPr>
          <a:xfrm>
            <a:off x="1125212" y="5561978"/>
            <a:ext cx="3437552" cy="970911"/>
          </a:xfrm>
          <a:prstGeom prst="rect">
            <a:avLst/>
          </a:prstGeom>
          <a:ln w="19050">
            <a:solidFill>
              <a:srgbClr val="00B050"/>
            </a:solidFill>
          </a:ln>
        </p:spPr>
      </p:pic>
      <p:pic>
        <p:nvPicPr>
          <p:cNvPr id="10" name="Picture 9">
            <a:extLst>
              <a:ext uri="{FF2B5EF4-FFF2-40B4-BE49-F238E27FC236}">
                <a16:creationId xmlns:a16="http://schemas.microsoft.com/office/drawing/2014/main" id="{33E6074F-DE9F-0ED9-1945-FE0C9EC0FCDE}"/>
              </a:ext>
            </a:extLst>
          </p:cNvPr>
          <p:cNvPicPr>
            <a:picLocks noChangeAspect="1"/>
          </p:cNvPicPr>
          <p:nvPr/>
        </p:nvPicPr>
        <p:blipFill>
          <a:blip r:embed="rId3"/>
          <a:stretch>
            <a:fillRect/>
          </a:stretch>
        </p:blipFill>
        <p:spPr>
          <a:xfrm>
            <a:off x="457200" y="852764"/>
            <a:ext cx="7094578" cy="4557053"/>
          </a:xfrm>
          <a:prstGeom prst="rect">
            <a:avLst/>
          </a:prstGeom>
        </p:spPr>
      </p:pic>
      <p:pic>
        <p:nvPicPr>
          <p:cNvPr id="12" name="Picture 11">
            <a:extLst>
              <a:ext uri="{FF2B5EF4-FFF2-40B4-BE49-F238E27FC236}">
                <a16:creationId xmlns:a16="http://schemas.microsoft.com/office/drawing/2014/main" id="{04C54341-732D-37A8-751A-AD637CE7660A}"/>
              </a:ext>
            </a:extLst>
          </p:cNvPr>
          <p:cNvPicPr>
            <a:picLocks noChangeAspect="1"/>
          </p:cNvPicPr>
          <p:nvPr/>
        </p:nvPicPr>
        <p:blipFill>
          <a:blip r:embed="rId4"/>
          <a:stretch>
            <a:fillRect/>
          </a:stretch>
        </p:blipFill>
        <p:spPr>
          <a:xfrm>
            <a:off x="5029200" y="5562102"/>
            <a:ext cx="3215919" cy="1234547"/>
          </a:xfrm>
          <a:prstGeom prst="rect">
            <a:avLst/>
          </a:prstGeom>
          <a:ln w="19050">
            <a:solidFill>
              <a:srgbClr val="FF0000"/>
            </a:solidFill>
          </a:ln>
        </p:spPr>
      </p:pic>
    </p:spTree>
    <p:extLst>
      <p:ext uri="{BB962C8B-B14F-4D97-AF65-F5344CB8AC3E}">
        <p14:creationId xmlns:p14="http://schemas.microsoft.com/office/powerpoint/2010/main" val="327483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Tree>
    <p:extLst>
      <p:ext uri="{BB962C8B-B14F-4D97-AF65-F5344CB8AC3E}">
        <p14:creationId xmlns:p14="http://schemas.microsoft.com/office/powerpoint/2010/main" val="105628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497E4F-C19B-4269-9CEF-8600028CCFDD}"/>
              </a:ext>
            </a:extLst>
          </p:cNvPr>
          <p:cNvSpPr txBox="1"/>
          <p:nvPr/>
        </p:nvSpPr>
        <p:spPr>
          <a:xfrm>
            <a:off x="2895600" y="193292"/>
            <a:ext cx="3733800" cy="410882"/>
          </a:xfrm>
          <a:prstGeom prst="rect">
            <a:avLst/>
          </a:prstGeom>
          <a:noFill/>
        </p:spPr>
        <p:txBody>
          <a:bodyPr wrap="square">
            <a:spAutoFit/>
          </a:bodyPr>
          <a:lstStyle/>
          <a:p>
            <a:pPr>
              <a:lnSpc>
                <a:spcPct val="90000"/>
              </a:lnSpc>
              <a:buClrTx/>
              <a:buSzTx/>
            </a:pPr>
            <a:r>
              <a:rPr lang="en-US" sz="2300" b="1" dirty="0">
                <a:solidFill>
                  <a:srgbClr val="0000CC"/>
                </a:solidFill>
                <a:latin typeface="Calibri" pitchFamily="34" charset="0"/>
                <a:ea typeface="+mj-ea"/>
                <a:cs typeface="Arial" pitchFamily="34" charset="0"/>
              </a:rPr>
              <a:t>Demo Checked Exception</a:t>
            </a:r>
          </a:p>
        </p:txBody>
      </p:sp>
      <p:pic>
        <p:nvPicPr>
          <p:cNvPr id="4" name="Picture 3">
            <a:extLst>
              <a:ext uri="{FF2B5EF4-FFF2-40B4-BE49-F238E27FC236}">
                <a16:creationId xmlns:a16="http://schemas.microsoft.com/office/drawing/2014/main" id="{0E4A550B-4728-4267-AB24-ED890A212AE3}"/>
              </a:ext>
            </a:extLst>
          </p:cNvPr>
          <p:cNvPicPr>
            <a:picLocks noChangeAspect="1"/>
          </p:cNvPicPr>
          <p:nvPr/>
        </p:nvPicPr>
        <p:blipFill>
          <a:blip r:embed="rId2"/>
          <a:stretch>
            <a:fillRect/>
          </a:stretch>
        </p:blipFill>
        <p:spPr>
          <a:xfrm>
            <a:off x="5654011" y="2667000"/>
            <a:ext cx="1950777" cy="457240"/>
          </a:xfrm>
          <a:prstGeom prst="rect">
            <a:avLst/>
          </a:prstGeom>
        </p:spPr>
      </p:pic>
      <p:pic>
        <p:nvPicPr>
          <p:cNvPr id="5" name="Picture 4">
            <a:extLst>
              <a:ext uri="{FF2B5EF4-FFF2-40B4-BE49-F238E27FC236}">
                <a16:creationId xmlns:a16="http://schemas.microsoft.com/office/drawing/2014/main" id="{59DB59F0-CA7E-C231-6E44-BEAF00132583}"/>
              </a:ext>
            </a:extLst>
          </p:cNvPr>
          <p:cNvPicPr>
            <a:picLocks noChangeAspect="1"/>
          </p:cNvPicPr>
          <p:nvPr/>
        </p:nvPicPr>
        <p:blipFill>
          <a:blip r:embed="rId3"/>
          <a:stretch>
            <a:fillRect/>
          </a:stretch>
        </p:blipFill>
        <p:spPr>
          <a:xfrm>
            <a:off x="1458191" y="664002"/>
            <a:ext cx="3048000" cy="800169"/>
          </a:xfrm>
          <a:prstGeom prst="rect">
            <a:avLst/>
          </a:prstGeom>
        </p:spPr>
      </p:pic>
      <p:grpSp>
        <p:nvGrpSpPr>
          <p:cNvPr id="8" name="Group 7">
            <a:extLst>
              <a:ext uri="{FF2B5EF4-FFF2-40B4-BE49-F238E27FC236}">
                <a16:creationId xmlns:a16="http://schemas.microsoft.com/office/drawing/2014/main" id="{0257CAFE-9C0B-141F-67E5-93863DDE21CF}"/>
              </a:ext>
            </a:extLst>
          </p:cNvPr>
          <p:cNvGrpSpPr/>
          <p:nvPr/>
        </p:nvGrpSpPr>
        <p:grpSpPr>
          <a:xfrm>
            <a:off x="1143000" y="1524000"/>
            <a:ext cx="6781800" cy="5216908"/>
            <a:chOff x="1066800" y="1447800"/>
            <a:chExt cx="5887237" cy="5216908"/>
          </a:xfrm>
        </p:grpSpPr>
        <p:pic>
          <p:nvPicPr>
            <p:cNvPr id="3" name="Picture 2">
              <a:extLst>
                <a:ext uri="{FF2B5EF4-FFF2-40B4-BE49-F238E27FC236}">
                  <a16:creationId xmlns:a16="http://schemas.microsoft.com/office/drawing/2014/main" id="{7549E077-6E2C-4896-88CE-01E715ED93E3}"/>
                </a:ext>
              </a:extLst>
            </p:cNvPr>
            <p:cNvPicPr>
              <a:picLocks noChangeAspect="1"/>
            </p:cNvPicPr>
            <p:nvPr/>
          </p:nvPicPr>
          <p:blipFill>
            <a:blip r:embed="rId4"/>
            <a:stretch>
              <a:fillRect/>
            </a:stretch>
          </p:blipFill>
          <p:spPr>
            <a:xfrm>
              <a:off x="1066800" y="1447800"/>
              <a:ext cx="5887237" cy="5216908"/>
            </a:xfrm>
            <a:prstGeom prst="rect">
              <a:avLst/>
            </a:prstGeom>
          </p:spPr>
        </p:pic>
        <p:sp>
          <p:nvSpPr>
            <p:cNvPr id="2" name="Rectangle 1">
              <a:extLst>
                <a:ext uri="{FF2B5EF4-FFF2-40B4-BE49-F238E27FC236}">
                  <a16:creationId xmlns:a16="http://schemas.microsoft.com/office/drawing/2014/main" id="{B743FC51-EDED-0FF6-F7AB-7D51D24DEDF7}"/>
                </a:ext>
              </a:extLst>
            </p:cNvPr>
            <p:cNvSpPr/>
            <p:nvPr/>
          </p:nvSpPr>
          <p:spPr>
            <a:xfrm>
              <a:off x="4297531" y="1600200"/>
              <a:ext cx="1667933" cy="2047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C568F7-645F-B62E-3E88-AAD049BA1066}"/>
                </a:ext>
              </a:extLst>
            </p:cNvPr>
            <p:cNvSpPr/>
            <p:nvPr/>
          </p:nvSpPr>
          <p:spPr>
            <a:xfrm>
              <a:off x="1981200" y="3581400"/>
              <a:ext cx="4800600" cy="27432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72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a:t>
            </a:r>
            <a:r>
              <a:rPr lang="en-US" sz="3600">
                <a:latin typeface="Arial" charset="0"/>
                <a:cs typeface="Arial" charset="0"/>
              </a:rPr>
              <a:t>in methods</a:t>
            </a:r>
            <a:endParaRPr lang="en-US" sz="3600" dirty="0">
              <a:latin typeface="Arial" charset="0"/>
              <a:cs typeface="Arial" charset="0"/>
            </a:endParaRP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itchFamily="34" charset="0"/>
                <a:cs typeface="Arial" pitchFamily="34" charset="0"/>
              </a:rPr>
              <a:t>May we intentionally throw an exception? </a:t>
            </a:r>
            <a:r>
              <a:rPr lang="en-US" sz="2400" dirty="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40280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a:t>
            </a:r>
            <a:r>
              <a:rPr lang="en-US" sz="3600">
                <a:latin typeface="Arial" charset="0"/>
                <a:cs typeface="Arial" charset="0"/>
              </a:rPr>
              <a:t>in methods-1</a:t>
            </a:r>
            <a:endParaRPr lang="en-US" sz="3600" dirty="0">
              <a:latin typeface="Arial" charset="0"/>
              <a:cs typeface="Arial" charset="0"/>
            </a:endParaRPr>
          </a:p>
        </p:txBody>
      </p:sp>
      <p:pic>
        <p:nvPicPr>
          <p:cNvPr id="3" name="Picture 2">
            <a:extLst>
              <a:ext uri="{FF2B5EF4-FFF2-40B4-BE49-F238E27FC236}">
                <a16:creationId xmlns:a16="http://schemas.microsoft.com/office/drawing/2014/main" id="{1D3E9704-CC5B-4F5B-8292-5C3EA5B9D1D4}"/>
              </a:ext>
            </a:extLst>
          </p:cNvPr>
          <p:cNvPicPr>
            <a:picLocks noChangeAspect="1"/>
          </p:cNvPicPr>
          <p:nvPr/>
        </p:nvPicPr>
        <p:blipFill>
          <a:blip r:embed="rId2"/>
          <a:stretch>
            <a:fillRect/>
          </a:stretch>
        </p:blipFill>
        <p:spPr>
          <a:xfrm>
            <a:off x="23091" y="1219200"/>
            <a:ext cx="1905000" cy="754637"/>
          </a:xfrm>
          <a:prstGeom prst="rect">
            <a:avLst/>
          </a:prstGeom>
        </p:spPr>
      </p:pic>
      <p:pic>
        <p:nvPicPr>
          <p:cNvPr id="10" name="Picture 9">
            <a:extLst>
              <a:ext uri="{FF2B5EF4-FFF2-40B4-BE49-F238E27FC236}">
                <a16:creationId xmlns:a16="http://schemas.microsoft.com/office/drawing/2014/main" id="{BC124CEA-B5D6-4898-BC74-B794E9A73BF3}"/>
              </a:ext>
            </a:extLst>
          </p:cNvPr>
          <p:cNvPicPr>
            <a:picLocks noChangeAspect="1"/>
          </p:cNvPicPr>
          <p:nvPr/>
        </p:nvPicPr>
        <p:blipFill>
          <a:blip r:embed="rId3"/>
          <a:stretch>
            <a:fillRect/>
          </a:stretch>
        </p:blipFill>
        <p:spPr>
          <a:xfrm>
            <a:off x="647700" y="2057400"/>
            <a:ext cx="7848600" cy="4700652"/>
          </a:xfrm>
          <a:prstGeom prst="rect">
            <a:avLst/>
          </a:prstGeom>
        </p:spPr>
      </p:pic>
    </p:spTree>
    <p:extLst>
      <p:ext uri="{BB962C8B-B14F-4D97-AF65-F5344CB8AC3E}">
        <p14:creationId xmlns:p14="http://schemas.microsoft.com/office/powerpoint/2010/main" val="322323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Throwing exceptions </a:t>
            </a:r>
            <a:r>
              <a:rPr lang="en-US" sz="3600">
                <a:latin typeface="Arial" charset="0"/>
                <a:cs typeface="Arial" charset="0"/>
              </a:rPr>
              <a:t>in methods-2</a:t>
            </a:r>
            <a:endParaRPr lang="en-US" sz="3600" dirty="0">
              <a:latin typeface="Arial" charset="0"/>
              <a:cs typeface="Arial" charset="0"/>
            </a:endParaRPr>
          </a:p>
        </p:txBody>
      </p:sp>
      <p:pic>
        <p:nvPicPr>
          <p:cNvPr id="4" name="Picture 3">
            <a:extLst>
              <a:ext uri="{FF2B5EF4-FFF2-40B4-BE49-F238E27FC236}">
                <a16:creationId xmlns:a16="http://schemas.microsoft.com/office/drawing/2014/main" id="{B8C3DD01-19C8-4714-88D0-A61C75BE8AAB}"/>
              </a:ext>
            </a:extLst>
          </p:cNvPr>
          <p:cNvPicPr>
            <a:picLocks noChangeAspect="1"/>
          </p:cNvPicPr>
          <p:nvPr/>
        </p:nvPicPr>
        <p:blipFill>
          <a:blip r:embed="rId2"/>
          <a:stretch>
            <a:fillRect/>
          </a:stretch>
        </p:blipFill>
        <p:spPr>
          <a:xfrm>
            <a:off x="685800" y="925945"/>
            <a:ext cx="7569896" cy="4800600"/>
          </a:xfrm>
          <a:prstGeom prst="rect">
            <a:avLst/>
          </a:prstGeom>
        </p:spPr>
      </p:pic>
      <p:pic>
        <p:nvPicPr>
          <p:cNvPr id="7" name="Picture 6">
            <a:extLst>
              <a:ext uri="{FF2B5EF4-FFF2-40B4-BE49-F238E27FC236}">
                <a16:creationId xmlns:a16="http://schemas.microsoft.com/office/drawing/2014/main" id="{0FAE5A49-F710-450F-B179-26C6D29AFEDA}"/>
              </a:ext>
            </a:extLst>
          </p:cNvPr>
          <p:cNvPicPr>
            <a:picLocks noChangeAspect="1"/>
          </p:cNvPicPr>
          <p:nvPr/>
        </p:nvPicPr>
        <p:blipFill>
          <a:blip r:embed="rId3"/>
          <a:stretch>
            <a:fillRect/>
          </a:stretch>
        </p:blipFill>
        <p:spPr>
          <a:xfrm>
            <a:off x="2247626" y="5521846"/>
            <a:ext cx="3162574" cy="1310754"/>
          </a:xfrm>
          <a:prstGeom prst="rect">
            <a:avLst/>
          </a:prstGeom>
        </p:spPr>
      </p:pic>
      <p:pic>
        <p:nvPicPr>
          <p:cNvPr id="10" name="Picture 9">
            <a:extLst>
              <a:ext uri="{FF2B5EF4-FFF2-40B4-BE49-F238E27FC236}">
                <a16:creationId xmlns:a16="http://schemas.microsoft.com/office/drawing/2014/main" id="{5B348A7C-2AB8-46EC-B7E4-FCB36E7C1197}"/>
              </a:ext>
            </a:extLst>
          </p:cNvPr>
          <p:cNvPicPr>
            <a:picLocks noChangeAspect="1"/>
          </p:cNvPicPr>
          <p:nvPr/>
        </p:nvPicPr>
        <p:blipFill>
          <a:blip r:embed="rId4"/>
          <a:stretch>
            <a:fillRect/>
          </a:stretch>
        </p:blipFill>
        <p:spPr>
          <a:xfrm>
            <a:off x="5867400" y="5540318"/>
            <a:ext cx="3025402" cy="1280271"/>
          </a:xfrm>
          <a:prstGeom prst="rect">
            <a:avLst/>
          </a:prstGeom>
        </p:spPr>
      </p:pic>
    </p:spTree>
    <p:extLst>
      <p:ext uri="{BB962C8B-B14F-4D97-AF65-F5344CB8AC3E}">
        <p14:creationId xmlns:p14="http://schemas.microsoft.com/office/powerpoint/2010/main" val="151684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a:solidFill>
                  <a:schemeClr val="bg1"/>
                </a:solidFill>
              </a:rPr>
              <a:t>When an exception occurs at a method, program stack is containing running methods ( method A calls method B,….). So, we can trace statements related to this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7" name="Rectangle 2"/>
          <p:cNvSpPr>
            <a:spLocks noGrp="1"/>
          </p:cNvSpPr>
          <p:nvPr>
            <p:ph type="title"/>
          </p:nvPr>
        </p:nvSpPr>
        <p:spPr>
          <a:xfrm>
            <a:off x="5486400" y="228600"/>
            <a:ext cx="3657600" cy="1676400"/>
          </a:xfrm>
        </p:spPr>
        <p:txBody>
          <a:bodyPr/>
          <a:lstStyle/>
          <a:p>
            <a:pPr algn="l"/>
            <a:r>
              <a:rPr lang="en-US" dirty="0"/>
              <a:t>Exception Propagations</a:t>
            </a:r>
          </a:p>
        </p:txBody>
      </p:sp>
    </p:spTree>
    <p:extLst>
      <p:ext uri="{BB962C8B-B14F-4D97-AF65-F5344CB8AC3E}">
        <p14:creationId xmlns:p14="http://schemas.microsoft.com/office/powerpoint/2010/main" val="3461829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br>
              <a:rPr lang="en-US" dirty="0"/>
            </a:br>
            <a:br>
              <a:rPr lang="en-US" dirty="0"/>
            </a:br>
            <a:r>
              <a:rPr lang="en-US" dirty="0"/>
              <a:t>Nesting of try/catch Blocks</a:t>
            </a:r>
            <a:br>
              <a:rPr lang="en-US" dirty="0"/>
            </a:b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statement.</a:t>
            </a:r>
            <a:br>
              <a:rPr lang="en-US" sz="2400" dirty="0"/>
            </a:br>
            <a:br>
              <a:rPr lang="en-US" sz="2400" dirty="0"/>
            </a:br>
            <a:endParaRPr lang="en-US" sz="2000" dirty="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Pseudo code.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br>
                <a:rPr lang="en-US" dirty="0">
                  <a:latin typeface="Courier New" pitchFamily="49" charset="0"/>
                  <a:cs typeface="Courier New" pitchFamily="49" charset="0"/>
                </a:rPr>
              </a:br>
              <a:r>
                <a:rPr lang="en-US" b="1"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try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open a DEFAULT file instead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catch (FileNotFoundException e2)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 Pseudo code.</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attempt to recover ...</a:t>
              </a:r>
              <a:br>
                <a:rPr lang="en-US" dirty="0">
                  <a:solidFill>
                    <a:srgbClr val="FF0000"/>
                  </a:solidFill>
                  <a:latin typeface="Courier New" pitchFamily="49" charset="0"/>
                  <a:cs typeface="Courier New" pitchFamily="49" charset="0"/>
                </a:rPr>
              </a:b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br>
                <a:rPr lang="en-US" dirty="0">
                  <a:latin typeface="Courier New" pitchFamily="49" charset="0"/>
                  <a:cs typeface="Courier New" pitchFamily="49" charset="0"/>
                </a:rPr>
              </a:b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Apply Exception Handling</a:t>
            </a:r>
          </a:p>
        </p:txBody>
      </p:sp>
      <p:pic>
        <p:nvPicPr>
          <p:cNvPr id="3" name="Picture 2">
            <a:extLst>
              <a:ext uri="{FF2B5EF4-FFF2-40B4-BE49-F238E27FC236}">
                <a16:creationId xmlns:a16="http://schemas.microsoft.com/office/drawing/2014/main" id="{FACAC030-4C25-54C0-F701-558A694C0C41}"/>
              </a:ext>
            </a:extLst>
          </p:cNvPr>
          <p:cNvPicPr>
            <a:picLocks noChangeAspect="1"/>
          </p:cNvPicPr>
          <p:nvPr/>
        </p:nvPicPr>
        <p:blipFill>
          <a:blip r:embed="rId2"/>
          <a:stretch>
            <a:fillRect/>
          </a:stretch>
        </p:blipFill>
        <p:spPr>
          <a:xfrm>
            <a:off x="111261" y="895927"/>
            <a:ext cx="7086600" cy="4447598"/>
          </a:xfrm>
          <a:prstGeom prst="rect">
            <a:avLst/>
          </a:prstGeom>
        </p:spPr>
      </p:pic>
      <p:pic>
        <p:nvPicPr>
          <p:cNvPr id="10" name="Picture 9">
            <a:extLst>
              <a:ext uri="{FF2B5EF4-FFF2-40B4-BE49-F238E27FC236}">
                <a16:creationId xmlns:a16="http://schemas.microsoft.com/office/drawing/2014/main" id="{1F37AF06-66BC-53CF-57C8-61930C84AA27}"/>
              </a:ext>
            </a:extLst>
          </p:cNvPr>
          <p:cNvPicPr>
            <a:picLocks noChangeAspect="1"/>
          </p:cNvPicPr>
          <p:nvPr/>
        </p:nvPicPr>
        <p:blipFill>
          <a:blip r:embed="rId3"/>
          <a:stretch>
            <a:fillRect/>
          </a:stretch>
        </p:blipFill>
        <p:spPr>
          <a:xfrm>
            <a:off x="148206" y="5543383"/>
            <a:ext cx="8847587" cy="1280271"/>
          </a:xfrm>
          <a:prstGeom prst="rect">
            <a:avLst/>
          </a:prstGeom>
          <a:ln w="12700">
            <a:solidFill>
              <a:srgbClr val="FF0000"/>
            </a:solidFill>
          </a:ln>
        </p:spPr>
      </p:pic>
      <p:pic>
        <p:nvPicPr>
          <p:cNvPr id="12" name="Picture 11">
            <a:extLst>
              <a:ext uri="{FF2B5EF4-FFF2-40B4-BE49-F238E27FC236}">
                <a16:creationId xmlns:a16="http://schemas.microsoft.com/office/drawing/2014/main" id="{A7C1FD8E-E76C-96B8-022E-53E82CB4439E}"/>
              </a:ext>
            </a:extLst>
          </p:cNvPr>
          <p:cNvPicPr>
            <a:picLocks noChangeAspect="1"/>
          </p:cNvPicPr>
          <p:nvPr/>
        </p:nvPicPr>
        <p:blipFill>
          <a:blip r:embed="rId4"/>
          <a:stretch>
            <a:fillRect/>
          </a:stretch>
        </p:blipFill>
        <p:spPr>
          <a:xfrm>
            <a:off x="5012605" y="4252145"/>
            <a:ext cx="3983188" cy="1091380"/>
          </a:xfrm>
          <a:prstGeom prst="rect">
            <a:avLst/>
          </a:prstGeom>
          <a:ln w="12700">
            <a:solidFill>
              <a:srgbClr val="00B050"/>
            </a:solidFill>
          </a:ln>
        </p:spPr>
      </p:pic>
    </p:spTree>
    <p:extLst>
      <p:ext uri="{BB962C8B-B14F-4D97-AF65-F5344CB8AC3E}">
        <p14:creationId xmlns:p14="http://schemas.microsoft.com/office/powerpoint/2010/main" val="353155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dirty="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a:latin typeface="Calibri" pitchFamily="34" charset="0"/>
              </a:rPr>
              <a:t>Exception Handling</a:t>
            </a:r>
          </a:p>
          <a:p>
            <a:pPr lvl="1">
              <a:buClrTx/>
            </a:pPr>
            <a:r>
              <a:rPr lang="en-US" dirty="0"/>
              <a:t>try block</a:t>
            </a:r>
          </a:p>
          <a:p>
            <a:pPr lvl="1"/>
            <a:r>
              <a:rPr lang="en-US" dirty="0"/>
              <a:t>catch block</a:t>
            </a:r>
          </a:p>
          <a:p>
            <a:pPr lvl="1"/>
            <a:r>
              <a:rPr lang="en-US" dirty="0"/>
              <a:t>finally block</a:t>
            </a:r>
          </a:p>
          <a:p>
            <a:pPr lvl="1"/>
            <a:r>
              <a:rPr lang="en-US" dirty="0"/>
              <a:t>custom exception class</a:t>
            </a:r>
          </a:p>
        </p:txBody>
      </p:sp>
    </p:spTree>
    <p:extLst>
      <p:ext uri="{BB962C8B-B14F-4D97-AF65-F5344CB8AC3E}">
        <p14:creationId xmlns:p14="http://schemas.microsoft.com/office/powerpoint/2010/main" val="332495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a:latin typeface="Arial" charset="0"/>
                <a:cs typeface="Arial" charset="0"/>
              </a:rPr>
              <a:t>Apply Exception Handling</a:t>
            </a:r>
          </a:p>
        </p:txBody>
      </p:sp>
      <p:grpSp>
        <p:nvGrpSpPr>
          <p:cNvPr id="7" name="Group 6">
            <a:extLst>
              <a:ext uri="{FF2B5EF4-FFF2-40B4-BE49-F238E27FC236}">
                <a16:creationId xmlns:a16="http://schemas.microsoft.com/office/drawing/2014/main" id="{7BDA8048-6F08-FC5D-5187-7B3871509CFD}"/>
              </a:ext>
            </a:extLst>
          </p:cNvPr>
          <p:cNvGrpSpPr/>
          <p:nvPr/>
        </p:nvGrpSpPr>
        <p:grpSpPr>
          <a:xfrm>
            <a:off x="76200" y="914400"/>
            <a:ext cx="7273636" cy="5003336"/>
            <a:chOff x="304800" y="808847"/>
            <a:chExt cx="7273636" cy="5003336"/>
          </a:xfrm>
        </p:grpSpPr>
        <p:pic>
          <p:nvPicPr>
            <p:cNvPr id="4" name="Picture 3">
              <a:extLst>
                <a:ext uri="{FF2B5EF4-FFF2-40B4-BE49-F238E27FC236}">
                  <a16:creationId xmlns:a16="http://schemas.microsoft.com/office/drawing/2014/main" id="{0D7CD44B-1A7E-9592-BC9B-6682D6739B2F}"/>
                </a:ext>
              </a:extLst>
            </p:cNvPr>
            <p:cNvPicPr>
              <a:picLocks noChangeAspect="1"/>
            </p:cNvPicPr>
            <p:nvPr/>
          </p:nvPicPr>
          <p:blipFill>
            <a:blip r:embed="rId2"/>
            <a:stretch>
              <a:fillRect/>
            </a:stretch>
          </p:blipFill>
          <p:spPr>
            <a:xfrm>
              <a:off x="304800" y="808847"/>
              <a:ext cx="7273636" cy="5003336"/>
            </a:xfrm>
            <a:prstGeom prst="rect">
              <a:avLst/>
            </a:prstGeom>
          </p:spPr>
        </p:pic>
        <p:sp>
          <p:nvSpPr>
            <p:cNvPr id="5" name="Rectangle 4">
              <a:extLst>
                <a:ext uri="{FF2B5EF4-FFF2-40B4-BE49-F238E27FC236}">
                  <a16:creationId xmlns:a16="http://schemas.microsoft.com/office/drawing/2014/main" id="{6D0A61F0-7E7B-9114-42E6-1D28D3339CCD}"/>
                </a:ext>
              </a:extLst>
            </p:cNvPr>
            <p:cNvSpPr/>
            <p:nvPr/>
          </p:nvSpPr>
          <p:spPr>
            <a:xfrm>
              <a:off x="1567873" y="2667001"/>
              <a:ext cx="879763" cy="22859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FF835B-F5A0-3CD6-1766-DC4FFD098654}"/>
                </a:ext>
              </a:extLst>
            </p:cNvPr>
            <p:cNvSpPr/>
            <p:nvPr/>
          </p:nvSpPr>
          <p:spPr>
            <a:xfrm>
              <a:off x="1493980" y="3552189"/>
              <a:ext cx="6019800" cy="137079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D5122E4E-7980-09C4-B510-839BA7B95F33}"/>
              </a:ext>
            </a:extLst>
          </p:cNvPr>
          <p:cNvPicPr>
            <a:picLocks noChangeAspect="1"/>
          </p:cNvPicPr>
          <p:nvPr/>
        </p:nvPicPr>
        <p:blipFill>
          <a:blip r:embed="rId3"/>
          <a:stretch>
            <a:fillRect/>
          </a:stretch>
        </p:blipFill>
        <p:spPr>
          <a:xfrm>
            <a:off x="5476889" y="5150771"/>
            <a:ext cx="3604764" cy="1631029"/>
          </a:xfrm>
          <a:prstGeom prst="rect">
            <a:avLst/>
          </a:prstGeom>
          <a:ln w="12700">
            <a:solidFill>
              <a:srgbClr val="00B050"/>
            </a:solidFill>
          </a:ln>
        </p:spPr>
      </p:pic>
    </p:spTree>
    <p:extLst>
      <p:ext uri="{BB962C8B-B14F-4D97-AF65-F5344CB8AC3E}">
        <p14:creationId xmlns:p14="http://schemas.microsoft.com/office/powerpoint/2010/main" val="1644050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p:cNvSpPr>
          <p:nvPr>
            <p:ph type="title"/>
          </p:nvPr>
        </p:nvSpPr>
        <p:spPr>
          <a:xfrm>
            <a:off x="0" y="198438"/>
            <a:ext cx="9144000" cy="715962"/>
          </a:xfrm>
        </p:spPr>
        <p:txBody>
          <a:bodyPr/>
          <a:lstStyle/>
          <a:p>
            <a:r>
              <a:rPr lang="en-US" sz="3600" dirty="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a:solidFill>
                  <a:srgbClr val="FF0000"/>
                </a:solidFill>
                <a:latin typeface="Calibri" pitchFamily="34" charset="0"/>
              </a:rPr>
              <a:t>Decide whether you want a checked or a runtime exception.</a:t>
            </a:r>
          </a:p>
          <a:p>
            <a:pPr lvl="1"/>
            <a:r>
              <a:rPr lang="en-US" dirty="0"/>
              <a:t>Checked exceptions should extend java.lang.Exception or one of its subclasses. </a:t>
            </a:r>
          </a:p>
          <a:p>
            <a:pPr lvl="1"/>
            <a:r>
              <a:rPr lang="en-US" dirty="0"/>
              <a:t>Runtime exceptions should extend java.lang.RuntimeException or one of its subclasses</a:t>
            </a:r>
          </a:p>
        </p:txBody>
      </p:sp>
    </p:spTree>
    <p:extLst>
      <p:ext uri="{BB962C8B-B14F-4D97-AF65-F5344CB8AC3E}">
        <p14:creationId xmlns:p14="http://schemas.microsoft.com/office/powerpoint/2010/main" val="2234472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a:xfrm>
            <a:off x="0" y="198438"/>
            <a:ext cx="9144000" cy="715962"/>
          </a:xfrm>
        </p:spPr>
        <p:txBody>
          <a:bodyPr/>
          <a:lstStyle/>
          <a:p>
            <a:r>
              <a:rPr lang="en-US" sz="3600" dirty="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a:solidFill>
                  <a:srgbClr val="FF0000"/>
                </a:solidFill>
              </a:rPr>
              <a:t>Create your own exception class with it’s constructor</a:t>
            </a:r>
          </a:p>
          <a:p>
            <a:pPr>
              <a:buClrTx/>
              <a:buSzTx/>
              <a:buFont typeface="Wingdings" pitchFamily="2" charset="2"/>
              <a:buNone/>
            </a:pPr>
            <a:r>
              <a:rPr lang="en-US" dirty="0"/>
              <a:t>class </a:t>
            </a:r>
            <a:r>
              <a:rPr lang="en-US" b="1" dirty="0"/>
              <a:t>InvalidAge</a:t>
            </a:r>
            <a:r>
              <a:rPr lang="en-US" dirty="0"/>
              <a:t> extends </a:t>
            </a:r>
            <a:r>
              <a:rPr lang="en-US" b="1" dirty="0"/>
              <a:t>Exception</a:t>
            </a:r>
            <a:r>
              <a:rPr lang="en-US" dirty="0"/>
              <a:t>{</a:t>
            </a:r>
          </a:p>
          <a:p>
            <a:pPr>
              <a:buClrTx/>
              <a:buSzTx/>
              <a:buFont typeface="Wingdings" pitchFamily="2" charset="2"/>
              <a:buNone/>
            </a:pPr>
            <a:r>
              <a:rPr lang="en-US" dirty="0"/>
              <a:t>    public InvalidAge(String mes) {</a:t>
            </a:r>
          </a:p>
          <a:p>
            <a:pPr>
              <a:buClrTx/>
              <a:buSzTx/>
              <a:buFont typeface="Wingdings" pitchFamily="2" charset="2"/>
              <a:buNone/>
            </a:pPr>
            <a:r>
              <a:rPr lang="en-US" dirty="0"/>
              <a:t>        super(mes);</a:t>
            </a:r>
          </a:p>
          <a:p>
            <a:pPr>
              <a:buClrTx/>
              <a:buSzTx/>
              <a:buFont typeface="Wingdings" pitchFamily="2" charset="2"/>
              <a:buNone/>
            </a:pPr>
            <a:r>
              <a:rPr lang="en-US" dirty="0"/>
              <a:t>    }</a:t>
            </a:r>
          </a:p>
          <a:p>
            <a:pPr>
              <a:buClrTx/>
              <a:buSzTx/>
              <a:buFont typeface="Wingdings" pitchFamily="2" charset="2"/>
              <a:buNone/>
            </a:pPr>
            <a:r>
              <a:rPr lang="en-US" dirty="0"/>
              <a:t>}</a:t>
            </a:r>
          </a:p>
        </p:txBody>
      </p:sp>
    </p:spTree>
    <p:extLst>
      <p:ext uri="{BB962C8B-B14F-4D97-AF65-F5344CB8AC3E}">
        <p14:creationId xmlns:p14="http://schemas.microsoft.com/office/powerpoint/2010/main" val="365918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a:xfrm>
            <a:off x="0" y="198438"/>
            <a:ext cx="9144000" cy="715962"/>
          </a:xfrm>
        </p:spPr>
        <p:txBody>
          <a:bodyPr/>
          <a:lstStyle/>
          <a:p>
            <a:r>
              <a:rPr lang="en-US" sz="3600" dirty="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//Use it in some method </a:t>
            </a:r>
          </a:p>
          <a:p>
            <a:pPr>
              <a:buClrTx/>
              <a:buSzTx/>
              <a:buFont typeface="Wingdings" pitchFamily="2" charset="2"/>
              <a:buNone/>
            </a:pPr>
            <a:r>
              <a:rPr lang="en-US" sz="2800" dirty="0"/>
              <a:t>class MyClass{</a:t>
            </a:r>
          </a:p>
          <a:p>
            <a:pPr>
              <a:buClrTx/>
              <a:buSzTx/>
              <a:buFont typeface="Wingdings" pitchFamily="2" charset="2"/>
              <a:buNone/>
            </a:pPr>
            <a:r>
              <a:rPr lang="en-US" sz="2800" dirty="0"/>
              <a:t>    public void MyMethod(int a) </a:t>
            </a:r>
            <a:r>
              <a:rPr lang="en-US" sz="2800" b="1" dirty="0"/>
              <a:t>throws</a:t>
            </a:r>
            <a:r>
              <a:rPr lang="en-US" sz="2800" dirty="0"/>
              <a:t> InvalidAge{</a:t>
            </a:r>
          </a:p>
          <a:p>
            <a:pPr>
              <a:buClrTx/>
              <a:buSzTx/>
              <a:buFont typeface="Wingdings" pitchFamily="2" charset="2"/>
              <a:buNone/>
            </a:pPr>
            <a:r>
              <a:rPr lang="en-US" sz="2800" dirty="0"/>
              <a:t>        if(a&lt;0)</a:t>
            </a:r>
          </a:p>
          <a:p>
            <a:pPr>
              <a:buClrTx/>
              <a:buSzTx/>
              <a:buFont typeface="Wingdings" pitchFamily="2" charset="2"/>
              <a:buNone/>
            </a:pPr>
            <a:r>
              <a:rPr lang="en-US" sz="2800" dirty="0"/>
              <a:t>            </a:t>
            </a:r>
            <a:r>
              <a:rPr lang="en-US" sz="2800" b="1" dirty="0"/>
              <a:t>throw</a:t>
            </a:r>
            <a:r>
              <a:rPr lang="en-US" sz="2800" dirty="0"/>
              <a:t> new InvalidAge("Age invalid!");</a:t>
            </a:r>
          </a:p>
          <a:p>
            <a:pPr>
              <a:buClrTx/>
              <a:buSzTx/>
              <a:buFont typeface="Wingdings" pitchFamily="2" charset="2"/>
              <a:buNone/>
            </a:pPr>
            <a:r>
              <a:rPr lang="en-US" sz="2800" dirty="0"/>
              <a:t>    }</a:t>
            </a:r>
          </a:p>
          <a:p>
            <a:pPr>
              <a:buClrTx/>
              <a:buSzTx/>
              <a:buFont typeface="Wingdings" pitchFamily="2" charset="2"/>
              <a:buNone/>
            </a:pPr>
            <a:r>
              <a:rPr lang="en-US" sz="2800" dirty="0"/>
              <a:t>}</a:t>
            </a:r>
          </a:p>
        </p:txBody>
      </p:sp>
    </p:spTree>
    <p:extLst>
      <p:ext uri="{BB962C8B-B14F-4D97-AF65-F5344CB8AC3E}">
        <p14:creationId xmlns:p14="http://schemas.microsoft.com/office/powerpoint/2010/main" val="14166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p:nvPr>
        </p:nvSpPr>
        <p:spPr>
          <a:xfrm>
            <a:off x="0" y="198438"/>
            <a:ext cx="9144000" cy="715962"/>
          </a:xfrm>
        </p:spPr>
        <p:txBody>
          <a:bodyPr/>
          <a:lstStyle/>
          <a:p>
            <a:r>
              <a:rPr lang="en-US" sz="3600" dirty="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a:solidFill>
                  <a:srgbClr val="FF0000"/>
                </a:solidFill>
              </a:rPr>
              <a:t>//Using try-catch when this method is called</a:t>
            </a:r>
          </a:p>
          <a:p>
            <a:pPr>
              <a:buClrTx/>
              <a:buSzTx/>
              <a:buFont typeface="Wingdings" pitchFamily="2" charset="2"/>
              <a:buNone/>
            </a:pPr>
            <a:r>
              <a:rPr lang="en-US" sz="2800" dirty="0"/>
              <a:t>try {</a:t>
            </a:r>
          </a:p>
          <a:p>
            <a:pPr>
              <a:buClrTx/>
              <a:buSzTx/>
              <a:buFont typeface="Wingdings" pitchFamily="2" charset="2"/>
              <a:buNone/>
            </a:pPr>
            <a:r>
              <a:rPr lang="en-US" sz="2800" dirty="0"/>
              <a:t>            MyClass class1 = new MyClass();</a:t>
            </a:r>
          </a:p>
          <a:p>
            <a:pPr>
              <a:buClrTx/>
              <a:buSzTx/>
              <a:buFont typeface="Wingdings" pitchFamily="2" charset="2"/>
              <a:buNone/>
            </a:pPr>
            <a:r>
              <a:rPr lang="en-US" sz="2800" dirty="0"/>
              <a:t>            class1.MyMethod(-5);</a:t>
            </a:r>
          </a:p>
          <a:p>
            <a:pPr>
              <a:buClrTx/>
              <a:buSzTx/>
              <a:buFont typeface="Wingdings" pitchFamily="2" charset="2"/>
              <a:buNone/>
            </a:pPr>
            <a:r>
              <a:rPr lang="en-US" sz="2800" dirty="0"/>
              <a:t>	} catch (InvalidAge ex) {</a:t>
            </a:r>
          </a:p>
          <a:p>
            <a:pPr>
              <a:buClrTx/>
              <a:buSzTx/>
              <a:buFont typeface="Wingdings" pitchFamily="2" charset="2"/>
              <a:buNone/>
            </a:pPr>
            <a:r>
              <a:rPr lang="en-US" sz="2800" dirty="0"/>
              <a:t>            System.out.println(ex.getMessage());</a:t>
            </a:r>
          </a:p>
          <a:p>
            <a:pPr>
              <a:buClrTx/>
              <a:buSzTx/>
              <a:buFont typeface="Wingdings" pitchFamily="2" charset="2"/>
              <a:buNone/>
            </a:pPr>
            <a:r>
              <a:rPr lang="en-US" sz="2800" dirty="0"/>
              <a:t>   }</a:t>
            </a:r>
          </a:p>
        </p:txBody>
      </p:sp>
    </p:spTree>
    <p:extLst>
      <p:ext uri="{BB962C8B-B14F-4D97-AF65-F5344CB8AC3E}">
        <p14:creationId xmlns:p14="http://schemas.microsoft.com/office/powerpoint/2010/main" val="418044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8241E0-556E-4842-A870-0A86FA6E3241}"/>
              </a:ext>
            </a:extLst>
          </p:cNvPr>
          <p:cNvPicPr>
            <a:picLocks noChangeAspect="1"/>
          </p:cNvPicPr>
          <p:nvPr/>
        </p:nvPicPr>
        <p:blipFill>
          <a:blip r:embed="rId2"/>
          <a:stretch>
            <a:fillRect/>
          </a:stretch>
        </p:blipFill>
        <p:spPr>
          <a:xfrm>
            <a:off x="58581" y="556550"/>
            <a:ext cx="4478694" cy="1371600"/>
          </a:xfrm>
          <a:prstGeom prst="rect">
            <a:avLst/>
          </a:prstGeom>
        </p:spPr>
      </p:pic>
      <p:pic>
        <p:nvPicPr>
          <p:cNvPr id="7" name="Picture 6">
            <a:extLst>
              <a:ext uri="{FF2B5EF4-FFF2-40B4-BE49-F238E27FC236}">
                <a16:creationId xmlns:a16="http://schemas.microsoft.com/office/drawing/2014/main" id="{C0510080-E94B-449D-9563-97E563E2E1AA}"/>
              </a:ext>
            </a:extLst>
          </p:cNvPr>
          <p:cNvPicPr>
            <a:picLocks noChangeAspect="1"/>
          </p:cNvPicPr>
          <p:nvPr/>
        </p:nvPicPr>
        <p:blipFill>
          <a:blip r:embed="rId3"/>
          <a:stretch>
            <a:fillRect/>
          </a:stretch>
        </p:blipFill>
        <p:spPr>
          <a:xfrm>
            <a:off x="0" y="2029425"/>
            <a:ext cx="6978066" cy="4799635"/>
          </a:xfrm>
          <a:prstGeom prst="rect">
            <a:avLst/>
          </a:prstGeom>
        </p:spPr>
      </p:pic>
    </p:spTree>
    <p:extLst>
      <p:ext uri="{BB962C8B-B14F-4D97-AF65-F5344CB8AC3E}">
        <p14:creationId xmlns:p14="http://schemas.microsoft.com/office/powerpoint/2010/main" val="3793352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p:cNvSpPr>
          <p:nvPr>
            <p:ph type="title"/>
          </p:nvPr>
        </p:nvSpPr>
        <p:spPr/>
        <p:txBody>
          <a:bodyPr/>
          <a:lstStyle/>
          <a:p>
            <a:r>
              <a:rPr lang="en-US" dirty="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a:t>When you extend a class and override a method, the Java </a:t>
            </a:r>
            <a:r>
              <a:rPr lang="en-US"/>
              <a:t>compiler </a:t>
            </a:r>
            <a:r>
              <a:rPr lang="en-US" u="sng"/>
              <a:t>insists (đòi hỏi)</a:t>
            </a:r>
            <a:r>
              <a:rPr lang="en-US"/>
              <a:t> </a:t>
            </a:r>
            <a:r>
              <a:rPr lang="en-US" dirty="0"/>
              <a:t>that all exception classes thrown by the </a:t>
            </a:r>
            <a:r>
              <a:rPr lang="en-US" u="sng" dirty="0"/>
              <a:t>new method</a:t>
            </a:r>
            <a:r>
              <a:rPr lang="en-US" dirty="0"/>
              <a:t> must be the </a:t>
            </a:r>
            <a:r>
              <a:rPr lang="en-US" u="sng" dirty="0"/>
              <a:t>same as</a:t>
            </a:r>
            <a:r>
              <a:rPr lang="en-US" dirty="0"/>
              <a:t>, or </a:t>
            </a:r>
            <a:r>
              <a:rPr lang="en-US" u="sng" dirty="0"/>
              <a:t>subclasses</a:t>
            </a:r>
            <a:r>
              <a:rPr lang="en-US" dirty="0"/>
              <a:t> of, the exception classes thrown by the </a:t>
            </a:r>
            <a:r>
              <a:rPr lang="en-US" u="sng" dirty="0"/>
              <a:t>original method</a:t>
            </a:r>
            <a:r>
              <a:rPr lang="en-US" dirty="0"/>
              <a:t>.</a:t>
            </a:r>
          </a:p>
          <a:p>
            <a:pPr>
              <a:buClrTx/>
              <a:buSzTx/>
              <a:buFont typeface="Arial" pitchFamily="34" charset="0"/>
              <a:buChar char="•"/>
            </a:pPr>
            <a:endParaRPr lang="en-US" dirty="0"/>
          </a:p>
        </p:txBody>
      </p:sp>
    </p:spTree>
    <p:extLst>
      <p:ext uri="{BB962C8B-B14F-4D97-AF65-F5344CB8AC3E}">
        <p14:creationId xmlns:p14="http://schemas.microsoft.com/office/powerpoint/2010/main" val="2379564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a:latin typeface="Arial" charset="0"/>
                <a:cs typeface="Arial" charset="0"/>
              </a:rPr>
              <a:t>Assertions are introduced in Java 1.4</a:t>
            </a:r>
          </a:p>
          <a:p>
            <a:pPr>
              <a:lnSpc>
                <a:spcPct val="80000"/>
              </a:lnSpc>
            </a:pPr>
            <a:r>
              <a:rPr lang="en-US" sz="2400" dirty="0">
                <a:latin typeface="Arial" charset="0"/>
                <a:cs typeface="Arial" charset="0"/>
              </a:rPr>
              <a:t>2 Ways of writing assertion statements:</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expression;</a:t>
            </a:r>
            <a:r>
              <a:rPr lang="en-US" sz="2400" dirty="0">
                <a:latin typeface="Arial" charset="0"/>
                <a:cs typeface="Arial" charset="0"/>
              </a:rPr>
              <a:t> // true-false condition</a:t>
            </a:r>
          </a:p>
          <a:p>
            <a:pPr lvl="1">
              <a:lnSpc>
                <a:spcPct val="80000"/>
              </a:lnSpc>
              <a:buFont typeface="Arial" charset="0"/>
              <a:buNone/>
            </a:pPr>
            <a:r>
              <a:rPr lang="en-US" sz="2400" dirty="0">
                <a:solidFill>
                  <a:srgbClr val="FF0000"/>
                </a:solidFill>
                <a:latin typeface="Courier New" pitchFamily="49" charset="0"/>
                <a:cs typeface="Arial" charset="0"/>
              </a:rPr>
              <a:t>assert</a:t>
            </a:r>
            <a:r>
              <a:rPr lang="en-US" sz="2400" dirty="0">
                <a:solidFill>
                  <a:srgbClr val="FF0000"/>
                </a:solidFill>
                <a:latin typeface="Arial" charset="0"/>
                <a:cs typeface="Arial" charset="0"/>
              </a:rPr>
              <a:t> </a:t>
            </a:r>
            <a:r>
              <a:rPr lang="en-US" sz="2400" i="1" dirty="0">
                <a:solidFill>
                  <a:srgbClr val="FF0000"/>
                </a:solidFill>
                <a:latin typeface="Arial" charset="0"/>
                <a:cs typeface="Arial" charset="0"/>
              </a:rPr>
              <a:t>expression1:</a:t>
            </a:r>
            <a:r>
              <a:rPr lang="en-US" sz="2400" i="1" dirty="0">
                <a:solidFill>
                  <a:srgbClr val="0000FF"/>
                </a:solidFill>
                <a:latin typeface="Arial" charset="0"/>
                <a:cs typeface="Arial" charset="0"/>
              </a:rPr>
              <a:t>expression2;</a:t>
            </a:r>
            <a:r>
              <a:rPr lang="en-US" sz="2400" i="1" dirty="0">
                <a:latin typeface="Arial" charset="0"/>
                <a:cs typeface="Arial" charset="0"/>
              </a:rPr>
              <a:t> </a:t>
            </a:r>
            <a:r>
              <a:rPr lang="en-US" sz="2400" dirty="0">
                <a:latin typeface="Arial" charset="0"/>
                <a:cs typeface="Arial" charset="0"/>
              </a:rPr>
              <a:t>//        </a:t>
            </a:r>
          </a:p>
          <a:p>
            <a:pPr lvl="1">
              <a:lnSpc>
                <a:spcPct val="80000"/>
              </a:lnSpc>
              <a:buFont typeface="Arial" charset="0"/>
              <a:buNone/>
            </a:pPr>
            <a:r>
              <a:rPr lang="en-US" dirty="0">
                <a:latin typeface="Arial" charset="0"/>
                <a:cs typeface="Arial" charset="0"/>
              </a:rPr>
              <a:t>              </a:t>
            </a:r>
            <a:r>
              <a:rPr lang="en-US" sz="2400" dirty="0">
                <a:solidFill>
                  <a:srgbClr val="FF0000"/>
                </a:solidFill>
                <a:latin typeface="Arial" charset="0"/>
                <a:cs typeface="Arial" charset="0"/>
              </a:rPr>
              <a:t>condiontion:</a:t>
            </a:r>
            <a:r>
              <a:rPr lang="en-US" sz="2400" dirty="0">
                <a:solidFill>
                  <a:srgbClr val="0000FF"/>
                </a:solidFill>
                <a:latin typeface="Arial" charset="0"/>
                <a:cs typeface="Arial" charset="0"/>
              </a:rPr>
              <a:t>ExceptionMessage</a:t>
            </a:r>
          </a:p>
          <a:p>
            <a:pPr>
              <a:lnSpc>
                <a:spcPct val="80000"/>
              </a:lnSpc>
            </a:pPr>
            <a:r>
              <a:rPr lang="en-US" sz="2400" dirty="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replace an assertion with an </a:t>
            </a:r>
            <a:r>
              <a:rPr lang="en-US" sz="2400" b="1" i="1" dirty="0"/>
              <a:t>if</a:t>
            </a:r>
            <a:r>
              <a:rPr lang="en-US" sz="2400" dirty="0"/>
              <a:t>  statement.</a:t>
            </a:r>
          </a:p>
          <a:p>
            <a:pPr algn="ctr"/>
            <a:r>
              <a:rPr lang="en-US" sz="2400" dirty="0"/>
              <a:t>In Java from 1.5, the keyword </a:t>
            </a:r>
            <a:r>
              <a:rPr lang="en-US" sz="2400" b="1" i="1" dirty="0"/>
              <a:t>assert</a:t>
            </a:r>
            <a:r>
              <a:rPr lang="en-US" sz="2400" dirty="0"/>
              <a:t> is removed.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p:cNvSpPr>
          <p:nvPr>
            <p:ph type="title"/>
          </p:nvPr>
        </p:nvSpPr>
        <p:spPr/>
        <p:txBody>
          <a:bodyPr/>
          <a:lstStyle/>
          <a:p>
            <a:r>
              <a:rPr lang="en-US" dirty="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a:t>Exception </a:t>
            </a:r>
            <a:r>
              <a:rPr lang="en-US" sz="3600" dirty="0"/>
              <a:t>Handling</a:t>
            </a:r>
          </a:p>
          <a:p>
            <a:pPr>
              <a:lnSpc>
                <a:spcPct val="80000"/>
              </a:lnSpc>
              <a:buClrTx/>
              <a:buSzTx/>
            </a:pPr>
            <a:r>
              <a:rPr lang="en-US" sz="3600" dirty="0"/>
              <a:t>Multiple  Handlers</a:t>
            </a:r>
          </a:p>
          <a:p>
            <a:pPr>
              <a:lnSpc>
                <a:spcPct val="80000"/>
              </a:lnSpc>
              <a:buClrTx/>
              <a:buSzTx/>
            </a:pPr>
            <a:r>
              <a:rPr lang="en-US" sz="3600" dirty="0"/>
              <a:t>Code Finalization and Cleaning Up (finally block)</a:t>
            </a:r>
          </a:p>
          <a:p>
            <a:pPr>
              <a:lnSpc>
                <a:spcPct val="80000"/>
              </a:lnSpc>
              <a:buClrTx/>
              <a:buSzTx/>
            </a:pPr>
            <a:r>
              <a:rPr lang="en-US" sz="3600" dirty="0"/>
              <a:t>Custom Exception Classes</a:t>
            </a:r>
          </a:p>
          <a:p>
            <a:pPr>
              <a:lnSpc>
                <a:spcPct val="80000"/>
              </a:lnSpc>
              <a:buClrTx/>
              <a:buSzTx/>
            </a:pPr>
            <a:r>
              <a:rPr lang="en-US" sz="3600" dirty="0"/>
              <a:t>Assertions</a:t>
            </a:r>
          </a:p>
        </p:txBody>
      </p:sp>
    </p:spTree>
    <p:extLst>
      <p:ext uri="{BB962C8B-B14F-4D97-AF65-F5344CB8AC3E}">
        <p14:creationId xmlns:p14="http://schemas.microsoft.com/office/powerpoint/2010/main" val="185075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US" dirty="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a:solidFill>
                  <a:srgbClr val="0000FF"/>
                </a:solidFill>
              </a:rPr>
              <a:t>Exception</a:t>
            </a:r>
            <a:r>
              <a:rPr lang="en-US" sz="2400" dirty="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a:t>When a program is executing something occurs that is not quite normal from the point of view of the goal at hand. </a:t>
            </a:r>
          </a:p>
          <a:p>
            <a:pPr>
              <a:lnSpc>
                <a:spcPct val="80000"/>
              </a:lnSpc>
              <a:buClrTx/>
              <a:buSzTx/>
              <a:buFont typeface="Arial" pitchFamily="34" charset="0"/>
              <a:buChar char="•"/>
            </a:pPr>
            <a:r>
              <a:rPr lang="en-US" sz="2400" dirty="0"/>
              <a:t>For example:</a:t>
            </a:r>
          </a:p>
          <a:p>
            <a:pPr lvl="1">
              <a:lnSpc>
                <a:spcPct val="80000"/>
              </a:lnSpc>
            </a:pPr>
            <a:r>
              <a:rPr lang="en-US" sz="2000" dirty="0"/>
              <a:t>a user might type an invalid filename; </a:t>
            </a:r>
          </a:p>
          <a:p>
            <a:pPr lvl="1">
              <a:lnSpc>
                <a:spcPct val="80000"/>
              </a:lnSpc>
            </a:pPr>
            <a:r>
              <a:rPr lang="en-US" sz="2000" dirty="0"/>
              <a:t>An accessed file does not exist of might contain corrupted data; </a:t>
            </a:r>
          </a:p>
          <a:p>
            <a:pPr lvl="1">
              <a:lnSpc>
                <a:spcPct val="80000"/>
              </a:lnSpc>
            </a:pPr>
            <a:r>
              <a:rPr lang="en-US" sz="2000" dirty="0"/>
              <a:t>a network link could fail; </a:t>
            </a:r>
          </a:p>
          <a:p>
            <a:pPr lvl="1">
              <a:lnSpc>
                <a:spcPct val="80000"/>
              </a:lnSpc>
            </a:pPr>
            <a:r>
              <a:rPr lang="en-US" sz="2000" dirty="0"/>
              <a:t>…</a:t>
            </a:r>
          </a:p>
          <a:p>
            <a:pPr>
              <a:lnSpc>
                <a:spcPct val="80000"/>
              </a:lnSpc>
              <a:buClrTx/>
              <a:buSzTx/>
              <a:buFont typeface="Arial" pitchFamily="34" charset="0"/>
              <a:buChar char="•"/>
            </a:pPr>
            <a:r>
              <a:rPr lang="en-US" sz="2400" dirty="0"/>
              <a:t>Circumstances of this type are called </a:t>
            </a:r>
            <a:r>
              <a:rPr lang="en-US" sz="2400" i="1" dirty="0"/>
              <a:t>exception conditions </a:t>
            </a:r>
            <a:r>
              <a:rPr lang="en-US" sz="2400" dirty="0"/>
              <a:t>in Java and are represented using objects (All exceptions descend from the java.lang.</a:t>
            </a:r>
            <a:r>
              <a:rPr lang="en-US" sz="2400" b="1" dirty="0"/>
              <a:t>Throwable</a:t>
            </a:r>
            <a:r>
              <a:rPr lang="en-US" sz="2400" dirty="0"/>
              <a:t>).</a:t>
            </a:r>
          </a:p>
          <a:p>
            <a:pPr lvl="1">
              <a:lnSpc>
                <a:spcPct val="80000"/>
              </a:lnSpc>
              <a:buFont typeface="Arial" pitchFamily="34" charset="0"/>
              <a:buNone/>
            </a:pPr>
            <a:endParaRPr lang="en-US" sz="2000" dirty="0"/>
          </a:p>
          <a:p>
            <a:pPr>
              <a:lnSpc>
                <a:spcPct val="80000"/>
              </a:lnSpc>
              <a:buClrTx/>
              <a:buSzTx/>
              <a:buFont typeface="Arial" pitchFamily="34" charset="0"/>
              <a:buChar char="•"/>
            </a:pPr>
            <a:endParaRPr lang="en-US" sz="2400" dirty="0"/>
          </a:p>
        </p:txBody>
      </p:sp>
    </p:spTree>
    <p:extLst>
      <p:ext uri="{BB962C8B-B14F-4D97-AF65-F5344CB8AC3E}">
        <p14:creationId xmlns:p14="http://schemas.microsoft.com/office/powerpoint/2010/main" val="417825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Exceptions are pre-defined data (Exception classes) thrown by JVM and they can be caught by code in the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a:latin typeface="Arial" charset="0"/>
                <a:cs typeface="Arial" charset="0"/>
              </a:rPr>
              <a:t>Catching exceptions:</a:t>
            </a:r>
            <a:br>
              <a:rPr lang="en-US" dirty="0">
                <a:latin typeface="Arial" charset="0"/>
                <a:cs typeface="Arial" charset="0"/>
              </a:rPr>
            </a:br>
            <a:r>
              <a:rPr lang="en-US" dirty="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try </a:t>
            </a:r>
            <a:r>
              <a:rPr lang="en-US" sz="2000" dirty="0"/>
              <a:t>{   </a:t>
            </a:r>
          </a:p>
          <a:p>
            <a:pPr>
              <a:defRPr/>
            </a:pPr>
            <a:r>
              <a:rPr lang="en-US" sz="2000" dirty="0"/>
              <a:t>      &lt; statements may cause exceptions &gt;</a:t>
            </a:r>
          </a:p>
          <a:p>
            <a:pPr>
              <a:defRPr/>
            </a:pPr>
            <a:r>
              <a:rPr lang="en-US" sz="2000" dirty="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 {</a:t>
            </a:r>
          </a:p>
          <a:p>
            <a:pPr>
              <a:defRPr/>
            </a:pPr>
            <a:r>
              <a:rPr lang="en-US" sz="2000" dirty="0"/>
              <a:t>    &lt; statements handle the situation  1&gt;</a:t>
            </a:r>
          </a:p>
          <a:p>
            <a:pPr>
              <a:defRPr/>
            </a:pPr>
            <a:r>
              <a:rPr lang="en-US" sz="2000" dirty="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 {</a:t>
            </a:r>
          </a:p>
          <a:p>
            <a:pPr>
              <a:defRPr/>
            </a:pPr>
            <a:r>
              <a:rPr lang="en-US" sz="2000" dirty="0"/>
              <a:t>    &lt; statements handle the situation  2&gt;</a:t>
            </a:r>
          </a:p>
          <a:p>
            <a:pPr>
              <a:defRPr/>
            </a:pPr>
            <a:r>
              <a:rPr lang="en-US" sz="2000" dirty="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chemeClr val="tx1"/>
                </a:solidFill>
              </a:rPr>
              <a:t>finally {</a:t>
            </a:r>
          </a:p>
          <a:p>
            <a:pPr>
              <a:defRPr/>
            </a:pPr>
            <a:r>
              <a:rPr lang="en-US" sz="2000" b="1" dirty="0">
                <a:solidFill>
                  <a:schemeClr val="tx1"/>
                </a:solidFill>
              </a:rPr>
              <a:t>    </a:t>
            </a:r>
            <a:r>
              <a:rPr lang="en-US" sz="2000" dirty="0">
                <a:solidFill>
                  <a:schemeClr val="tx1"/>
                </a:solidFill>
              </a:rPr>
              <a:t>&lt; statements are always executed &gt;</a:t>
            </a:r>
          </a:p>
          <a:p>
            <a:pPr>
              <a:defRPr/>
            </a:pPr>
            <a:r>
              <a:rPr lang="en-US" sz="2000" b="1" dirty="0">
                <a:solidFill>
                  <a:schemeClr val="tx1"/>
                </a:solidFill>
              </a:rPr>
              <a:t>}</a:t>
            </a: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a:solidFill>
                  <a:schemeClr val="bg1"/>
                </a:solidFill>
              </a:rPr>
              <a:t>If no exception is thrown </a:t>
            </a:r>
          </a:p>
          <a:p>
            <a:pPr marL="0" indent="0" algn="ctr">
              <a:buClrTx/>
              <a:buSzTx/>
              <a:buNone/>
            </a:pPr>
            <a:r>
              <a:rPr lang="en-US" i="1" dirty="0">
                <a:solidFill>
                  <a:schemeClr val="bg1"/>
                </a:solidFill>
              </a:rPr>
              <a:t>in the </a:t>
            </a:r>
            <a:r>
              <a:rPr lang="en-US" dirty="0">
                <a:solidFill>
                  <a:schemeClr val="bg1"/>
                </a:solidFill>
              </a:rPr>
              <a:t>try </a:t>
            </a:r>
            <a:r>
              <a:rPr lang="en-US" i="1" dirty="0">
                <a:solidFill>
                  <a:schemeClr val="bg1"/>
                </a:solidFill>
              </a:rPr>
              <a:t>block, all </a:t>
            </a:r>
            <a:r>
              <a:rPr lang="en-US" dirty="0">
                <a:solidFill>
                  <a:schemeClr val="bg1"/>
                </a:solidFill>
              </a:rPr>
              <a:t>catch </a:t>
            </a:r>
            <a:r>
              <a:rPr lang="en-US" i="1" dirty="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a:solidFill>
                  <a:schemeClr val="bg1"/>
                </a:solidFill>
              </a:rPr>
              <a:t>If an exception arises, the first matching </a:t>
            </a:r>
            <a:r>
              <a:rPr lang="en-US" dirty="0">
                <a:solidFill>
                  <a:schemeClr val="bg1"/>
                </a:solidFill>
              </a:rPr>
              <a:t>catch </a:t>
            </a:r>
            <a:r>
              <a:rPr lang="en-US" i="1" dirty="0">
                <a:solidFill>
                  <a:schemeClr val="bg1"/>
                </a:solidFill>
              </a:rPr>
              <a:t>block, if any, is executed, and </a:t>
            </a:r>
            <a:r>
              <a:rPr lang="en-US" i="1">
                <a:solidFill>
                  <a:schemeClr val="bg1"/>
                </a:solidFill>
              </a:rPr>
              <a:t>the others </a:t>
            </a:r>
            <a:r>
              <a:rPr lang="en-US" i="1" dirty="0">
                <a:solidFill>
                  <a:schemeClr val="bg1"/>
                </a:solidFill>
              </a:rPr>
              <a:t>are skipped</a:t>
            </a:r>
            <a:endParaRPr lang="en-US" dirty="0">
              <a:solidFill>
                <a:schemeClr val="bg1"/>
              </a:solidFill>
            </a:endParaRPr>
          </a:p>
        </p:txBody>
      </p:sp>
    </p:spTree>
    <p:extLst>
      <p:ext uri="{BB962C8B-B14F-4D97-AF65-F5344CB8AC3E}">
        <p14:creationId xmlns:p14="http://schemas.microsoft.com/office/powerpoint/2010/main" val="251365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57200" y="228600"/>
            <a:ext cx="8229600" cy="1143000"/>
          </a:xfrm>
        </p:spPr>
        <p:txBody>
          <a:bodyPr/>
          <a:lstStyle/>
          <a:p>
            <a:r>
              <a:rPr lang="en-US" dirty="0"/>
              <a:t>The </a:t>
            </a:r>
            <a:r>
              <a:rPr lang="en-US" i="1" dirty="0"/>
              <a:t>finally </a:t>
            </a:r>
            <a:r>
              <a:rPr lang="en-US" dirty="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it.</a:t>
            </a:r>
          </a:p>
          <a:p>
            <a:pPr lvl="1">
              <a:buClrTx/>
            </a:pPr>
            <a:r>
              <a:rPr lang="en-US" sz="2400" dirty="0"/>
              <a:t>The try block executes to completion without throwing any exceptions whatsoever.</a:t>
            </a:r>
          </a:p>
          <a:p>
            <a:pPr lvl="1">
              <a:buClrTx/>
            </a:pPr>
            <a:r>
              <a:rPr lang="en-US" sz="2400" dirty="0"/>
              <a:t>The try block throws an exception that is handled by one of the catch blocks.</a:t>
            </a:r>
          </a:p>
          <a:p>
            <a:pPr lvl="1">
              <a:buClrTx/>
            </a:pPr>
            <a:r>
              <a:rPr lang="en-US" sz="2400" dirty="0"/>
              <a:t>The 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br>
              <a:rPr lang="en-US" sz="2400" b="1" dirty="0"/>
            </a:b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138518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US" dirty="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a:latin typeface="Calibri" pitchFamily="34" charset="0"/>
              </a:rPr>
              <a:t>Checked exception</a:t>
            </a:r>
          </a:p>
          <a:p>
            <a:pPr lvl="1">
              <a:lnSpc>
                <a:spcPct val="90000"/>
              </a:lnSpc>
            </a:pPr>
            <a:r>
              <a:rPr lang="en-US" dirty="0"/>
              <a:t>Must be handled by either the try-catch mechanism or the throws-declaration mechanism.</a:t>
            </a:r>
          </a:p>
          <a:p>
            <a:pPr>
              <a:lnSpc>
                <a:spcPct val="90000"/>
              </a:lnSpc>
              <a:buClrTx/>
              <a:buSzTx/>
              <a:buFont typeface="Arial" pitchFamily="34" charset="0"/>
              <a:buChar char="•"/>
            </a:pPr>
            <a:r>
              <a:rPr lang="en-US" dirty="0">
                <a:latin typeface="Calibri" pitchFamily="34" charset="0"/>
              </a:rPr>
              <a:t>Runtime exception</a:t>
            </a:r>
          </a:p>
          <a:p>
            <a:pPr lvl="1">
              <a:lnSpc>
                <a:spcPct val="90000"/>
              </a:lnSpc>
            </a:pPr>
            <a:r>
              <a:rPr lang="en-US" dirty="0"/>
              <a:t>The right time to deal with runtime exceptions is when you’re designing, developing, and debugging your code. Since runtime exceptions </a:t>
            </a:r>
            <a:r>
              <a:rPr lang="en-US" u="sng" dirty="0"/>
              <a:t>should never be thrown in finished code.</a:t>
            </a:r>
          </a:p>
        </p:txBody>
      </p:sp>
    </p:spTree>
    <p:extLst>
      <p:ext uri="{BB962C8B-B14F-4D97-AF65-F5344CB8AC3E}">
        <p14:creationId xmlns:p14="http://schemas.microsoft.com/office/powerpoint/2010/main" val="424417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blocks or throw)</a:t>
            </a:r>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may 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8001000" cy="584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09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2866</TotalTime>
  <Words>1199</Words>
  <Application>Microsoft Office PowerPoint</Application>
  <PresentationFormat>On-screen Show (4:3)</PresentationFormat>
  <Paragraphs>139</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Times New Roman</vt:lpstr>
      <vt:lpstr>Wingdings</vt:lpstr>
      <vt:lpstr>Office Theme</vt:lpstr>
      <vt:lpstr> Exceptions  (http://docs.oracle.com/javase/tutorial/essential/exceptions/index.html)</vt:lpstr>
      <vt:lpstr>Objectives</vt:lpstr>
      <vt:lpstr>Exceptions</vt:lpstr>
      <vt:lpstr>Exceptions</vt:lpstr>
      <vt:lpstr>Catching exceptions: try catch finally</vt:lpstr>
      <vt:lpstr>The finally block (1) </vt:lpstr>
      <vt:lpstr>Two Kinds of Exception</vt:lpstr>
      <vt:lpstr>Kinds of Exceptions</vt:lpstr>
      <vt:lpstr>PowerPoint Presentation</vt:lpstr>
      <vt:lpstr>PowerPoint Presentation</vt:lpstr>
      <vt:lpstr>Catching specific/general-level exception</vt:lpstr>
      <vt:lpstr>PowerPoint Presentation</vt:lpstr>
      <vt:lpstr>Throwing exceptions in methods</vt:lpstr>
      <vt:lpstr>Throwing exceptions in methods-1</vt:lpstr>
      <vt:lpstr>Throwing exceptions in methods-2</vt:lpstr>
      <vt:lpstr>Exception Propagations</vt:lpstr>
      <vt:lpstr>Exception Propagations</vt:lpstr>
      <vt:lpstr>  Nesting of try/catch Blocks  </vt:lpstr>
      <vt:lpstr>Apply Exception Handling</vt:lpstr>
      <vt:lpstr>Apply Exception Handling</vt:lpstr>
      <vt:lpstr>Creating Your Own Exception Classes (1)</vt:lpstr>
      <vt:lpstr>Creating Your Own Exception Classes (2)</vt:lpstr>
      <vt:lpstr>Creating Your Own Exception Classes (3)</vt:lpstr>
      <vt:lpstr>Creating Your Own Exception Classes (4)</vt:lpstr>
      <vt:lpstr>PowerPoint Presentation</vt:lpstr>
      <vt:lpstr>Exceptions and Overriding</vt:lpstr>
      <vt:lpstr>Assertions</vt:lpstr>
      <vt:lpstr>Assertions…</vt:lpstr>
      <vt:lpstr>Summary</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Kiem Ho Hoan</cp:lastModifiedBy>
  <cp:revision>514</cp:revision>
  <dcterms:created xsi:type="dcterms:W3CDTF">2007-08-21T04:43:22Z</dcterms:created>
  <dcterms:modified xsi:type="dcterms:W3CDTF">2022-09-14T01:26:41Z</dcterms:modified>
</cp:coreProperties>
</file>