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30"/>
  </p:notesMasterIdLst>
  <p:handoutMasterIdLst>
    <p:handoutMasterId r:id="rId31"/>
  </p:handoutMasterIdLst>
  <p:sldIdLst>
    <p:sldId id="439" r:id="rId2"/>
    <p:sldId id="440" r:id="rId3"/>
    <p:sldId id="588" r:id="rId4"/>
    <p:sldId id="530" r:id="rId5"/>
    <p:sldId id="531" r:id="rId6"/>
    <p:sldId id="589" r:id="rId7"/>
    <p:sldId id="590" r:id="rId8"/>
    <p:sldId id="532" r:id="rId9"/>
    <p:sldId id="564" r:id="rId10"/>
    <p:sldId id="563" r:id="rId11"/>
    <p:sldId id="591" r:id="rId12"/>
    <p:sldId id="547" r:id="rId13"/>
    <p:sldId id="548" r:id="rId14"/>
    <p:sldId id="505" r:id="rId15"/>
    <p:sldId id="587" r:id="rId16"/>
    <p:sldId id="512" r:id="rId17"/>
    <p:sldId id="586" r:id="rId18"/>
    <p:sldId id="584" r:id="rId19"/>
    <p:sldId id="585" r:id="rId20"/>
    <p:sldId id="576" r:id="rId21"/>
    <p:sldId id="577" r:id="rId22"/>
    <p:sldId id="578" r:id="rId23"/>
    <p:sldId id="579" r:id="rId24"/>
    <p:sldId id="580" r:id="rId25"/>
    <p:sldId id="581" r:id="rId26"/>
    <p:sldId id="582" r:id="rId27"/>
    <p:sldId id="583" r:id="rId28"/>
    <p:sldId id="490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33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7975" autoAdjust="0"/>
    <p:restoredTop sz="86323" autoAdjust="0"/>
  </p:normalViewPr>
  <p:slideViewPr>
    <p:cSldViewPr>
      <p:cViewPr varScale="1">
        <p:scale>
          <a:sx n="81" d="100"/>
          <a:sy n="81" d="100"/>
        </p:scale>
        <p:origin x="845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52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A1E54-5B88-4DCC-8136-E426A019C818}" type="datetimeFigureOut">
              <a:rPr lang="en-US" smtClean="0"/>
              <a:pPr/>
              <a:t>1/3/2022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3DD3B-01CD-45B6-8030-679E494C59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069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E854831-01EB-409C-BAD6-09AACD654632}" type="datetimeFigureOut">
              <a:rPr lang="en-US"/>
              <a:pPr>
                <a:defRPr/>
              </a:pPr>
              <a:t>1/3/2022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8747BF-E32F-4C5D-BB9D-96B7E3B67E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1893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5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B07E4C3-44BD-4240-B430-1A88D0812EA3}" type="slidenum">
              <a:rPr lang="en-US" smtClean="0"/>
              <a:pPr eaLnBrk="1" hangingPunct="1"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446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4570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A8590-671A-491D-8419-172FAC74D613}" type="datetime1">
              <a:rPr lang="en-US" smtClean="0"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05 - Interface and Inheritance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4EB92-0B2B-4075-BCA3-94B886265CAF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894602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52FE23-5E9B-490D-8567-C12BF7BB868D}" type="datetime1">
              <a:rPr lang="en-US" smtClean="0"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05 - Interface and Inheritance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7E24A-A1FD-41D3-A0A4-2F7DDDF04A0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48297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tx1"/>
              </a:buClr>
              <a:buSzPct val="80000"/>
              <a:buFont typeface="Arial" pitchFamily="34" charset="0"/>
              <a:buChar char="•"/>
              <a:defRPr>
                <a:latin typeface="Arial" pitchFamily="34" charset="0"/>
                <a:cs typeface="Arial" pitchFamily="34" charset="0"/>
              </a:defRPr>
            </a:lvl1pPr>
            <a:lvl2pPr marL="742950" indent="-28575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2pPr>
            <a:lvl3pPr marL="11430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3pPr>
            <a:lvl4pPr marL="16002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4pPr>
            <a:lvl5pPr marL="20574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13525"/>
            <a:ext cx="10668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D46B98-070D-4671-AB5D-8A9212B576D9}" type="datetime1">
              <a:rPr lang="en-US" smtClean="0"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613525"/>
            <a:ext cx="5486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05 - Interface and Inheritance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613525"/>
            <a:ext cx="6858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7F965C-3CEB-45B2-B97C-76AD457A2442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860978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770012-CD0A-45F7-8C3D-698DA3ABBD66}" type="datetime1">
              <a:rPr lang="en-US" smtClean="0"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05 - Interface and Inheritance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7CAB4-F23C-43F4-B686-8E1D365D3A45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2367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273D24-1AFB-4D39-AC24-AAA016588FAC}" type="datetime1">
              <a:rPr lang="en-US" smtClean="0"/>
              <a:t>1/3/2022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05 - Interface and Inheritance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97DB9-6F1F-4587-B4D8-7611A9895928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1839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D6341-F530-4948-BC7F-FF8CC6E6C387}" type="datetime1">
              <a:rPr lang="en-US" smtClean="0"/>
              <a:t>1/3/2022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05 - Interface and Inheritance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EAE02-80AB-4832-B1BF-4E3BB3B6CC7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229378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2E9962-B0D8-4DFE-925F-D36DE511F9EA}" type="datetime1">
              <a:rPr lang="en-US" smtClean="0"/>
              <a:t>1/3/2022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05 - Interface and Inheritance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E600C-8C4E-4143-B853-68A70D9331C7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43879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D34010-D506-4019-BE63-7E649D878C64}" type="datetime1">
              <a:rPr lang="en-US" smtClean="0"/>
              <a:t>1/3/2022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05 - Interface and Inheritance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4D644-7D5F-464F-ACE6-65B648A8CD0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05176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70A3E-15E0-4ABC-B915-7D68F836A878}" type="datetime1">
              <a:rPr lang="en-US" smtClean="0"/>
              <a:t>1/3/2022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05 - Interface and Inheritance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17B27-8B09-402C-8D0C-F158C101AFF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2567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E2914-4A27-4FE1-95CA-C91057F339BE}" type="datetime1">
              <a:rPr lang="en-US" smtClean="0"/>
              <a:t>1/3/2022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05 - Interface and Inheritance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AB066-4475-48FE-A074-7E4CA38B9454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28987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28600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C1D999E-32DB-45E4-9FD4-198DA1F99893}" type="datetime1">
              <a:rPr lang="en-US" smtClean="0"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Session 05 - Interface and Inheritance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730B33F-D76C-4370-BF16-00D48C2939F7}" type="slidenum">
              <a:rPr lang="en-US" smtClean="0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8105"/>
            <a:ext cx="1600200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rgbClr val="002060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1"/>
          <p:cNvSpPr>
            <a:spLocks noGrp="1"/>
          </p:cNvSpPr>
          <p:nvPr>
            <p:ph type="ctrTitle"/>
          </p:nvPr>
        </p:nvSpPr>
        <p:spPr>
          <a:xfrm>
            <a:off x="304800" y="1676400"/>
            <a:ext cx="8534400" cy="2438400"/>
          </a:xfrm>
        </p:spPr>
        <p:txBody>
          <a:bodyPr/>
          <a:lstStyle/>
          <a:p>
            <a:pPr eaLnBrk="1" hangingPunct="1"/>
            <a:br>
              <a:rPr lang="en-US" sz="4000" dirty="0">
                <a:latin typeface="Arial" charset="0"/>
                <a:cs typeface="Arial" charset="0"/>
              </a:rPr>
            </a:br>
            <a:r>
              <a:rPr lang="en-US" sz="4000" dirty="0">
                <a:latin typeface="Arial" charset="0"/>
                <a:cs typeface="Arial" charset="0"/>
              </a:rPr>
              <a:t>Inheritance</a:t>
            </a:r>
            <a:br>
              <a:rPr lang="en-US" sz="4000" dirty="0">
                <a:latin typeface="Arial" charset="0"/>
                <a:cs typeface="Arial" charset="0"/>
              </a:rPr>
            </a:br>
            <a:br>
              <a:rPr lang="en-US" dirty="0"/>
            </a:b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428212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b="1" dirty="0"/>
            </a:br>
            <a:br>
              <a:rPr lang="en-US" b="1" dirty="0"/>
            </a:br>
            <a:r>
              <a:rPr lang="en-US" dirty="0"/>
              <a:t>Functions in inheritance</a:t>
            </a:r>
            <a:br>
              <a:rPr lang="en-US" sz="4000" dirty="0"/>
            </a:br>
            <a:br>
              <a:rPr lang="en-US" dirty="0"/>
            </a:br>
            <a:endParaRPr lang="en-US" b="1" dirty="0"/>
          </a:p>
        </p:txBody>
      </p:sp>
      <p:sp>
        <p:nvSpPr>
          <p:cNvPr id="183299" name="Rectangle 3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5334000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2800" dirty="0"/>
              <a:t>A derived class inherits from superclass is limited to the normal member functions of the superclass.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/>
              <a:t>We use the Java keyword </a:t>
            </a:r>
            <a:r>
              <a:rPr lang="en-US" sz="2800" b="1" dirty="0"/>
              <a:t>super</a:t>
            </a:r>
            <a:r>
              <a:rPr lang="en-US" sz="2800" dirty="0"/>
              <a:t> as the qualifier for calling a superclass ’s method:</a:t>
            </a:r>
          </a:p>
          <a:p>
            <a:pPr lvl="1">
              <a:buClrTx/>
            </a:pPr>
            <a:r>
              <a:rPr lang="en-US" b="1" i="1" dirty="0" err="1">
                <a:solidFill>
                  <a:srgbClr val="0000CC"/>
                </a:solidFill>
              </a:rPr>
              <a:t>super.methodName</a:t>
            </a:r>
            <a:r>
              <a:rPr lang="en-US" b="1" i="1" dirty="0">
                <a:solidFill>
                  <a:srgbClr val="0000CC"/>
                </a:solidFill>
              </a:rPr>
              <a:t>(arguments);</a:t>
            </a:r>
          </a:p>
          <a:p>
            <a:pPr lvl="1">
              <a:buClrTx/>
            </a:pPr>
            <a:r>
              <a:rPr lang="en-US" sz="2800" dirty="0"/>
              <a:t>To invoke the version of method methodName that was defined by our superclass.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b="1" dirty="0"/>
              <a:t>Hiding a method</a:t>
            </a:r>
            <a:r>
              <a:rPr lang="en-US" sz="2800" dirty="0"/>
              <a:t>: Re-implementing a static method implemented in super class</a:t>
            </a:r>
          </a:p>
          <a:p>
            <a:pPr>
              <a:buClrTx/>
              <a:buSzTx/>
              <a:buFont typeface="Arial" charset="0"/>
              <a:buChar char="•"/>
            </a:pPr>
            <a:endParaRPr lang="en-US" dirty="0"/>
          </a:p>
          <a:p>
            <a:pPr>
              <a:buClrTx/>
              <a:buSzTx/>
              <a:buFont typeface="Arial" charset="0"/>
              <a:buChar char="•"/>
            </a:pPr>
            <a:endParaRPr lang="en-US" dirty="0"/>
          </a:p>
          <a:p>
            <a:pPr marL="0" indent="0">
              <a:buClrTx/>
              <a:buSzTx/>
              <a:buNone/>
            </a:pPr>
            <a:endParaRPr lang="en-US" dirty="0"/>
          </a:p>
          <a:p>
            <a:pPr marL="0" indent="0">
              <a:buClrTx/>
              <a:buSzTx/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903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inheritance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43000"/>
            <a:ext cx="7772400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990600" y="3105150"/>
            <a:ext cx="10668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800" y="4419600"/>
            <a:ext cx="7772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 The "</a:t>
            </a:r>
            <a:r>
              <a:rPr lang="en-US" dirty="0" err="1"/>
              <a:t>displayDiscount</a:t>
            </a:r>
            <a:r>
              <a:rPr lang="en-US" dirty="0"/>
              <a:t>" method has the same signature (name, plus the number and the type of its parameters) and return type as in the superclass. It is called overriding the superclass's method=&gt; We will learn override method in the next topic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 </a:t>
            </a:r>
            <a:r>
              <a:rPr lang="en-US" i="1" dirty="0"/>
              <a:t>"</a:t>
            </a:r>
            <a:r>
              <a:rPr lang="en-US" i="1" dirty="0" err="1"/>
              <a:t>displayDiscount</a:t>
            </a:r>
            <a:r>
              <a:rPr lang="en-US" i="1" dirty="0"/>
              <a:t>"</a:t>
            </a:r>
            <a:r>
              <a:rPr lang="en-US" dirty="0"/>
              <a:t>) that was defined by our superclass. We use the </a:t>
            </a:r>
            <a:r>
              <a:rPr lang="en-US" b="1" dirty="0"/>
              <a:t>"super"</a:t>
            </a:r>
            <a:r>
              <a:rPr lang="en-US" dirty="0"/>
              <a:t> keyword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48400" y="3079750"/>
            <a:ext cx="205740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</a:p>
          <a:p>
            <a:r>
              <a:rPr lang="en-US" dirty="0"/>
              <a:t>d</a:t>
            </a:r>
            <a:r>
              <a:rPr lang="en-US"/>
              <a:t>iscounting </a:t>
            </a:r>
            <a:r>
              <a:rPr lang="en-US" dirty="0"/>
              <a:t>…</a:t>
            </a:r>
          </a:p>
          <a:p>
            <a:r>
              <a:rPr lang="en-US" dirty="0"/>
              <a:t>and taking …</a:t>
            </a:r>
          </a:p>
        </p:txBody>
      </p:sp>
    </p:spTree>
    <p:extLst>
      <p:ext uri="{BB962C8B-B14F-4D97-AF65-F5344CB8AC3E}">
        <p14:creationId xmlns:p14="http://schemas.microsoft.com/office/powerpoint/2010/main" val="3750366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sz="4000" dirty="0"/>
              <a:t>Inheritance…</a:t>
            </a:r>
          </a:p>
        </p:txBody>
      </p:sp>
      <p:pic>
        <p:nvPicPr>
          <p:cNvPr id="4915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463" y="914400"/>
            <a:ext cx="8093075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20014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8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66800"/>
            <a:ext cx="449580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sz="4000" dirty="0"/>
              <a:t>Inheritance…</a:t>
            </a:r>
          </a:p>
        </p:txBody>
      </p:sp>
      <p:pic>
        <p:nvPicPr>
          <p:cNvPr id="5018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0075" y="2057400"/>
            <a:ext cx="4657725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78056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Overriding and Hiding Methods (1)</a:t>
            </a:r>
          </a:p>
        </p:txBody>
      </p:sp>
      <p:sp>
        <p:nvSpPr>
          <p:cNvPr id="614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2800" b="1" dirty="0"/>
              <a:t>Overriding a method</a:t>
            </a:r>
            <a:r>
              <a:rPr lang="en-US" sz="2800" dirty="0"/>
              <a:t>: An instance method in a subclass with the same signature (name, plus the number and the type of its parameters) and return type as an instance method in the superclass overrides the superclass's method.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400" dirty="0"/>
              <a:t>Use the </a:t>
            </a:r>
            <a:r>
              <a:rPr lang="en-US" sz="2400" b="1" dirty="0">
                <a:solidFill>
                  <a:srgbClr val="0000CC"/>
                </a:solidFill>
              </a:rPr>
              <a:t>@Override</a:t>
            </a:r>
            <a:r>
              <a:rPr lang="en-US" sz="2400" dirty="0"/>
              <a:t> annotation that instructs the compiler that you intend to override a method in the superclass (you may not use it because overriding </a:t>
            </a:r>
            <a:r>
              <a:rPr lang="en-US" sz="2400"/>
              <a:t>is the </a:t>
            </a:r>
            <a:r>
              <a:rPr lang="en-US" sz="2400" dirty="0"/>
              <a:t>default in Java).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b="1" dirty="0"/>
              <a:t>Hiding a method</a:t>
            </a:r>
            <a:r>
              <a:rPr lang="en-US" sz="2800" dirty="0"/>
              <a:t>: Re-implementing a static method implemented in super class</a:t>
            </a:r>
          </a:p>
        </p:txBody>
      </p:sp>
    </p:spTree>
    <p:extLst>
      <p:ext uri="{BB962C8B-B14F-4D97-AF65-F5344CB8AC3E}">
        <p14:creationId xmlns:p14="http://schemas.microsoft.com/office/powerpoint/2010/main" val="1467535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F19D-9BC9-4A66-B787-E53926D02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28D6E8-7AD8-4FB2-9C47-F2B18DDF6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3429000"/>
            <a:ext cx="1066800" cy="15261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E8C4C8-1C84-4814-BC47-A00B91464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981884"/>
            <a:ext cx="4724400" cy="574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717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z="3600" b="1"/>
              <a:t>Hiding Methods</a:t>
            </a:r>
            <a:endParaRPr lang="en-US" sz="3600" b="1" dirty="0">
              <a:latin typeface="Calibri" pitchFamily="34" charset="0"/>
              <a:cs typeface="Arial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9806" y="838200"/>
            <a:ext cx="5515194" cy="560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1200" y="2743200"/>
            <a:ext cx="2986688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Straight Arrow Connector 8"/>
          <p:cNvCxnSpPr/>
          <p:nvPr/>
        </p:nvCxnSpPr>
        <p:spPr>
          <a:xfrm rot="5400000" flipH="1" flipV="1">
            <a:off x="457200" y="3124200"/>
            <a:ext cx="2590800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 flipH="1" flipV="1">
            <a:off x="456406" y="3352006"/>
            <a:ext cx="3048000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 flipH="1" flipV="1">
            <a:off x="75406" y="2590006"/>
            <a:ext cx="3048000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 flipH="1" flipV="1">
            <a:off x="76200" y="3810000"/>
            <a:ext cx="2743200" cy="1588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1485900" y="3771900"/>
            <a:ext cx="2362200" cy="7620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724400" y="2971800"/>
            <a:ext cx="1905000" cy="12954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6200000" flipH="1">
            <a:off x="4914900" y="2019300"/>
            <a:ext cx="1981200" cy="14478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6200000" flipH="1">
            <a:off x="4648201" y="1981200"/>
            <a:ext cx="2209799" cy="17526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F2770DB-D3FE-492F-ACB9-BF2EE65D325D}"/>
              </a:ext>
            </a:extLst>
          </p:cNvPr>
          <p:cNvSpPr/>
          <p:nvPr/>
        </p:nvSpPr>
        <p:spPr>
          <a:xfrm>
            <a:off x="1751806" y="1121226"/>
            <a:ext cx="752473" cy="2286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2FA92F-CEDF-4A9A-AE27-6D6FD0B6ACEB}"/>
              </a:ext>
            </a:extLst>
          </p:cNvPr>
          <p:cNvSpPr/>
          <p:nvPr/>
        </p:nvSpPr>
        <p:spPr>
          <a:xfrm>
            <a:off x="1524000" y="2460170"/>
            <a:ext cx="752473" cy="2286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67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BCA6EC16-0C9B-4678-A12C-A22C4076E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z="3600" b="1"/>
              <a:t>Overriding Methods</a:t>
            </a:r>
            <a:endParaRPr lang="en-US" sz="3600" b="1" dirty="0">
              <a:latin typeface="Calibri" pitchFamily="34" charset="0"/>
              <a:cs typeface="Arial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6A9DEE-9F4D-418C-AC0B-0F0673BC4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3124627"/>
            <a:ext cx="2590800" cy="10199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868BA6-1E9C-4F0A-A4A9-24034978E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957164"/>
            <a:ext cx="5334000" cy="5801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890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715962"/>
          </a:xfrm>
        </p:spPr>
        <p:txBody>
          <a:bodyPr/>
          <a:lstStyle/>
          <a:p>
            <a:r>
              <a:rPr lang="en-US" dirty="0"/>
              <a:t>Using an “</a:t>
            </a:r>
            <a:r>
              <a:rPr lang="en-US" dirty="0" err="1"/>
              <a:t>instanceof</a:t>
            </a:r>
            <a:r>
              <a:rPr lang="en-US" dirty="0"/>
              <a:t>” operator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Dynamic and Static type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dynamic type: A reference variable that has the type of the superclass can store the address of the object of sub class. It is called to be </a:t>
            </a:r>
            <a:r>
              <a:rPr lang="en-US" sz="2000" i="1" dirty="0"/>
              <a:t>dynamic type</a:t>
            </a:r>
            <a:r>
              <a:rPr lang="en-US" sz="2000" dirty="0"/>
              <a:t>, the type that is has at runtime. </a:t>
            </a:r>
            <a:br>
              <a:rPr lang="en-US" sz="2400" dirty="0"/>
            </a:br>
            <a:r>
              <a:rPr lang="en-US" sz="2400" i="1" dirty="0">
                <a:solidFill>
                  <a:srgbClr val="FF0000"/>
                </a:solidFill>
              </a:rPr>
              <a:t>  Rectangle obj1 = new Box();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Static type: The type that it has when first declared. Static type checking is enforced by the compiler.</a:t>
            </a:r>
            <a:br>
              <a:rPr lang="en-US" sz="2400" dirty="0"/>
            </a:br>
            <a:r>
              <a:rPr lang="en-US" sz="2400" i="1" dirty="0">
                <a:solidFill>
                  <a:srgbClr val="FF0000"/>
                </a:solidFill>
              </a:rPr>
              <a:t>   Box obj2 = new Box();</a:t>
            </a:r>
          </a:p>
          <a:p>
            <a:r>
              <a:rPr lang="en-US" i="1" dirty="0"/>
              <a:t>“</a:t>
            </a:r>
            <a:r>
              <a:rPr lang="en-US" i="1" dirty="0" err="1"/>
              <a:t>Instanceof</a:t>
            </a:r>
            <a:r>
              <a:rPr lang="en-US" i="1" dirty="0"/>
              <a:t>” operator: </a:t>
            </a:r>
            <a:r>
              <a:rPr lang="en-US" sz="2000" dirty="0"/>
              <a:t>It checks whether the reference of an object belongs to the provided type or not, the </a:t>
            </a:r>
            <a:r>
              <a:rPr lang="en-US" sz="2000" dirty="0" err="1"/>
              <a:t>instanceof</a:t>
            </a:r>
            <a:r>
              <a:rPr lang="en-US" sz="2000" dirty="0"/>
              <a:t> operator will return true or false.</a:t>
            </a:r>
            <a:br>
              <a:rPr lang="en-US" sz="2000" dirty="0"/>
            </a:br>
            <a:r>
              <a:rPr lang="en-US" sz="2000" i="1" dirty="0">
                <a:solidFill>
                  <a:srgbClr val="FF0000"/>
                </a:solidFill>
              </a:rPr>
              <a:t>    If ( obj1  </a:t>
            </a:r>
            <a:r>
              <a:rPr lang="en-US" sz="2000" i="1" dirty="0" err="1">
                <a:solidFill>
                  <a:srgbClr val="FF0000"/>
                </a:solidFill>
              </a:rPr>
              <a:t>instanceof</a:t>
            </a:r>
            <a:r>
              <a:rPr lang="en-US" sz="2000" i="1" dirty="0">
                <a:solidFill>
                  <a:srgbClr val="FF0000"/>
                </a:solidFill>
              </a:rPr>
              <a:t>  Box)</a:t>
            </a:r>
            <a:br>
              <a:rPr lang="en-US" sz="2000" i="1" dirty="0">
                <a:solidFill>
                  <a:srgbClr val="FF0000"/>
                </a:solidFill>
              </a:rPr>
            </a:br>
            <a:r>
              <a:rPr lang="en-US" sz="2000" i="1" dirty="0">
                <a:solidFill>
                  <a:srgbClr val="FF0000"/>
                </a:solidFill>
              </a:rPr>
              <a:t>          </a:t>
            </a:r>
            <a:r>
              <a:rPr lang="en-US" sz="2000" i="1" dirty="0" err="1">
                <a:solidFill>
                  <a:srgbClr val="FF0000"/>
                </a:solidFill>
              </a:rPr>
              <a:t>System.out.println</a:t>
            </a:r>
            <a:r>
              <a:rPr lang="en-US" sz="2000" i="1" dirty="0">
                <a:solidFill>
                  <a:srgbClr val="FF0000"/>
                </a:solidFill>
              </a:rPr>
              <a:t>(“ obj1 is pointing to the Box object”);</a:t>
            </a:r>
          </a:p>
        </p:txBody>
      </p:sp>
    </p:spTree>
    <p:extLst>
      <p:ext uri="{BB962C8B-B14F-4D97-AF65-F5344CB8AC3E}">
        <p14:creationId xmlns:p14="http://schemas.microsoft.com/office/powerpoint/2010/main" val="2916732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 variable that has the type of the superclass only calls methods of the superclass. To call methods of the subclass we must </a:t>
            </a:r>
            <a:r>
              <a:rPr lang="en-US" sz="2400" i="1" dirty="0"/>
              <a:t>cast explicitly</a:t>
            </a:r>
          </a:p>
          <a:p>
            <a:r>
              <a:rPr lang="en-US" sz="2400" i="1" dirty="0"/>
              <a:t>for example,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i="1" dirty="0">
                <a:solidFill>
                  <a:srgbClr val="FF0000"/>
                </a:solidFill>
              </a:rPr>
              <a:t>Rectangle </a:t>
            </a:r>
            <a:r>
              <a:rPr lang="en-US" sz="2400" i="1" dirty="0" err="1">
                <a:solidFill>
                  <a:srgbClr val="FF0000"/>
                </a:solidFill>
              </a:rPr>
              <a:t>obj</a:t>
            </a:r>
            <a:r>
              <a:rPr lang="en-US" sz="2400" i="1" dirty="0">
                <a:solidFill>
                  <a:srgbClr val="FF0000"/>
                </a:solidFill>
              </a:rPr>
              <a:t> = new Box();</a:t>
            </a:r>
            <a:br>
              <a:rPr lang="en-US" sz="2400" i="1" dirty="0">
                <a:solidFill>
                  <a:srgbClr val="FF0000"/>
                </a:solidFill>
              </a:rPr>
            </a:br>
            <a:r>
              <a:rPr lang="en-US" sz="2400" i="1" dirty="0">
                <a:solidFill>
                  <a:srgbClr val="FF0000"/>
                </a:solidFill>
              </a:rPr>
              <a:t>     ((Box)</a:t>
            </a:r>
            <a:r>
              <a:rPr lang="en-US" sz="2400" i="1" dirty="0" err="1">
                <a:solidFill>
                  <a:srgbClr val="FF0000"/>
                </a:solidFill>
              </a:rPr>
              <a:t>obj</a:t>
            </a:r>
            <a:r>
              <a:rPr lang="en-US" sz="2400" i="1" dirty="0">
                <a:solidFill>
                  <a:srgbClr val="FF0000"/>
                </a:solidFill>
              </a:rPr>
              <a:t>).</a:t>
            </a:r>
            <a:r>
              <a:rPr lang="en-US" sz="2400" i="1" dirty="0" err="1">
                <a:solidFill>
                  <a:srgbClr val="FF0000"/>
                </a:solidFill>
              </a:rPr>
              <a:t>setHeight</a:t>
            </a:r>
            <a:r>
              <a:rPr lang="en-US" sz="2400" i="1" dirty="0">
                <a:solidFill>
                  <a:srgbClr val="FF0000"/>
                </a:solidFill>
              </a:rPr>
              <a:t>(300);</a:t>
            </a:r>
          </a:p>
        </p:txBody>
      </p:sp>
    </p:spTree>
    <p:extLst>
      <p:ext uri="{BB962C8B-B14F-4D97-AF65-F5344CB8AC3E}">
        <p14:creationId xmlns:p14="http://schemas.microsoft.com/office/powerpoint/2010/main" val="762480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itchFamily="34" charset="0"/>
                <a:cs typeface="Arial" charset="0"/>
              </a:rPr>
              <a:t>Objectives</a:t>
            </a:r>
          </a:p>
        </p:txBody>
      </p:sp>
      <p:sp>
        <p:nvSpPr>
          <p:cNvPr id="3077" name="Rectangle 3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Study concepts: superclass, subclass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Understand the “is-a” relationship 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Functions in inheritance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Using an “</a:t>
            </a:r>
            <a:r>
              <a:rPr lang="en-US" dirty="0" err="1"/>
              <a:t>instanceof</a:t>
            </a:r>
            <a:r>
              <a:rPr lang="en-US" dirty="0"/>
              <a:t>” operator</a:t>
            </a:r>
          </a:p>
        </p:txBody>
      </p:sp>
    </p:spTree>
    <p:extLst>
      <p:ext uri="{BB962C8B-B14F-4D97-AF65-F5344CB8AC3E}">
        <p14:creationId xmlns:p14="http://schemas.microsoft.com/office/powerpoint/2010/main" val="2971645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7239000" y="274638"/>
            <a:ext cx="1447800" cy="715962"/>
          </a:xfrm>
        </p:spPr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Test</a:t>
            </a:r>
          </a:p>
        </p:txBody>
      </p:sp>
      <p:pic>
        <p:nvPicPr>
          <p:cNvPr id="5222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219200"/>
            <a:ext cx="537368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248400" y="18288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a) ABC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25146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b) AAC</a:t>
            </a:r>
          </a:p>
        </p:txBody>
      </p:sp>
      <p:sp>
        <p:nvSpPr>
          <p:cNvPr id="9" name="Rectangle 8"/>
          <p:cNvSpPr/>
          <p:nvPr/>
        </p:nvSpPr>
        <p:spPr>
          <a:xfrm>
            <a:off x="6248400" y="3200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c) ABA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48400" y="3962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d) Compile-time error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867400" y="5105400"/>
            <a:ext cx="2895600" cy="838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CC"/>
                </a:solidFill>
              </a:rPr>
              <a:t>Study_1A and Study_1C  are inconvertible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7010400" y="274638"/>
            <a:ext cx="1676400" cy="563562"/>
          </a:xfrm>
        </p:spPr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Test</a:t>
            </a:r>
          </a:p>
        </p:txBody>
      </p:sp>
      <p:sp>
        <p:nvSpPr>
          <p:cNvPr id="6" name="Rectangle 5"/>
          <p:cNvSpPr/>
          <p:nvPr/>
        </p:nvSpPr>
        <p:spPr>
          <a:xfrm>
            <a:off x="6248400" y="18288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a) ABC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25146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b) AAC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3200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c) ABA</a:t>
            </a:r>
          </a:p>
        </p:txBody>
      </p:sp>
      <p:sp>
        <p:nvSpPr>
          <p:cNvPr id="9" name="Rectangle 8"/>
          <p:cNvSpPr/>
          <p:nvPr/>
        </p:nvSpPr>
        <p:spPr>
          <a:xfrm>
            <a:off x="6248400" y="3962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d) Compile-time error</a:t>
            </a:r>
          </a:p>
        </p:txBody>
      </p:sp>
      <p:sp>
        <p:nvSpPr>
          <p:cNvPr id="10" name="Rectangle 9"/>
          <p:cNvSpPr/>
          <p:nvPr/>
        </p:nvSpPr>
        <p:spPr>
          <a:xfrm>
            <a:off x="5867400" y="5105400"/>
            <a:ext cx="2895600" cy="838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CC"/>
                </a:solidFill>
              </a:rPr>
              <a:t>The  java.lang.Object class does not have the M() method</a:t>
            </a:r>
          </a:p>
        </p:txBody>
      </p:sp>
      <p:pic>
        <p:nvPicPr>
          <p:cNvPr id="5325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066800"/>
            <a:ext cx="5116513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7315200" y="274638"/>
            <a:ext cx="1371600" cy="563562"/>
          </a:xfrm>
        </p:spPr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Test</a:t>
            </a:r>
          </a:p>
        </p:txBody>
      </p:sp>
      <p:pic>
        <p:nvPicPr>
          <p:cNvPr id="5427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143000"/>
            <a:ext cx="4837113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248400" y="18288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a) ABC</a:t>
            </a:r>
          </a:p>
        </p:txBody>
      </p:sp>
      <p:sp>
        <p:nvSpPr>
          <p:cNvPr id="6" name="Rectangle 5"/>
          <p:cNvSpPr/>
          <p:nvPr/>
        </p:nvSpPr>
        <p:spPr>
          <a:xfrm>
            <a:off x="6248400" y="25146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b) AAA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3200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c) ABA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3962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d) None of the others</a:t>
            </a:r>
          </a:p>
        </p:txBody>
      </p:sp>
      <p:sp>
        <p:nvSpPr>
          <p:cNvPr id="9" name="Rectangle 8"/>
          <p:cNvSpPr/>
          <p:nvPr/>
        </p:nvSpPr>
        <p:spPr>
          <a:xfrm>
            <a:off x="5867400" y="5105400"/>
            <a:ext cx="2895600" cy="838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CC"/>
                </a:solidFill>
              </a:rPr>
              <a:t>AB and a ClassCastException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6858000" y="274638"/>
            <a:ext cx="1828800" cy="639762"/>
          </a:xfrm>
        </p:spPr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Test</a:t>
            </a:r>
          </a:p>
        </p:txBody>
      </p:sp>
      <p:pic>
        <p:nvPicPr>
          <p:cNvPr id="5530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143000"/>
            <a:ext cx="49911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248400" y="18288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a) AAA</a:t>
            </a:r>
          </a:p>
        </p:txBody>
      </p:sp>
      <p:sp>
        <p:nvSpPr>
          <p:cNvPr id="6" name="Rectangle 5"/>
          <p:cNvSpPr/>
          <p:nvPr/>
        </p:nvSpPr>
        <p:spPr>
          <a:xfrm>
            <a:off x="6248400" y="25146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b) ACB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3200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c) None of the others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3962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d) ABC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>
          <a:xfrm>
            <a:off x="7010400" y="274638"/>
            <a:ext cx="1676400" cy="639762"/>
          </a:xfrm>
        </p:spPr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Test</a:t>
            </a:r>
          </a:p>
        </p:txBody>
      </p:sp>
      <p:pic>
        <p:nvPicPr>
          <p:cNvPr id="5632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066800"/>
            <a:ext cx="53213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248400" y="18288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a) ABC</a:t>
            </a:r>
          </a:p>
        </p:txBody>
      </p:sp>
      <p:sp>
        <p:nvSpPr>
          <p:cNvPr id="6" name="Rectangle 5"/>
          <p:cNvSpPr/>
          <p:nvPr/>
        </p:nvSpPr>
        <p:spPr>
          <a:xfrm>
            <a:off x="6248400" y="25146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b) AAA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3200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c) ABA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3962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d) None of the others</a:t>
            </a:r>
          </a:p>
        </p:txBody>
      </p:sp>
      <p:sp>
        <p:nvSpPr>
          <p:cNvPr id="9" name="Rectangle 8"/>
          <p:cNvSpPr/>
          <p:nvPr/>
        </p:nvSpPr>
        <p:spPr>
          <a:xfrm>
            <a:off x="5867400" y="5105400"/>
            <a:ext cx="2895600" cy="838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CC"/>
                </a:solidFill>
              </a:rPr>
              <a:t>Compile-time error</a:t>
            </a:r>
          </a:p>
          <a:p>
            <a:pPr algn="ctr">
              <a:defRPr/>
            </a:pPr>
            <a:r>
              <a:rPr lang="en-US" dirty="0">
                <a:solidFill>
                  <a:srgbClr val="0000CC"/>
                </a:solidFill>
              </a:rPr>
              <a:t>( Type conformity violation)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6553200" y="274638"/>
            <a:ext cx="2133600" cy="715962"/>
          </a:xfrm>
        </p:spPr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Test</a:t>
            </a:r>
          </a:p>
        </p:txBody>
      </p:sp>
      <p:sp>
        <p:nvSpPr>
          <p:cNvPr id="5" name="Rectangle 4"/>
          <p:cNvSpPr/>
          <p:nvPr/>
        </p:nvSpPr>
        <p:spPr>
          <a:xfrm>
            <a:off x="6248400" y="18288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a)   120</a:t>
            </a:r>
          </a:p>
        </p:txBody>
      </p:sp>
      <p:sp>
        <p:nvSpPr>
          <p:cNvPr id="6" name="Rectangle 5"/>
          <p:cNvSpPr/>
          <p:nvPr/>
        </p:nvSpPr>
        <p:spPr>
          <a:xfrm>
            <a:off x="6248400" y="25146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b)  120A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3200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c)  None of the others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3962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d)  A120</a:t>
            </a:r>
          </a:p>
        </p:txBody>
      </p:sp>
      <p:pic>
        <p:nvPicPr>
          <p:cNvPr id="5735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143000"/>
            <a:ext cx="5070475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6553200" y="274638"/>
            <a:ext cx="2133600" cy="639762"/>
          </a:xfrm>
        </p:spPr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Test</a:t>
            </a:r>
          </a:p>
        </p:txBody>
      </p:sp>
      <p:sp>
        <p:nvSpPr>
          <p:cNvPr id="6" name="Rectangle 5"/>
          <p:cNvSpPr/>
          <p:nvPr/>
        </p:nvSpPr>
        <p:spPr>
          <a:xfrm>
            <a:off x="6248400" y="18288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a) A7500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25146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b) 500A7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3200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c) 500</a:t>
            </a:r>
          </a:p>
        </p:txBody>
      </p:sp>
      <p:sp>
        <p:nvSpPr>
          <p:cNvPr id="9" name="Rectangle 8"/>
          <p:cNvSpPr/>
          <p:nvPr/>
        </p:nvSpPr>
        <p:spPr>
          <a:xfrm>
            <a:off x="6248400" y="3962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d) None of the others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867400" y="5105400"/>
            <a:ext cx="2895600" cy="838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CC"/>
                </a:solidFill>
              </a:rPr>
              <a:t>Compile-time error</a:t>
            </a:r>
          </a:p>
          <a:p>
            <a:pPr algn="ctr">
              <a:defRPr/>
            </a:pPr>
            <a:r>
              <a:rPr lang="en-US" dirty="0">
                <a:solidFill>
                  <a:srgbClr val="0000CC"/>
                </a:solidFill>
              </a:rPr>
              <a:t>( static  code can not access instance variables)</a:t>
            </a:r>
          </a:p>
        </p:txBody>
      </p:sp>
      <p:pic>
        <p:nvPicPr>
          <p:cNvPr id="5837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066800"/>
            <a:ext cx="504825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7086600" y="274638"/>
            <a:ext cx="1600200" cy="639762"/>
          </a:xfrm>
        </p:spPr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Test</a:t>
            </a:r>
          </a:p>
        </p:txBody>
      </p:sp>
      <p:pic>
        <p:nvPicPr>
          <p:cNvPr id="5939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219200"/>
            <a:ext cx="5229225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248400" y="18288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a) A1210</a:t>
            </a:r>
          </a:p>
        </p:txBody>
      </p:sp>
      <p:sp>
        <p:nvSpPr>
          <p:cNvPr id="6" name="Rectangle 5"/>
          <p:cNvSpPr/>
          <p:nvPr/>
        </p:nvSpPr>
        <p:spPr>
          <a:xfrm>
            <a:off x="6248400" y="25146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b) 10A12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3200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c) 17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3962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d) None of the others</a:t>
            </a:r>
          </a:p>
        </p:txBody>
      </p:sp>
      <p:sp>
        <p:nvSpPr>
          <p:cNvPr id="9" name="Rectangle 8"/>
          <p:cNvSpPr/>
          <p:nvPr/>
        </p:nvSpPr>
        <p:spPr>
          <a:xfrm>
            <a:off x="5867400" y="5105400"/>
            <a:ext cx="2895600" cy="838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CC"/>
                </a:solidFill>
              </a:rPr>
              <a:t>Compile-time error</a:t>
            </a:r>
          </a:p>
          <a:p>
            <a:pPr algn="ctr">
              <a:defRPr/>
            </a:pPr>
            <a:r>
              <a:rPr lang="en-US" dirty="0">
                <a:solidFill>
                  <a:srgbClr val="0000CC"/>
                </a:solidFill>
              </a:rPr>
              <a:t>( The y variable is out of scope)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Calibri" pitchFamily="34" charset="0"/>
                <a:cs typeface="Arial" charset="0"/>
              </a:rPr>
              <a:t>Summary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Object-oriented languages implement reusability of coding structure through inheritance</a:t>
            </a:r>
          </a:p>
          <a:p>
            <a:r>
              <a:rPr lang="en-US" sz="2400" dirty="0"/>
              <a:t>A derived class does not by default inherit the constructor of a super class</a:t>
            </a:r>
          </a:p>
          <a:p>
            <a:r>
              <a:rPr lang="en-US" sz="2400" dirty="0"/>
              <a:t>Constructors in an inheritance hierarchy execute in order from the super class to the derived class</a:t>
            </a:r>
          </a:p>
          <a:p>
            <a:r>
              <a:rPr lang="en-US" sz="2400" dirty="0"/>
              <a:t>Using the </a:t>
            </a:r>
            <a:r>
              <a:rPr lang="en-US" sz="2400" dirty="0" err="1"/>
              <a:t>instanceof</a:t>
            </a:r>
            <a:r>
              <a:rPr lang="en-US" sz="2400" dirty="0"/>
              <a:t> keyword if we need to check the type of the reference variable.</a:t>
            </a:r>
          </a:p>
          <a:p>
            <a:r>
              <a:rPr lang="en-US" sz="2400" dirty="0"/>
              <a:t>Check the type of the reference variable before casting it explicitly.</a:t>
            </a:r>
          </a:p>
          <a:p>
            <a:pPr>
              <a:buClrTx/>
              <a:buSzTx/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67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Derived and Super Classes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200"/>
            <a:ext cx="3302209" cy="2514600"/>
          </a:xfrm>
        </p:spPr>
      </p:pic>
      <p:sp>
        <p:nvSpPr>
          <p:cNvPr id="5" name="TextBox 4"/>
          <p:cNvSpPr txBox="1"/>
          <p:nvPr/>
        </p:nvSpPr>
        <p:spPr>
          <a:xfrm>
            <a:off x="3869267" y="1295400"/>
            <a:ext cx="4724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Object-oriented languages implement reusability of coding structure through inheritance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It refers to the relationship between classes where one class inherits the entire structure of another class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 root of our design is a relatively abstract entity, and we build upon that entity to produce progressively more concrete entities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 higher-level entities are </a:t>
            </a:r>
            <a:r>
              <a:rPr lang="en-US" b="1" dirty="0"/>
              <a:t>“parent”, “base” or “super”</a:t>
            </a:r>
            <a:r>
              <a:rPr lang="en-US" dirty="0"/>
              <a:t> classes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 lower-level ones built from them are </a:t>
            </a:r>
            <a:r>
              <a:rPr lang="en-US" b="1" dirty="0"/>
              <a:t>“child”, "derived" or “sub”</a:t>
            </a:r>
            <a:r>
              <a:rPr lang="en-US" dirty="0"/>
              <a:t> classes.</a:t>
            </a:r>
          </a:p>
        </p:txBody>
      </p:sp>
    </p:spTree>
    <p:extLst>
      <p:ext uri="{BB962C8B-B14F-4D97-AF65-F5344CB8AC3E}">
        <p14:creationId xmlns:p14="http://schemas.microsoft.com/office/powerpoint/2010/main" val="843286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Implementing </a:t>
            </a:r>
            <a:br>
              <a:rPr lang="en-US" sz="3600" dirty="0"/>
            </a:br>
            <a:r>
              <a:rPr lang="en-US" sz="3600" dirty="0"/>
              <a:t>Object-Oriented Relationships</a:t>
            </a:r>
          </a:p>
        </p:txBody>
      </p:sp>
      <p:sp>
        <p:nvSpPr>
          <p:cNvPr id="1024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3 common relations in classes:</a:t>
            </a:r>
          </a:p>
          <a:p>
            <a:pPr lvl="1"/>
            <a:r>
              <a:rPr lang="en-US" dirty="0"/>
              <a:t>“is a/ a kind of”</a:t>
            </a:r>
          </a:p>
          <a:p>
            <a:pPr lvl="1"/>
            <a:r>
              <a:rPr lang="en-US" dirty="0"/>
              <a:t>“has a”</a:t>
            </a:r>
          </a:p>
          <a:p>
            <a:pPr lvl="1"/>
            <a:r>
              <a:rPr lang="en-US" dirty="0"/>
              <a:t>association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Examples:</a:t>
            </a:r>
          </a:p>
          <a:p>
            <a:pPr lvl="1"/>
            <a:r>
              <a:rPr lang="en-US" dirty="0"/>
              <a:t>Student is a person</a:t>
            </a:r>
          </a:p>
          <a:p>
            <a:pPr lvl="1"/>
            <a:r>
              <a:rPr lang="en-US" dirty="0"/>
              <a:t>“A home is a house that has a family and a pet.”</a:t>
            </a:r>
          </a:p>
          <a:p>
            <a:pPr lvl="1"/>
            <a:r>
              <a:rPr lang="en-US" dirty="0"/>
              <a:t>An invoice contains </a:t>
            </a:r>
            <a:r>
              <a:rPr lang="en-US"/>
              <a:t>some products and a product </a:t>
            </a:r>
            <a:r>
              <a:rPr lang="en-US" dirty="0"/>
              <a:t>can be contained </a:t>
            </a:r>
            <a:r>
              <a:rPr lang="en-US"/>
              <a:t>in some invoices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89273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Implementing </a:t>
            </a:r>
            <a:br>
              <a:rPr lang="en-US" sz="3200" dirty="0"/>
            </a:br>
            <a:r>
              <a:rPr lang="en-US" sz="3200" dirty="0"/>
              <a:t>Object-Oriented Relationships…</a:t>
            </a:r>
          </a:p>
        </p:txBody>
      </p:sp>
      <p:sp>
        <p:nvSpPr>
          <p:cNvPr id="1126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None/>
            </a:pPr>
            <a:r>
              <a:rPr lang="en-US" dirty="0">
                <a:latin typeface="Calibri" pitchFamily="34" charset="0"/>
                <a:cs typeface="Arial" charset="0"/>
              </a:rPr>
              <a:t>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348120"/>
              </p:ext>
            </p:extLst>
          </p:nvPr>
        </p:nvGraphicFramePr>
        <p:xfrm>
          <a:off x="3352800" y="1447801"/>
          <a:ext cx="2590800" cy="19464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79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Person</a:t>
                      </a:r>
                    </a:p>
                  </a:txBody>
                  <a:tcPr marT="45737" marB="4573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745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sz="1800" dirty="0"/>
                        <a:t> String name, address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sz="1800" dirty="0"/>
                        <a:t> String birthDate</a:t>
                      </a:r>
                    </a:p>
                  </a:txBody>
                  <a:tcPr marT="45737" marB="4573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745">
                <a:tc>
                  <a:txBody>
                    <a:bodyPr/>
                    <a:lstStyle/>
                    <a:p>
                      <a:r>
                        <a:rPr lang="en-US" sz="1800" dirty="0"/>
                        <a:t>+ String</a:t>
                      </a:r>
                      <a:r>
                        <a:rPr lang="en-US" sz="1800" baseline="0" dirty="0"/>
                        <a:t> getName();</a:t>
                      </a:r>
                      <a:endParaRPr lang="en-US" sz="1800" dirty="0"/>
                    </a:p>
                    <a:p>
                      <a:r>
                        <a:rPr lang="en-US" sz="1800" dirty="0"/>
                        <a:t>+ void setName(String n);</a:t>
                      </a:r>
                    </a:p>
                  </a:txBody>
                  <a:tcPr marT="45737" marB="4573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395">
                <a:tc>
                  <a:txBody>
                    <a:bodyPr/>
                    <a:lstStyle/>
                    <a:p>
                      <a:r>
                        <a:rPr lang="en-US" sz="1200" dirty="0"/>
                        <a:t>…….</a:t>
                      </a:r>
                    </a:p>
                  </a:txBody>
                  <a:tcPr marT="45737" marB="4573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143506"/>
              </p:ext>
            </p:extLst>
          </p:nvPr>
        </p:nvGraphicFramePr>
        <p:xfrm>
          <a:off x="304800" y="4267201"/>
          <a:ext cx="327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47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Professor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678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sz="1800" dirty="0"/>
                        <a:t> String</a:t>
                      </a:r>
                      <a:r>
                        <a:rPr lang="en-US" sz="1800" baseline="0" dirty="0"/>
                        <a:t> department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647">
                <a:tc>
                  <a:txBody>
                    <a:bodyPr/>
                    <a:lstStyle/>
                    <a:p>
                      <a:r>
                        <a:rPr lang="en-US" sz="1800" dirty="0"/>
                        <a:t>+ String getDepartment();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+ void setDepartment(String d);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678869"/>
              </p:ext>
            </p:extLst>
          </p:nvPr>
        </p:nvGraphicFramePr>
        <p:xfrm>
          <a:off x="5791200" y="4267201"/>
          <a:ext cx="2971800" cy="19440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93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Student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586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sz="1800" dirty="0"/>
                        <a:t> String</a:t>
                      </a:r>
                      <a:r>
                        <a:rPr lang="en-US" sz="1800" baseline="0" dirty="0"/>
                        <a:t> studentId, majorField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sz="1800" baseline="0" dirty="0"/>
                        <a:t> String degreeSought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586">
                <a:tc>
                  <a:txBody>
                    <a:bodyPr/>
                    <a:lstStyle/>
                    <a:p>
                      <a:r>
                        <a:rPr lang="en-US" sz="1800" dirty="0"/>
                        <a:t>+ String getStudentId();</a:t>
                      </a:r>
                    </a:p>
                    <a:p>
                      <a:r>
                        <a:rPr lang="en-US" sz="1800" dirty="0"/>
                        <a:t>+ void setStudentID(String</a:t>
                      </a:r>
                      <a:r>
                        <a:rPr lang="en-US" sz="1800" baseline="0" dirty="0"/>
                        <a:t> id)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091">
                <a:tc>
                  <a:txBody>
                    <a:bodyPr/>
                    <a:lstStyle/>
                    <a:p>
                      <a:r>
                        <a:rPr lang="en-US" sz="1000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V="1">
            <a:off x="2286000" y="3429000"/>
            <a:ext cx="1066800" cy="83820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>
            <a:off x="5867400" y="3429000"/>
            <a:ext cx="1219200" cy="91440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581400" y="5257800"/>
            <a:ext cx="2209800" cy="1588"/>
          </a:xfrm>
          <a:prstGeom prst="straightConnector1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057400" y="3733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53200" y="3733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91000" y="48884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teach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8600" y="1295400"/>
            <a:ext cx="2362200" cy="92333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relation “is a” is implemented as a sub-class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324600" y="1447800"/>
            <a:ext cx="2362200" cy="92333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relation “has a” is implemented as reference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8600" y="5906869"/>
            <a:ext cx="3352800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class Professor has the field Student[] students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553200" y="5943600"/>
            <a:ext cx="2514600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 class Student has the field Professor pr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6200" y="2218730"/>
            <a:ext cx="2743200" cy="1477328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Classes Professor, Student are sub-classes of the class Person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Sub-classes inherit the structure of super class</a:t>
            </a:r>
          </a:p>
        </p:txBody>
      </p:sp>
    </p:spTree>
    <p:extLst>
      <p:ext uri="{BB962C8B-B14F-4D97-AF65-F5344CB8AC3E}">
        <p14:creationId xmlns:p14="http://schemas.microsoft.com/office/powerpoint/2010/main" val="4058875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Inheritance…</a:t>
            </a:r>
          </a:p>
        </p:txBody>
      </p:sp>
      <p:sp>
        <p:nvSpPr>
          <p:cNvPr id="184323" name="Rectangle 3"/>
          <p:cNvSpPr>
            <a:spLocks noGrp="1"/>
          </p:cNvSpPr>
          <p:nvPr>
            <p:ph type="body" idx="1"/>
          </p:nvPr>
        </p:nvSpPr>
        <p:spPr>
          <a:xfrm>
            <a:off x="457200" y="1295401"/>
            <a:ext cx="8229600" cy="533400"/>
          </a:xfrm>
        </p:spPr>
        <p:txBody>
          <a:bodyPr/>
          <a:lstStyle/>
          <a:p>
            <a:pPr algn="just"/>
            <a:r>
              <a:rPr lang="en-US" sz="2400" b="1" dirty="0">
                <a:solidFill>
                  <a:srgbClr val="0000CC"/>
                </a:solidFill>
              </a:rPr>
              <a:t>How to construct a class hierarchy? </a:t>
            </a:r>
            <a:r>
              <a:rPr lang="en-US" sz="2400" b="1" dirty="0">
                <a:solidFill>
                  <a:srgbClr val="0000CC"/>
                </a:solidFill>
                <a:sym typeface="Wingdings" pitchFamily="2" charset="2"/>
              </a:rPr>
              <a:t> Intersection</a:t>
            </a:r>
            <a:endParaRPr lang="en-US" sz="2400" b="1" dirty="0">
              <a:solidFill>
                <a:srgbClr val="0000CC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14400" y="1905000"/>
            <a:ext cx="39243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Rectangle&lt; 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length, width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Box &lt;</a:t>
            </a:r>
            <a:r>
              <a:rPr lang="en-US" sz="2000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 length, width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height&gt;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429000" y="2965450"/>
            <a:ext cx="1981200" cy="3365500"/>
            <a:chOff x="3352800" y="2730500"/>
            <a:chExt cx="1981200" cy="3365500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3352800" y="2730500"/>
              <a:ext cx="1981200" cy="381000"/>
            </a:xfrm>
            <a:prstGeom prst="rect">
              <a:avLst/>
            </a:prstGeom>
            <a:solidFill>
              <a:srgbClr val="66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Rectangle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3352800" y="3111500"/>
              <a:ext cx="1981200" cy="1143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Length</a:t>
              </a:r>
              <a:br>
                <a:rPr lang="en-US" dirty="0"/>
              </a:br>
              <a:r>
                <a:rPr lang="en-US" dirty="0"/>
                <a:t>width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3352800" y="5334000"/>
              <a:ext cx="1981200" cy="381000"/>
            </a:xfrm>
            <a:prstGeom prst="rect">
              <a:avLst/>
            </a:prstGeom>
            <a:solidFill>
              <a:srgbClr val="66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Box</a:t>
              </a: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3352800" y="5715000"/>
              <a:ext cx="19812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height</a:t>
              </a:r>
            </a:p>
          </p:txBody>
        </p:sp>
        <p:cxnSp>
          <p:nvCxnSpPr>
            <p:cNvPr id="3" name="Straight Connector 2"/>
            <p:cNvCxnSpPr>
              <a:endCxn id="11" idx="0"/>
            </p:cNvCxnSpPr>
            <p:nvPr/>
          </p:nvCxnSpPr>
          <p:spPr>
            <a:xfrm>
              <a:off x="4343400" y="4572000"/>
              <a:ext cx="0" cy="76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Isosceles Triangle 17"/>
            <p:cNvSpPr/>
            <p:nvPr/>
          </p:nvSpPr>
          <p:spPr>
            <a:xfrm>
              <a:off x="4191000" y="4254500"/>
              <a:ext cx="304800" cy="31750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4760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Inheritance…</a:t>
            </a:r>
          </a:p>
        </p:txBody>
      </p:sp>
      <p:sp>
        <p:nvSpPr>
          <p:cNvPr id="184323" name="Rectangle 3"/>
          <p:cNvSpPr>
            <a:spLocks noGrp="1"/>
          </p:cNvSpPr>
          <p:nvPr>
            <p:ph type="body" idx="1"/>
          </p:nvPr>
        </p:nvSpPr>
        <p:spPr>
          <a:xfrm>
            <a:off x="457200" y="1295401"/>
            <a:ext cx="8229600" cy="533400"/>
          </a:xfrm>
        </p:spPr>
        <p:txBody>
          <a:bodyPr/>
          <a:lstStyle/>
          <a:p>
            <a:pPr algn="just"/>
            <a:r>
              <a:rPr lang="en-US" sz="2400" b="1" dirty="0">
                <a:solidFill>
                  <a:srgbClr val="0000CC"/>
                </a:solidFill>
              </a:rPr>
              <a:t>How to construct a class hierarchy? </a:t>
            </a:r>
            <a:r>
              <a:rPr lang="en-US" sz="2400" b="1" dirty="0">
                <a:solidFill>
                  <a:srgbClr val="0000CC"/>
                </a:solidFill>
                <a:sym typeface="Wingdings" pitchFamily="2" charset="2"/>
              </a:rPr>
              <a:t> Intersection</a:t>
            </a:r>
            <a:endParaRPr lang="en-US" sz="2400" b="1" dirty="0">
              <a:solidFill>
                <a:srgbClr val="0000CC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438400"/>
            <a:ext cx="6233309" cy="19018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9600" y="1792069"/>
            <a:ext cx="708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Consider a shop that sells antiques items, namely </a:t>
            </a:r>
            <a:r>
              <a:rPr lang="en-US" b="1" dirty="0"/>
              <a:t>vases</a:t>
            </a:r>
            <a:r>
              <a:rPr lang="en-US" dirty="0"/>
              <a:t>, </a:t>
            </a:r>
            <a:r>
              <a:rPr lang="en-US" b="1" dirty="0"/>
              <a:t>statues and paintings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4378355"/>
            <a:ext cx="4807052" cy="241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925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18227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2400" dirty="0"/>
              <a:t>There are some sub-classes from one super class </a:t>
            </a:r>
            <a:r>
              <a:rPr lang="en-US" sz="2400" dirty="0">
                <a:sym typeface="Wingdings" pitchFamily="2" charset="2"/>
              </a:rPr>
              <a:t> </a:t>
            </a:r>
            <a:r>
              <a:rPr lang="en-US" sz="2400" dirty="0"/>
              <a:t>An inheritance is a relationship where objects share a common structure: the structure of one object is a sub-structure of another object.</a:t>
            </a:r>
          </a:p>
          <a:p>
            <a:pPr algn="just"/>
            <a:r>
              <a:rPr lang="en-US" sz="2400" dirty="0"/>
              <a:t>The </a:t>
            </a:r>
            <a:r>
              <a:rPr lang="en-US" sz="2400" u="sng" dirty="0"/>
              <a:t>extends</a:t>
            </a:r>
            <a:r>
              <a:rPr lang="en-US" sz="2400" dirty="0"/>
              <a:t> keyword is used to create sub-class.</a:t>
            </a:r>
          </a:p>
          <a:p>
            <a:pPr algn="just"/>
            <a:r>
              <a:rPr lang="en-US" sz="2400" dirty="0"/>
              <a:t>A class can be directly derived from </a:t>
            </a:r>
            <a:r>
              <a:rPr lang="en-US" sz="2400" dirty="0">
                <a:solidFill>
                  <a:srgbClr val="0000CC"/>
                </a:solidFill>
              </a:rPr>
              <a:t>only</a:t>
            </a:r>
            <a:r>
              <a:rPr lang="en-US" sz="2400" dirty="0"/>
              <a:t> one class ( Java is a single-inherited OOP language).</a:t>
            </a:r>
          </a:p>
          <a:p>
            <a:pPr algn="just"/>
            <a:r>
              <a:rPr lang="en-US" sz="2400" dirty="0"/>
              <a:t>If a class does not have any superclass, then it is implicitly derived from Object class.</a:t>
            </a:r>
          </a:p>
          <a:p>
            <a:pPr algn="just"/>
            <a:r>
              <a:rPr lang="en-US" sz="2400" dirty="0"/>
              <a:t>Unlike other members, constructor cannot be inherited ( constructor of super class can not initialize sub-class objects)</a:t>
            </a:r>
          </a:p>
        </p:txBody>
      </p:sp>
    </p:spTree>
    <p:extLst>
      <p:ext uri="{BB962C8B-B14F-4D97-AF65-F5344CB8AC3E}">
        <p14:creationId xmlns:p14="http://schemas.microsoft.com/office/powerpoint/2010/main" val="640653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4000" dirty="0"/>
            </a:br>
            <a:r>
              <a:rPr lang="en-US" sz="4000" dirty="0"/>
              <a:t>  “super” Keyword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18329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Constructors Are </a:t>
            </a:r>
            <a:r>
              <a:rPr lang="en-US" b="1" dirty="0"/>
              <a:t>Not</a:t>
            </a:r>
            <a:r>
              <a:rPr lang="en-US" dirty="0"/>
              <a:t> Inherited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super(...) for Constructor Reuse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200" dirty="0"/>
              <a:t>super(arguments); </a:t>
            </a:r>
            <a:r>
              <a:rPr lang="en-US" sz="2200" i="1" dirty="0"/>
              <a:t>//invoke a superclass constructor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200" dirty="0"/>
              <a:t>Subclass constructor </a:t>
            </a:r>
            <a:r>
              <a:rPr lang="en-US" sz="2200" b="1" dirty="0"/>
              <a:t>must invoke super class constructor</a:t>
            </a:r>
            <a:endParaRPr lang="en-US" sz="2200" i="1" dirty="0"/>
          </a:p>
          <a:p>
            <a:pPr lvl="1">
              <a:buClrTx/>
              <a:buFont typeface="Arial" charset="0"/>
              <a:buChar char="•"/>
            </a:pPr>
            <a:r>
              <a:rPr lang="en-US" sz="2200" dirty="0"/>
              <a:t>The call </a:t>
            </a:r>
            <a:r>
              <a:rPr lang="en-US" sz="2200" b="1" i="1" dirty="0"/>
              <a:t>must </a:t>
            </a:r>
            <a:r>
              <a:rPr lang="en-US" sz="2200" b="1" dirty="0"/>
              <a:t>be the </a:t>
            </a:r>
            <a:r>
              <a:rPr lang="en-US" sz="2200" b="1" i="1" dirty="0"/>
              <a:t>first </a:t>
            </a:r>
            <a:r>
              <a:rPr lang="en-US" sz="2200" b="1" dirty="0"/>
              <a:t>statement in the</a:t>
            </a:r>
            <a:br>
              <a:rPr lang="en-US" sz="2200" b="1" dirty="0"/>
            </a:br>
            <a:r>
              <a:rPr lang="en-US" sz="2200" b="1" dirty="0"/>
              <a:t>subclass constructor</a:t>
            </a:r>
            <a:endParaRPr lang="en-US" sz="2200" dirty="0"/>
          </a:p>
          <a:p>
            <a:pPr>
              <a:buClrTx/>
              <a:buSzTx/>
              <a:buFont typeface="Arial" charset="0"/>
              <a:buChar char="•"/>
            </a:pPr>
            <a:r>
              <a:rPr lang="en-US" sz="2700" b="1" dirty="0"/>
              <a:t>Note</a:t>
            </a:r>
            <a:r>
              <a:rPr lang="en-US" sz="2700" dirty="0"/>
              <a:t>: </a:t>
            </a:r>
            <a:r>
              <a:rPr lang="en-US" sz="2000" dirty="0"/>
              <a:t>If a constructor </a:t>
            </a:r>
            <a:r>
              <a:rPr lang="en-US" sz="2000" i="1" dirty="0"/>
              <a:t>does not explicitly invoke a superclass constructor</a:t>
            </a:r>
            <a:r>
              <a:rPr lang="en-US" sz="2000" dirty="0"/>
              <a:t>, the Java compiler </a:t>
            </a:r>
            <a:r>
              <a:rPr lang="en-US" sz="2000" i="1" dirty="0"/>
              <a:t>automatically inserts a call to the no-argument constructor of the superclass</a:t>
            </a:r>
            <a:r>
              <a:rPr lang="en-US" sz="2000" dirty="0"/>
              <a:t>. If the super class does not have a no-argument constructor, you will get a compile-time error.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415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2890</TotalTime>
  <Words>1240</Words>
  <Application>Microsoft Office PowerPoint</Application>
  <PresentationFormat>On-screen Show (4:3)</PresentationFormat>
  <Paragraphs>165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Wingdings</vt:lpstr>
      <vt:lpstr>Office Theme</vt:lpstr>
      <vt:lpstr> Inheritance  </vt:lpstr>
      <vt:lpstr>Objectives</vt:lpstr>
      <vt:lpstr>Derived and Super Classes</vt:lpstr>
      <vt:lpstr>Implementing  Object-Oriented Relationships</vt:lpstr>
      <vt:lpstr>Implementing  Object-Oriented Relationships…</vt:lpstr>
      <vt:lpstr>Inheritance…</vt:lpstr>
      <vt:lpstr>Inheritance…</vt:lpstr>
      <vt:lpstr>Inheritance</vt:lpstr>
      <vt:lpstr>   “super” Keyword </vt:lpstr>
      <vt:lpstr>  Functions in inheritance  </vt:lpstr>
      <vt:lpstr>Functions in inheritance</vt:lpstr>
      <vt:lpstr>Inheritance…</vt:lpstr>
      <vt:lpstr>Inheritance…</vt:lpstr>
      <vt:lpstr>Overriding and Hiding Methods (1)</vt:lpstr>
      <vt:lpstr>Static Example</vt:lpstr>
      <vt:lpstr>Hiding Methods</vt:lpstr>
      <vt:lpstr>Overriding Methods</vt:lpstr>
      <vt:lpstr>Using an “instanceof” operator </vt:lpstr>
      <vt:lpstr>Casting</vt:lpstr>
      <vt:lpstr>Test</vt:lpstr>
      <vt:lpstr>Test</vt:lpstr>
      <vt:lpstr>Test</vt:lpstr>
      <vt:lpstr>Test</vt:lpstr>
      <vt:lpstr>Test</vt:lpstr>
      <vt:lpstr>Test</vt:lpstr>
      <vt:lpstr>Test</vt:lpstr>
      <vt:lpstr>Test</vt:lpstr>
      <vt:lpstr>Summary</vt:lpstr>
    </vt:vector>
  </TitlesOfParts>
  <Company>FPT-Uni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Java- Introduction</dc:title>
  <dc:creator>DuyDT</dc:creator>
  <cp:lastModifiedBy>Ho Hoan Kiem (FE FPTU HCM)</cp:lastModifiedBy>
  <cp:revision>554</cp:revision>
  <dcterms:created xsi:type="dcterms:W3CDTF">2007-08-21T04:43:22Z</dcterms:created>
  <dcterms:modified xsi:type="dcterms:W3CDTF">2022-01-03T01:36:38Z</dcterms:modified>
</cp:coreProperties>
</file>