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handoutMasterIdLst>
    <p:handoutMasterId r:id="rId37"/>
  </p:handoutMasterIdLst>
  <p:sldIdLst>
    <p:sldId id="439" r:id="rId2"/>
    <p:sldId id="440" r:id="rId3"/>
    <p:sldId id="500" r:id="rId4"/>
    <p:sldId id="587" r:id="rId5"/>
    <p:sldId id="589" r:id="rId6"/>
    <p:sldId id="568" r:id="rId7"/>
    <p:sldId id="569" r:id="rId8"/>
    <p:sldId id="570" r:id="rId9"/>
    <p:sldId id="565" r:id="rId10"/>
    <p:sldId id="590" r:id="rId11"/>
    <p:sldId id="558" r:id="rId12"/>
    <p:sldId id="559" r:id="rId13"/>
    <p:sldId id="560" r:id="rId14"/>
    <p:sldId id="593" r:id="rId15"/>
    <p:sldId id="544" r:id="rId16"/>
    <p:sldId id="549" r:id="rId17"/>
    <p:sldId id="550" r:id="rId18"/>
    <p:sldId id="551" r:id="rId19"/>
    <p:sldId id="546" r:id="rId20"/>
    <p:sldId id="591" r:id="rId21"/>
    <p:sldId id="592" r:id="rId22"/>
    <p:sldId id="571" r:id="rId23"/>
    <p:sldId id="585" r:id="rId24"/>
    <p:sldId id="586" r:id="rId25"/>
    <p:sldId id="594" r:id="rId26"/>
    <p:sldId id="595" r:id="rId27"/>
    <p:sldId id="604" r:id="rId28"/>
    <p:sldId id="596" r:id="rId29"/>
    <p:sldId id="597" r:id="rId30"/>
    <p:sldId id="598" r:id="rId31"/>
    <p:sldId id="599" r:id="rId32"/>
    <p:sldId id="600" r:id="rId33"/>
    <p:sldId id="601" r:id="rId34"/>
    <p:sldId id="49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5226" autoAdjust="0"/>
  </p:normalViewPr>
  <p:slideViewPr>
    <p:cSldViewPr>
      <p:cViewPr varScale="1">
        <p:scale>
          <a:sx n="96" d="100"/>
          <a:sy n="96" d="100"/>
        </p:scale>
        <p:origin x="9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Shape s = new Circle(5);</a:t>
            </a:r>
          </a:p>
          <a:p>
            <a:pPr algn="l"/>
            <a:r>
              <a:rPr lang="en-US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System.out.println(s.area());</a:t>
            </a:r>
          </a:p>
          <a:p>
            <a:pPr algn="l"/>
            <a:r>
              <a:rPr lang="en-US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 = new Rect(10,5); </a:t>
            </a:r>
          </a:p>
          <a:p>
            <a:pPr algn="l"/>
            <a:r>
              <a:rPr lang="en-US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System.out.println(s.area());</a:t>
            </a:r>
          </a:p>
          <a:p>
            <a:pPr algn="l"/>
            <a:r>
              <a:rPr lang="en-US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---------------------------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6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Polymorphism</a:t>
            </a:r>
            <a:br>
              <a:rPr lang="en-US" sz="4000" dirty="0">
                <a:latin typeface="Arial" charset="0"/>
                <a:cs typeface="Arial" charset="0"/>
              </a:rPr>
            </a:br>
            <a:br>
              <a:rPr lang="en-US" dirty="0"/>
            </a:b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/>
          <a:lstStyle/>
          <a:p>
            <a:r>
              <a:rPr lang="en-US" sz="3600" cap="all" dirty="0"/>
              <a:t>WHY AND WHEN TO USE INTERFACES?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276600"/>
          </a:xfrm>
        </p:spPr>
        <p:txBody>
          <a:bodyPr/>
          <a:lstStyle/>
          <a:p>
            <a:r>
              <a:rPr lang="en-US" sz="2600" dirty="0"/>
              <a:t>To achieve security - hide certain details and only show the important details of an object (interface).</a:t>
            </a:r>
          </a:p>
          <a:p>
            <a:r>
              <a:rPr lang="en-US" sz="2600" dirty="0"/>
              <a:t>Java does not support "multiple inheritance" (a class can only inherit from one superclass). However, it can be achieved with interfaces, because the class can implement multiple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5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A44689-2AD8-4FCC-B420-EF8F8DD0C150}"/>
              </a:ext>
            </a:extLst>
          </p:cNvPr>
          <p:cNvGrpSpPr/>
          <p:nvPr/>
        </p:nvGrpSpPr>
        <p:grpSpPr>
          <a:xfrm>
            <a:off x="609600" y="1295400"/>
            <a:ext cx="7853108" cy="4419600"/>
            <a:chOff x="609600" y="1295400"/>
            <a:chExt cx="7853108" cy="44196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9600" y="1295400"/>
              <a:ext cx="7853108" cy="441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9E98294-EE9F-42E6-A585-9CEB1F629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0400" y="3091517"/>
              <a:ext cx="2438400" cy="344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1D3F0C-AB6D-4283-819A-672ED7EFB4C6}"/>
              </a:ext>
            </a:extLst>
          </p:cNvPr>
          <p:cNvGrpSpPr/>
          <p:nvPr/>
        </p:nvGrpSpPr>
        <p:grpSpPr>
          <a:xfrm>
            <a:off x="0" y="990600"/>
            <a:ext cx="7134082" cy="4724400"/>
            <a:chOff x="0" y="990600"/>
            <a:chExt cx="7134082" cy="4724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990600"/>
              <a:ext cx="7134082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B2546C-EB6D-47C6-9FD9-CC7FDD1E9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800" y="2791407"/>
              <a:ext cx="2438400" cy="32310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3DE1E4D-7FCC-41B4-80E8-5C3B91913C38}"/>
              </a:ext>
            </a:extLst>
          </p:cNvPr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B1B03-1BA0-48C5-A283-4B44A863E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1484244"/>
            <a:ext cx="2438400" cy="3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4E8BE26-D9D0-4CCB-B5AC-E4E3805D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08" y="457200"/>
            <a:ext cx="4648199" cy="3096671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E109F9-FE0B-4379-84B1-C2EAE684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6" y="457200"/>
            <a:ext cx="4243735" cy="491769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9AB6908-754C-4A49-84E7-118D960D0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191000"/>
            <a:ext cx="2438400" cy="20862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37DEB3-2BFE-4903-A39B-C7950677DCCD}"/>
              </a:ext>
            </a:extLst>
          </p:cNvPr>
          <p:cNvSpPr/>
          <p:nvPr/>
        </p:nvSpPr>
        <p:spPr>
          <a:xfrm>
            <a:off x="566058" y="4419600"/>
            <a:ext cx="3124200" cy="685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Classes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Used 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className{ ... 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It isn’t necessary for all of the methods in an abstract class to be abstract.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An abstract class can also declare implemented methods.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3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4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have no abstract method but it is declared as an abstract class. So, we can not initiate an object of this class.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Error. Why?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Implementing Abstract Methods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Derive 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all of </a:t>
            </a:r>
            <a:r>
              <a:rPr lang="en-US" sz="2800" b="1" i="1" dirty="0"/>
              <a:t>abstract </a:t>
            </a:r>
            <a:r>
              <a:rPr lang="en-US" sz="2800" b="1" dirty="0"/>
              <a:t>methods </a:t>
            </a:r>
            <a:r>
              <a:rPr lang="en-US" sz="2800" dirty="0"/>
              <a:t>included</a:t>
            </a:r>
            <a:r>
              <a:rPr lang="en-US" sz="2800" b="1" dirty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To 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it.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Overloading and Overriding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Interface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Abstract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3000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9FF36C-C4F8-490F-974F-92F749C1E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4" y="1066800"/>
            <a:ext cx="7785392" cy="5067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304643-CFCC-4011-AB29-C9BEA17E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Example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56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7945BB-F3B7-4B90-868C-2B88ED7A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066800"/>
            <a:ext cx="7639050" cy="49720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101F96-649B-41F4-A220-4A49AD73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2840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/>
              <a:t>Anonymous classes</a:t>
            </a:r>
            <a:r>
              <a:rPr lang="en-US" sz="2800" dirty="0"/>
              <a:t> </a:t>
            </a:r>
            <a:r>
              <a:rPr lang="en-US" sz="2400" dirty="0"/>
              <a:t>are classes which are not named but they are identified automatically by Java compiler.</a:t>
            </a:r>
            <a:endParaRPr lang="en-US" sz="2800" dirty="0"/>
          </a:p>
          <a:p>
            <a:pPr marL="60325" indent="-60325">
              <a:buNone/>
            </a:pPr>
            <a:r>
              <a:rPr lang="en-US" sz="2800" b="1" dirty="0"/>
              <a:t>Where are they? </a:t>
            </a:r>
            <a:r>
              <a:rPr lang="en-US" sz="2400" dirty="0"/>
              <a:t>They are identified at initializations of interface/abstract class object but abstract methods are implemented as attachments</a:t>
            </a:r>
            <a:r>
              <a:rPr lang="en-US" sz="2400" b="1" dirty="0"/>
              <a:t>.</a:t>
            </a:r>
            <a:endParaRPr lang="en-US" sz="2800" b="1" dirty="0"/>
          </a:p>
          <a:p>
            <a:pPr marL="60325" indent="-60325">
              <a:buNone/>
            </a:pPr>
            <a:r>
              <a:rPr lang="en-US" sz="2800" b="1" dirty="0"/>
              <a:t>Why are they used?</a:t>
            </a:r>
          </a:p>
          <a:p>
            <a:r>
              <a:rPr lang="en-US" sz="2400" dirty="0"/>
              <a:t>Enable you to make your code more concise. </a:t>
            </a:r>
          </a:p>
          <a:p>
            <a:r>
              <a:rPr lang="en-US" sz="2400" dirty="0"/>
              <a:t>Enable you to declare and instantiate a class at the same time. </a:t>
            </a:r>
          </a:p>
          <a:p>
            <a:r>
              <a:rPr lang="en-US" sz="2400" dirty="0"/>
              <a:t>They are like local classes except that they do not have a name. </a:t>
            </a:r>
          </a:p>
          <a:p>
            <a:r>
              <a:rPr lang="en-US" sz="2400" dirty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Anonymous class.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ContainerClass$Number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2CAF2F-47B9-42E9-A0AD-3B67A8FD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25" y="848758"/>
            <a:ext cx="6833375" cy="58329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87111FD-0E43-4453-A1F1-0C8D30F4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/>
              <a:t>Lambda Expression (…)</a:t>
            </a:r>
          </a:p>
        </p:txBody>
      </p:sp>
    </p:spTree>
    <p:extLst>
      <p:ext uri="{BB962C8B-B14F-4D97-AF65-F5344CB8AC3E}">
        <p14:creationId xmlns:p14="http://schemas.microsoft.com/office/powerpoint/2010/main" val="3518462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E0E7-DD3F-41FD-AEEA-5600A8B0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 (…)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FBBC60D-4719-4484-BE21-1D0728F4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64777"/>
            <a:ext cx="6781800" cy="578660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3FF0991-47F1-4A5C-A2BA-969E1B84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257800"/>
            <a:ext cx="1226926" cy="89161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2287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E0E7-DD3F-41FD-AEEA-5600A8B0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 (…)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6F34F-411A-4A6D-8C69-4738F69DC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6046587" cy="472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16D3F-4F3A-4718-8958-B03C703FB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792209"/>
            <a:ext cx="1165490" cy="9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3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B772-B612-4AF2-8D46-F487CAC1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Abstract Class &amp; Interface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6DBE6-CE58-4D51-A129-55F9BC03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749611"/>
            <a:ext cx="3733800" cy="4729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B1115-F2C9-4271-8DED-6D96359F6AA0}"/>
              </a:ext>
            </a:extLst>
          </p:cNvPr>
          <p:cNvSpPr txBox="1"/>
          <p:nvPr/>
        </p:nvSpPr>
        <p:spPr>
          <a:xfrm>
            <a:off x="283723" y="1092200"/>
            <a:ext cx="594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Create a project as the follows :</a:t>
            </a:r>
          </a:p>
        </p:txBody>
      </p:sp>
    </p:spTree>
    <p:extLst>
      <p:ext uri="{BB962C8B-B14F-4D97-AF65-F5344CB8AC3E}">
        <p14:creationId xmlns:p14="http://schemas.microsoft.com/office/powerpoint/2010/main" val="2691684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6B1115-F2C9-4271-8DED-6D96359F6AA0}"/>
              </a:ext>
            </a:extLst>
          </p:cNvPr>
          <p:cNvSpPr txBox="1"/>
          <p:nvPr/>
        </p:nvSpPr>
        <p:spPr>
          <a:xfrm>
            <a:off x="76200" y="914400"/>
            <a:ext cx="899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Write codes for classes and interfaces :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E74BEC-4B76-47BC-AAC3-CCD510A09547}"/>
              </a:ext>
            </a:extLst>
          </p:cNvPr>
          <p:cNvGrpSpPr/>
          <p:nvPr/>
        </p:nvGrpSpPr>
        <p:grpSpPr>
          <a:xfrm>
            <a:off x="264920" y="1628214"/>
            <a:ext cx="8421880" cy="4984722"/>
            <a:chOff x="360313" y="1628214"/>
            <a:chExt cx="8421880" cy="49847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7A4D6E-822F-48BE-A58F-B066C018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5106" y="3846636"/>
              <a:ext cx="4237087" cy="2766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CC98C6-3E3B-439B-9A52-3B1A1DDBB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8553" y="1628214"/>
              <a:ext cx="4223640" cy="17679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B593E0-01B6-4E22-BC0A-63973B8DD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313" y="3200400"/>
              <a:ext cx="1944362" cy="67439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48D433-34AF-44D2-9834-F64F79C9A23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3810000"/>
              <a:ext cx="2743200" cy="1219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ECF73F-F636-4172-9929-9C61F6732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094" y="2793916"/>
              <a:ext cx="2563906" cy="7436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59261F18-5FEA-44D7-8D52-C44DB6EB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Abstract Class &amp;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5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the father class can be overridden in its derived classes 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48DA2-485A-42B3-BC14-411BC5B1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6" y="1447800"/>
            <a:ext cx="7787156" cy="53564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FC486F-F5F5-4DF7-97FC-0A439073F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" y="944562"/>
            <a:ext cx="1607959" cy="40389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50B7347-DB60-42FC-8A27-56429500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Abstract Class &amp;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93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50B7347-DB60-42FC-8A27-56429500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Abstract Class &amp; Interface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B798D-DD54-420B-B94B-7EB040A2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46" y="1353670"/>
            <a:ext cx="7513707" cy="5481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6E422-EB25-40CE-9E5D-205A334D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4562"/>
            <a:ext cx="1600339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2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50B7347-DB60-42FC-8A27-56429500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Abstract Class &amp; Interface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45CF4-51DF-491F-A14F-31B143A9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2571"/>
            <a:ext cx="7467600" cy="5627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0CAA7-D6C4-4FC5-90CE-B7B4CC0F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965"/>
            <a:ext cx="1447800" cy="396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28825-F9E7-4783-9BBC-816EAEF7C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722" y="4011706"/>
            <a:ext cx="2606098" cy="101749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464E1-75A8-4242-9E3B-11025E2A9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395" y="5181600"/>
            <a:ext cx="3305745" cy="1460080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973745-1D0D-49F7-B7D4-AAD834C63F63}"/>
              </a:ext>
            </a:extLst>
          </p:cNvPr>
          <p:cNvSpPr/>
          <p:nvPr/>
        </p:nvSpPr>
        <p:spPr>
          <a:xfrm>
            <a:off x="1600200" y="4026320"/>
            <a:ext cx="2895600" cy="107908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B9DF93-43F6-4336-8948-B7CD198F8CE2}"/>
              </a:ext>
            </a:extLst>
          </p:cNvPr>
          <p:cNvSpPr/>
          <p:nvPr/>
        </p:nvSpPr>
        <p:spPr>
          <a:xfrm>
            <a:off x="1591234" y="5151390"/>
            <a:ext cx="3305745" cy="146008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01E56A5-D9E8-436A-8A15-937D1B0367BA}"/>
              </a:ext>
            </a:extLst>
          </p:cNvPr>
          <p:cNvSpPr/>
          <p:nvPr/>
        </p:nvSpPr>
        <p:spPr>
          <a:xfrm flipV="1">
            <a:off x="4543073" y="4419601"/>
            <a:ext cx="1221232" cy="1523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2AD6516D-792D-491C-B0BD-3CCA31BB721B}"/>
              </a:ext>
            </a:extLst>
          </p:cNvPr>
          <p:cNvSpPr/>
          <p:nvPr/>
        </p:nvSpPr>
        <p:spPr>
          <a:xfrm flipV="1">
            <a:off x="4896979" y="5716785"/>
            <a:ext cx="876291" cy="1523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9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50B7347-DB60-42FC-8A27-56429500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Abstract Class &amp; Interface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F9CA7-3730-47EB-99E2-8142D7D9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65" y="894644"/>
            <a:ext cx="1531753" cy="396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5A073-FDDB-43D1-A49F-170976F5B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6843325" cy="4672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4F4EBB-8860-46C4-9598-E82030928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35" y="5715000"/>
            <a:ext cx="4989665" cy="108375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99697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Polymorphism is a concept of object-oriented programming</a:t>
            </a:r>
          </a:p>
          <a:p>
            <a:r>
              <a:rPr lang="en-US" sz="2600" dirty="0"/>
              <a:t>Polymorphism is the ability of an object to take on many forms</a:t>
            </a:r>
          </a:p>
          <a:p>
            <a:r>
              <a:rPr lang="en-US" sz="2600" dirty="0"/>
              <a:t>Overloading and overriding are a technology to implement polymorphism feature.</a:t>
            </a:r>
          </a:p>
          <a:p>
            <a:r>
              <a:rPr lang="en-US" sz="2600" dirty="0"/>
              <a:t>In OOP occurs when a parent class/ interface reference is used to refer to a child class object</a:t>
            </a: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0"/>
            <a:ext cx="4419600" cy="4830763"/>
          </a:xfrm>
        </p:spPr>
        <p:txBody>
          <a:bodyPr/>
          <a:lstStyle/>
          <a:p>
            <a:r>
              <a:rPr lang="en-US" sz="2000" dirty="0"/>
              <a:t>overloading with constructors</a:t>
            </a:r>
            <a:br>
              <a:rPr lang="en-US" sz="2000" dirty="0"/>
            </a:br>
            <a:r>
              <a:rPr lang="en-US" sz="1600" dirty="0">
                <a:solidFill>
                  <a:srgbClr val="0000CC"/>
                </a:solidFill>
              </a:rPr>
              <a:t>public Rectangle(){…}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CC"/>
                </a:solidFill>
              </a:rPr>
              <a:t>      public Rectangle(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length, 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 width){… }</a:t>
            </a:r>
          </a:p>
          <a:p>
            <a:pPr marL="0" indent="0">
              <a:buNone/>
            </a:pPr>
            <a:endParaRPr lang="en-US" sz="1600" dirty="0">
              <a:solidFill>
                <a:srgbClr val="0000CC"/>
              </a:solidFill>
            </a:endParaRPr>
          </a:p>
          <a:p>
            <a:r>
              <a:rPr lang="en-US" sz="2000" dirty="0"/>
              <a:t>Overloading also extends to general methods.</a:t>
            </a:r>
            <a:br>
              <a:rPr lang="en-US" sz="2000" dirty="0"/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){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length= (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&gt;0)?1:0;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 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 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, 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wi</a:t>
            </a:r>
            <a:r>
              <a:rPr lang="en-US" sz="1600" dirty="0">
                <a:solidFill>
                  <a:srgbClr val="0000CC"/>
                </a:solidFill>
              </a:rPr>
              <a:t>){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  length= (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&gt;0)? 1: 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  width= (</a:t>
            </a:r>
            <a:r>
              <a:rPr lang="en-US" sz="1600" dirty="0" err="1">
                <a:solidFill>
                  <a:srgbClr val="0000CC"/>
                </a:solidFill>
              </a:rPr>
              <a:t>wi</a:t>
            </a:r>
            <a:r>
              <a:rPr lang="en-US" sz="1600" dirty="0">
                <a:solidFill>
                  <a:srgbClr val="0000CC"/>
                </a:solidFill>
              </a:rPr>
              <a:t>&gt;0)? wi:0;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710" y="1717848"/>
            <a:ext cx="332807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8710" y="2242781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2645" y="1841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108" y="2251248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# length: </a:t>
            </a:r>
            <a:r>
              <a:rPr lang="en-US" sz="1300" dirty="0" err="1"/>
              <a:t>int</a:t>
            </a:r>
            <a:br>
              <a:rPr lang="en-US" sz="1300" dirty="0"/>
            </a:br>
            <a:r>
              <a:rPr lang="en-US" sz="1300" dirty="0"/>
              <a:t># width: 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5265" y="2708448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3232" y="2943745"/>
            <a:ext cx="19227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Rectangle();</a:t>
            </a:r>
            <a:br>
              <a:rPr lang="en-US" sz="1300" dirty="0"/>
            </a:br>
            <a:r>
              <a:rPr lang="en-US" sz="1300" dirty="0"/>
              <a:t>+ Rectangle(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): void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): void</a:t>
            </a:r>
          </a:p>
        </p:txBody>
      </p:sp>
    </p:spTree>
    <p:extLst>
      <p:ext uri="{BB962C8B-B14F-4D97-AF65-F5344CB8AC3E}">
        <p14:creationId xmlns:p14="http://schemas.microsoft.com/office/powerpoint/2010/main" val="29837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1805" y="3732072"/>
            <a:ext cx="3328070" cy="2044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21805" y="4257005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5740" y="385540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4203" y="4265472"/>
            <a:ext cx="982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 Height: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0104" y="4633569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5908" y="4757915"/>
            <a:ext cx="30564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Box();</a:t>
            </a:r>
            <a:br>
              <a:rPr lang="en-US" sz="1300" dirty="0"/>
            </a:br>
            <a:r>
              <a:rPr lang="en-US" sz="1300" dirty="0"/>
              <a:t>+ Box(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>
                <a:solidFill>
                  <a:srgbClr val="0000CC"/>
                </a:solidFill>
              </a:rPr>
              <a:t>+ </a:t>
            </a:r>
            <a:r>
              <a:rPr lang="en-US" sz="1300" dirty="0" err="1">
                <a:solidFill>
                  <a:srgbClr val="0000CC"/>
                </a:solidFill>
              </a:rPr>
              <a:t>toString</a:t>
            </a:r>
            <a:r>
              <a:rPr lang="en-US" sz="1300" dirty="0">
                <a:solidFill>
                  <a:srgbClr val="0000CC"/>
                </a:solidFill>
              </a:rPr>
              <a:t>(): String</a:t>
            </a:r>
            <a:br>
              <a:rPr lang="en-US" sz="1300" dirty="0">
                <a:solidFill>
                  <a:srgbClr val="0000CC"/>
                </a:solidFill>
              </a:rPr>
            </a:br>
            <a:r>
              <a:rPr lang="en-US" sz="1300" dirty="0"/>
              <a:t>+ set(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 ): void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71848" y="1052168"/>
            <a:ext cx="3328070" cy="210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71848" y="1577102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5783" y="11755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4246" y="1585569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# length: </a:t>
            </a:r>
            <a:r>
              <a:rPr lang="en-US" sz="1300" dirty="0" err="1"/>
              <a:t>int</a:t>
            </a:r>
            <a:br>
              <a:rPr lang="en-US" sz="1300" dirty="0"/>
            </a:br>
            <a:r>
              <a:rPr lang="en-US" sz="1300" dirty="0"/>
              <a:t># width: 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38403" y="2042769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0800" y="2064097"/>
            <a:ext cx="29213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Rectangle();</a:t>
            </a:r>
            <a:br>
              <a:rPr lang="en-US" sz="1300" dirty="0"/>
            </a:br>
            <a:r>
              <a:rPr lang="en-US" sz="1300" dirty="0"/>
              <a:t>+ Rectangle(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 ):void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 ,</a:t>
            </a:r>
            <a:r>
              <a:rPr lang="en-US" sz="1300" dirty="0" err="1"/>
              <a:t>int</a:t>
            </a:r>
            <a:r>
              <a:rPr lang="en-US" sz="1300" dirty="0"/>
              <a:t> ):void</a:t>
            </a:r>
            <a:br>
              <a:rPr lang="en-US" sz="1300" dirty="0"/>
            </a:br>
            <a:r>
              <a:rPr lang="en-US" sz="1300" dirty="0">
                <a:solidFill>
                  <a:srgbClr val="0000CC"/>
                </a:solidFill>
              </a:rPr>
              <a:t>+ </a:t>
            </a:r>
            <a:r>
              <a:rPr lang="en-US" sz="1300" dirty="0" err="1">
                <a:solidFill>
                  <a:srgbClr val="0000CC"/>
                </a:solidFill>
              </a:rPr>
              <a:t>toString</a:t>
            </a:r>
            <a:r>
              <a:rPr lang="en-US" sz="1300" dirty="0">
                <a:solidFill>
                  <a:srgbClr val="0000CC"/>
                </a:solidFill>
              </a:rPr>
              <a:t>(): String</a:t>
            </a:r>
          </a:p>
        </p:txBody>
      </p:sp>
      <p:cxnSp>
        <p:nvCxnSpPr>
          <p:cNvPr id="23" name="Straight Connector 22"/>
          <p:cNvCxnSpPr>
            <a:stCxn id="4" idx="0"/>
          </p:cNvCxnSpPr>
          <p:nvPr/>
        </p:nvCxnSpPr>
        <p:spPr>
          <a:xfrm flipV="1">
            <a:off x="4085840" y="3382722"/>
            <a:ext cx="16598" cy="34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02438" y="3154120"/>
            <a:ext cx="16808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94626" y="3154120"/>
            <a:ext cx="25785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94626" y="3382720"/>
            <a:ext cx="375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4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Inherited Methods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Overridden method: An inherited method is re-written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Overridden Method be Determined?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How Can Overridden Methods be Determined?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650)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1371602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800)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800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are loaded to static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500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8000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8000</a:t>
            </a: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700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9000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y=2</a:t>
            </a:r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>
                <a:solidFill>
                  <a:srgbClr val="FF0000"/>
                </a:solidFill>
              </a:rPr>
              <a:t>only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2060"/>
                </a:solidFill>
              </a:rPr>
              <a:t>constants, initialized </a:t>
            </a:r>
            <a:r>
              <a:rPr lang="en-US" sz="2800">
                <a:solidFill>
                  <a:srgbClr val="002060"/>
                </a:solidFill>
              </a:rPr>
              <a:t>fields, prototypes </a:t>
            </a:r>
            <a:r>
              <a:rPr lang="en-US" sz="2800" dirty="0">
                <a:solidFill>
                  <a:srgbClr val="002060"/>
                </a:solidFill>
              </a:rPr>
              <a:t>(abstract methods, default methods), static methods, and nested types.</a:t>
            </a:r>
          </a:p>
          <a:p>
            <a:r>
              <a:rPr lang="en-US" sz="2800" dirty="0"/>
              <a:t>It will be the </a:t>
            </a:r>
            <a:r>
              <a:rPr lang="en-US" sz="2800" b="1" dirty="0"/>
              <a:t>core</a:t>
            </a:r>
            <a:r>
              <a:rPr lang="en-US" sz="2800" dirty="0"/>
              <a:t> of some classes</a:t>
            </a:r>
          </a:p>
          <a:p>
            <a:r>
              <a:rPr lang="en-US" sz="2800" dirty="0"/>
              <a:t>Interfaces cannot be instantiated because they have no-body methods.</a:t>
            </a:r>
          </a:p>
          <a:p>
            <a:r>
              <a:rPr lang="en-US" sz="2800" dirty="0"/>
              <a:t>Interfaces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Words>1080</Words>
  <Application>Microsoft Office PowerPoint</Application>
  <PresentationFormat>On-screen Show (4:3)</PresentationFormat>
  <Paragraphs>137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Roboto</vt:lpstr>
      <vt:lpstr>Office Theme</vt:lpstr>
      <vt:lpstr> Polymorphism  </vt:lpstr>
      <vt:lpstr>Objectives</vt:lpstr>
      <vt:lpstr>Polymorphism</vt:lpstr>
      <vt:lpstr>Overloading</vt:lpstr>
      <vt:lpstr>Overriding</vt:lpstr>
      <vt:lpstr>Overriding Inherited Methods</vt:lpstr>
      <vt:lpstr>How Can Overridden Method be Determined?</vt:lpstr>
      <vt:lpstr>How Can Overridden Methods be Determined?</vt:lpstr>
      <vt:lpstr>Interfaces</vt:lpstr>
      <vt:lpstr>WHY AND WHEN TO USE INTERFACES?</vt:lpstr>
      <vt:lpstr>Interfaces…</vt:lpstr>
      <vt:lpstr>Interfaces…</vt:lpstr>
      <vt:lpstr>Interfaces…</vt:lpstr>
      <vt:lpstr>PowerPoint Presentation</vt:lpstr>
      <vt:lpstr>Abstract Classes</vt:lpstr>
      <vt:lpstr>Abstract Classes…</vt:lpstr>
      <vt:lpstr>Abstract Classes…</vt:lpstr>
      <vt:lpstr>Abstract Classes…</vt:lpstr>
      <vt:lpstr>  Implementing Abstract Methods  </vt:lpstr>
      <vt:lpstr>Example</vt:lpstr>
      <vt:lpstr>Example</vt:lpstr>
      <vt:lpstr>Anonymous Classes</vt:lpstr>
      <vt:lpstr>Anonymous Class…</vt:lpstr>
      <vt:lpstr>Anonymous Class…</vt:lpstr>
      <vt:lpstr>Lambda Expression (…)</vt:lpstr>
      <vt:lpstr>Lambda Expression (…)</vt:lpstr>
      <vt:lpstr>Lambda Expression (…)</vt:lpstr>
      <vt:lpstr>Using Abstract Class &amp; Interface</vt:lpstr>
      <vt:lpstr>Using Abstract Class &amp; Interface</vt:lpstr>
      <vt:lpstr>Using Abstract Class &amp; Interface</vt:lpstr>
      <vt:lpstr>Using Abstract Class &amp; Interface</vt:lpstr>
      <vt:lpstr>Using Abstract Class &amp; Interface</vt:lpstr>
      <vt:lpstr>Using Abstract Class &amp; Interface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Kiem Ho Hoan</cp:lastModifiedBy>
  <cp:revision>580</cp:revision>
  <dcterms:created xsi:type="dcterms:W3CDTF">2007-08-21T04:43:22Z</dcterms:created>
  <dcterms:modified xsi:type="dcterms:W3CDTF">2022-06-22T03:13:44Z</dcterms:modified>
</cp:coreProperties>
</file>