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2"/>
  </p:notesMasterIdLst>
  <p:handoutMasterIdLst>
    <p:handoutMasterId r:id="rId43"/>
  </p:handoutMasterIdLst>
  <p:sldIdLst>
    <p:sldId id="439" r:id="rId2"/>
    <p:sldId id="440" r:id="rId3"/>
    <p:sldId id="515" r:id="rId4"/>
    <p:sldId id="516" r:id="rId5"/>
    <p:sldId id="517" r:id="rId6"/>
    <p:sldId id="553" r:id="rId7"/>
    <p:sldId id="549" r:id="rId8"/>
    <p:sldId id="554" r:id="rId9"/>
    <p:sldId id="521" r:id="rId10"/>
    <p:sldId id="566" r:id="rId11"/>
    <p:sldId id="567" r:id="rId12"/>
    <p:sldId id="555" r:id="rId13"/>
    <p:sldId id="556" r:id="rId14"/>
    <p:sldId id="570" r:id="rId15"/>
    <p:sldId id="571" r:id="rId16"/>
    <p:sldId id="572" r:id="rId17"/>
    <p:sldId id="525" r:id="rId18"/>
    <p:sldId id="527" r:id="rId19"/>
    <p:sldId id="558" r:id="rId20"/>
    <p:sldId id="560" r:id="rId21"/>
    <p:sldId id="557" r:id="rId22"/>
    <p:sldId id="562" r:id="rId23"/>
    <p:sldId id="563" r:id="rId24"/>
    <p:sldId id="573" r:id="rId25"/>
    <p:sldId id="574" r:id="rId26"/>
    <p:sldId id="559" r:id="rId27"/>
    <p:sldId id="528" r:id="rId28"/>
    <p:sldId id="568" r:id="rId29"/>
    <p:sldId id="569" r:id="rId30"/>
    <p:sldId id="530" r:id="rId31"/>
    <p:sldId id="531" r:id="rId32"/>
    <p:sldId id="532" r:id="rId33"/>
    <p:sldId id="533" r:id="rId34"/>
    <p:sldId id="564" r:id="rId35"/>
    <p:sldId id="565" r:id="rId36"/>
    <p:sldId id="534" r:id="rId37"/>
    <p:sldId id="535" r:id="rId38"/>
    <p:sldId id="536" r:id="rId39"/>
    <p:sldId id="561" r:id="rId40"/>
    <p:sldId id="545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8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1820" autoAdjust="0"/>
  </p:normalViewPr>
  <p:slideViewPr>
    <p:cSldViewPr>
      <p:cViewPr varScale="1">
        <p:scale>
          <a:sx n="88" d="100"/>
          <a:sy n="88" d="100"/>
        </p:scale>
        <p:origin x="119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common data in almost all of programs. In</a:t>
            </a:r>
            <a:r>
              <a:rPr lang="en-US" baseline="0" dirty="0"/>
              <a:t> this lesson, the framework for managing group of elements in the java.util package are introduced . If you use them, you will save noticeable efforts.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Thread: unit of running code (methods)</a:t>
            </a:r>
            <a:r>
              <a:rPr lang="en-US" baseline="0" dirty="0"/>
              <a:t> of a process ( program in running).</a:t>
            </a:r>
            <a:endParaRPr lang="en-US" dirty="0"/>
          </a:p>
          <a:p>
            <a:r>
              <a:rPr lang="en-US" dirty="0"/>
              <a:t>Nowaday, operating systems support the time-sharing mechanism which allows many</a:t>
            </a:r>
            <a:r>
              <a:rPr lang="en-US" baseline="0" dirty="0"/>
              <a:t> process running concurrently. CPU will run instructions of each process in a duration (about 50 milsecond) the the process will  pause to yield CPU to others.</a:t>
            </a:r>
          </a:p>
          <a:p>
            <a:r>
              <a:rPr lang="en-US" baseline="0" dirty="0"/>
              <a:t>Also, a computer can have a multicore-CPU with 2, 4, 8,… cores. Some processes/ threads execute really concurrently.</a:t>
            </a:r>
          </a:p>
          <a:p>
            <a:r>
              <a:rPr lang="en-US" baseline="0" dirty="0"/>
              <a:t>A common data can be accessed by some threads concurrently </a:t>
            </a:r>
            <a:r>
              <a:rPr lang="en-US" baseline="0" dirty="0">
                <a:sym typeface="Wingdings" pitchFamily="2" charset="2"/>
              </a:rPr>
              <a:t> It’s value is not reliable  not threadsafe.</a:t>
            </a:r>
          </a:p>
          <a:p>
            <a:r>
              <a:rPr lang="en-US" baseline="0" dirty="0">
                <a:sym typeface="Wingdings" pitchFamily="2" charset="2"/>
              </a:rPr>
              <a:t>To make a common data being reliable, a mechanism in which at a time, only one thread is granted to access this data  Synchronization  threadsafe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89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3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slide is intended to introduce the most basic concept about a hash table. More</a:t>
            </a:r>
            <a:r>
              <a:rPr lang="en-US" baseline="0" dirty="0"/>
              <a:t> details about hash table will be studied in the subject Data Structure and 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4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990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613525"/>
            <a:ext cx="54102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613525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1430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613525"/>
            <a:ext cx="44958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613525"/>
            <a:ext cx="990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dirty="0"/>
              <a:t>Collections</a:t>
            </a:r>
            <a:br>
              <a:rPr lang="en-US" dirty="0"/>
            </a:br>
            <a:br>
              <a:rPr lang="en-US" dirty="0"/>
            </a:br>
            <a:r>
              <a:rPr lang="en-US" sz="2800" b="0" dirty="0"/>
              <a:t>(http://docs.oracle.com/javase/tutorial/collections/</a:t>
            </a:r>
            <a:br>
              <a:rPr lang="en-US" sz="2800" b="0" dirty="0"/>
            </a:br>
            <a:r>
              <a:rPr lang="en-US" sz="2800" b="0" dirty="0"/>
              <a:t>index.html)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396B-5B7E-494A-85EC-1C81CD37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 Demo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199D22-C00C-4D50-8C84-E9885529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6264183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3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D7446-C693-4EFF-B086-DE508001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0" y="677849"/>
            <a:ext cx="5654530" cy="381795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0667D92-3FC2-FE9E-AE39-0C4A6E542063}"/>
              </a:ext>
            </a:extLst>
          </p:cNvPr>
          <p:cNvGrpSpPr/>
          <p:nvPr/>
        </p:nvGrpSpPr>
        <p:grpSpPr>
          <a:xfrm>
            <a:off x="685800" y="4541520"/>
            <a:ext cx="8063987" cy="2087880"/>
            <a:chOff x="838200" y="4693920"/>
            <a:chExt cx="8063987" cy="2087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EC91EC-901A-4636-A92D-4DC3D9911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724400"/>
              <a:ext cx="8063987" cy="20574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E8A3721-C274-A756-04D9-B6AF45EEF3D4}"/>
                </a:ext>
              </a:extLst>
            </p:cNvPr>
            <p:cNvSpPr/>
            <p:nvPr/>
          </p:nvSpPr>
          <p:spPr>
            <a:xfrm>
              <a:off x="3403600" y="4693920"/>
              <a:ext cx="152400" cy="228600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851F7F-FCFF-F8BD-01DA-1F1332F52C2C}"/>
                </a:ext>
              </a:extLst>
            </p:cNvPr>
            <p:cNvSpPr/>
            <p:nvPr/>
          </p:nvSpPr>
          <p:spPr>
            <a:xfrm>
              <a:off x="3048000" y="4907280"/>
              <a:ext cx="152400" cy="228600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643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List Implementing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list=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for (int i = 101; i &lt;= 110; i++) {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for (int i = 0; i &lt; list.</a:t>
            </a:r>
            <a:r>
              <a:rPr lang="nn-NO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(); i++) {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         System.out.println(list.get(i));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//or using </a:t>
            </a:r>
            <a:r>
              <a:rPr lang="nn-NO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Iterator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/*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Iterator iter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list.iterator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while (iter.hasNext()) {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System.out.println(iter.next());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1">
              <a:buFont typeface="Arial" pitchFamily="34" charset="0"/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 */</a:t>
            </a:r>
          </a:p>
        </p:txBody>
      </p:sp>
    </p:spTree>
    <p:extLst>
      <p:ext uri="{BB962C8B-B14F-4D97-AF65-F5344CB8AC3E}">
        <p14:creationId xmlns:p14="http://schemas.microsoft.com/office/powerpoint/2010/main" val="8053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the Vector class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50" y="1371600"/>
            <a:ext cx="80867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14600" y="953869"/>
            <a:ext cx="6629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java.util.</a:t>
            </a:r>
            <a:r>
              <a:rPr lang="en-US" b="1" dirty="0">
                <a:solidFill>
                  <a:schemeClr val="bg1"/>
                </a:solidFill>
                <a:latin typeface="Perpetua" pitchFamily="18" charset="0"/>
              </a:rPr>
              <a:t>Vector</a:t>
            </a:r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&lt;E&gt; (implements java.lang.Cloneable, </a:t>
            </a:r>
          </a:p>
          <a:p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                 java.util.List&lt;E&gt;, java.util.RandomAccess, java.io.Serializable)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1600200"/>
            <a:ext cx="6629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erpetua" pitchFamily="18" charset="0"/>
              </a:rPr>
              <a:t>The Vector class is obsolete from Java 1.6 but it is still introduced because it is a parameter in the constructor of the javax.swing.JTable class, a class will be introduced in GUI programming.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EC46-BF67-44DE-9688-635ACB1A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ArrayList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D0301-35F4-42FF-9AFE-8589CAE263E6}"/>
              </a:ext>
            </a:extLst>
          </p:cNvPr>
          <p:cNvSpPr txBox="1"/>
          <p:nvPr/>
        </p:nvSpPr>
        <p:spPr>
          <a:xfrm>
            <a:off x="152400" y="942109"/>
            <a:ext cx="7467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Create  DemoArrayList.java as follows:</a:t>
            </a:r>
            <a:endParaRPr lang="en-US" sz="2800" dirty="0">
              <a:latin typeface="Calibri" pitchFamily="34" charset="0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17CDA9-C05F-4412-9CCB-D02DE6BD8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6629400" cy="502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5B40DD-1045-44D1-B640-68ECF1810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3" y="533400"/>
            <a:ext cx="6172200" cy="389725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D94FAA-20A8-495C-B39D-B7DBC7E9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649" y="3429000"/>
            <a:ext cx="4683151" cy="3368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5E5CE7-61A8-4A90-B668-546A884EA9EA}"/>
              </a:ext>
            </a:extLst>
          </p:cNvPr>
          <p:cNvSpPr txBox="1"/>
          <p:nvPr/>
        </p:nvSpPr>
        <p:spPr>
          <a:xfrm>
            <a:off x="1905000" y="4870938"/>
            <a:ext cx="22098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500"/>
              <a:t>for (Product p : this) {</a:t>
            </a:r>
          </a:p>
          <a:p>
            <a:r>
              <a:rPr lang="en-US" sz="1500"/>
              <a:t>       if(p.getId()==id){</a:t>
            </a:r>
          </a:p>
          <a:p>
            <a:r>
              <a:rPr lang="en-US" sz="1500"/>
              <a:t>                return p;</a:t>
            </a:r>
          </a:p>
          <a:p>
            <a:r>
              <a:rPr lang="en-US" sz="1500"/>
              <a:t>            }</a:t>
            </a:r>
          </a:p>
          <a:p>
            <a:r>
              <a:rPr lang="en-US" sz="1500"/>
              <a:t>}</a:t>
            </a:r>
          </a:p>
          <a:p>
            <a:r>
              <a:rPr lang="en-US" sz="1500"/>
              <a:t>return null;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591541-ACC4-4AA6-8395-D211C8C53617}"/>
              </a:ext>
            </a:extLst>
          </p:cNvPr>
          <p:cNvSpPr/>
          <p:nvPr/>
        </p:nvSpPr>
        <p:spPr>
          <a:xfrm>
            <a:off x="5070232" y="4876800"/>
            <a:ext cx="3962400" cy="1219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2FD352-84AD-4F17-99D0-400F8F234288}"/>
              </a:ext>
            </a:extLst>
          </p:cNvPr>
          <p:cNvCxnSpPr>
            <a:cxnSpLocks/>
          </p:cNvCxnSpPr>
          <p:nvPr/>
        </p:nvCxnSpPr>
        <p:spPr>
          <a:xfrm>
            <a:off x="4114800" y="5494186"/>
            <a:ext cx="9554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87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D378B06-5AE6-4560-A9B3-B3CC65C0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6400800" cy="4300649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98122A0C-152B-4C53-8F66-803CEBA50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605" y="4267200"/>
            <a:ext cx="3170195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1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572000" cy="4648201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Lists are based on an ordering of their members. Sets have no concept of order.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A Set is just a cluster of references to objects.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Sets may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sz="2800" dirty="0">
                <a:latin typeface="Calibri" pitchFamily="34" charset="0"/>
              </a:rPr>
              <a:t> contain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duplicate</a:t>
            </a:r>
            <a:r>
              <a:rPr lang="en-US" sz="2800" dirty="0">
                <a:latin typeface="Calibri" pitchFamily="34" charset="0"/>
              </a:rPr>
              <a:t> elements.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solidFill>
                  <a:srgbClr val="0000CC"/>
                </a:solidFill>
                <a:latin typeface="Calibri" pitchFamily="34" charset="0"/>
              </a:rPr>
              <a:t>Sets use the equals() method, not the == operator, to check for duplication of elements.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876800" y="1524000"/>
            <a:ext cx="3810000" cy="29718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void addTwice(Set set)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set.clear();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p1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p2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set.add(p2);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System.out.println(set.size());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953000" y="4876800"/>
            <a:ext cx="3810000" cy="609600"/>
          </a:xfrm>
          <a:prstGeom prst="wedgeEllipseCallout">
            <a:avLst>
              <a:gd name="adj1" fmla="val 25384"/>
              <a:gd name="adj2" fmla="val -1861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will print out 1, not 2.</a:t>
            </a:r>
          </a:p>
        </p:txBody>
      </p:sp>
    </p:spTree>
    <p:extLst>
      <p:ext uri="{BB962C8B-B14F-4D97-AF65-F5344CB8AC3E}">
        <p14:creationId xmlns:p14="http://schemas.microsoft.com/office/powerpoint/2010/main" val="35580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Sets…</a:t>
            </a:r>
          </a:p>
        </p:txBody>
      </p:sp>
      <p:sp>
        <p:nvSpPr>
          <p:cNvPr id="1638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/>
              <a:t>Set extends Collection but does not add any additional methods.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/>
              <a:t>The two most commonly used implementing classes are: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CC"/>
                </a:solidFill>
                <a:cs typeface="Arial" pitchFamily="34" charset="0"/>
              </a:rPr>
              <a:t>TreeSet 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Guarantees that the sorted set will be in ascending element order.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log(n) time cost for the basic operations (add, remove and contains).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CC"/>
                </a:solidFill>
                <a:cs typeface="Arial" pitchFamily="34" charset="0"/>
              </a:rPr>
              <a:t>HashSet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Constant time performance for the basic operations (add, remove, contains and size). </a:t>
            </a:r>
          </a:p>
        </p:txBody>
      </p:sp>
    </p:spTree>
    <p:extLst>
      <p:ext uri="{BB962C8B-B14F-4D97-AF65-F5344CB8AC3E}">
        <p14:creationId xmlns:p14="http://schemas.microsoft.com/office/powerpoint/2010/main" val="156882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TreeSet  and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Ordered Tree – Introduced in the subject Discrete Mathematics</a:t>
            </a:r>
          </a:p>
          <a:p>
            <a:r>
              <a:rPr lang="en-US" sz="2800" dirty="0"/>
              <a:t>Set: Group of different elements</a:t>
            </a:r>
          </a:p>
          <a:p>
            <a:r>
              <a:rPr lang="en-US" sz="2800" dirty="0"/>
              <a:t>TreeSet: Set + ordered tree, each element is called as node</a:t>
            </a:r>
          </a:p>
          <a:p>
            <a:r>
              <a:rPr lang="en-US" sz="2800" dirty="0"/>
              <a:t>Iterator: An operation in which references of all node are grouped to make a linked list. Iterator is a way to access every node of a tree.</a:t>
            </a:r>
          </a:p>
          <a:p>
            <a:r>
              <a:rPr lang="en-US" sz="2800" dirty="0"/>
              <a:t>Linked list: a group of elements, each element contains a reference to the next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Collections Framework (package </a:t>
            </a:r>
            <a:r>
              <a:rPr lang="en-US" dirty="0">
                <a:solidFill>
                  <a:srgbClr val="0000CC"/>
                </a:solidFill>
              </a:rPr>
              <a:t>java.util</a:t>
            </a:r>
            <a:r>
              <a:rPr lang="en-US" dirty="0"/>
              <a:t>):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List: ArrayList, Vector </a:t>
            </a:r>
            <a:r>
              <a:rPr lang="en-US" sz="2000" dirty="0">
                <a:sym typeface="Wingdings" pitchFamily="2" charset="2"/>
              </a:rPr>
              <a:t> Duplicates are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Set: HashSet, TreeSet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Duplicates are not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Map: HashMap, </a:t>
            </a:r>
            <a:r>
              <a:rPr lang="en-US" dirty="0" err="1"/>
              <a:t>TreeMap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TreeSet = Set + Tree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/>
              <a:t>	    </a:t>
            </a:r>
            <a:r>
              <a:rPr lang="en-US" sz="2400" dirty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TreeSet myset = new TreeSet();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2133600"/>
            <a:ext cx="990600" cy="3733800"/>
          </a:xfrm>
          <a:prstGeom prst="wedgeRectCallout">
            <a:avLst>
              <a:gd name="adj1" fmla="val -210767"/>
              <a:gd name="adj2" fmla="val 31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27</a:t>
            </a:r>
          </a:p>
          <a:p>
            <a:pPr algn="ctr">
              <a:defRPr/>
            </a:pPr>
            <a:r>
              <a:rPr lang="en-US" sz="2400" b="1" dirty="0"/>
              <a:t>36</a:t>
            </a:r>
          </a:p>
          <a:p>
            <a:pPr algn="ctr">
              <a:defRPr/>
            </a:pPr>
            <a:r>
              <a:rPr lang="en-US" sz="2400" b="1" dirty="0"/>
              <a:t>41</a:t>
            </a:r>
          </a:p>
          <a:p>
            <a:pPr algn="ctr">
              <a:defRPr/>
            </a:pPr>
            <a:r>
              <a:rPr lang="en-US" sz="2400" b="1" dirty="0"/>
              <a:t>43</a:t>
            </a:r>
          </a:p>
          <a:p>
            <a:pPr algn="ctr">
              <a:defRPr/>
            </a:pPr>
            <a:r>
              <a:rPr lang="en-US" sz="2400" b="1" dirty="0"/>
              <a:t>46</a:t>
            </a:r>
          </a:p>
          <a:p>
            <a:pPr algn="ctr">
              <a:defRPr/>
            </a:pPr>
            <a:r>
              <a:rPr lang="en-US" sz="2400" b="1" dirty="0"/>
              <a:t>49</a:t>
            </a:r>
          </a:p>
          <a:p>
            <a:pPr algn="ctr">
              <a:defRPr/>
            </a:pPr>
            <a:r>
              <a:rPr lang="en-US" sz="2400" b="1" dirty="0"/>
              <a:t>57</a:t>
            </a:r>
          </a:p>
          <a:p>
            <a:pPr algn="ctr">
              <a:defRPr/>
            </a:pPr>
            <a:r>
              <a:rPr lang="en-US" sz="2400" b="1" dirty="0"/>
              <a:t>75</a:t>
            </a:r>
          </a:p>
          <a:p>
            <a:pPr algn="ctr">
              <a:defRPr/>
            </a:pPr>
            <a:r>
              <a:rPr lang="en-US" sz="2400" b="1" dirty="0"/>
              <a:t>83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result may be:</a:t>
            </a:r>
          </a:p>
        </p:txBody>
      </p:sp>
    </p:spTree>
    <p:extLst>
      <p:ext uri="{BB962C8B-B14F-4D97-AF65-F5344CB8AC3E}">
        <p14:creationId xmlns:p14="http://schemas.microsoft.com/office/powerpoint/2010/main" val="3042492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Using the TreeSet class &amp; Iterator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979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50292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577C-21DF-4B9E-9C34-CEB61E8D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TreeSet</a:t>
            </a:r>
            <a:r>
              <a:rPr lang="en-US" dirty="0"/>
              <a:t> Demo-01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B4417-32B9-41C6-A403-F4C2D591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5997460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45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37780ED-741A-4C3D-8051-2D24BB79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6362451" cy="48672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32561D-8A09-42AA-BDA1-92965FCBE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476" y="4724400"/>
            <a:ext cx="2712955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65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8ECD-63B0-42A1-8F36-8D997F62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TreeSet</a:t>
            </a:r>
            <a:r>
              <a:rPr lang="en-US" dirty="0"/>
              <a:t> Demo-02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5A1CE32-5AB1-4886-9196-BE2DE2E0B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5638800" cy="545554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0C046A-17EF-4C84-87DC-81ED3ABFCB12}"/>
              </a:ext>
            </a:extLst>
          </p:cNvPr>
          <p:cNvSpPr txBox="1"/>
          <p:nvPr/>
        </p:nvSpPr>
        <p:spPr>
          <a:xfrm>
            <a:off x="152400" y="772180"/>
            <a:ext cx="7467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Create  DemoTreeSetWithObject.java as follows: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B46EC-0652-E2A8-7B44-230E3A7C2D0F}"/>
              </a:ext>
            </a:extLst>
          </p:cNvPr>
          <p:cNvSpPr txBox="1"/>
          <p:nvPr/>
        </p:nvSpPr>
        <p:spPr>
          <a:xfrm>
            <a:off x="4876800" y="4238027"/>
            <a:ext cx="4267200" cy="230832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public int </a:t>
            </a:r>
            <a:r>
              <a:rPr lang="en-US" sz="1400" dirty="0" err="1"/>
              <a:t>compareTo</a:t>
            </a:r>
            <a:r>
              <a:rPr lang="en-US" sz="1400" dirty="0"/>
              <a:t>(Object o) {</a:t>
            </a:r>
          </a:p>
          <a:p>
            <a:r>
              <a:rPr lang="en-US" sz="1400" dirty="0"/>
              <a:t>       Customer c = (Customer)o; </a:t>
            </a:r>
          </a:p>
          <a:p>
            <a:r>
              <a:rPr lang="en-US" sz="1400" dirty="0"/>
              <a:t>       if(</a:t>
            </a:r>
            <a:r>
              <a:rPr lang="en-US" sz="1400" dirty="0" err="1"/>
              <a:t>name.compareTo</a:t>
            </a:r>
            <a:r>
              <a:rPr lang="en-US" sz="1400" dirty="0"/>
              <a:t>(</a:t>
            </a:r>
            <a:r>
              <a:rPr lang="en-US" sz="1400" dirty="0" err="1"/>
              <a:t>c.getName</a:t>
            </a:r>
            <a:r>
              <a:rPr lang="en-US" sz="1400" dirty="0"/>
              <a:t>()) ==  1){</a:t>
            </a:r>
          </a:p>
          <a:p>
            <a:r>
              <a:rPr lang="en-US" sz="1400" dirty="0"/>
              <a:t>            return -1;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else if(</a:t>
            </a:r>
            <a:r>
              <a:rPr lang="en-US" sz="1400" dirty="0" err="1"/>
              <a:t>name.compareTo</a:t>
            </a:r>
            <a:r>
              <a:rPr lang="en-US" sz="1400" dirty="0"/>
              <a:t>(</a:t>
            </a:r>
            <a:r>
              <a:rPr lang="en-US" sz="1400" dirty="0" err="1"/>
              <a:t>c.getName</a:t>
            </a:r>
            <a:r>
              <a:rPr lang="en-US" sz="1400" dirty="0"/>
              <a:t>()) ==  0) {</a:t>
            </a:r>
          </a:p>
          <a:p>
            <a:r>
              <a:rPr lang="en-US" sz="1400" dirty="0"/>
              <a:t>             return id-</a:t>
            </a:r>
            <a:r>
              <a:rPr lang="en-US" sz="1400" dirty="0" err="1"/>
              <a:t>c.getId</a:t>
            </a:r>
            <a:r>
              <a:rPr lang="en-US" sz="1400" dirty="0"/>
              <a:t>();           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else return 1;</a:t>
            </a:r>
          </a:p>
          <a:p>
            <a:r>
              <a:rPr lang="en-US" sz="1400" dirty="0"/>
              <a:t>    }//end </a:t>
            </a:r>
            <a:r>
              <a:rPr lang="en-US" sz="1400" dirty="0" err="1"/>
              <a:t>compareTo</a:t>
            </a:r>
            <a:r>
              <a:rPr lang="en-US" sz="1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68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table&#10;&#10;Description automatically generated">
            <a:extLst>
              <a:ext uri="{FF2B5EF4-FFF2-40B4-BE49-F238E27FC236}">
                <a16:creationId xmlns:a16="http://schemas.microsoft.com/office/drawing/2014/main" id="{684EA0FC-0B19-44F6-A9BF-EBCE9108E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94522"/>
            <a:ext cx="5258298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71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5257800" cy="3886200"/>
          </a:xfrm>
        </p:spPr>
        <p:txBody>
          <a:bodyPr/>
          <a:lstStyle/>
          <a:p>
            <a:r>
              <a:rPr lang="en-US" sz="2400" dirty="0"/>
              <a:t>In array, elements are stored in a contiguous memory blocks </a:t>
            </a:r>
            <a:r>
              <a:rPr lang="en-US" sz="2400" dirty="0">
                <a:sym typeface="Wingdings" pitchFamily="2" charset="2"/>
              </a:rPr>
              <a:t> Linear  search is applied  </a:t>
            </a:r>
            <a:r>
              <a:rPr lang="en-US" sz="2400" dirty="0"/>
              <a:t> slow, binary search is an improvement.</a:t>
            </a:r>
          </a:p>
          <a:p>
            <a:r>
              <a:rPr lang="en-US" sz="2400" dirty="0"/>
              <a:t>Hash table: elements can be stored in a different memory blocks. The index of an element is determined by a function (hash function) </a:t>
            </a:r>
            <a:r>
              <a:rPr lang="en-US" sz="2400" dirty="0">
                <a:sym typeface="Wingdings" pitchFamily="2" charset="2"/>
              </a:rPr>
              <a:t> Add/Search operation is very fast (O(1)).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705600" y="1143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1447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1752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057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2362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667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056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3276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056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05600" y="3886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05600" y="4191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Smith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5600" y="4495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05600" y="4800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05600" y="5105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5410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05600" y="5715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600" y="5715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4600" y="4191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4600" y="2971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72200" y="14140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14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57400" y="49530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“Smith”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953000"/>
            <a:ext cx="45720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 flipV="1">
            <a:off x="3048000" y="5153055"/>
            <a:ext cx="1981200" cy="285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581400" y="4876800"/>
            <a:ext cx="9144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5715000"/>
            <a:ext cx="5410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hash function f may be: ‘S’*10000+’m’*1000+’i’*100+’t’*10+’h’ % 50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05600" y="228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72200" y="228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49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3839662" y="3076867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210467" y="3093745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= Set + Hash Table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/>
              <a:t>	    </a:t>
            </a:r>
            <a:r>
              <a:rPr lang="en-US" sz="2400" dirty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HashSet myset = new HashSet();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CC"/>
                </a:solidFill>
              </a:rPr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1905000"/>
            <a:ext cx="914400" cy="3733800"/>
          </a:xfrm>
          <a:prstGeom prst="wedgeRectCallout">
            <a:avLst>
              <a:gd name="adj1" fmla="val -210308"/>
              <a:gd name="adj2" fmla="val 40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84</a:t>
            </a:r>
          </a:p>
          <a:p>
            <a:pPr algn="ctr">
              <a:defRPr/>
            </a:pPr>
            <a:r>
              <a:rPr lang="en-US" sz="2400" b="1" dirty="0"/>
              <a:t>55</a:t>
            </a:r>
          </a:p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76</a:t>
            </a:r>
          </a:p>
          <a:p>
            <a:pPr algn="ctr">
              <a:defRPr/>
            </a:pPr>
            <a:r>
              <a:rPr lang="en-US" sz="2400" b="1" dirty="0"/>
              <a:t>77</a:t>
            </a:r>
          </a:p>
          <a:p>
            <a:pPr algn="ctr">
              <a:defRPr/>
            </a:pPr>
            <a:r>
              <a:rPr lang="en-US" sz="2400" b="1" dirty="0"/>
              <a:t>95</a:t>
            </a:r>
          </a:p>
          <a:p>
            <a:pPr algn="ctr">
              <a:defRPr/>
            </a:pPr>
            <a:r>
              <a:rPr lang="en-US" sz="2400" b="1" dirty="0"/>
              <a:t>94</a:t>
            </a:r>
          </a:p>
          <a:p>
            <a:pPr algn="ctr">
              <a:defRPr/>
            </a:pPr>
            <a:r>
              <a:rPr lang="en-US" sz="2400" b="1" dirty="0"/>
              <a:t>12</a:t>
            </a:r>
          </a:p>
          <a:p>
            <a:pPr algn="ctr">
              <a:defRPr/>
            </a:pPr>
            <a:r>
              <a:rPr lang="en-US" sz="2400" b="1" dirty="0"/>
              <a:t>91</a:t>
            </a:r>
          </a:p>
          <a:p>
            <a:pPr algn="ctr">
              <a:defRPr/>
            </a:pPr>
            <a:r>
              <a:rPr lang="en-US" sz="2400" b="1" dirty="0"/>
              <a:t>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result may be:</a:t>
            </a:r>
          </a:p>
        </p:txBody>
      </p:sp>
    </p:spTree>
    <p:extLst>
      <p:ext uri="{BB962C8B-B14F-4D97-AF65-F5344CB8AC3E}">
        <p14:creationId xmlns:p14="http://schemas.microsoft.com/office/powerpoint/2010/main" val="3248871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3810-CFA6-41AE-A2B0-F4835B96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HashSet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64A08-C8B4-4E6C-A67E-F19867FB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5257800" cy="4483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73ADCB-E3E3-432C-8F74-9F2A4E57F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454" y="2921976"/>
            <a:ext cx="3625346" cy="38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33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3F6C0A-43DE-4A19-B7C5-AF429215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33400"/>
            <a:ext cx="6019799" cy="4699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FB54C8-36C9-4BC8-80E8-157614414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962400"/>
            <a:ext cx="2347163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0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Collections Framework</a:t>
            </a:r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The Java 2 platform includes a new </a:t>
            </a:r>
            <a:r>
              <a:rPr lang="en-US" i="1" dirty="0">
                <a:latin typeface="Calibri" pitchFamily="34" charset="0"/>
              </a:rPr>
              <a:t>collections framework</a:t>
            </a:r>
            <a:r>
              <a:rPr lang="en-US" dirty="0">
                <a:latin typeface="Calibri" pitchFamily="34" charset="0"/>
              </a:rPr>
              <a:t>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A </a:t>
            </a:r>
            <a:r>
              <a:rPr lang="en-US" i="1" dirty="0">
                <a:latin typeface="Calibri" pitchFamily="34" charset="0"/>
              </a:rPr>
              <a:t>collection</a:t>
            </a:r>
            <a:r>
              <a:rPr lang="en-US" dirty="0">
                <a:latin typeface="Calibri" pitchFamily="34" charset="0"/>
              </a:rPr>
              <a:t> is an object that represents a group of objects.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The Collections Framework is a unified architecture for representing and manipulating collections.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The collections framework as a whole is not threadsafe. </a:t>
            </a:r>
          </a:p>
        </p:txBody>
      </p:sp>
    </p:spTree>
    <p:extLst>
      <p:ext uri="{BB962C8B-B14F-4D97-AF65-F5344CB8AC3E}">
        <p14:creationId xmlns:p14="http://schemas.microsoft.com/office/powerpoint/2010/main" val="2726943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or TreeSet?</a:t>
            </a:r>
          </a:p>
        </p:txBody>
      </p:sp>
      <p:sp>
        <p:nvSpPr>
          <p:cNvPr id="1946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If you care about </a:t>
            </a:r>
            <a:r>
              <a:rPr lang="en-US" u="sng" dirty="0"/>
              <a:t>iteration order</a:t>
            </a:r>
            <a:r>
              <a:rPr lang="en-US" dirty="0"/>
              <a:t>, use a Tree Set and pay the time penalty.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If iteration order doesn’t matter, use the higher-performance Hash Set.</a:t>
            </a:r>
          </a:p>
        </p:txBody>
      </p:sp>
    </p:spTree>
    <p:extLst>
      <p:ext uri="{BB962C8B-B14F-4D97-AF65-F5344CB8AC3E}">
        <p14:creationId xmlns:p14="http://schemas.microsoft.com/office/powerpoint/2010/main" val="842734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639762"/>
          </a:xfrm>
        </p:spPr>
        <p:txBody>
          <a:bodyPr/>
          <a:lstStyle/>
          <a:p>
            <a:r>
              <a:rPr lang="en-US" sz="4000" dirty="0"/>
              <a:t>How to TreeSet ordering elements?</a:t>
            </a:r>
          </a:p>
        </p:txBody>
      </p:sp>
      <p:sp>
        <p:nvSpPr>
          <p:cNvPr id="2048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Tree Sets rely on all their elements implementing the interface  </a:t>
            </a:r>
            <a:r>
              <a:rPr lang="en-US" dirty="0">
                <a:solidFill>
                  <a:srgbClr val="0000CC"/>
                </a:solidFill>
              </a:rPr>
              <a:t>java.lang.Comparable.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/>
              <a:t>	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3300"/>
                </a:solidFill>
              </a:rPr>
              <a:t>public int compareTo(Object x)</a:t>
            </a:r>
          </a:p>
          <a:p>
            <a:pPr lvl="1"/>
            <a:r>
              <a:rPr lang="en-US" dirty="0">
                <a:cs typeface="Arial" pitchFamily="34" charset="0"/>
              </a:rPr>
              <a:t>Returns a positive number if the current object is “greater than” x, by whatever definition of “greater than” the class itself wants to use.</a:t>
            </a:r>
          </a:p>
        </p:txBody>
      </p:sp>
    </p:spTree>
    <p:extLst>
      <p:ext uri="{BB962C8B-B14F-4D97-AF65-F5344CB8AC3E}">
        <p14:creationId xmlns:p14="http://schemas.microsoft.com/office/powerpoint/2010/main" val="4133630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/>
              <a:t>How to TreeSet ordering elements?</a:t>
            </a:r>
          </a:p>
        </p:txBody>
      </p:sp>
      <p:sp>
        <p:nvSpPr>
          <p:cNvPr id="21509" name="Rectangle 3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229600" cy="5029200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Student implements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int no;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String name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//constructors…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public int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(Object o)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Student st = (Student) 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if(no &gt;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else if(no ==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2971800"/>
            <a:ext cx="26670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Comparing 2 students based on their IDs ( field </a:t>
            </a:r>
            <a:r>
              <a:rPr lang="en-US" sz="2000" b="1" i="1" u="sng" dirty="0"/>
              <a:t>no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642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/>
              <a:t>How to TreeSet ordering elements?</a:t>
            </a:r>
          </a:p>
        </p:txBody>
      </p:sp>
      <p:sp>
        <p:nvSpPr>
          <p:cNvPr id="22533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Random r =  new Random();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TreeSet myset = new TreeSet();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for (int i = 0; i &lt; 10; i++)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int no = r.nextInt(100);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Student st = new Student(no, "abc");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myset.add(st);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Iterator iter = myset.iterator();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Student st = (Student)iter.next();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System.out.println("No: " + st.getNo());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239000" y="1524000"/>
            <a:ext cx="1143000" cy="3276600"/>
          </a:xfrm>
          <a:prstGeom prst="wedgeRectCallout">
            <a:avLst>
              <a:gd name="adj1" fmla="val -121150"/>
              <a:gd name="adj2" fmla="val 31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/>
              <a:t>No: 2</a:t>
            </a:r>
          </a:p>
          <a:p>
            <a:pPr>
              <a:defRPr/>
            </a:pPr>
            <a:r>
              <a:rPr lang="en-US" b="1" dirty="0"/>
              <a:t>No: 8</a:t>
            </a:r>
          </a:p>
          <a:p>
            <a:pPr>
              <a:defRPr/>
            </a:pPr>
            <a:r>
              <a:rPr lang="en-US" b="1" dirty="0"/>
              <a:t>No: 11</a:t>
            </a:r>
          </a:p>
          <a:p>
            <a:pPr>
              <a:defRPr/>
            </a:pPr>
            <a:r>
              <a:rPr lang="en-US" b="1" dirty="0"/>
              <a:t>No: 19</a:t>
            </a:r>
          </a:p>
          <a:p>
            <a:pPr>
              <a:defRPr/>
            </a:pPr>
            <a:r>
              <a:rPr lang="en-US" b="1" dirty="0"/>
              <a:t>No: 33</a:t>
            </a:r>
          </a:p>
          <a:p>
            <a:pPr>
              <a:defRPr/>
            </a:pPr>
            <a:r>
              <a:rPr lang="en-US" b="1" dirty="0"/>
              <a:t>No: 52</a:t>
            </a:r>
          </a:p>
          <a:p>
            <a:pPr>
              <a:defRPr/>
            </a:pPr>
            <a:r>
              <a:rPr lang="en-US" b="1" dirty="0"/>
              <a:t>No: 78</a:t>
            </a:r>
          </a:p>
          <a:p>
            <a:pPr>
              <a:defRPr/>
            </a:pPr>
            <a:r>
              <a:rPr lang="en-US" b="1" dirty="0"/>
              <a:t>No: 83</a:t>
            </a:r>
          </a:p>
          <a:p>
            <a:pPr>
              <a:defRPr/>
            </a:pPr>
            <a:r>
              <a:rPr lang="en-US" b="1" dirty="0"/>
              <a:t>No: 92</a:t>
            </a:r>
          </a:p>
          <a:p>
            <a:pPr>
              <a:defRPr/>
            </a:pPr>
            <a:r>
              <a:rPr lang="en-US" b="1" dirty="0"/>
              <a:t>No: 96</a:t>
            </a:r>
          </a:p>
        </p:txBody>
      </p:sp>
    </p:spTree>
    <p:extLst>
      <p:ext uri="{BB962C8B-B14F-4D97-AF65-F5344CB8AC3E}">
        <p14:creationId xmlns:p14="http://schemas.microsoft.com/office/powerpoint/2010/main" val="2103413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5775-9635-4074-A2D6-67F6935A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with Comparator Demo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9B82BC-0FC3-4410-AB43-73AF84731663}"/>
              </a:ext>
            </a:extLst>
          </p:cNvPr>
          <p:cNvGrpSpPr/>
          <p:nvPr/>
        </p:nvGrpSpPr>
        <p:grpSpPr>
          <a:xfrm>
            <a:off x="990600" y="926960"/>
            <a:ext cx="6781800" cy="5772742"/>
            <a:chOff x="990600" y="926960"/>
            <a:chExt cx="6781800" cy="57727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52CA1B-3EA5-4711-8CC2-2E5AB70CA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600" y="926960"/>
              <a:ext cx="6781800" cy="577274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D7F60E-44D5-4C00-B6A7-5557D7C59C15}"/>
                </a:ext>
              </a:extLst>
            </p:cNvPr>
            <p:cNvSpPr/>
            <p:nvPr/>
          </p:nvSpPr>
          <p:spPr>
            <a:xfrm>
              <a:off x="1325880" y="3530600"/>
              <a:ext cx="4114800" cy="57912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E9F680-59F1-45E5-992F-96E400278E16}"/>
                </a:ext>
              </a:extLst>
            </p:cNvPr>
            <p:cNvSpPr/>
            <p:nvPr/>
          </p:nvSpPr>
          <p:spPr>
            <a:xfrm>
              <a:off x="1315720" y="4160520"/>
              <a:ext cx="5740400" cy="231648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519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A5A79D-C761-43EE-82B5-C1D20E629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4" y="533400"/>
            <a:ext cx="8405588" cy="4252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7FC198-548B-4181-B900-91F703D0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785728"/>
            <a:ext cx="5197290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45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233475" name="Rectangle 3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5181600" cy="4983163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Map doesn’t implement the java.util.Collection interface.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A Map combines </a:t>
            </a:r>
            <a:r>
              <a:rPr lang="en-US" sz="2400" i="1" dirty="0"/>
              <a:t>two </a:t>
            </a:r>
            <a:r>
              <a:rPr lang="en-US" sz="2400" dirty="0"/>
              <a:t>collections, called keys and values.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The Map’s job is to associate exactly one value with each key.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A Map like a dictionary.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Maps check for key uniqueness based on the equals() method, not the == operator.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IDs, Item code, roll numbers are keys.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The normal data type for keys is String. 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209800"/>
            <a:ext cx="1371600" cy="2590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300"/>
                </a:solidFill>
              </a:rPr>
              <a:t>key</a:t>
            </a:r>
          </a:p>
        </p:txBody>
      </p:sp>
      <p:sp>
        <p:nvSpPr>
          <p:cNvPr id="6" name="Oval 5"/>
          <p:cNvSpPr/>
          <p:nvPr/>
        </p:nvSpPr>
        <p:spPr>
          <a:xfrm>
            <a:off x="7239000" y="2209800"/>
            <a:ext cx="1371600" cy="2590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00800" y="3505200"/>
            <a:ext cx="1219200" cy="1588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8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5181600"/>
            <a:ext cx="3200400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Each element: &lt;key,value&gt;</a:t>
            </a:r>
          </a:p>
        </p:txBody>
      </p:sp>
    </p:spTree>
    <p:extLst>
      <p:ext uri="{BB962C8B-B14F-4D97-AF65-F5344CB8AC3E}">
        <p14:creationId xmlns:p14="http://schemas.microsoft.com/office/powerpoint/2010/main" val="2118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Maps..</a:t>
            </a:r>
          </a:p>
        </p:txBody>
      </p:sp>
      <p:sp>
        <p:nvSpPr>
          <p:cNvPr id="2458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Java’s two most important Map classes:</a:t>
            </a:r>
          </a:p>
          <a:p>
            <a:pPr lvl="1"/>
            <a:r>
              <a:rPr lang="en-US" dirty="0">
                <a:cs typeface="Arial" pitchFamily="34" charset="0"/>
              </a:rPr>
              <a:t>HashMap (mapping keys are unpredictable order – hash table is used, hash function is pre-defined in the Java Library).</a:t>
            </a:r>
          </a:p>
          <a:p>
            <a:pPr lvl="1"/>
            <a:r>
              <a:rPr lang="en-US" dirty="0">
                <a:cs typeface="Arial" pitchFamily="34" charset="0"/>
              </a:rPr>
              <a:t>TreeMap (mapping keys are natural order)-&gt; all keys must implement Comparable (a tree is used to store elements).</a:t>
            </a:r>
          </a:p>
          <a:p>
            <a:pPr lvl="1"/>
            <a:endParaRPr lang="en-US" dirty="0">
              <a:cs typeface="Arial" pitchFamily="34" charset="0"/>
            </a:endParaRPr>
          </a:p>
          <a:p>
            <a:pPr lvl="1"/>
            <a:endParaRPr lang="en-US" dirty="0">
              <a:cs typeface="Arial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78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2560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HashMap mymap = new HashMap();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mymap.put(1, “One");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mymap.put(2, “Two");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mymap.put(3, “Three");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mymap.put(4, “Four");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Iterator iter = mymap.keySet().iterator();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    Object key = 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    System.out.println(key + ": " + mymap.get(key));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477000" y="1524000"/>
            <a:ext cx="1600200" cy="2209800"/>
          </a:xfrm>
          <a:prstGeom prst="wedgeRoundRectCallout">
            <a:avLst>
              <a:gd name="adj1" fmla="val -194801"/>
              <a:gd name="adj2" fmla="val 533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//output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1: One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2: Two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3: Three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4: Four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8862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Key: integer, value: String</a:t>
            </a:r>
          </a:p>
        </p:txBody>
      </p:sp>
    </p:spTree>
    <p:extLst>
      <p:ext uri="{BB962C8B-B14F-4D97-AF65-F5344CB8AC3E}">
        <p14:creationId xmlns:p14="http://schemas.microsoft.com/office/powerpoint/2010/main" val="1040283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Using HashMap class &amp; Iterator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19175"/>
            <a:ext cx="57245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400675"/>
            <a:ext cx="5029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10200" y="21336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Key: String, value: String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The Collections Framework…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programming effort</a:t>
            </a:r>
            <a:r>
              <a:rPr lang="en-US" sz="2300" dirty="0">
                <a:latin typeface="Calibri" pitchFamily="34" charset="0"/>
              </a:rPr>
              <a:t> by providing useful data structures and algorithms so you don't have to write them yourself.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Increases performance</a:t>
            </a:r>
            <a:r>
              <a:rPr lang="en-US" sz="2300" dirty="0">
                <a:latin typeface="Calibri" pitchFamily="34" charset="0"/>
              </a:rPr>
              <a:t> by providing high-performance implementations of useful data structures and algorithms.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Provides interoperability between unrelated APIs</a:t>
            </a:r>
            <a:r>
              <a:rPr lang="en-US" sz="2300" dirty="0">
                <a:latin typeface="Calibri" pitchFamily="34" charset="0"/>
              </a:rPr>
              <a:t> by establishing a common language to pass collections back and forth.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the effort required to learn APIs</a:t>
            </a:r>
            <a:r>
              <a:rPr lang="en-US" sz="2300" dirty="0">
                <a:latin typeface="Calibri" pitchFamily="34" charset="0"/>
              </a:rPr>
              <a:t> by eliminating the need to learn multiple ad hoc collection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the effort required to design and implement APIs</a:t>
            </a:r>
            <a:r>
              <a:rPr lang="en-US" sz="2300" dirty="0">
                <a:latin typeface="Calibri" pitchFamily="34" charset="0"/>
              </a:rPr>
              <a:t> by eliminating the need to produce ad hoc collections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Fosters software reuse</a:t>
            </a:r>
            <a:r>
              <a:rPr lang="en-US" sz="2300" dirty="0">
                <a:latin typeface="Calibri" pitchFamily="34" charset="0"/>
              </a:rPr>
              <a:t> by providing a standard interface for collections and algorithms to manipulate them.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None/>
            </a:pPr>
            <a:endParaRPr lang="en-US" sz="2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50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The Collections Framework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The </a:t>
            </a:r>
            <a:r>
              <a:rPr lang="en-US" sz="2400" b="1" i="1" dirty="0"/>
              <a:t>Collection </a:t>
            </a:r>
            <a:r>
              <a:rPr lang="en-US" sz="2400" b="1" dirty="0"/>
              <a:t>Super interface and Iteration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Lists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Sets</a:t>
            </a:r>
          </a:p>
          <a:p>
            <a:pPr lvl="1">
              <a:lnSpc>
                <a:spcPct val="80000"/>
              </a:lnSpc>
            </a:pPr>
            <a:r>
              <a:rPr lang="en-US" sz="2400" b="1"/>
              <a:t>Maps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56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21000" contrast="33000"/>
          </a:blip>
          <a:srcRect/>
          <a:stretch>
            <a:fillRect/>
          </a:stretch>
        </p:blipFill>
        <p:spPr bwMode="auto">
          <a:xfrm>
            <a:off x="457200" y="1143000"/>
            <a:ext cx="5742569" cy="300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0" y="1219200"/>
            <a:ext cx="3886200" cy="1477328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declared in these interfaces can work on a list containing elements which belong to arbitrary type. T: type, E: Element, K: Key, V: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267200"/>
            <a:ext cx="8991600" cy="132343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 types of group: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List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can contain duplicate elements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Set</a:t>
            </a:r>
            <a:r>
              <a:rPr lang="en-US" sz="2000" dirty="0">
                <a:solidFill>
                  <a:schemeClr val="bg1"/>
                </a:solidFill>
              </a:rPr>
              <a:t> can contain distinct elements only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Map</a:t>
            </a:r>
            <a:r>
              <a:rPr lang="en-US" sz="2000" dirty="0">
                <a:solidFill>
                  <a:schemeClr val="bg1"/>
                </a:solidFill>
              </a:rPr>
              <a:t> can contain pairs &lt;key, value&gt;. Key of element is data for fast searching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6183868"/>
            <a:ext cx="71628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Common methods on group are: Add, Remove, Search, Clear,…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0" y="2895600"/>
            <a:ext cx="2209800" cy="92333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Details of this will be introduced in the topic Generic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5715000"/>
            <a:ext cx="899160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Queue, Deque</a:t>
            </a:r>
            <a:r>
              <a:rPr lang="en-US" sz="2000" dirty="0">
                <a:solidFill>
                  <a:schemeClr val="bg1"/>
                </a:solidFill>
              </a:rPr>
              <a:t> contains methods of restricted list.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19100" y="2247900"/>
            <a:ext cx="26670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47700" y="2781300"/>
            <a:ext cx="22098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33400" y="4191000"/>
            <a:ext cx="1295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lum bright="-27000" contras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" y="417513"/>
            <a:ext cx="8456613" cy="644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76200"/>
            <a:ext cx="7086600" cy="461665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Common Methods of the interface Collection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990601"/>
            <a:ext cx="228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Elements can be stored using some ways such as an array, a tree, a hash table.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Sometimes, we want to traverse elements as a list 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 We need a list of references  </a:t>
            </a:r>
            <a:r>
              <a:rPr lang="en-US" sz="1600" dirty="0">
                <a:solidFill>
                  <a:srgbClr val="FF0000"/>
                </a:solidFill>
              </a:rPr>
              <a:t>Iterator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 flipV="1">
            <a:off x="1219200" y="2021652"/>
            <a:ext cx="5638800" cy="20169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0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Collection Framework…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1000" y="1600200"/>
            <a:ext cx="8458200" cy="2973388"/>
            <a:chOff x="381000" y="2438400"/>
            <a:chExt cx="8458200" cy="29733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81000" y="2438400"/>
              <a:ext cx="8458200" cy="2973388"/>
              <a:chOff x="762000" y="2438400"/>
              <a:chExt cx="7696200" cy="2592184"/>
            </a:xfrm>
          </p:grpSpPr>
          <p:pic>
            <p:nvPicPr>
              <p:cNvPr id="27658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62000" y="3124200"/>
                <a:ext cx="3162300" cy="190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143343" y="2438400"/>
                <a:ext cx="2514844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Central Interfaces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14643" y="2438400"/>
                <a:ext cx="2887519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Common Used Classes</a:t>
                </a:r>
              </a:p>
            </p:txBody>
          </p:sp>
          <p:pic>
            <p:nvPicPr>
              <p:cNvPr id="27661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67200" y="3048000"/>
                <a:ext cx="155257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" name="Straight Arrow Connector 9"/>
              <p:cNvCxnSpPr/>
              <p:nvPr/>
            </p:nvCxnSpPr>
            <p:spPr>
              <a:xfrm rot="10800000" flipV="1">
                <a:off x="2285929" y="3277088"/>
                <a:ext cx="1981829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5866799" y="2903415"/>
                <a:ext cx="2591401" cy="52591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Store: Dynamic array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Use index to access an element.</a:t>
                </a:r>
              </a:p>
            </p:txBody>
          </p:sp>
          <p:pic>
            <p:nvPicPr>
              <p:cNvPr id="27664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267200" y="3581400"/>
                <a:ext cx="14954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Arrow Connector 12"/>
              <p:cNvCxnSpPr>
                <a:stCxn id="49156" idx="1"/>
              </p:cNvCxnSpPr>
              <p:nvPr/>
            </p:nvCxnSpPr>
            <p:spPr>
              <a:xfrm rot="10800000" flipV="1">
                <a:off x="2362486" y="3809919"/>
                <a:ext cx="1905272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666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267200" y="4572000"/>
                <a:ext cx="1752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5866799" y="3581563"/>
                <a:ext cx="2591401" cy="51760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Store: Specific structure/tree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Use iterator to access elements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418173" y="4497754"/>
                <a:ext cx="989470" cy="53144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Use iterator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31470" y="4497754"/>
                <a:ext cx="1219143" cy="5328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keySet()</a:t>
                </a:r>
              </a:p>
              <a:p>
                <a:pPr>
                  <a:defRPr/>
                </a:pPr>
                <a:r>
                  <a:rPr lang="en-US" dirty="0"/>
                  <a:t>values()</a:t>
                </a:r>
              </a:p>
            </p:txBody>
          </p:sp>
          <p:cxnSp>
            <p:nvCxnSpPr>
              <p:cNvPr id="23" name="Straight Arrow Connector 22"/>
              <p:cNvCxnSpPr>
                <a:stCxn id="49157" idx="1"/>
              </p:cNvCxnSpPr>
              <p:nvPr/>
            </p:nvCxnSpPr>
            <p:spPr>
              <a:xfrm rot="10800000">
                <a:off x="2590714" y="4572488"/>
                <a:ext cx="1677044" cy="228356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 rot="10800000" flipV="1">
              <a:off x="3581400" y="4191000"/>
              <a:ext cx="685800" cy="304800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3810000" y="5257800"/>
              <a:ext cx="381000" cy="1588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4" name="Rectangle 23"/>
          <p:cNvSpPr>
            <a:spLocks noChangeArrowheads="1"/>
          </p:cNvSpPr>
          <p:nvPr/>
        </p:nvSpPr>
        <p:spPr bwMode="auto">
          <a:xfrm>
            <a:off x="4648200" y="3429000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java.lang.Comparable interface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" y="48768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Classes Implementing the interface List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lvl="1"/>
            <a:r>
              <a:rPr lang="en-US" dirty="0"/>
              <a:t>AbstractList</a:t>
            </a:r>
          </a:p>
          <a:p>
            <a:pPr lvl="1"/>
            <a:r>
              <a:rPr lang="en-US" dirty="0"/>
              <a:t>ArrayList</a:t>
            </a:r>
          </a:p>
          <a:p>
            <a:pPr lvl="1"/>
            <a:r>
              <a:rPr lang="en-US" dirty="0"/>
              <a:t>Vector</a:t>
            </a:r>
            <a:r>
              <a:rPr lang="en-US" b="1" dirty="0"/>
              <a:t> </a:t>
            </a:r>
            <a:r>
              <a:rPr lang="en-US" dirty="0"/>
              <a:t>(like ArrayList but it is </a:t>
            </a:r>
            <a:r>
              <a:rPr lang="en-US" dirty="0">
                <a:solidFill>
                  <a:srgbClr val="FF0000"/>
                </a:solidFill>
              </a:rPr>
              <a:t>synchronized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LinkedList: </a:t>
            </a:r>
            <a:r>
              <a:rPr lang="en-US" i="1" dirty="0"/>
              <a:t>linked lists can be used as a stack, queue, or double-ended queue (deque)</a:t>
            </a:r>
          </a:p>
        </p:txBody>
      </p:sp>
    </p:spTree>
    <p:extLst>
      <p:ext uri="{BB962C8B-B14F-4D97-AF65-F5344CB8AC3E}">
        <p14:creationId xmlns:p14="http://schemas.microsoft.com/office/powerpoint/2010/main" val="273583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Lists</a:t>
            </a:r>
          </a:p>
        </p:txBody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A List keeps it elements in the </a:t>
            </a:r>
            <a:r>
              <a:rPr lang="en-US" u="sng" dirty="0">
                <a:latin typeface="Calibri" pitchFamily="34" charset="0"/>
              </a:rPr>
              <a:t>order</a:t>
            </a:r>
            <a:r>
              <a:rPr lang="en-US" dirty="0">
                <a:latin typeface="Calibri" pitchFamily="34" charset="0"/>
              </a:rPr>
              <a:t> in which they were added.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Each element of a List has an index, starting from 0.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Common methods:</a:t>
            </a: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void add(int index, Object x)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Object get(int index)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int indexOf(Object x)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Object remove(int index)</a:t>
            </a:r>
            <a:endParaRPr lang="en-US" dirty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None/>
            </a:pPr>
            <a:endParaRPr lang="en-US" dirty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4121</TotalTime>
  <Words>2348</Words>
  <Application>Microsoft Office PowerPoint</Application>
  <PresentationFormat>On-screen Show (4:3)</PresentationFormat>
  <Paragraphs>302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Perpetua</vt:lpstr>
      <vt:lpstr>Wingdings</vt:lpstr>
      <vt:lpstr>Office Theme</vt:lpstr>
      <vt:lpstr> Collections  (http://docs.oracle.com/javase/tutorial/collections/ index.html)</vt:lpstr>
      <vt:lpstr>Objectives</vt:lpstr>
      <vt:lpstr>The Collections Framework</vt:lpstr>
      <vt:lpstr>The Collections Framework…</vt:lpstr>
      <vt:lpstr>Collection Interfaces</vt:lpstr>
      <vt:lpstr>PowerPoint Presentation</vt:lpstr>
      <vt:lpstr>The Collection Framework…</vt:lpstr>
      <vt:lpstr>Classes Implementing the interface List</vt:lpstr>
      <vt:lpstr>Lists</vt:lpstr>
      <vt:lpstr>Collection Demo </vt:lpstr>
      <vt:lpstr>PowerPoint Presentation</vt:lpstr>
      <vt:lpstr>List Implementing Classes</vt:lpstr>
      <vt:lpstr>Using the Vector class</vt:lpstr>
      <vt:lpstr>Demo ArrayList </vt:lpstr>
      <vt:lpstr>PowerPoint Presentation</vt:lpstr>
      <vt:lpstr>PowerPoint Presentation</vt:lpstr>
      <vt:lpstr>Sets</vt:lpstr>
      <vt:lpstr>Sets…</vt:lpstr>
      <vt:lpstr>TreeSet  and Iterator</vt:lpstr>
      <vt:lpstr>TreeSet = Set + Tree</vt:lpstr>
      <vt:lpstr>Using the TreeSet class &amp; Iterator</vt:lpstr>
      <vt:lpstr>TreeSet Demo-01</vt:lpstr>
      <vt:lpstr>PowerPoint Presentation</vt:lpstr>
      <vt:lpstr>TreeSet Demo-02</vt:lpstr>
      <vt:lpstr>PowerPoint Presentation</vt:lpstr>
      <vt:lpstr>Hash Table</vt:lpstr>
      <vt:lpstr>HashSet = Set + Hash Table</vt:lpstr>
      <vt:lpstr>HashSet Demo</vt:lpstr>
      <vt:lpstr>PowerPoint Presentation</vt:lpstr>
      <vt:lpstr>HashSet or TreeSet?</vt:lpstr>
      <vt:lpstr>How to TreeSet ordering elements?</vt:lpstr>
      <vt:lpstr>How to TreeSet ordering elements?</vt:lpstr>
      <vt:lpstr>How to TreeSet ordering elements?</vt:lpstr>
      <vt:lpstr>Sorting with Comparator Demo</vt:lpstr>
      <vt:lpstr>PowerPoint Presentation</vt:lpstr>
      <vt:lpstr>Maps</vt:lpstr>
      <vt:lpstr>Maps..</vt:lpstr>
      <vt:lpstr>HashMap</vt:lpstr>
      <vt:lpstr>Using HashMap class &amp; Iterator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Kiem Ho Hoan</cp:lastModifiedBy>
  <cp:revision>490</cp:revision>
  <dcterms:created xsi:type="dcterms:W3CDTF">2007-08-21T04:43:22Z</dcterms:created>
  <dcterms:modified xsi:type="dcterms:W3CDTF">2022-07-11T04:42:15Z</dcterms:modified>
</cp:coreProperties>
</file>