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4"/>
  </p:notesMasterIdLst>
  <p:handoutMasterIdLst>
    <p:handoutMasterId r:id="rId5"/>
  </p:handoutMasterIdLst>
  <p:sldIdLst>
    <p:sldId id="299" r:id="rId2"/>
    <p:sldId id="300" r:id="rId3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66"/>
    <a:srgbClr val="800080"/>
    <a:srgbClr val="000000"/>
    <a:srgbClr val="8FACE1"/>
    <a:srgbClr val="1F88C8"/>
    <a:srgbClr val="78F8FF"/>
    <a:srgbClr val="8EABDE"/>
    <a:srgbClr val="F50736"/>
    <a:srgbClr val="5D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201" autoAdjust="0"/>
  </p:normalViewPr>
  <p:slideViewPr>
    <p:cSldViewPr snapToGrid="0">
      <p:cViewPr>
        <p:scale>
          <a:sx n="114" d="100"/>
          <a:sy n="114" d="100"/>
        </p:scale>
        <p:origin x="-918" y="204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67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916D7C-E647-4156-927F-4A18C377C031}" type="datetimeFigureOut">
              <a:rPr lang="en-US"/>
              <a:pPr/>
              <a:t>11/8/2017</a:t>
            </a:fld>
            <a:endParaRPr 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A97EA0-67DB-4AE2-B47A-51B7882592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919B-1DDE-4CA9-A73D-01BCA7E9D88C}" type="datetimeFigureOut">
              <a:rPr lang="en-US" smtClean="0"/>
              <a:t>11/8/2017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BFF9-4767-48F4-BCA4-2974B250B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DD34C7-488B-4C4C-97D2-FC01AD8A6B67}" type="datetime1">
              <a:rPr lang="da-DK"/>
              <a:pPr>
                <a:defRPr/>
              </a:pPr>
              <a:t>08-11-2017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36482F-F48E-4C0E-9BF8-BD2AA695B78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7B46851-1701-4853-8546-7E04F73362C9}" type="datetime1">
              <a:rPr lang="da-DK"/>
              <a:pPr>
                <a:defRPr/>
              </a:pPr>
              <a:t>08-11-2017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736E0F3-8ED4-43F5-9C76-098621E48E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EB136C1-FCE5-4EF5-B7DA-3088937DA35B}" type="datetime1">
              <a:rPr lang="da-DK"/>
              <a:pPr>
                <a:defRPr/>
              </a:pPr>
              <a:t>08-11-2017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AA6F94A-FBF1-46C1-8125-F0C0995D2D8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6A0CB8-31E8-47B3-8A1C-B6A7491E96AC}" type="datetime1">
              <a:rPr lang="da-DK"/>
              <a:pPr>
                <a:defRPr/>
              </a:pPr>
              <a:t>08-11-2017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F0E311-F0EC-4D0D-A027-1DFF6CA55A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57D38A9-CAED-4E34-ACD4-5A8264016E9F}" type="datetime1">
              <a:rPr lang="da-DK"/>
              <a:pPr>
                <a:defRPr/>
              </a:pPr>
              <a:t>08-11-2017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544056-BF29-4F4A-8BB5-8B60A695D95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549946-67C7-4C2D-A4BE-8F166C611C3F}" type="datetime1">
              <a:rPr lang="da-DK"/>
              <a:pPr>
                <a:defRPr/>
              </a:pPr>
              <a:t>08-11-2017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1E203C-AA22-4D35-8280-C73388119B3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66E0EA6-4C91-4CED-824F-A0E0105E46A8}" type="datetime1">
              <a:rPr lang="da-DK"/>
              <a:pPr>
                <a:defRPr/>
              </a:pPr>
              <a:t>08-11-2017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28CA01-46F5-4D1B-B2C1-C2DAB5730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DC2B578-A6DA-4092-BD8E-B77395509B1E}" type="datetime1">
              <a:rPr lang="da-DK"/>
              <a:pPr>
                <a:defRPr/>
              </a:pPr>
              <a:t>08-11-2017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7E9319E-6FA9-42A3-9B59-0F64A1BD5EB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41" r:id="rId11"/>
    <p:sldLayoutId id="2147483853" r:id="rId12"/>
    <p:sldLayoutId id="2147483854" r:id="rId13"/>
    <p:sldLayoutId id="2147483843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9823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1550987" y="3705618"/>
            <a:ext cx="7593013" cy="31374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16388" name="Rectangle 5"/>
          <p:cNvSpPr txBox="1">
            <a:spLocks noChangeArrowheads="1"/>
          </p:cNvSpPr>
          <p:nvPr/>
        </p:nvSpPr>
        <p:spPr bwMode="blackGray">
          <a:xfrm>
            <a:off x="1679838" y="4844992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NAHU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eCommerce Instructions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6389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2070" y="365432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blackGray">
          <a:xfrm>
            <a:off x="1783549" y="5754964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►►►NAHU Category Codes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 txBox="1">
            <a:spLocks noChangeArrowheads="1"/>
          </p:cNvSpPr>
          <p:nvPr/>
        </p:nvSpPr>
        <p:spPr bwMode="blackGray">
          <a:xfrm>
            <a:off x="377506" y="1543574"/>
            <a:ext cx="8388990" cy="506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en-US" sz="4400" b="1" dirty="0" smtClean="0"/>
              <a:t>AUTO: 	</a:t>
            </a:r>
            <a:r>
              <a:rPr lang="en-US" sz="4400" dirty="0" smtClean="0"/>
              <a:t>	Paying dues by Monthly </a:t>
            </a:r>
            <a:r>
              <a:rPr lang="en-US" sz="1100" dirty="0" smtClean="0"/>
              <a:t>Draft</a:t>
            </a:r>
            <a:r>
              <a:rPr lang="en-US" sz="4400" dirty="0" smtClean="0"/>
              <a:t>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11728" y="1400961"/>
            <a:ext cx="84477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AUTO: 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	Paying dues by Monthly Bank Draft—checking account </a:t>
            </a:r>
          </a:p>
          <a:p>
            <a:r>
              <a:rPr lang="en-US" b="1" dirty="0">
                <a:solidFill>
                  <a:schemeClr val="bg1"/>
                </a:solidFill>
              </a:rPr>
              <a:t>AUCC: 	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Paying </a:t>
            </a:r>
            <a:r>
              <a:rPr lang="en-US" dirty="0">
                <a:solidFill>
                  <a:schemeClr val="bg1"/>
                </a:solidFill>
              </a:rPr>
              <a:t>dues by Monthly Credit Card Draft </a:t>
            </a:r>
          </a:p>
          <a:p>
            <a:r>
              <a:rPr lang="en-US" b="1" dirty="0">
                <a:solidFill>
                  <a:schemeClr val="bg1"/>
                </a:solidFill>
              </a:rPr>
              <a:t>AULB:</a:t>
            </a:r>
            <a:r>
              <a:rPr lang="en-US" dirty="0">
                <a:solidFill>
                  <a:schemeClr val="bg1"/>
                </a:solidFill>
              </a:rPr>
              <a:t> 		</a:t>
            </a:r>
            <a:r>
              <a:rPr lang="en-US" dirty="0" smtClean="0">
                <a:solidFill>
                  <a:schemeClr val="bg1"/>
                </a:solidFill>
              </a:rPr>
              <a:t>List </a:t>
            </a:r>
            <a:r>
              <a:rPr lang="en-US" dirty="0">
                <a:solidFill>
                  <a:schemeClr val="bg1"/>
                </a:solidFill>
              </a:rPr>
              <a:t>bill paying dues by Monthly Bank Draft—checking account </a:t>
            </a:r>
          </a:p>
          <a:p>
            <a:r>
              <a:rPr lang="en-US" b="1" dirty="0">
                <a:solidFill>
                  <a:schemeClr val="bg1"/>
                </a:solidFill>
              </a:rPr>
              <a:t>CCLB:</a:t>
            </a:r>
            <a:r>
              <a:rPr lang="en-US" dirty="0">
                <a:solidFill>
                  <a:schemeClr val="bg1"/>
                </a:solidFill>
              </a:rPr>
              <a:t> 		List bill paying dues by monthly credit card draft </a:t>
            </a:r>
          </a:p>
          <a:p>
            <a:r>
              <a:rPr lang="en-US" b="1" dirty="0">
                <a:solidFill>
                  <a:schemeClr val="bg1"/>
                </a:solidFill>
              </a:rPr>
              <a:t>BALD:</a:t>
            </a:r>
            <a:r>
              <a:rPr lang="en-US" dirty="0">
                <a:solidFill>
                  <a:schemeClr val="bg1"/>
                </a:solidFill>
              </a:rPr>
              <a:t> 		Balance due </a:t>
            </a:r>
          </a:p>
          <a:p>
            <a:r>
              <a:rPr lang="en-US" b="1" dirty="0">
                <a:solidFill>
                  <a:schemeClr val="bg1"/>
                </a:solidFill>
              </a:rPr>
              <a:t>LB:</a:t>
            </a:r>
            <a:r>
              <a:rPr lang="en-US" dirty="0">
                <a:solidFill>
                  <a:schemeClr val="bg1"/>
                </a:solidFill>
              </a:rPr>
              <a:t> 			List Bill paying dues on an annual basis </a:t>
            </a:r>
          </a:p>
          <a:p>
            <a:r>
              <a:rPr lang="en-US" b="1" dirty="0">
                <a:solidFill>
                  <a:schemeClr val="bg1"/>
                </a:solidFill>
              </a:rPr>
              <a:t>CPMEM:</a:t>
            </a:r>
            <a:r>
              <a:rPr lang="en-US" dirty="0">
                <a:solidFill>
                  <a:schemeClr val="bg1"/>
                </a:solidFill>
              </a:rPr>
              <a:t> 	</a:t>
            </a:r>
            <a:r>
              <a:rPr lang="en-US" dirty="0" smtClean="0">
                <a:solidFill>
                  <a:schemeClr val="bg1"/>
                </a:solidFill>
              </a:rPr>
              <a:t>Corporate </a:t>
            </a:r>
            <a:r>
              <a:rPr lang="en-US" dirty="0">
                <a:solidFill>
                  <a:schemeClr val="bg1"/>
                </a:solidFill>
              </a:rPr>
              <a:t>account paid by a company – annual or pro-rated billing</a:t>
            </a:r>
          </a:p>
          <a:p>
            <a:r>
              <a:rPr lang="en-US" b="1" dirty="0">
                <a:solidFill>
                  <a:schemeClr val="bg1"/>
                </a:solidFill>
              </a:rPr>
              <a:t>RMCC:</a:t>
            </a:r>
            <a:r>
              <a:rPr lang="en-US" dirty="0">
                <a:solidFill>
                  <a:schemeClr val="bg1"/>
                </a:solidFill>
              </a:rPr>
              <a:t> 		Refused Monthly Credit Card Draft</a:t>
            </a:r>
          </a:p>
          <a:p>
            <a:r>
              <a:rPr lang="en-US" b="1" dirty="0">
                <a:solidFill>
                  <a:schemeClr val="bg1"/>
                </a:solidFill>
              </a:rPr>
              <a:t>REAU:</a:t>
            </a:r>
            <a:r>
              <a:rPr lang="en-US" dirty="0">
                <a:solidFill>
                  <a:schemeClr val="bg1"/>
                </a:solidFill>
              </a:rPr>
              <a:t> 		Refused Monthly Bank Draft </a:t>
            </a:r>
          </a:p>
          <a:p>
            <a:r>
              <a:rPr lang="en-US" b="1" dirty="0">
                <a:solidFill>
                  <a:schemeClr val="bg1"/>
                </a:solidFill>
              </a:rPr>
              <a:t>RECC:</a:t>
            </a:r>
            <a:r>
              <a:rPr lang="en-US" dirty="0">
                <a:solidFill>
                  <a:schemeClr val="bg1"/>
                </a:solidFill>
              </a:rPr>
              <a:t> 		Refused annual credit card </a:t>
            </a:r>
          </a:p>
          <a:p>
            <a:r>
              <a:rPr lang="en-US" b="1" dirty="0">
                <a:solidFill>
                  <a:schemeClr val="bg1"/>
                </a:solidFill>
              </a:rPr>
              <a:t>RECHK:</a:t>
            </a:r>
            <a:r>
              <a:rPr lang="en-US" dirty="0">
                <a:solidFill>
                  <a:schemeClr val="bg1"/>
                </a:solidFill>
              </a:rPr>
              <a:t> 	</a:t>
            </a:r>
            <a:r>
              <a:rPr lang="en-US" dirty="0" smtClean="0">
                <a:solidFill>
                  <a:schemeClr val="bg1"/>
                </a:solidFill>
              </a:rPr>
              <a:t>Refused </a:t>
            </a:r>
            <a:r>
              <a:rPr lang="en-US" dirty="0">
                <a:solidFill>
                  <a:schemeClr val="bg1"/>
                </a:solidFill>
              </a:rPr>
              <a:t>check—annual payment </a:t>
            </a:r>
          </a:p>
          <a:p>
            <a:r>
              <a:rPr lang="en-US" b="1" dirty="0">
                <a:solidFill>
                  <a:schemeClr val="bg1"/>
                </a:solidFill>
              </a:rPr>
              <a:t>RMCC:</a:t>
            </a:r>
            <a:r>
              <a:rPr lang="en-US" dirty="0">
                <a:solidFill>
                  <a:schemeClr val="bg1"/>
                </a:solidFill>
              </a:rPr>
              <a:t> 		Refused monthly credit card </a:t>
            </a:r>
            <a:r>
              <a:rPr lang="en-US" dirty="0" smtClean="0">
                <a:solidFill>
                  <a:schemeClr val="bg1"/>
                </a:solidFill>
              </a:rPr>
              <a:t>draft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*** If Category Code is 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smtClean="0">
                <a:solidFill>
                  <a:srgbClr val="FF0000"/>
                </a:solidFill>
              </a:rPr>
              <a:t>an individual </a:t>
            </a:r>
            <a:r>
              <a:rPr lang="en-US" smtClean="0">
                <a:solidFill>
                  <a:srgbClr val="FF0000"/>
                </a:solidFill>
              </a:rPr>
              <a:t>member that pays </a:t>
            </a:r>
            <a:r>
              <a:rPr lang="en-US" dirty="0">
                <a:solidFill>
                  <a:srgbClr val="FF0000"/>
                </a:solidFill>
              </a:rPr>
              <a:t>annually ***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18597</TotalTime>
  <Words>11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1_Kontortema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 Boshigt</dc:creator>
  <cp:lastModifiedBy>Ulla Boshigt</cp:lastModifiedBy>
  <cp:revision>91</cp:revision>
  <dcterms:created xsi:type="dcterms:W3CDTF">2011-05-13T20:27:37Z</dcterms:created>
  <dcterms:modified xsi:type="dcterms:W3CDTF">2017-11-08T16:04:10Z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TC101875474</vt:lpwstr>
  </property>
</Properties>
</file>