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notesMasterIdLst>
    <p:notesMasterId r:id="rId28"/>
  </p:notesMasterIdLst>
  <p:handoutMasterIdLst>
    <p:handoutMasterId r:id="rId29"/>
  </p:handoutMasterIdLst>
  <p:sldIdLst>
    <p:sldId id="263" r:id="rId2"/>
    <p:sldId id="349" r:id="rId3"/>
    <p:sldId id="350" r:id="rId4"/>
    <p:sldId id="351" r:id="rId5"/>
    <p:sldId id="352" r:id="rId6"/>
    <p:sldId id="353" r:id="rId7"/>
    <p:sldId id="360" r:id="rId8"/>
    <p:sldId id="361" r:id="rId9"/>
    <p:sldId id="362" r:id="rId10"/>
    <p:sldId id="374" r:id="rId11"/>
    <p:sldId id="365" r:id="rId12"/>
    <p:sldId id="366" r:id="rId13"/>
    <p:sldId id="386" r:id="rId14"/>
    <p:sldId id="387" r:id="rId15"/>
    <p:sldId id="372" r:id="rId16"/>
    <p:sldId id="373" r:id="rId17"/>
    <p:sldId id="363" r:id="rId18"/>
    <p:sldId id="383" r:id="rId19"/>
    <p:sldId id="280" r:id="rId20"/>
    <p:sldId id="281" r:id="rId21"/>
    <p:sldId id="375" r:id="rId22"/>
    <p:sldId id="376" r:id="rId23"/>
    <p:sldId id="379" r:id="rId24"/>
    <p:sldId id="380" r:id="rId25"/>
    <p:sldId id="381" r:id="rId26"/>
    <p:sldId id="382" r:id="rId27"/>
  </p:sldIdLst>
  <p:sldSz cx="24384000" cy="13716000"/>
  <p:notesSz cx="7026275" cy="9312275"/>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extLst>
    <p:ext uri="{EFAFB233-063F-42B5-8137-9DF3F51BA10A}">
      <p15:sldGuideLst xmlns:p15="http://schemas.microsoft.com/office/powerpoint/2012/main">
        <p15:guide id="1" orient="horz" pos="4320" userDrawn="1">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A735"/>
    <a:srgbClr val="1C1B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395" autoAdjust="0"/>
  </p:normalViewPr>
  <p:slideViewPr>
    <p:cSldViewPr snapToGrid="0" snapToObjects="1">
      <p:cViewPr varScale="1">
        <p:scale>
          <a:sx n="20" d="100"/>
          <a:sy n="20" d="100"/>
        </p:scale>
        <p:origin x="2218" y="38"/>
      </p:cViewPr>
      <p:guideLst>
        <p:guide orient="horz" pos="4320"/>
        <p:guide pos="7680"/>
      </p:guideLst>
    </p:cSldViewPr>
  </p:slideViewPr>
  <p:notesTextViewPr>
    <p:cViewPr>
      <p:scale>
        <a:sx n="100" d="100"/>
        <a:sy n="100" d="100"/>
      </p:scale>
      <p:origin x="0" y="0"/>
    </p:cViewPr>
  </p:notesTextViewPr>
  <p:sorterViewPr>
    <p:cViewPr>
      <p:scale>
        <a:sx n="50" d="100"/>
        <a:sy n="50" d="100"/>
      </p:scale>
      <p:origin x="0" y="-2784"/>
    </p:cViewPr>
  </p:sorterViewPr>
  <p:notesViewPr>
    <p:cSldViewPr snapToGrid="0" snapToObjects="1" showGuides="1">
      <p:cViewPr varScale="1">
        <p:scale>
          <a:sx n="65" d="100"/>
          <a:sy n="65" d="100"/>
        </p:scale>
        <p:origin x="3048"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D62C960D-67CB-48A7-85F9-FD2A0A3F0EF1}" type="datetimeFigureOut">
              <a:rPr lang="en-US" smtClean="0"/>
              <a:t>12/22/2015</a:t>
            </a:fld>
            <a:endParaRPr lang="en-US"/>
          </a:p>
        </p:txBody>
      </p:sp>
      <p:sp>
        <p:nvSpPr>
          <p:cNvPr id="4" name="Footer Placeholder 3"/>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8DF446D9-8B00-4B9F-BACD-10E4B17EB569}" type="slidenum">
              <a:rPr lang="en-US" smtClean="0"/>
              <a:t>‹#›</a:t>
            </a:fld>
            <a:endParaRPr lang="en-US"/>
          </a:p>
        </p:txBody>
      </p:sp>
    </p:spTree>
    <p:extLst>
      <p:ext uri="{BB962C8B-B14F-4D97-AF65-F5344CB8AC3E}">
        <p14:creationId xmlns:p14="http://schemas.microsoft.com/office/powerpoint/2010/main" val="1489378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409575" y="698500"/>
            <a:ext cx="6207125" cy="3492500"/>
          </a:xfrm>
          <a:prstGeom prst="rect">
            <a:avLst/>
          </a:prstGeom>
        </p:spPr>
        <p:txBody>
          <a:bodyPr lIns="93360" tIns="46680" rIns="93360" bIns="46680"/>
          <a:lstStyle/>
          <a:p>
            <a:pPr lvl="0"/>
            <a:endParaRPr/>
          </a:p>
        </p:txBody>
      </p:sp>
      <p:sp>
        <p:nvSpPr>
          <p:cNvPr id="34" name="Shape 34"/>
          <p:cNvSpPr>
            <a:spLocks noGrp="1"/>
          </p:cNvSpPr>
          <p:nvPr>
            <p:ph type="body" sz="quarter" idx="1"/>
          </p:nvPr>
        </p:nvSpPr>
        <p:spPr>
          <a:xfrm>
            <a:off x="936837" y="4423331"/>
            <a:ext cx="5152602" cy="4190524"/>
          </a:xfrm>
          <a:prstGeom prst="rect">
            <a:avLst/>
          </a:prstGeom>
        </p:spPr>
        <p:txBody>
          <a:bodyPr lIns="93360" tIns="46680" rIns="93360" bIns="46680"/>
          <a:lstStyle/>
          <a:p>
            <a:pPr lvl="0"/>
            <a:endParaRPr dirty="0"/>
          </a:p>
        </p:txBody>
      </p:sp>
    </p:spTree>
    <p:extLst>
      <p:ext uri="{BB962C8B-B14F-4D97-AF65-F5344CB8AC3E}">
        <p14:creationId xmlns:p14="http://schemas.microsoft.com/office/powerpoint/2010/main" val="3235310014"/>
      </p:ext>
    </p:extLst>
  </p:cSld>
  <p:clrMap bg1="lt1" tx1="dk1" bg2="lt2" tx2="dk2" accent1="accent1" accent2="accent2" accent3="accent3" accent4="accent4" accent5="accent5" accent6="accent6" hlink="hlink" folHlink="folHlink"/>
  <p:notesStyle>
    <a:lvl1pPr defTabSz="457200">
      <a:lnSpc>
        <a:spcPct val="125000"/>
      </a:lnSpc>
      <a:defRPr sz="11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catalyzepaymentreform.org/images/documents/matern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9184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dirty="0" smtClean="0"/>
              <a:t>This slide provides an example</a:t>
            </a:r>
            <a:r>
              <a:rPr lang="en-US" sz="1100" baseline="0" dirty="0" smtClean="0"/>
              <a:t> of a non-visit payment strategy.</a:t>
            </a:r>
          </a:p>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endParaRPr lang="en-US" sz="1100" baseline="0" dirty="0" smtClean="0"/>
          </a:p>
          <a:p>
            <a:pPr marL="171450" marR="0"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t>The body of evidence associating the primary care PCMH with reductions in health care costs and unnecessary utilization of services continues to expand. There is increasing data to support the assertion that the PCMH model can lead to a reduction in health care costs, inappropriate emergency department utilization, and inpatient hospitalizations. But of course since practices vary, not all of them manage to achieve these results.</a:t>
            </a:r>
          </a:p>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endParaRPr lang="en-US" sz="1100" dirty="0" smtClean="0"/>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CareFirst BlueCross BlueShield, in the greater Washington D.C. metropolitan region operates a fairly mature medical home program. Before the program’s inception in 2011, CareFirst experienced overall rates of increase in medical spending that averaged 7.5 percent annually. By 2014, the overall rate of increase slowed to 3.5 percent. Even more dramatically, the rate of increase for the more than 1 million CareFirst members covered by the program dropped to an unprecedented 2 percent.</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How did they do it? A key reason for the decline has been an unprecedented, 20 percent drop in inpatient hospital use and tightened control over drug costs. Meanwhile, patient satisfaction scores are high, and primary care physicians who meet cost and quality targets received an average of $41,000 in additional revenue in 2014, on top of the additional fees they earn for participation.</a:t>
            </a:r>
          </a:p>
          <a:p>
            <a:endParaRPr lang="en-US" sz="1100" dirty="0" smtClean="0">
              <a:effectLst/>
              <a:latin typeface="Avenir Roman"/>
              <a:ea typeface="Avenir Roman"/>
              <a:cs typeface="Avenir Roman"/>
              <a:sym typeface="Avenir Roman"/>
            </a:endParaRPr>
          </a:p>
          <a:p>
            <a:r>
              <a:rPr lang="en-US" sz="1100" dirty="0" smtClean="0">
                <a:effectLst/>
                <a:latin typeface="Avenir Roman"/>
                <a:ea typeface="Avenir Roman"/>
                <a:cs typeface="Avenir Roman"/>
                <a:sym typeface="Avenir Roman"/>
              </a:rPr>
              <a:t>Source: CareFirst https://member.carefirst.com/individuals/news/media-news/2015/quality-remains-strong-as-cost-increases-for-members-in-patient-centered-medical-home-program-slow-dramatically.page</a:t>
            </a:r>
          </a:p>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endParaRPr lang="en-US" sz="1100" dirty="0" smtClean="0"/>
          </a:p>
          <a:p>
            <a:endParaRPr lang="en-US" sz="1100" dirty="0" smtClean="0"/>
          </a:p>
          <a:p>
            <a:pPr marL="171450" indent="-171450">
              <a:buFont typeface="Arial" panose="020B0604020202020204" pitchFamily="34" charset="0"/>
              <a:buChar char="•"/>
            </a:pPr>
            <a:r>
              <a:rPr lang="en-US" sz="1100" dirty="0" smtClean="0"/>
              <a:t>In an early experiment with patient-centered medical homes, </a:t>
            </a:r>
            <a:r>
              <a:rPr lang="en-US" sz="1100" dirty="0" err="1" smtClean="0"/>
              <a:t>Geisinger</a:t>
            </a:r>
            <a:r>
              <a:rPr lang="en-US" sz="1100" dirty="0" smtClean="0"/>
              <a:t> Health System in Pennsylvania showed a 7-percent net savings, accomplished through a 20-percent reduction in hospital admissions by taking better care of people outside the hospital. </a:t>
            </a:r>
          </a:p>
          <a:p>
            <a:endParaRPr lang="en-US" sz="1100" dirty="0" smtClean="0"/>
          </a:p>
          <a:p>
            <a:pPr marL="171450" indent="-171450">
              <a:buFont typeface="Arial" panose="020B0604020202020204" pitchFamily="34" charset="0"/>
              <a:buChar char="•"/>
            </a:pPr>
            <a:r>
              <a:rPr lang="en-US" sz="1100" dirty="0" smtClean="0"/>
              <a:t>The Department of Defense at Hill Air Force Base in Utah found its PCMH improved the care for people with diabetes, saving $300,000/year.</a:t>
            </a:r>
          </a:p>
          <a:p>
            <a:endParaRPr lang="en-US" sz="1100" dirty="0" smtClean="0"/>
          </a:p>
          <a:p>
            <a:r>
              <a:rPr lang="en-US" sz="1100" dirty="0" smtClean="0"/>
              <a:t>*Sources: </a:t>
            </a:r>
          </a:p>
          <a:p>
            <a:endParaRPr lang="en-US" sz="1100" dirty="0" smtClean="0"/>
          </a:p>
          <a:p>
            <a:r>
              <a:rPr lang="en-US" sz="1100" dirty="0" smtClean="0"/>
              <a:t>http://www.ncbi.nlm.nih.gov/pubmed/21852292?dopt=Abstract</a:t>
            </a:r>
          </a:p>
          <a:p>
            <a:r>
              <a:rPr lang="en-US" sz="1100" dirty="0" smtClean="0"/>
              <a:t>http://www.rwjf.org/content/dam/farm/reports/issue_briefs/2013/rwjf404563/subassets/rwjf404563_3</a:t>
            </a:r>
          </a:p>
        </p:txBody>
      </p:sp>
    </p:spTree>
    <p:extLst>
      <p:ext uri="{BB962C8B-B14F-4D97-AF65-F5344CB8AC3E}">
        <p14:creationId xmlns:p14="http://schemas.microsoft.com/office/powerpoint/2010/main" val="2020427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dirty="0" smtClean="0">
                <a:effectLst/>
                <a:latin typeface="Avenir Roman"/>
                <a:ea typeface="Avenir Roman"/>
                <a:cs typeface="Avenir Roman"/>
                <a:sym typeface="Avenir Roman"/>
              </a:rPr>
              <a:t>This slide explains a bundled payment strategy.</a:t>
            </a:r>
          </a:p>
          <a:p>
            <a:pPr marL="0" marR="0" indent="0" algn="l" defTabSz="457200" eaLnBrk="1" fontAlgn="auto" latinLnBrk="0" hangingPunct="1">
              <a:lnSpc>
                <a:spcPct val="125000"/>
              </a:lnSpc>
              <a:spcBef>
                <a:spcPts val="0"/>
              </a:spcBef>
              <a:spcAft>
                <a:spcPts val="0"/>
              </a:spcAft>
              <a:buClrTx/>
              <a:buSzTx/>
              <a:buFont typeface="Arial" panose="020B0604020202020204" pitchFamily="34" charset="0"/>
              <a:buNone/>
              <a:tabLst/>
              <a:defRPr/>
            </a:pPr>
            <a:endParaRPr lang="en-US" sz="1100" dirty="0" smtClean="0">
              <a:effectLst/>
              <a:latin typeface="Avenir Roman"/>
              <a:ea typeface="Avenir Roman"/>
              <a:cs typeface="Avenir Roman"/>
              <a:sym typeface="Avenir Roman"/>
            </a:endParaRPr>
          </a:p>
          <a:p>
            <a:pPr marL="171450" marR="0"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effectLst/>
                <a:latin typeface="Avenir Roman"/>
                <a:ea typeface="Avenir Roman"/>
                <a:cs typeface="Avenir Roman"/>
                <a:sym typeface="Avenir Roman"/>
              </a:rPr>
              <a:t>A bundled payment is a</a:t>
            </a:r>
            <a:r>
              <a:rPr lang="en-US" sz="1100" dirty="0" smtClean="0">
                <a:solidFill>
                  <a:schemeClr val="tx1"/>
                </a:solidFill>
              </a:rPr>
              <a:t> single payment to providers or healthcare facilities (or jointly to both) for all services to treat a given condition or to provide a given treatment,</a:t>
            </a:r>
            <a:r>
              <a:rPr lang="en-US" sz="1100" baseline="0" dirty="0" smtClean="0">
                <a:solidFill>
                  <a:schemeClr val="tx1"/>
                </a:solidFill>
              </a:rPr>
              <a:t> </a:t>
            </a:r>
            <a:r>
              <a:rPr lang="en-US" sz="1100" dirty="0" smtClean="0">
                <a:effectLst/>
                <a:latin typeface="Avenir Roman"/>
                <a:ea typeface="Avenir Roman"/>
                <a:cs typeface="Avenir Roman"/>
                <a:sym typeface="Avenir Roman"/>
              </a:rPr>
              <a:t>particularly if those services had previously been paid for separately.</a:t>
            </a:r>
            <a:r>
              <a:rPr lang="en-US" sz="1100" dirty="0" smtClean="0">
                <a:solidFill>
                  <a:schemeClr val="tx1"/>
                </a:solidFill>
              </a:rPr>
              <a:t> </a:t>
            </a:r>
          </a:p>
          <a:p>
            <a:pPr marL="171450" marR="0"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solidFill>
                <a:schemeClr val="tx1"/>
              </a:solidFill>
            </a:endParaRPr>
          </a:p>
          <a:p>
            <a:pPr marL="171450" marR="0"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effectLst/>
                <a:latin typeface="Avenir Roman"/>
                <a:ea typeface="Avenir Roman"/>
                <a:cs typeface="Avenir Roman"/>
                <a:sym typeface="Avenir Roman"/>
              </a:rPr>
              <a:t>A bundle serves multiple purposes. When it includes all of the services, say for a knee operation, the patient can find out up front what it will cost for surgeon,</a:t>
            </a:r>
            <a:r>
              <a:rPr lang="en-US" sz="1100" baseline="0" dirty="0" smtClean="0">
                <a:effectLst/>
                <a:latin typeface="Avenir Roman"/>
                <a:ea typeface="Avenir Roman"/>
                <a:cs typeface="Avenir Roman"/>
                <a:sym typeface="Avenir Roman"/>
              </a:rPr>
              <a:t> anesthesiologist and the surgery facility.  In some cases, the bundle also includes the cost of physical therapy.</a:t>
            </a:r>
            <a:endParaRPr lang="en-US" sz="1100" dirty="0" smtClean="0">
              <a:effectLst/>
              <a:latin typeface="Avenir Roman"/>
              <a:ea typeface="Avenir Roman"/>
              <a:cs typeface="Avenir Roman"/>
              <a:sym typeface="Avenir Roman"/>
            </a:endParaRPr>
          </a:p>
          <a:p>
            <a:pPr marL="171450" marR="0"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effectLst/>
              <a:latin typeface="Avenir Roman"/>
              <a:ea typeface="Avenir Roman"/>
              <a:cs typeface="Avenir Roman"/>
              <a:sym typeface="Avenir Roman"/>
            </a:endParaRPr>
          </a:p>
          <a:p>
            <a:pPr marL="171450" marR="0"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effectLst/>
                <a:latin typeface="Avenir Roman"/>
                <a:ea typeface="Avenir Roman"/>
                <a:cs typeface="Avenir Roman"/>
                <a:sym typeface="Avenir Roman"/>
              </a:rPr>
              <a:t>Bundled payments can also change the behavior of health care providers. As explained in The Payment Reform Glossary by Harold Miller of the Center for Healthcare Quality and Payment Reform, “Bundling </a:t>
            </a:r>
            <a:r>
              <a:rPr lang="en-US" sz="1100" i="1" dirty="0" smtClean="0">
                <a:effectLst/>
                <a:latin typeface="Avenir Roman"/>
                <a:ea typeface="Avenir Roman"/>
                <a:cs typeface="Avenir Roman"/>
                <a:sym typeface="Avenir Roman"/>
              </a:rPr>
              <a:t>multiple services </a:t>
            </a:r>
            <a:r>
              <a:rPr lang="en-US" sz="1100" dirty="0" smtClean="0">
                <a:effectLst/>
                <a:latin typeface="Avenir Roman"/>
                <a:ea typeface="Avenir Roman"/>
                <a:cs typeface="Avenir Roman"/>
                <a:sym typeface="Avenir Roman"/>
              </a:rPr>
              <a:t>delivered by the </a:t>
            </a:r>
            <a:r>
              <a:rPr lang="en-US" sz="1100" i="1" dirty="0" smtClean="0">
                <a:effectLst/>
                <a:latin typeface="Avenir Roman"/>
                <a:ea typeface="Avenir Roman"/>
                <a:cs typeface="Avenir Roman"/>
                <a:sym typeface="Avenir Roman"/>
              </a:rPr>
              <a:t>same provider </a:t>
            </a:r>
            <a:r>
              <a:rPr lang="en-US" sz="1100" dirty="0" smtClean="0">
                <a:effectLst/>
                <a:latin typeface="Avenir Roman"/>
                <a:ea typeface="Avenir Roman"/>
                <a:cs typeface="Avenir Roman"/>
                <a:sym typeface="Avenir Roman"/>
              </a:rPr>
              <a:t>into a single payment can encourage greater </a:t>
            </a:r>
            <a:r>
              <a:rPr lang="en-US" sz="1100" i="1" dirty="0" smtClean="0">
                <a:effectLst/>
                <a:latin typeface="Avenir Roman"/>
                <a:ea typeface="Avenir Roman"/>
                <a:cs typeface="Avenir Roman"/>
                <a:sym typeface="Avenir Roman"/>
              </a:rPr>
              <a:t>efficiency </a:t>
            </a:r>
            <a:r>
              <a:rPr lang="en-US" sz="1100" dirty="0" smtClean="0">
                <a:effectLst/>
                <a:latin typeface="Avenir Roman"/>
                <a:ea typeface="Avenir Roman"/>
                <a:cs typeface="Avenir Roman"/>
                <a:sym typeface="Avenir Roman"/>
              </a:rPr>
              <a:t>in the delivery of care, since the provider will no longer be paid more for delivering more of the services covered by the bundle. This type of bundle can also allow the provider more </a:t>
            </a:r>
            <a:r>
              <a:rPr lang="en-US" sz="1100" i="1" dirty="0" smtClean="0">
                <a:effectLst/>
                <a:latin typeface="Avenir Roman"/>
                <a:ea typeface="Avenir Roman"/>
                <a:cs typeface="Avenir Roman"/>
                <a:sym typeface="Avenir Roman"/>
              </a:rPr>
              <a:t>flexibility </a:t>
            </a:r>
            <a:r>
              <a:rPr lang="en-US" sz="1100" dirty="0" smtClean="0">
                <a:effectLst/>
                <a:latin typeface="Avenir Roman"/>
                <a:ea typeface="Avenir Roman"/>
                <a:cs typeface="Avenir Roman"/>
                <a:sym typeface="Avenir Roman"/>
              </a:rPr>
              <a:t>to deliver innovative services if the bundled payment no longer limits the provider to delivering services that meet the narrow definitions of the individual services that were previously paid for separately. Bundling services delivered by </a:t>
            </a:r>
            <a:r>
              <a:rPr lang="en-US" sz="1100" i="1" dirty="0" smtClean="0">
                <a:effectLst/>
                <a:latin typeface="Avenir Roman"/>
                <a:ea typeface="Avenir Roman"/>
                <a:cs typeface="Avenir Roman"/>
                <a:sym typeface="Avenir Roman"/>
              </a:rPr>
              <a:t>two or more providers </a:t>
            </a:r>
            <a:r>
              <a:rPr lang="en-US" sz="1100" dirty="0" smtClean="0">
                <a:effectLst/>
                <a:latin typeface="Avenir Roman"/>
                <a:ea typeface="Avenir Roman"/>
                <a:cs typeface="Avenir Roman"/>
                <a:sym typeface="Avenir Roman"/>
              </a:rPr>
              <a:t>into a single payment can encourage greater coordination among those providers, since the providers have to agree on which services will be delivered and how the payment should be divided among them.” </a:t>
            </a:r>
          </a:p>
          <a:p>
            <a:pPr marL="171450" marR="0"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solidFill>
                <a:schemeClr val="tx1"/>
              </a:solidFill>
            </a:endParaRPr>
          </a:p>
          <a:p>
            <a:endParaRPr lang="en-US" sz="1100" dirty="0" smtClean="0">
              <a:effectLst/>
              <a:latin typeface="Avenir Roman"/>
              <a:ea typeface="Avenir Roman"/>
              <a:cs typeface="Avenir Roman"/>
              <a:sym typeface="Avenir Roman"/>
            </a:endParaRPr>
          </a:p>
          <a:p>
            <a:r>
              <a:rPr lang="en-US" sz="1100" dirty="0" smtClean="0">
                <a:effectLst/>
                <a:latin typeface="Avenir Roman"/>
                <a:ea typeface="Avenir Roman"/>
                <a:cs typeface="Avenir Roman"/>
                <a:sym typeface="Avenir Roman"/>
              </a:rPr>
              <a:t>How does bundled payment work? </a:t>
            </a:r>
          </a:p>
          <a:p>
            <a:r>
              <a:rPr lang="en-US" sz="1100" dirty="0" smtClean="0">
                <a:effectLst/>
                <a:latin typeface="Avenir Roman"/>
                <a:ea typeface="Avenir Roman"/>
                <a:cs typeface="Avenir Roman"/>
                <a:sym typeface="Avenir Roman"/>
              </a:rPr>
              <a:t> </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Bundled payments can be structured in two different ways, depending upon whether the payment is for a specific treatment or for a chronic condition. </a:t>
            </a:r>
          </a:p>
          <a:p>
            <a:r>
              <a:rPr lang="en-US" sz="1100" dirty="0" smtClean="0">
                <a:effectLst/>
                <a:latin typeface="Avenir Roman"/>
                <a:ea typeface="Avenir Roman"/>
                <a:cs typeface="Avenir Roman"/>
                <a:sym typeface="Avenir Roman"/>
              </a:rPr>
              <a:t> </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The first is a bundled payment for a specific treatment. In this application, the bundled payment is often oriented around an inpatient surgical procedure, and incorporates any anticipated post-discharge services, including home health and rehabilitation. The payment is made for all services which the patient is anticipated to use based on evidence-based guidelines, including physician, hospital and other professional services. If the incurred costs exceed the payment, the participating providers are financially at risk for the difference. Conversely, they experience a financial gain if costs are less than the value of the payment. </a:t>
            </a:r>
          </a:p>
          <a:p>
            <a:r>
              <a:rPr lang="en-US" sz="1100" dirty="0" smtClean="0">
                <a:effectLst/>
                <a:latin typeface="Avenir Roman"/>
                <a:ea typeface="Avenir Roman"/>
                <a:cs typeface="Avenir Roman"/>
                <a:sym typeface="Avenir Roman"/>
              </a:rPr>
              <a:t> </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The second is a bundled payment for a chronic condition. Bundled payment can also be applied to payment for chronic conditions, such as diabetes and congestive heart failure. In this case the payment is made in anticipation of all services to be received for treatment of that condition over the course of a defined time period, typically a calendar year. Some view this form of bundled payment as equating  to condition-specific global payment. </a:t>
            </a:r>
          </a:p>
          <a:p>
            <a:r>
              <a:rPr lang="en-US" sz="1100" dirty="0" smtClean="0">
                <a:effectLst/>
                <a:latin typeface="Avenir Roman"/>
                <a:ea typeface="Avenir Roman"/>
                <a:cs typeface="Avenir Roman"/>
                <a:sym typeface="Avenir Roman"/>
              </a:rPr>
              <a:t> </a:t>
            </a:r>
          </a:p>
          <a:p>
            <a:pPr lvl="1"/>
            <a:endParaRPr lang="en-US" sz="1000" dirty="0">
              <a:latin typeface="Avenir Roman"/>
              <a:ea typeface="Avenir Roman"/>
              <a:cs typeface="Avenir Roman"/>
              <a:sym typeface="Avenir Roman"/>
            </a:endParaRPr>
          </a:p>
        </p:txBody>
      </p:sp>
    </p:spTree>
    <p:extLst>
      <p:ext uri="{BB962C8B-B14F-4D97-AF65-F5344CB8AC3E}">
        <p14:creationId xmlns:p14="http://schemas.microsoft.com/office/powerpoint/2010/main" val="36388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1" indent="0">
              <a:buFont typeface="Arial" panose="020B0604020202020204" pitchFamily="34" charset="0"/>
              <a:buNone/>
            </a:pPr>
            <a:r>
              <a:rPr lang="en-US" sz="1100" dirty="0" smtClean="0">
                <a:latin typeface="Avenir Roman"/>
                <a:ea typeface="Avenir Roman"/>
                <a:cs typeface="Avenir Roman"/>
                <a:sym typeface="Avenir Roman"/>
              </a:rPr>
              <a:t>This slide provides an example of bundled payment strategy.</a:t>
            </a:r>
          </a:p>
          <a:p>
            <a:pPr marL="0" lvl="1" indent="0">
              <a:buFont typeface="Arial" panose="020B0604020202020204" pitchFamily="34" charset="0"/>
              <a:buNone/>
            </a:pPr>
            <a:endParaRPr lang="en-US" sz="1100" dirty="0" smtClean="0">
              <a:latin typeface="Avenir Roman"/>
              <a:ea typeface="Avenir Roman"/>
              <a:cs typeface="Avenir Roman"/>
              <a:sym typeface="Avenir Roman"/>
            </a:endParaRPr>
          </a:p>
          <a:p>
            <a:pPr marL="171450" lvl="1" indent="-171450">
              <a:buFont typeface="Arial" panose="020B0604020202020204" pitchFamily="34" charset="0"/>
              <a:buChar char="•"/>
            </a:pPr>
            <a:r>
              <a:rPr lang="en-US" sz="1100" dirty="0" smtClean="0">
                <a:latin typeface="Avenir Roman"/>
                <a:ea typeface="Avenir Roman"/>
                <a:cs typeface="Avenir Roman"/>
                <a:sym typeface="Avenir Roman"/>
              </a:rPr>
              <a:t>The Surgery Center of Oklahoma has received widespread attention for its use of the bundled payment model as it business model. The center will perform dozens of different surgical procedures and quotes an all-inclusive</a:t>
            </a:r>
            <a:r>
              <a:rPr lang="en-US" sz="1100" baseline="0" dirty="0" smtClean="0">
                <a:latin typeface="Avenir Roman"/>
                <a:ea typeface="Avenir Roman"/>
                <a:cs typeface="Avenir Roman"/>
                <a:sym typeface="Avenir Roman"/>
              </a:rPr>
              <a:t> price for each on its web site.</a:t>
            </a:r>
          </a:p>
          <a:p>
            <a:pPr marL="171450" lvl="1" indent="-171450">
              <a:buFont typeface="Arial" panose="020B0604020202020204" pitchFamily="34" charset="0"/>
              <a:buChar char="•"/>
            </a:pPr>
            <a:endParaRPr lang="en-US" sz="1100" baseline="0" dirty="0" smtClean="0">
              <a:latin typeface="Avenir Roman"/>
              <a:ea typeface="Avenir Roman"/>
              <a:cs typeface="Avenir Roman"/>
              <a:sym typeface="Avenir Roman"/>
            </a:endParaRPr>
          </a:p>
          <a:p>
            <a:pPr marL="171450" lvl="1" indent="-171450">
              <a:buFont typeface="Arial" panose="020B0604020202020204" pitchFamily="34" charset="0"/>
              <a:buChar char="•"/>
            </a:pPr>
            <a:r>
              <a:rPr lang="en-US" sz="1100" baseline="0" dirty="0" smtClean="0">
                <a:latin typeface="Avenir Roman"/>
                <a:ea typeface="Avenir Roman"/>
                <a:cs typeface="Avenir Roman"/>
                <a:sym typeface="Avenir Roman"/>
              </a:rPr>
              <a:t>For example, the price quoted for a knee replacement is $19,400. The center reports that its infection rates are substantially below the national average as a way to let people know they aren’t cutting corners. </a:t>
            </a:r>
          </a:p>
          <a:p>
            <a:pPr marL="171450" lvl="1" indent="-171450">
              <a:buFont typeface="Arial" panose="020B0604020202020204" pitchFamily="34" charset="0"/>
              <a:buChar char="•"/>
            </a:pPr>
            <a:endParaRPr lang="en-US" sz="1100" dirty="0" smtClean="0">
              <a:latin typeface="Avenir Roman"/>
              <a:ea typeface="Avenir Roman"/>
              <a:cs typeface="Avenir Roman"/>
              <a:sym typeface="Avenir Roman"/>
            </a:endParaRPr>
          </a:p>
          <a:p>
            <a:pPr marL="171450" lvl="1" indent="-171450">
              <a:buFont typeface="Arial" panose="020B0604020202020204" pitchFamily="34" charset="0"/>
              <a:buChar char="•"/>
            </a:pPr>
            <a:r>
              <a:rPr lang="en-US" sz="1100" b="0" i="0" kern="1200" dirty="0" smtClean="0">
                <a:solidFill>
                  <a:schemeClr val="tx1"/>
                </a:solidFill>
                <a:effectLst/>
                <a:latin typeface="Avenir Roman"/>
                <a:ea typeface="+mn-ea"/>
                <a:cs typeface="+mn-cs"/>
              </a:rPr>
              <a:t>Its</a:t>
            </a:r>
            <a:r>
              <a:rPr lang="en-US" sz="1100" b="0" i="0" kern="1200" baseline="0" dirty="0" smtClean="0">
                <a:solidFill>
                  <a:schemeClr val="tx1"/>
                </a:solidFill>
                <a:effectLst/>
                <a:latin typeface="Avenir Roman"/>
                <a:ea typeface="+mn-ea"/>
                <a:cs typeface="+mn-cs"/>
              </a:rPr>
              <a:t> promotion is built entirely around its bundled payment approach, with lines such as:. </a:t>
            </a:r>
          </a:p>
          <a:p>
            <a:pPr marL="171450" lvl="1" indent="-171450">
              <a:buFont typeface="Arial" panose="020B0604020202020204" pitchFamily="34" charset="0"/>
              <a:buChar char="•"/>
            </a:pPr>
            <a:endParaRPr lang="en-US" sz="1100" b="0" i="0" kern="1200" baseline="0" dirty="0" smtClean="0">
              <a:solidFill>
                <a:schemeClr val="tx1"/>
              </a:solidFill>
              <a:effectLst/>
              <a:latin typeface="Avenir Roman"/>
              <a:ea typeface="+mn-ea"/>
              <a:cs typeface="+mn-cs"/>
            </a:endParaRPr>
          </a:p>
          <a:p>
            <a:pPr marL="171450" lvl="1" indent="-171450">
              <a:buFont typeface="Arial" panose="020B0604020202020204" pitchFamily="34" charset="0"/>
              <a:buChar char="•"/>
            </a:pPr>
            <a:r>
              <a:rPr lang="en-US" sz="1100" b="0" i="0" kern="1200" baseline="0" dirty="0" smtClean="0">
                <a:solidFill>
                  <a:schemeClr val="tx1"/>
                </a:solidFill>
                <a:effectLst/>
                <a:latin typeface="Avenir Roman"/>
                <a:ea typeface="+mn-ea"/>
                <a:cs typeface="+mn-cs"/>
              </a:rPr>
              <a:t>“You Can and Should Know the Price” </a:t>
            </a:r>
          </a:p>
          <a:p>
            <a:pPr marL="171450" lvl="1" indent="-171450">
              <a:buFont typeface="Arial" panose="020B0604020202020204" pitchFamily="34" charset="0"/>
              <a:buChar char="•"/>
            </a:pPr>
            <a:endParaRPr lang="en-US" sz="1100" b="0" i="0" kern="1200" baseline="0" dirty="0" smtClean="0">
              <a:solidFill>
                <a:schemeClr val="tx1"/>
              </a:solidFill>
              <a:effectLst/>
              <a:latin typeface="Avenir Roman"/>
              <a:ea typeface="+mn-ea"/>
              <a:cs typeface="+mn-cs"/>
            </a:endParaRPr>
          </a:p>
          <a:p>
            <a:pPr marL="171450" lvl="1" indent="-171450">
              <a:buFont typeface="Arial" panose="020B0604020202020204" pitchFamily="34" charset="0"/>
              <a:buChar char="•"/>
            </a:pPr>
            <a:r>
              <a:rPr lang="en-US" sz="1100" b="0" i="0" kern="1200" baseline="0" dirty="0" smtClean="0">
                <a:solidFill>
                  <a:schemeClr val="tx1"/>
                </a:solidFill>
                <a:effectLst/>
                <a:latin typeface="Avenir Roman"/>
                <a:ea typeface="+mn-ea"/>
                <a:cs typeface="+mn-cs"/>
              </a:rPr>
              <a:t>“SCO is Breaking Away from the Traditional Healthcare Industry with High Quality Care at Lower Prices. This is How We Are Different!”</a:t>
            </a:r>
          </a:p>
          <a:p>
            <a:pPr lvl="1"/>
            <a:endParaRPr lang="en-US" sz="1100" b="0" i="0" kern="1200" dirty="0" smtClean="0">
              <a:solidFill>
                <a:schemeClr val="tx1"/>
              </a:solidFill>
              <a:effectLst/>
              <a:latin typeface="Avenir Roman"/>
              <a:ea typeface="+mn-ea"/>
              <a:cs typeface="+mn-cs"/>
            </a:endParaRPr>
          </a:p>
          <a:p>
            <a:pPr lvl="1"/>
            <a:r>
              <a:rPr lang="en-US" sz="1100" b="0" i="0" kern="1200" dirty="0" smtClean="0">
                <a:solidFill>
                  <a:schemeClr val="tx1"/>
                </a:solidFill>
                <a:effectLst/>
                <a:latin typeface="Avenir Roman"/>
                <a:ea typeface="+mn-ea"/>
                <a:cs typeface="+mn-cs"/>
              </a:rPr>
              <a:t>“Fees for the surgeon, anesthesiologist and facility are all included in one low price. There are no hidden costs, charges or surprises.”</a:t>
            </a:r>
            <a:endParaRPr lang="en-US" sz="1100" b="0" i="0" dirty="0">
              <a:latin typeface="Avenir Roman"/>
              <a:ea typeface="Avenir Roman"/>
              <a:cs typeface="Avenir Roman"/>
              <a:sym typeface="Avenir Roman"/>
            </a:endParaRPr>
          </a:p>
        </p:txBody>
      </p:sp>
    </p:spTree>
    <p:extLst>
      <p:ext uri="{BB962C8B-B14F-4D97-AF65-F5344CB8AC3E}">
        <p14:creationId xmlns:p14="http://schemas.microsoft.com/office/powerpoint/2010/main" val="2081160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1" indent="0">
              <a:buFont typeface="Arial" panose="020B0604020202020204" pitchFamily="34" charset="0"/>
              <a:buNone/>
            </a:pPr>
            <a:r>
              <a:rPr lang="en-US" sz="1100" dirty="0" smtClean="0">
                <a:latin typeface="Avenir Roman"/>
                <a:ea typeface="Avenir Roman"/>
                <a:cs typeface="Avenir Roman"/>
                <a:sym typeface="Avenir Roman"/>
              </a:rPr>
              <a:t>This slide explains shared-savings and shared-risk payment strategies.</a:t>
            </a:r>
          </a:p>
          <a:p>
            <a:pPr marL="171450" lvl="1" indent="-171450">
              <a:buFont typeface="Arial" panose="020B0604020202020204" pitchFamily="34" charset="0"/>
              <a:buChar char="•"/>
            </a:pPr>
            <a:endParaRPr lang="en-US" sz="1100" dirty="0" smtClean="0">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Shared savings is a fairly straightforward concept. The payer—a private insurer or Medicare for example – sets a target for spending based on past performance. The payer and providers or healthcare system set a target, say a 3 percent increase in spending over the previous year. If the provider is below the target level, the provider gets to keep some of the savings. </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Shared risk is when a payer and provider share responsibility on both sides of the equation</a:t>
            </a:r>
            <a:r>
              <a:rPr lang="en-US" sz="1100" baseline="0" dirty="0" smtClean="0">
                <a:effectLst/>
                <a:latin typeface="Avenir Roman"/>
                <a:ea typeface="Avenir Roman"/>
                <a:cs typeface="Avenir Roman"/>
                <a:sym typeface="Avenir Roman"/>
              </a:rPr>
              <a:t> – they share in savings but are also liable if they </a:t>
            </a:r>
            <a:r>
              <a:rPr lang="en-US" sz="1100" dirty="0" smtClean="0">
                <a:effectLst/>
                <a:latin typeface="Avenir Roman"/>
                <a:ea typeface="Avenir Roman"/>
                <a:cs typeface="Avenir Roman"/>
                <a:sym typeface="Avenir Roman"/>
              </a:rPr>
              <a:t>fail to meet the target. </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So far, we have seen very little shared risk because providers are not willing to take on those risks. </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The biggest example of shared savings and shared risk models is in the Medicare program.  In what is called the Medicare Shared Savings Program, some Accountable Care Organizations are eligible for a shared savings payments if they achieve savings. But if they miss the target, they are not liable to make payments to CMS. So, there is only upside for the providers. For systems and providers willing to take more risk, a second Medicare program makes the ACO liable to make payments to CMS if they miss their target. For systems and providers willing to take more risk,  Medicare has a second type of program. In</a:t>
            </a:r>
            <a:r>
              <a:rPr lang="en-US" sz="1100" baseline="0" dirty="0" smtClean="0">
                <a:effectLst/>
                <a:latin typeface="Avenir Roman"/>
                <a:ea typeface="Avenir Roman"/>
                <a:cs typeface="Avenir Roman"/>
                <a:sym typeface="Avenir Roman"/>
              </a:rPr>
              <a:t> this program, t</a:t>
            </a:r>
            <a:r>
              <a:rPr lang="en-US" sz="1100" dirty="0" smtClean="0">
                <a:effectLst/>
                <a:latin typeface="Avenir Roman"/>
                <a:ea typeface="Avenir Roman"/>
                <a:cs typeface="Avenir Roman"/>
                <a:sym typeface="Avenir Roman"/>
              </a:rPr>
              <a:t>he rewards are higher if the system of providers generate savings, but if they do not, they are liable to make payments to CMS. </a:t>
            </a:r>
          </a:p>
          <a:p>
            <a:endParaRPr lang="en-US" sz="1100" dirty="0" smtClean="0">
              <a:effectLst/>
              <a:latin typeface="Avenir Roman"/>
              <a:ea typeface="Avenir Roman"/>
              <a:cs typeface="Avenir Roman"/>
              <a:sym typeface="Avenir Roman"/>
            </a:endParaRPr>
          </a:p>
          <a:p>
            <a:pPr marL="0" lvl="1" indent="0">
              <a:buFont typeface="Arial" panose="020B0604020202020204" pitchFamily="34" charset="0"/>
              <a:buNone/>
            </a:pPr>
            <a:endParaRPr lang="en-US" sz="1100" dirty="0">
              <a:latin typeface="Avenir Roman"/>
              <a:ea typeface="Avenir Roman"/>
              <a:cs typeface="Avenir Roman"/>
              <a:sym typeface="Avenir Roman"/>
            </a:endParaRPr>
          </a:p>
        </p:txBody>
      </p:sp>
    </p:spTree>
    <p:extLst>
      <p:ext uri="{BB962C8B-B14F-4D97-AF65-F5344CB8AC3E}">
        <p14:creationId xmlns:p14="http://schemas.microsoft.com/office/powerpoint/2010/main" val="1336693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smtClean="0">
                <a:effectLst/>
                <a:latin typeface="Avenir Roman"/>
                <a:ea typeface="Avenir Roman"/>
                <a:cs typeface="Avenir Roman"/>
                <a:sym typeface="Avenir Roman"/>
              </a:rPr>
              <a:t> </a:t>
            </a:r>
          </a:p>
          <a:p>
            <a:r>
              <a:rPr lang="en-US" sz="1100" dirty="0" smtClean="0">
                <a:effectLst/>
                <a:latin typeface="Avenir Roman"/>
                <a:ea typeface="Avenir Roman"/>
                <a:cs typeface="Avenir Roman"/>
                <a:sym typeface="Avenir Roman"/>
              </a:rPr>
              <a:t>This is an example of a private-sector shared risk payment strategy.</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This where a market with high consolidation among providers has nonetheless created a completion to reduce health care costs.</a:t>
            </a:r>
          </a:p>
          <a:p>
            <a:r>
              <a:rPr lang="en-US" sz="1100" dirty="0" smtClean="0">
                <a:effectLst/>
                <a:latin typeface="Avenir Roman"/>
                <a:ea typeface="Avenir Roman"/>
                <a:cs typeface="Avenir Roman"/>
                <a:sym typeface="Avenir Roman"/>
              </a:rPr>
              <a:t> </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Northern California is a highly consolidated market that includes Kaiser Permanente, an integrated delivery system with a 40 percent market share. One of the largest health care purchasers in the Sacramento market is the California Public Employees’ Retirement System, known as CalPERS.</a:t>
            </a:r>
          </a:p>
          <a:p>
            <a:r>
              <a:rPr lang="en-US" sz="1100" dirty="0" smtClean="0">
                <a:effectLst/>
                <a:latin typeface="Avenir Roman"/>
                <a:ea typeface="Avenir Roman"/>
                <a:cs typeface="Avenir Roman"/>
                <a:sym typeface="Avenir Roman"/>
              </a:rPr>
              <a:t> </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Hill Physicians Medical Group is Northern California’s largest independent practice association (IPA), which organizes multiple independent physician practices under a common banner. </a:t>
            </a:r>
          </a:p>
          <a:p>
            <a:r>
              <a:rPr lang="en-US" sz="1100" dirty="0" smtClean="0">
                <a:effectLst/>
                <a:latin typeface="Avenir Roman"/>
                <a:ea typeface="Avenir Roman"/>
                <a:cs typeface="Avenir Roman"/>
                <a:sym typeface="Avenir Roman"/>
              </a:rPr>
              <a:t> </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To compete more effectively with Kaiser for CalPERS business, Hill Physicians joined with Dignity Health, a large Catholic hospital system, and Blue Shield of California, a statewide nonprofit health insurer, to form an accountable care organization for 41,000 public sector employees and retirees covered by CalPERS and enrolled in Blue Shield’s health plan in Sacramento. The partners agreed to share in the savings and Hill Physicians and Dignity Health were at risk of losing money if they went over budget.</a:t>
            </a:r>
          </a:p>
          <a:p>
            <a:r>
              <a:rPr lang="en-US" sz="1100" dirty="0" smtClean="0">
                <a:effectLst/>
                <a:latin typeface="Avenir Roman"/>
                <a:ea typeface="Avenir Roman"/>
                <a:cs typeface="Avenir Roman"/>
                <a:sym typeface="Avenir Roman"/>
              </a:rPr>
              <a:t> </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An accountable care organization, known as an ACO, is a group of providers who have organized themselves in a way that enables them to take accountability for the overall quality of care and the total cost to payers of all or most of the healthcare services needed by a group of patients over a period of time.  An ACO is not a payment model, it is an organizational model designed to deliver care in a different way.</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The ACO partners’ goal was to reduce spending and bring Blue Shield’s premiums for CalPERS members below those of Kaiser’s. They set a target of reducing spending by $15.5 million in the first year using several strategies, including focused attention on 5,000 patients with chronic illness who accounted for three-fourths of all costs. </a:t>
            </a:r>
          </a:p>
          <a:p>
            <a:pPr marL="0" indent="0">
              <a:buFont typeface="Arial" panose="020B0604020202020204" pitchFamily="34" charset="0"/>
              <a:buNone/>
            </a:pPr>
            <a:r>
              <a:rPr lang="en-US" sz="1100" dirty="0" smtClean="0">
                <a:effectLst/>
                <a:latin typeface="Avenir Roman"/>
                <a:ea typeface="Avenir Roman"/>
                <a:cs typeface="Avenir Roman"/>
                <a:sym typeface="Avenir Roman"/>
              </a:rPr>
              <a:t> </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The results were impressive. The ACO reduced spending by $20 million its first year. $15.5 million went to offset any increase growth in Blue Shield’s premiums for CalPERS members. The other $4.5 million was shared among the three partners. Over three years, the ACO reduced Blue Shield premiums for CalPERS beneficiaries by $59 million, or $480 per member per year.</a:t>
            </a:r>
          </a:p>
          <a:p>
            <a:pPr marL="0" indent="0">
              <a:buFont typeface="Arial" panose="020B0604020202020204" pitchFamily="34" charset="0"/>
              <a:buNone/>
            </a:pPr>
            <a:r>
              <a:rPr lang="en-US" sz="1100" dirty="0" smtClean="0">
                <a:effectLst/>
                <a:latin typeface="Avenir Roman"/>
                <a:ea typeface="Avenir Roman"/>
                <a:cs typeface="Avenir Roman"/>
                <a:sym typeface="Avenir Roman"/>
              </a:rPr>
              <a:t> </a:t>
            </a:r>
          </a:p>
          <a:p>
            <a:r>
              <a:rPr lang="en-US" sz="1100" dirty="0" smtClean="0">
                <a:effectLst/>
                <a:latin typeface="Avenir Roman"/>
                <a:ea typeface="Avenir Roman"/>
                <a:cs typeface="Avenir Roman"/>
                <a:sym typeface="Avenir Roman"/>
              </a:rPr>
              <a:t>Source: Commonwealth Fund</a:t>
            </a:r>
          </a:p>
          <a:p>
            <a:r>
              <a:rPr lang="en-US" sz="1100" dirty="0" smtClean="0">
                <a:effectLst/>
                <a:latin typeface="Avenir Roman"/>
                <a:ea typeface="Avenir Roman"/>
                <a:cs typeface="Avenir Roman"/>
                <a:sym typeface="Avenir Roman"/>
              </a:rPr>
              <a:t>http://www.commonwealthfund.org/~/media/files/publications/case-study/2014/oct/1770_cohen_hill_physicians_aco_case_study.pdf</a:t>
            </a:r>
          </a:p>
          <a:p>
            <a:pPr lvl="1"/>
            <a:endParaRPr lang="en-US" sz="1100" baseline="0" dirty="0" smtClean="0">
              <a:latin typeface="Avenir Roman"/>
              <a:ea typeface="Avenir Roman"/>
              <a:cs typeface="Avenir Roman"/>
              <a:sym typeface="Avenir Roman"/>
            </a:endParaRPr>
          </a:p>
          <a:p>
            <a:pPr lvl="1"/>
            <a:endParaRPr lang="en-US" sz="1100" baseline="0" dirty="0" smtClean="0">
              <a:latin typeface="Avenir Roman"/>
              <a:ea typeface="Avenir Roman"/>
              <a:cs typeface="Avenir Roman"/>
              <a:sym typeface="Avenir Roman"/>
            </a:endParaRPr>
          </a:p>
          <a:p>
            <a:pPr lvl="1"/>
            <a:endParaRPr lang="en-US" sz="1100" dirty="0">
              <a:latin typeface="Avenir Roman"/>
              <a:ea typeface="Avenir Roman"/>
              <a:cs typeface="Avenir Roman"/>
              <a:sym typeface="Avenir Roman"/>
            </a:endParaRPr>
          </a:p>
        </p:txBody>
      </p:sp>
    </p:spTree>
    <p:extLst>
      <p:ext uri="{BB962C8B-B14F-4D97-AF65-F5344CB8AC3E}">
        <p14:creationId xmlns:p14="http://schemas.microsoft.com/office/powerpoint/2010/main" val="82968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1" indent="0">
              <a:buFont typeface="Arial" panose="020B0604020202020204" pitchFamily="34" charset="0"/>
              <a:buNone/>
            </a:pPr>
            <a:r>
              <a:rPr lang="en-US" sz="1100" dirty="0" smtClean="0">
                <a:latin typeface="Avenir Roman"/>
                <a:ea typeface="Avenir Roman"/>
                <a:cs typeface="Avenir Roman"/>
                <a:sym typeface="Avenir Roman"/>
              </a:rPr>
              <a:t>This slide introduces the concept of non-payment policies</a:t>
            </a:r>
          </a:p>
          <a:p>
            <a:pPr marL="0" lvl="1" indent="0">
              <a:buFont typeface="Arial" panose="020B0604020202020204" pitchFamily="34" charset="0"/>
              <a:buNone/>
            </a:pPr>
            <a:endParaRPr lang="en-US" sz="1100" dirty="0" smtClean="0">
              <a:latin typeface="Avenir Roman"/>
              <a:ea typeface="Avenir Roman"/>
              <a:cs typeface="Avenir Roman"/>
              <a:sym typeface="Avenir Roman"/>
            </a:endParaRPr>
          </a:p>
          <a:p>
            <a:pPr marL="171450" lvl="1" indent="-171450">
              <a:buFont typeface="Arial" panose="020B0604020202020204" pitchFamily="34" charset="0"/>
              <a:buChar char="•"/>
            </a:pPr>
            <a:r>
              <a:rPr lang="en-US" sz="1100" dirty="0" smtClean="0">
                <a:latin typeface="Avenir Roman"/>
                <a:ea typeface="Avenir Roman"/>
                <a:cs typeface="Avenir Roman"/>
                <a:sym typeface="Avenir Roman"/>
              </a:rPr>
              <a:t>Policies of non-payment to providers arise when there is substantial medical evidence stating that a particular service or practice is harmful to the patient and/or does not contribute to the care process in any meaningful way. Payment policies are then crafted that no longer allow providers to be reimbursed for rendering such services in the given circumstances.</a:t>
            </a:r>
          </a:p>
          <a:p>
            <a:pPr marL="171450" lvl="1" indent="-171450">
              <a:buFont typeface="Arial" panose="020B0604020202020204" pitchFamily="34" charset="0"/>
              <a:buChar char="•"/>
            </a:pPr>
            <a:endParaRPr lang="en-US" sz="1100" dirty="0" smtClean="0">
              <a:latin typeface="Avenir Roman"/>
              <a:ea typeface="Avenir Roman"/>
              <a:cs typeface="Avenir Roman"/>
              <a:sym typeface="Avenir Roman"/>
            </a:endParaRPr>
          </a:p>
          <a:p>
            <a:pPr marL="171450" lvl="1" indent="-171450">
              <a:buFont typeface="Arial" panose="020B0604020202020204" pitchFamily="34" charset="0"/>
              <a:buChar char="•"/>
            </a:pPr>
            <a:r>
              <a:rPr lang="en-US" sz="1100" b="0" i="0" dirty="0" smtClean="0">
                <a:effectLst/>
                <a:latin typeface="Avenir Roman"/>
                <a:ea typeface="Avenir Roman"/>
                <a:cs typeface="Avenir Roman"/>
                <a:sym typeface="Avenir Roman"/>
              </a:rPr>
              <a:t>Examples where non-payment might occur include medical errors which have to be corrected, hospital acquired conditions, or readmissions within 30 days of leaving the hospital</a:t>
            </a:r>
          </a:p>
          <a:p>
            <a:pPr marL="171450" lvl="1" indent="-171450">
              <a:buFont typeface="Arial" panose="020B0604020202020204" pitchFamily="34" charset="0"/>
              <a:buChar char="•"/>
            </a:pPr>
            <a:endParaRPr lang="en-US" sz="1100" b="0" i="0" dirty="0" smtClean="0">
              <a:effectLst/>
              <a:latin typeface="Avenir Roman"/>
              <a:ea typeface="Avenir Roman"/>
              <a:cs typeface="Avenir Roman"/>
              <a:sym typeface="Avenir Roman"/>
            </a:endParaRPr>
          </a:p>
          <a:p>
            <a:pPr marL="171450" lvl="1" indent="-171450">
              <a:buFont typeface="Arial" panose="020B0604020202020204" pitchFamily="34" charset="0"/>
              <a:buChar char="•"/>
            </a:pPr>
            <a:r>
              <a:rPr lang="en-US" sz="1100" b="0" i="0" dirty="0" smtClean="0">
                <a:effectLst/>
                <a:latin typeface="Avenir Roman"/>
                <a:ea typeface="Avenir Roman"/>
                <a:cs typeface="Avenir Roman"/>
                <a:sym typeface="Avenir Roman"/>
              </a:rPr>
              <a:t>Non-payment strategies are meant to shift health care providers’ focus away from how much care they deliver to whether it is appropriate, which helps cut wasted dollars in the system.</a:t>
            </a:r>
            <a:endParaRPr lang="en-US" sz="1100" dirty="0" smtClean="0">
              <a:latin typeface="Avenir Roman"/>
              <a:ea typeface="Avenir Roman"/>
              <a:cs typeface="Avenir Roman"/>
              <a:sym typeface="Avenir Roman"/>
            </a:endParaRPr>
          </a:p>
          <a:p>
            <a:pPr lvl="1"/>
            <a:endParaRPr lang="en-US" sz="1100" dirty="0">
              <a:latin typeface="Avenir Roman"/>
              <a:ea typeface="Avenir Roman"/>
              <a:cs typeface="Avenir Roman"/>
              <a:sym typeface="Avenir Roman"/>
            </a:endParaRPr>
          </a:p>
        </p:txBody>
      </p:sp>
    </p:spTree>
    <p:extLst>
      <p:ext uri="{BB962C8B-B14F-4D97-AF65-F5344CB8AC3E}">
        <p14:creationId xmlns:p14="http://schemas.microsoft.com/office/powerpoint/2010/main" val="3679711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kern="1200" dirty="0" smtClean="0">
                <a:solidFill>
                  <a:schemeClr val="tx1"/>
                </a:solidFill>
                <a:effectLst/>
                <a:latin typeface="Avenir Roman"/>
                <a:ea typeface="+mn-ea"/>
                <a:cs typeface="+mn-cs"/>
              </a:rPr>
              <a:t>This is an example of a non-payment strategy.</a:t>
            </a:r>
          </a:p>
          <a:p>
            <a:pPr marL="0" indent="0">
              <a:buFont typeface="Arial" panose="020B0604020202020204" pitchFamily="34" charset="0"/>
              <a:buNone/>
            </a:pPr>
            <a:endParaRPr lang="en-US" sz="1100" kern="1200" dirty="0" smtClean="0">
              <a:solidFill>
                <a:schemeClr val="tx1"/>
              </a:solidFill>
              <a:effectLst/>
              <a:latin typeface="Avenir Roman"/>
              <a:ea typeface="+mn-ea"/>
              <a:cs typeface="+mn-cs"/>
            </a:endParaRPr>
          </a:p>
          <a:p>
            <a:pPr marL="0" indent="0">
              <a:buFont typeface="Arial" panose="020B0604020202020204" pitchFamily="34" charset="0"/>
              <a:buNone/>
            </a:pPr>
            <a:r>
              <a:rPr lang="en-US" sz="1100" kern="1200" dirty="0" smtClean="0">
                <a:solidFill>
                  <a:schemeClr val="tx1"/>
                </a:solidFill>
                <a:effectLst/>
                <a:latin typeface="Avenir Roman"/>
                <a:ea typeface="+mn-ea"/>
                <a:cs typeface="+mn-cs"/>
              </a:rPr>
              <a:t>Non-payment policies can be effective deterrents, as seen in South Carolina’s efforts to curb early elective deliveries.</a:t>
            </a:r>
          </a:p>
          <a:p>
            <a:pPr marL="171450" indent="-171450">
              <a:buFont typeface="Arial" panose="020B0604020202020204" pitchFamily="34" charset="0"/>
              <a:buChar char="•"/>
            </a:pPr>
            <a:endParaRPr lang="en-US" sz="1100" kern="1200" dirty="0" smtClean="0">
              <a:solidFill>
                <a:schemeClr val="tx1"/>
              </a:solidFill>
              <a:effectLst/>
              <a:latin typeface="Avenir Roman"/>
              <a:ea typeface="+mn-ea"/>
              <a:cs typeface="+mn-cs"/>
            </a:endParaRPr>
          </a:p>
          <a:p>
            <a:pPr marL="171450" indent="-171450">
              <a:buFont typeface="Arial" panose="020B0604020202020204" pitchFamily="34" charset="0"/>
              <a:buChar char="•"/>
            </a:pPr>
            <a:r>
              <a:rPr lang="en-US" sz="1100" kern="1200" dirty="0" smtClean="0">
                <a:solidFill>
                  <a:schemeClr val="tx1"/>
                </a:solidFill>
                <a:effectLst/>
                <a:latin typeface="Avenir Roman"/>
                <a:ea typeface="+mn-ea"/>
                <a:cs typeface="+mn-cs"/>
              </a:rPr>
              <a:t>Labor and delivery </a:t>
            </a:r>
            <a:r>
              <a:rPr lang="en-US" sz="1100" u="sng" kern="1200" dirty="0" smtClean="0">
                <a:solidFill>
                  <a:schemeClr val="tx1"/>
                </a:solidFill>
                <a:effectLst/>
                <a:latin typeface="Avenir Roman"/>
                <a:ea typeface="+mn-ea"/>
                <a:cs typeface="+mn-cs"/>
                <a:hlinkClick r:id="rId3"/>
              </a:rPr>
              <a:t>account for nearly a quarter of all hospitalizations</a:t>
            </a:r>
            <a:r>
              <a:rPr lang="en-US" sz="1100" kern="1200" dirty="0" smtClean="0">
                <a:solidFill>
                  <a:schemeClr val="tx1"/>
                </a:solidFill>
                <a:effectLst/>
                <a:latin typeface="Avenir Roman"/>
                <a:ea typeface="+mn-ea"/>
                <a:cs typeface="+mn-cs"/>
              </a:rPr>
              <a:t> for many employers. Although the American College of Obstetricians and Gynecologists recommends against deliveries before 39 weeks unless there is a medical indication, early elective deliveries via induction or cesarean remain a popular choice for many patients and providers.</a:t>
            </a:r>
            <a:r>
              <a:rPr lang="en-US" sz="1100" kern="1200" baseline="30000" dirty="0" smtClean="0">
                <a:solidFill>
                  <a:schemeClr val="tx1"/>
                </a:solidFill>
                <a:effectLst/>
                <a:latin typeface="Avenir Roman"/>
                <a:ea typeface="+mn-ea"/>
                <a:cs typeface="+mn-cs"/>
              </a:rPr>
              <a:t>4</a:t>
            </a:r>
            <a:r>
              <a:rPr lang="en-US" sz="1100" kern="1200" dirty="0" smtClean="0">
                <a:solidFill>
                  <a:schemeClr val="tx1"/>
                </a:solidFill>
                <a:effectLst/>
                <a:latin typeface="Avenir Roman"/>
                <a:ea typeface="+mn-ea"/>
                <a:cs typeface="+mn-cs"/>
              </a:rPr>
              <a:t> This is increasing costs and the incidence of complications among mothers and babies, with no evidence of improved outcomes.</a:t>
            </a:r>
          </a:p>
          <a:p>
            <a:pPr marL="171450" indent="-171450">
              <a:buFont typeface="Arial" panose="020B0604020202020204" pitchFamily="34" charset="0"/>
              <a:buChar char="•"/>
            </a:pPr>
            <a:endParaRPr lang="en-US" sz="1100" kern="1200" dirty="0" smtClean="0">
              <a:solidFill>
                <a:schemeClr val="tx1"/>
              </a:solidFill>
              <a:effectLst/>
              <a:latin typeface="Avenir Roman"/>
              <a:ea typeface="+mn-ea"/>
              <a:cs typeface="+mn-cs"/>
            </a:endParaRPr>
          </a:p>
          <a:p>
            <a:pPr marL="171450" indent="-171450">
              <a:buFont typeface="Arial" panose="020B0604020202020204" pitchFamily="34" charset="0"/>
              <a:buChar char="•"/>
            </a:pPr>
            <a:r>
              <a:rPr lang="en-US" sz="1100" kern="1200" dirty="0" smtClean="0">
                <a:solidFill>
                  <a:schemeClr val="tx1"/>
                </a:solidFill>
                <a:effectLst/>
                <a:latin typeface="Avenir Roman"/>
                <a:ea typeface="+mn-ea"/>
                <a:cs typeface="+mn-cs"/>
              </a:rPr>
              <a:t>Changing payment policies can dissuade unwarranted cesareans or elective inductions. One such policy is to offer a single, comprehensive, risk-adjusted payment for an entire “episode” of maternity care that covers all services—from prenatal office visits, to ultrasounds, to lab work, to delivery. This would encourage more full term, spontaneous deliveries. </a:t>
            </a:r>
          </a:p>
          <a:p>
            <a:pPr marL="171450" indent="-171450">
              <a:buFont typeface="Arial" panose="020B0604020202020204" pitchFamily="34" charset="0"/>
              <a:buChar char="•"/>
            </a:pPr>
            <a:endParaRPr lang="en-US" sz="1100" kern="1200" dirty="0" smtClean="0">
              <a:solidFill>
                <a:schemeClr val="tx1"/>
              </a:solidFill>
              <a:effectLst/>
              <a:latin typeface="Avenir Roman"/>
              <a:ea typeface="+mn-ea"/>
              <a:cs typeface="+mn-cs"/>
            </a:endParaRPr>
          </a:p>
          <a:p>
            <a:pPr marL="171450" indent="-171450">
              <a:buFont typeface="Arial" panose="020B0604020202020204" pitchFamily="34" charset="0"/>
              <a:buChar char="•"/>
            </a:pPr>
            <a:r>
              <a:rPr lang="en-US" sz="1100" kern="1200" dirty="0" smtClean="0">
                <a:solidFill>
                  <a:schemeClr val="tx1"/>
                </a:solidFill>
                <a:effectLst/>
                <a:latin typeface="Avenir Roman"/>
                <a:ea typeface="+mn-ea"/>
                <a:cs typeface="+mn-cs"/>
              </a:rPr>
              <a:t>Payers in South Carolina have taken an even harder line. The state’s Medicaid program and its largest commercial insurer, BlueCross BlueShield of South Carolina, stopped paying for early elective deliveries that are not medically indicated. The policy saved Medicaid</a:t>
            </a:r>
            <a:r>
              <a:rPr lang="en-US" sz="1100" kern="1200" baseline="0" dirty="0" smtClean="0">
                <a:solidFill>
                  <a:schemeClr val="tx1"/>
                </a:solidFill>
                <a:effectLst/>
                <a:latin typeface="Avenir Roman"/>
                <a:ea typeface="+mn-ea"/>
                <a:cs typeface="+mn-cs"/>
              </a:rPr>
              <a:t> $6 million </a:t>
            </a:r>
            <a:r>
              <a:rPr lang="en-US" sz="1100" kern="1200" dirty="0" smtClean="0">
                <a:solidFill>
                  <a:schemeClr val="tx1"/>
                </a:solidFill>
                <a:effectLst/>
                <a:latin typeface="Avenir Roman"/>
                <a:ea typeface="+mn-ea"/>
                <a:cs typeface="+mn-cs"/>
              </a:rPr>
              <a:t>in the first quarter of fiscal year 2013.</a:t>
            </a:r>
          </a:p>
          <a:p>
            <a:pPr marL="171450" indent="-171450">
              <a:buFont typeface="Arial" panose="020B0604020202020204" pitchFamily="34" charset="0"/>
              <a:buChar char="•"/>
            </a:pPr>
            <a:endParaRPr lang="en-US" sz="1100" kern="1200" dirty="0" smtClean="0">
              <a:solidFill>
                <a:schemeClr val="tx1"/>
              </a:solidFill>
              <a:effectLst/>
              <a:latin typeface="Avenir Roman"/>
              <a:ea typeface="+mn-ea"/>
              <a:cs typeface="+mn-cs"/>
            </a:endParaRPr>
          </a:p>
          <a:p>
            <a:pPr marL="171450" indent="-171450">
              <a:buFont typeface="Arial" panose="020B0604020202020204" pitchFamily="34" charset="0"/>
              <a:buChar char="•"/>
            </a:pPr>
            <a:r>
              <a:rPr lang="en-US" sz="1100" kern="1200" dirty="0" smtClean="0">
                <a:solidFill>
                  <a:schemeClr val="tx1"/>
                </a:solidFill>
                <a:effectLst/>
                <a:latin typeface="Avenir Roman"/>
                <a:ea typeface="+mn-ea"/>
                <a:cs typeface="+mn-cs"/>
              </a:rPr>
              <a:t>Source: http://www.catalyzepaymentreform.org/images/documents/birthoutcomes.pdf</a:t>
            </a:r>
          </a:p>
          <a:p>
            <a:pPr lvl="1"/>
            <a:endParaRPr lang="en-US" sz="1100" dirty="0">
              <a:latin typeface="Avenir Roman"/>
              <a:ea typeface="Avenir Roman"/>
              <a:cs typeface="Avenir Roman"/>
              <a:sym typeface="Avenir Roman"/>
            </a:endParaRPr>
          </a:p>
        </p:txBody>
      </p:sp>
    </p:spTree>
    <p:extLst>
      <p:ext uri="{BB962C8B-B14F-4D97-AF65-F5344CB8AC3E}">
        <p14:creationId xmlns:p14="http://schemas.microsoft.com/office/powerpoint/2010/main" val="1927272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1" indent="0">
              <a:buFont typeface="Arial" panose="020B0604020202020204" pitchFamily="34" charset="0"/>
              <a:buNone/>
            </a:pPr>
            <a:r>
              <a:rPr lang="en-US" sz="1100" dirty="0" smtClean="0">
                <a:latin typeface="Avenir Roman"/>
                <a:ea typeface="Avenir Roman"/>
                <a:cs typeface="Avenir Roman"/>
                <a:sym typeface="Avenir Roman"/>
              </a:rPr>
              <a:t>This slide explains a full</a:t>
            </a:r>
            <a:r>
              <a:rPr lang="en-US" sz="1100" baseline="0" dirty="0" smtClean="0">
                <a:latin typeface="Avenir Roman"/>
                <a:ea typeface="Avenir Roman"/>
                <a:cs typeface="Avenir Roman"/>
                <a:sym typeface="Avenir Roman"/>
              </a:rPr>
              <a:t> </a:t>
            </a:r>
            <a:r>
              <a:rPr lang="en-US" sz="1100" dirty="0" smtClean="0">
                <a:latin typeface="Avenir Roman"/>
                <a:ea typeface="Avenir Roman"/>
                <a:cs typeface="Avenir Roman"/>
                <a:sym typeface="Avenir Roman"/>
              </a:rPr>
              <a:t>capitation global payment.</a:t>
            </a:r>
          </a:p>
          <a:p>
            <a:pPr marL="0" lvl="1" indent="0">
              <a:buFont typeface="Arial" panose="020B0604020202020204" pitchFamily="34" charset="0"/>
              <a:buNone/>
            </a:pPr>
            <a:endParaRPr lang="en-US" sz="1100" dirty="0" smtClean="0">
              <a:latin typeface="Avenir Roman"/>
              <a:ea typeface="Avenir Roman"/>
              <a:cs typeface="Avenir Roman"/>
              <a:sym typeface="Avenir Roman"/>
            </a:endParaRPr>
          </a:p>
          <a:p>
            <a:pPr marL="171450" lvl="1" indent="-171450">
              <a:buFont typeface="Arial" panose="020B0604020202020204" pitchFamily="34" charset="0"/>
              <a:buChar char="•"/>
            </a:pPr>
            <a:r>
              <a:rPr lang="en-US" sz="1100" dirty="0" smtClean="0">
                <a:latin typeface="Avenir Roman"/>
                <a:ea typeface="Avenir Roman"/>
                <a:cs typeface="Avenir Roman"/>
                <a:sym typeface="Avenir Roman"/>
              </a:rPr>
              <a:t>Full capitation with quality occurs when all the providers in a health system or</a:t>
            </a:r>
            <a:r>
              <a:rPr lang="en-US" sz="1100" baseline="0" dirty="0" smtClean="0">
                <a:latin typeface="Avenir Roman"/>
                <a:ea typeface="Avenir Roman"/>
                <a:cs typeface="Avenir Roman"/>
                <a:sym typeface="Avenir Roman"/>
              </a:rPr>
              <a:t> among hospitals and physicians practices that join together </a:t>
            </a:r>
            <a:r>
              <a:rPr lang="en-US" sz="1100" dirty="0" smtClean="0">
                <a:latin typeface="Avenir Roman"/>
                <a:ea typeface="Avenir Roman"/>
                <a:cs typeface="Avenir Roman"/>
                <a:sym typeface="Avenir Roman"/>
              </a:rPr>
              <a:t>are paid a fixed amount by health plans for the care their members receive in a given time period, such as a month. Payments are adjusted based on performance</a:t>
            </a:r>
            <a:r>
              <a:rPr lang="en-US" sz="1100" baseline="0" dirty="0" smtClean="0">
                <a:latin typeface="Avenir Roman"/>
                <a:ea typeface="Avenir Roman"/>
                <a:cs typeface="Avenir Roman"/>
                <a:sym typeface="Avenir Roman"/>
              </a:rPr>
              <a:t> targets </a:t>
            </a:r>
            <a:r>
              <a:rPr lang="en-US" sz="1100" dirty="0" smtClean="0">
                <a:latin typeface="Avenir Roman"/>
                <a:ea typeface="Avenir Roman"/>
                <a:cs typeface="Avenir Roman"/>
                <a:sym typeface="Avenir Roman"/>
              </a:rPr>
              <a:t>and the severity of illness in the patient population so they get paid more to take care of sicker patients that put them at risk for greater costs.</a:t>
            </a:r>
          </a:p>
          <a:p>
            <a:pPr marL="171450" lvl="1" indent="-171450">
              <a:buFont typeface="Arial" panose="020B0604020202020204" pitchFamily="34" charset="0"/>
              <a:buChar char="•"/>
            </a:pPr>
            <a:endParaRPr lang="en-US" sz="1100" dirty="0" smtClean="0">
              <a:latin typeface="Avenir Roman"/>
              <a:ea typeface="Avenir Roman"/>
              <a:cs typeface="Avenir Roman"/>
              <a:sym typeface="Avenir Roman"/>
            </a:endParaRPr>
          </a:p>
          <a:p>
            <a:pPr marL="171450" lvl="1" indent="-171450">
              <a:buFont typeface="Arial" panose="020B0604020202020204" pitchFamily="34" charset="0"/>
              <a:buChar char="•"/>
            </a:pPr>
            <a:r>
              <a:rPr lang="en-US" sz="1100" dirty="0" smtClean="0">
                <a:latin typeface="Avenir Roman"/>
                <a:ea typeface="Avenir Roman"/>
                <a:cs typeface="Avenir Roman"/>
                <a:sym typeface="Avenir Roman"/>
              </a:rPr>
              <a:t>Full capitation is intended to incent providers to provide greater care management, especially with</a:t>
            </a:r>
            <a:r>
              <a:rPr lang="en-US" sz="1100" baseline="0" dirty="0" smtClean="0">
                <a:latin typeface="Avenir Roman"/>
                <a:ea typeface="Avenir Roman"/>
                <a:cs typeface="Avenir Roman"/>
                <a:sym typeface="Avenir Roman"/>
              </a:rPr>
              <a:t> </a:t>
            </a:r>
            <a:r>
              <a:rPr lang="en-US" sz="1100" dirty="0" smtClean="0">
                <a:latin typeface="Avenir Roman"/>
                <a:ea typeface="Avenir Roman"/>
                <a:cs typeface="Avenir Roman"/>
                <a:sym typeface="Avenir Roman"/>
              </a:rPr>
              <a:t>high-risk patients, encourage them to coordinate their care, and allow them to spot inefficiencies such as duplicative tests so they manage</a:t>
            </a:r>
            <a:r>
              <a:rPr lang="en-US" sz="1100" baseline="0" dirty="0" smtClean="0">
                <a:latin typeface="Avenir Roman"/>
                <a:ea typeface="Avenir Roman"/>
                <a:cs typeface="Avenir Roman"/>
                <a:sym typeface="Avenir Roman"/>
              </a:rPr>
              <a:t> resources more carefully. If they come in under budget they make money, if they come in over budget they can lose.  They also typically must meet quality targets.</a:t>
            </a:r>
            <a:endParaRPr lang="en-US" sz="1100" dirty="0" smtClean="0">
              <a:latin typeface="Avenir Roman"/>
              <a:ea typeface="Avenir Roman"/>
              <a:cs typeface="Avenir Roman"/>
              <a:sym typeface="Avenir Roman"/>
            </a:endParaRPr>
          </a:p>
          <a:p>
            <a:pPr marL="171450" lvl="1" indent="-171450">
              <a:buFont typeface="Arial" panose="020B0604020202020204" pitchFamily="34" charset="0"/>
              <a:buChar char="•"/>
            </a:pPr>
            <a:endParaRPr lang="en-US" sz="1100" dirty="0" smtClean="0">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In these types of arrangements, we need to make sure that the quality of care does not suffer if providers are rewarded for containing costs. This is what drove the backlash against managed care in the 1980s. Managed care plans were accused of denying people care they needed to control costs. Some say we’re heading back to that future with global payments. This isn’t the 1980s. Today we can better measure and monitor the quality of care and compare providers. We can also build incentives for high quality care into the payment structure.</a:t>
            </a:r>
          </a:p>
          <a:p>
            <a:pPr marL="171450" indent="-171450" fontAlgn="base">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Second, the</a:t>
            </a:r>
            <a:r>
              <a:rPr lang="en-US" sz="1100" baseline="0" dirty="0" smtClean="0">
                <a:effectLst/>
                <a:latin typeface="Avenir Roman"/>
                <a:ea typeface="Avenir Roman"/>
                <a:cs typeface="Avenir Roman"/>
                <a:sym typeface="Avenir Roman"/>
              </a:rPr>
              <a:t> </a:t>
            </a:r>
            <a:r>
              <a:rPr lang="en-US" sz="1100" dirty="0" smtClean="0">
                <a:effectLst/>
                <a:latin typeface="Avenir Roman"/>
                <a:ea typeface="Avenir Roman"/>
                <a:cs typeface="Avenir Roman"/>
                <a:sym typeface="Avenir Roman"/>
              </a:rPr>
              <a:t>risk adjusted payments for sicker patients are important to make sure providers don’t get penalized for taking care of sicker people when we hold them accountable for the total cost of care. </a:t>
            </a:r>
          </a:p>
          <a:p>
            <a:pPr marL="171450" lvl="1" indent="-171450">
              <a:buFont typeface="Arial" panose="020B0604020202020204" pitchFamily="34" charset="0"/>
              <a:buChar char="•"/>
            </a:pPr>
            <a:endParaRPr lang="en-US" sz="1100" dirty="0" smtClean="0">
              <a:latin typeface="Avenir Roman"/>
              <a:ea typeface="Avenir Roman"/>
              <a:cs typeface="Avenir Roman"/>
              <a:sym typeface="Avenir Roman"/>
            </a:endParaRPr>
          </a:p>
          <a:p>
            <a:pPr lvl="1"/>
            <a:endParaRPr lang="en-US" sz="1100" dirty="0" smtClean="0">
              <a:latin typeface="Avenir Roman"/>
              <a:ea typeface="Avenir Roman"/>
              <a:cs typeface="Avenir Roman"/>
              <a:sym typeface="Avenir Roman"/>
            </a:endParaRPr>
          </a:p>
          <a:p>
            <a:pPr lvl="1"/>
            <a:r>
              <a:rPr lang="en-US" sz="1100" dirty="0" smtClean="0">
                <a:latin typeface="Avenir Roman"/>
                <a:ea typeface="Avenir Roman"/>
                <a:cs typeface="Avenir Roman"/>
                <a:sym typeface="Avenir Roman"/>
              </a:rPr>
              <a:t> </a:t>
            </a:r>
          </a:p>
          <a:p>
            <a:pPr lvl="1"/>
            <a:endParaRPr lang="en-US" sz="1100" dirty="0" smtClean="0">
              <a:latin typeface="Avenir Roman"/>
              <a:ea typeface="Avenir Roman"/>
              <a:cs typeface="Avenir Roman"/>
              <a:sym typeface="Avenir Roman"/>
            </a:endParaRPr>
          </a:p>
          <a:p>
            <a:pPr lvl="1"/>
            <a:endParaRPr lang="en-US" sz="1100" dirty="0">
              <a:latin typeface="Avenir Roman"/>
              <a:ea typeface="Avenir Roman"/>
              <a:cs typeface="Avenir Roman"/>
              <a:sym typeface="Avenir Roman"/>
            </a:endParaRPr>
          </a:p>
        </p:txBody>
      </p:sp>
    </p:spTree>
    <p:extLst>
      <p:ext uri="{BB962C8B-B14F-4D97-AF65-F5344CB8AC3E}">
        <p14:creationId xmlns:p14="http://schemas.microsoft.com/office/powerpoint/2010/main" val="510226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effectLst/>
                <a:latin typeface="Avenir Roman"/>
                <a:ea typeface="Avenir Roman"/>
                <a:cs typeface="Avenir Roman"/>
                <a:sym typeface="Avenir Roman"/>
              </a:rPr>
              <a:t>This section of slides talks about how</a:t>
            </a:r>
            <a:r>
              <a:rPr lang="en-US" sz="1100" baseline="0" dirty="0" smtClean="0">
                <a:effectLst/>
                <a:latin typeface="Avenir Roman"/>
                <a:ea typeface="Avenir Roman"/>
                <a:cs typeface="Avenir Roman"/>
                <a:sym typeface="Avenir Roman"/>
              </a:rPr>
              <a:t> various payment reform policies can pair up with benefit designs to lower costs and improve quality. This first slide explains why.</a:t>
            </a: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We need to think about payment reform and benefit design together. It’s a natural place to start because we’re used to thinking about benefit design</a:t>
            </a:r>
            <a:r>
              <a:rPr lang="en-US" sz="1100" baseline="0" dirty="0" smtClean="0">
                <a:effectLst/>
                <a:latin typeface="Avenir Roman"/>
                <a:ea typeface="Avenir Roman"/>
                <a:cs typeface="Avenir Roman"/>
                <a:sym typeface="Avenir Roman"/>
              </a:rPr>
              <a:t> far more than </a:t>
            </a:r>
            <a:r>
              <a:rPr lang="en-US" sz="1100" dirty="0" smtClean="0">
                <a:effectLst/>
                <a:latin typeface="Avenir Roman"/>
                <a:ea typeface="Avenir Roman"/>
                <a:cs typeface="Avenir Roman"/>
                <a:sym typeface="Avenir Roman"/>
              </a:rPr>
              <a:t>about how we pay doctors and hospitals.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But if we think about them together, there are some interesting combinations of benefit design and payment reform that can</a:t>
            </a:r>
            <a:r>
              <a:rPr lang="en-US" sz="1100" baseline="0" dirty="0" smtClean="0">
                <a:effectLst/>
                <a:latin typeface="Avenir Roman"/>
                <a:ea typeface="Avenir Roman"/>
                <a:cs typeface="Avenir Roman"/>
                <a:sym typeface="Avenir Roman"/>
              </a:rPr>
              <a:t> work together to create better value.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Benefit design has changed rapidly over the last 10 years. No longer is it just how big the deductible is or how big the co-insurance is. There is a kind of engineering happening in benefit design which is trying to get consumers and patients to think more carefully about lifestyle, choice of provider, choice of treatment, how they use the healthcare system, and the type of provider they seek healthcare from.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There is great potential still with experimentation on benefit design and payment reform. The trick will be to figure out a way to line up all the incentives so patients get the right care, at the right time, and from the right provider. </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It is hard for providers to change the way they are getting paid, reengineer the billing process and think differently on how to collaborate. It is a leap of faith unless they have some sort of benefit. Benefit design can do that by steering more patients their way, if they are willing to do the right thing by their patients. </a:t>
            </a:r>
          </a:p>
          <a:p>
            <a:endParaRPr lang="en-US" dirty="0"/>
          </a:p>
        </p:txBody>
      </p:sp>
    </p:spTree>
    <p:extLst>
      <p:ext uri="{BB962C8B-B14F-4D97-AF65-F5344CB8AC3E}">
        <p14:creationId xmlns:p14="http://schemas.microsoft.com/office/powerpoint/2010/main" val="648155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reviews the major types of benefit design. </a:t>
            </a:r>
          </a:p>
          <a:p>
            <a:endParaRPr lang="en-US" dirty="0" smtClean="0"/>
          </a:p>
          <a:p>
            <a:endParaRPr lang="en-US" dirty="0" smtClean="0"/>
          </a:p>
          <a:p>
            <a:pPr marL="171450" indent="-171450">
              <a:buFont typeface="Arial" panose="020B0604020202020204" pitchFamily="34" charset="0"/>
              <a:buChar char="•"/>
            </a:pPr>
            <a:r>
              <a:rPr lang="en-US" dirty="0" smtClean="0"/>
              <a:t>Let’s review the major types of benefit design.</a:t>
            </a:r>
          </a:p>
          <a:p>
            <a:endParaRPr lang="en-US" dirty="0" smtClean="0"/>
          </a:p>
          <a:p>
            <a:pPr marL="171450" indent="-171450">
              <a:buFont typeface="Arial" panose="020B0604020202020204" pitchFamily="34" charset="0"/>
              <a:buChar char="•"/>
            </a:pPr>
            <a:r>
              <a:rPr lang="en-US" dirty="0" smtClean="0"/>
              <a:t>The</a:t>
            </a:r>
            <a:r>
              <a:rPr lang="en-US" baseline="0" dirty="0" smtClean="0"/>
              <a:t> first is cost sharing, which has been around for quite some time. This is co-insurance, co-pays and deductibles. That still remains.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Then there are financial incentives around lifestyle choices and use of services like consumer-directed healthcare and value-based insurance design where benefits are given to the consumer who is making the right choice. For example, providing benefits that encourage for patients to get preventive care or treatment for chronic conditions that will keep them out of the hospital.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The third category, and one that large companies have gotten pretty comfortable with, is providing financial incentives to steer people to certain providers, which are usually selected based on quality and cost criteria. This includes steering people to “centers of excellence” for certain procedures, and using narrow networks of providers.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Another category we see is “policies” like prior authorization for certain treatments or requiring referrals to see specialists. These have also been around for a long time.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And although it is not a benefit per se, transparency about price and quality needs to part of this conversation. It can really make a big difference, and some benefit designs won’t work without it. Patients can’t seek services based on quality and prices if there is no information about it. </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01045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This slide introduces</a:t>
            </a:r>
            <a:r>
              <a:rPr lang="en-US" baseline="0" dirty="0" smtClean="0"/>
              <a:t> the concept of fee-for-service medicine and the reason people are working to change the way healthcare is paid for in an attempt to hold down costs.</a:t>
            </a:r>
          </a:p>
          <a:p>
            <a:pPr marL="0" indent="0">
              <a:buFont typeface="Arial" panose="020B0604020202020204" pitchFamily="34" charset="0"/>
              <a:buNone/>
            </a:pPr>
            <a:endParaRPr lang="en-US" dirty="0" smtClean="0"/>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Fee for service is the term used in the health care sector to describe the way we pay for the majority of the health care delivered in this country. As the name would imply, fee for service is a model that pays for each individual service that is delivered, such as a visit to the doctor, a test or a procedure.  And it pays for each service regardless of the quality and outcomes it achieves.  A misdiagnosis or a treatment plan that doesn’t work only generates more revenue.</a:t>
            </a:r>
          </a:p>
          <a:p>
            <a:pPr marL="0" indent="0" fontAlgn="base">
              <a:buFont typeface="Arial" panose="020B0604020202020204" pitchFamily="34" charset="0"/>
              <a:buNone/>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Fee for service also means each doctor, hospital, and other healthcare provider involved in a patient’s care gets paid separately. This often results in paying for duplicative tests and services as you move from one provider to the next.</a:t>
            </a:r>
          </a:p>
          <a:p>
            <a:pPr marL="171450" indent="-171450" fontAlgn="base">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It also means there is no incentive for individual providers to coordinate the services they provide patients.  Medicare and most health plans will not pay your primary care doctor to coordinate care with a specialist by telephone or email. But they will pay for the problems lack of care coordination creates, like duplicate tests or medicines that don’t work mix well. </a:t>
            </a:r>
          </a:p>
          <a:p>
            <a:pPr fontAlgn="base"/>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What’s worse,  this payment system often penalizes health care providers if they provide better quality care because they lose money if they make fewer mistakes and do not provide unnecessary care. And if their patients stay healthy, they don’t get paid at all, because healthy people don’t need health care.</a:t>
            </a:r>
          </a:p>
          <a:p>
            <a:pPr marL="171450" indent="-171450">
              <a:buFont typeface="Arial" panose="020B0604020202020204" pitchFamily="34" charset="0"/>
              <a:buChar char="•"/>
            </a:pPr>
            <a:endParaRPr lang="en-US" dirty="0" smtClean="0"/>
          </a:p>
          <a:p>
            <a:pPr marL="171450" marR="0"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b="0" i="0" dirty="0" smtClean="0">
                <a:effectLst/>
                <a:latin typeface="Avenir Roman"/>
                <a:ea typeface="Avenir Roman"/>
                <a:cs typeface="Avenir Roman"/>
                <a:sym typeface="Avenir Roman"/>
              </a:rPr>
              <a:t>This is why many people believe that the current payment system creates a significant barrier to improving the value (a reflection of both quality and cost) of health care in the United States. </a:t>
            </a:r>
          </a:p>
          <a:p>
            <a:pPr marL="171450" marR="0"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dirty="0" smtClean="0"/>
          </a:p>
          <a:p>
            <a:pPr marL="171450" marR="0"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dirty="0" smtClean="0"/>
              <a:t>In sum, fee for service is a system that rewards volume. What we want to move to is a system that rewards value.</a:t>
            </a:r>
          </a:p>
          <a:p>
            <a:pPr marL="355422" indent="-355422">
              <a:buFont typeface="Arial" panose="020B0604020202020204" pitchFamily="34" charset="0"/>
              <a:buChar char="•"/>
            </a:pPr>
            <a:endParaRPr lang="en-US" dirty="0" smtClean="0"/>
          </a:p>
          <a:p>
            <a:pPr marL="355422" marR="0" indent="-355422"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dirty="0" smtClean="0"/>
          </a:p>
          <a:p>
            <a:pPr marL="355422" indent="-355422">
              <a:buFont typeface="Arial" panose="020B0604020202020204" pitchFamily="34" charset="0"/>
              <a:buChar char="•"/>
            </a:pPr>
            <a:endParaRPr lang="en-US" dirty="0"/>
          </a:p>
          <a:p>
            <a:r>
              <a:rPr lang="en-US" dirty="0"/>
              <a:t/>
            </a:r>
            <a:br>
              <a:rPr lang="en-US" dirty="0"/>
            </a:br>
            <a:endParaRPr lang="en-US" dirty="0"/>
          </a:p>
          <a:p>
            <a:endParaRPr lang="en-US" dirty="0"/>
          </a:p>
        </p:txBody>
      </p:sp>
    </p:spTree>
    <p:extLst>
      <p:ext uri="{BB962C8B-B14F-4D97-AF65-F5344CB8AC3E}">
        <p14:creationId xmlns:p14="http://schemas.microsoft.com/office/powerpoint/2010/main" val="2959975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dirty="0" smtClean="0">
                <a:effectLst/>
                <a:latin typeface="Avenir Roman"/>
                <a:ea typeface="Avenir Roman"/>
                <a:cs typeface="Avenir Roman"/>
                <a:sym typeface="Avenir Roman"/>
              </a:rPr>
              <a:t>This slide introduces the concept of reference pricing. </a:t>
            </a: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effectLst/>
              <a:latin typeface="Avenir Roman"/>
              <a:ea typeface="Avenir Roman"/>
              <a:cs typeface="Avenir Roman"/>
              <a:sym typeface="Avenir Roman"/>
            </a:endParaRP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effectLst/>
                <a:latin typeface="Avenir Roman"/>
                <a:ea typeface="Avenir Roman"/>
                <a:cs typeface="Avenir Roman"/>
                <a:sym typeface="Avenir Roman"/>
              </a:rPr>
              <a:t>Using reference pricing in tandem with bundled payments is one example of how payment reform paired with the right benefit and/or network design can help reduce costs and improve care. </a:t>
            </a:r>
          </a:p>
          <a:p>
            <a:pPr marL="342900" indent="-3429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Reference pricing has played a key role in health plan benefit design for more than a decade. When using reference pricing, payers or purchasers establish a maximum amount they will pay to serve as a reference point for consumers. Typically, plan members are then required to pay any amount above the reference price. It is a major reason that many consumers regularly opt for generic drugs over brand names. The price for the generic drug serves as the standard, or reference, price. If a consumer wants a more expensive brand name, he or she has to pay the difference. The same tactic is now being used by some purchasers for procedures</a:t>
            </a:r>
            <a:r>
              <a:rPr lang="en-US" sz="1100" baseline="0" dirty="0" smtClean="0">
                <a:effectLst/>
                <a:latin typeface="Avenir Roman"/>
                <a:ea typeface="Avenir Roman"/>
                <a:cs typeface="Avenir Roman"/>
                <a:sym typeface="Avenir Roman"/>
              </a:rPr>
              <a:t> like a knee or hip replacement.</a:t>
            </a: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Nevertheless, standalone reference-pricing programs also have drawbacks for consumers. If consumers don’t understand the price of a full episode of care, they can get left on the hook for tens of thousands of dollars in unforeseen costs. Moreover, if consumers are being encouraged to pick providers willing to meet or beat the reference price, it is important for patients to be able to determine if the providers offer high-quality care. That is why many employers and other purchasers pair reference-pricing programs with bundled payments.</a:t>
            </a:r>
          </a:p>
          <a:p>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The reference price also sends a signal to providers about what price purchasers consider reasonable. Further, it makes patients sensitive to the price of services, steering them toward more cost-effective providers. It is also imperative that consumers have information about the quality of different providers</a:t>
            </a:r>
            <a:r>
              <a:rPr lang="en-US" sz="1100" i="1" dirty="0" smtClean="0">
                <a:effectLst/>
                <a:latin typeface="Avenir Roman"/>
                <a:ea typeface="Avenir Roman"/>
                <a:cs typeface="Avenir Roman"/>
                <a:sym typeface="Avenir Roman"/>
              </a:rPr>
              <a:t>,</a:t>
            </a:r>
            <a:r>
              <a:rPr lang="en-US" sz="1100" dirty="0" smtClean="0">
                <a:effectLst/>
                <a:latin typeface="Avenir Roman"/>
                <a:ea typeface="Avenir Roman"/>
                <a:cs typeface="Avenir Roman"/>
                <a:sym typeface="Avenir Roman"/>
              </a:rPr>
              <a:t> particularly for complex procedures where price and quality can vary significantly. </a:t>
            </a:r>
          </a:p>
          <a:p>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Pairing reference pricing with a bundled payment for an episode of care, like a total joint replacement, is effective for several reasons. First, episode-based prices are like prix fixe dinners — it is easier for the consumer to understand the entire cost of the meal. What consumer knows enough about all the tests, procedures, and services on the menu for an episode of care to predict the total cost? Second, a “package price” limits consumers’ financial liability – the price of the episode covers the costs of all the care associated with a procedure, from preoperative imaging to physical therapy afterward.</a:t>
            </a:r>
          </a:p>
          <a:p>
            <a:pPr marL="342900" indent="-3429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For the employer, bundled payment should improve the predictability of the costs because the price does not vary with the specific services rendered to each patient. Under bundled payment, providers also have more accountability for defined outcomes and are financially liable for costs above the defined price, encouraging them to deliver the highest-quality, most efficient care </a:t>
            </a:r>
          </a:p>
          <a:p>
            <a:endParaRPr lang="en-US" sz="1100" dirty="0"/>
          </a:p>
        </p:txBody>
      </p:sp>
    </p:spTree>
    <p:extLst>
      <p:ext uri="{BB962C8B-B14F-4D97-AF65-F5344CB8AC3E}">
        <p14:creationId xmlns:p14="http://schemas.microsoft.com/office/powerpoint/2010/main" val="1386577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Tx/>
              <a:buNone/>
              <a:tabLst/>
              <a:defRPr/>
            </a:pPr>
            <a:endParaRPr lang="en-US" sz="1100" dirty="0" smtClean="0">
              <a:effectLst/>
              <a:latin typeface="Avenir Roman"/>
              <a:ea typeface="Avenir Roman"/>
              <a:cs typeface="Avenir Roman"/>
              <a:sym typeface="Avenir Roman"/>
            </a:endParaRPr>
          </a:p>
          <a:p>
            <a:pPr marL="0" indent="0">
              <a:buFont typeface="Arial" panose="020B0604020202020204" pitchFamily="34" charset="0"/>
              <a:buNone/>
            </a:pPr>
            <a:r>
              <a:rPr lang="en-US" sz="1100" dirty="0" smtClean="0">
                <a:effectLst/>
                <a:latin typeface="Avenir Roman"/>
                <a:ea typeface="Avenir Roman"/>
                <a:cs typeface="Avenir Roman"/>
                <a:sym typeface="Avenir Roman"/>
              </a:rPr>
              <a:t>This slide presents the example of pairing reference pricing (a benefit design) with a bundled payment (a payment reform).</a:t>
            </a:r>
          </a:p>
          <a:p>
            <a:pPr marL="342900" indent="-3429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Pairing reference pricing with a bundled payment for an episode of care, like a total joint replacement, is effective for several reasons. </a:t>
            </a:r>
          </a:p>
          <a:p>
            <a:pPr marL="342900" indent="-3429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First, episode-based prices are like prix fixe dinners — it is easier for the consumer to understand the entire cost of the meal than trying to add up all the a la carte items. Moreover, what consumer knows enough about all the tests, procedures, and services on the menu for an episode of care to predict the total cost? </a:t>
            </a:r>
          </a:p>
          <a:p>
            <a:pPr marL="342900" indent="-3429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Second, a “package price” limits consumers’ financial liability – the price of the episode covers the costs of all the care associated with a procedure, from preoperative imaging to physical therapy afterward.</a:t>
            </a:r>
          </a:p>
          <a:p>
            <a:pPr marL="342900" indent="-3429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For the employer, bundled payment should improve the predictability of the costs because the price does not vary with the specific services rendered to each patient. Under bundled payment, providers also have more accountability for defined outcomes and are financially liable for costs above the defined price, encouraging them to deliver the highest-quality, most efficient care.</a:t>
            </a:r>
          </a:p>
          <a:p>
            <a:pPr marL="342900" indent="-3429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Joint replacements are good candidates for this pairing because there tends to be variation in cost without a difference in quality </a:t>
            </a:r>
          </a:p>
          <a:p>
            <a:pPr marL="342900" lvl="2" indent="-342900">
              <a:buFont typeface="Arial" panose="020B0604020202020204" pitchFamily="34" charset="0"/>
              <a:buChar char="•"/>
            </a:pPr>
            <a:r>
              <a:rPr lang="en-US" sz="1100" dirty="0" smtClean="0">
                <a:effectLst/>
                <a:latin typeface="Avenir Roman"/>
                <a:ea typeface="Avenir Roman"/>
                <a:cs typeface="Avenir Roman"/>
                <a:sym typeface="Avenir Roman"/>
              </a:rPr>
              <a:t>Procedures can be scheduled because they are elective, non-emergency procedure</a:t>
            </a:r>
          </a:p>
          <a:p>
            <a:pPr marL="342900" lvl="2" indent="-342900">
              <a:buFont typeface="Arial" panose="020B0604020202020204" pitchFamily="34" charset="0"/>
              <a:buChar char="•"/>
            </a:pPr>
            <a:r>
              <a:rPr lang="en-US" sz="1100" dirty="0" smtClean="0">
                <a:effectLst/>
                <a:latin typeface="Avenir Roman"/>
                <a:ea typeface="Avenir Roman"/>
                <a:cs typeface="Avenir Roman"/>
                <a:sym typeface="Avenir Roman"/>
              </a:rPr>
              <a:t>They are preference-sensitive–</a:t>
            </a:r>
            <a:r>
              <a:rPr lang="en-US" sz="1100" baseline="0" dirty="0" smtClean="0">
                <a:effectLst/>
                <a:latin typeface="Avenir Roman"/>
                <a:ea typeface="Avenir Roman"/>
                <a:cs typeface="Avenir Roman"/>
                <a:sym typeface="Avenir Roman"/>
              </a:rPr>
              <a:t> that is, </a:t>
            </a:r>
            <a:r>
              <a:rPr lang="en-US" sz="1100" dirty="0" smtClean="0">
                <a:effectLst/>
                <a:latin typeface="Avenir Roman"/>
                <a:ea typeface="Avenir Roman"/>
                <a:cs typeface="Avenir Roman"/>
                <a:sym typeface="Avenir Roman"/>
              </a:rPr>
              <a:t>patient can decide where, when, and how they want the procedures to occur</a:t>
            </a: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You can designate facilities with that perform a lot and get good results</a:t>
            </a:r>
          </a:p>
          <a:p>
            <a:pPr marL="342900" indent="-34290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indent="-342900">
              <a:buFont typeface="Arial" panose="020B0604020202020204" pitchFamily="34" charset="0"/>
              <a:buChar char="•"/>
            </a:pPr>
            <a:r>
              <a:rPr lang="en-US" sz="1100" dirty="0" smtClean="0">
                <a:effectLst/>
                <a:latin typeface="Avenir Roman"/>
                <a:ea typeface="Avenir Roman"/>
                <a:cs typeface="Avenir Roman"/>
                <a:sym typeface="Avenir Roman"/>
              </a:rPr>
              <a:t>The California Public Employees’ Retirement System (CalPERS), the largest healthcare purchaser in California, in 2011 launched a reference-pricing program for total hip and knee replacements that saved $2.8 million in the first year alone, according to an evaluation published in the journal Health Affairs. Working with Anthem Blue Cross, CalPERS</a:t>
            </a:r>
            <a:r>
              <a:rPr lang="en-US" sz="1100" baseline="0" dirty="0" smtClean="0">
                <a:effectLst/>
                <a:latin typeface="Avenir Roman"/>
                <a:ea typeface="Avenir Roman"/>
                <a:cs typeface="Avenir Roman"/>
                <a:sym typeface="Avenir Roman"/>
              </a:rPr>
              <a:t> designated 46 facilities that had high quality and would meet the reference price. </a:t>
            </a:r>
            <a:r>
              <a:rPr lang="en-US" sz="1100" dirty="0" smtClean="0"/>
              <a:t>Number of enrollees who chose a designated high-value hospital increased from 50% to 64%. Average price fell from $42,000 to $27,000</a:t>
            </a: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effectLst/>
              <a:latin typeface="Avenir Roman"/>
              <a:ea typeface="Avenir Roman"/>
              <a:cs typeface="Avenir Roman"/>
              <a:sym typeface="Avenir Roman"/>
            </a:endParaRP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effectLst/>
                <a:latin typeface="Avenir Roman"/>
                <a:ea typeface="Avenir Roman"/>
                <a:cs typeface="Avenir Roman"/>
                <a:sym typeface="Avenir Roman"/>
              </a:rPr>
              <a:t>The LA Times reported that 40 hospitals lowered their price to try to preserve their volume</a:t>
            </a: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effectLst/>
              <a:latin typeface="Avenir Roman"/>
              <a:ea typeface="Avenir Roman"/>
              <a:cs typeface="Avenir Roman"/>
              <a:sym typeface="Avenir Roman"/>
            </a:endParaRPr>
          </a:p>
          <a:p>
            <a:r>
              <a:rPr lang="en-US" sz="1100" dirty="0" smtClean="0">
                <a:effectLst/>
                <a:latin typeface="Avenir Roman"/>
                <a:ea typeface="Avenir Roman"/>
                <a:cs typeface="Avenir Roman"/>
                <a:sym typeface="Avenir Roman"/>
              </a:rPr>
              <a:t> </a:t>
            </a:r>
          </a:p>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u="none" strike="noStrike" dirty="0" smtClean="0">
                <a:effectLst/>
                <a:latin typeface="Avenir Roman"/>
                <a:ea typeface="Avenir Roman"/>
                <a:cs typeface="Avenir Roman"/>
                <a:sym typeface="Avenir Roman"/>
              </a:rPr>
              <a:t>Sources: </a:t>
            </a:r>
          </a:p>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u="none" strike="noStrike" dirty="0" smtClean="0">
                <a:effectLst/>
                <a:latin typeface="Avenir Roman"/>
                <a:ea typeface="Avenir Roman"/>
                <a:cs typeface="Avenir Roman"/>
                <a:sym typeface="Avenir Roman"/>
              </a:rPr>
              <a:t>Health Affairs </a:t>
            </a:r>
            <a:r>
              <a:rPr lang="en-US" sz="1100" u="sng" strike="noStrike" dirty="0" smtClean="0">
                <a:effectLst/>
                <a:latin typeface="Avenir Roman"/>
                <a:ea typeface="Avenir Roman"/>
                <a:cs typeface="Avenir Roman"/>
                <a:sym typeface="Avenir Roman"/>
              </a:rPr>
              <a:t>http://content.healthaffairs.org/content/32/8/1392.abstract</a:t>
            </a:r>
          </a:p>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u="none" strike="noStrike" dirty="0" smtClean="0">
                <a:effectLst/>
                <a:latin typeface="Avenir Roman"/>
                <a:ea typeface="Avenir Roman"/>
                <a:cs typeface="Avenir Roman"/>
                <a:sym typeface="Avenir Roman"/>
              </a:rPr>
              <a:t>CalPERS</a:t>
            </a:r>
            <a:r>
              <a:rPr lang="en-US" sz="1100" u="none" strike="noStrike" baseline="0" dirty="0" smtClean="0">
                <a:effectLst/>
                <a:latin typeface="Avenir Roman"/>
                <a:ea typeface="Avenir Roman"/>
                <a:cs typeface="Avenir Roman"/>
                <a:sym typeface="Avenir Roman"/>
              </a:rPr>
              <a:t> presentation http://www.nga.org/files/live/sites/NGA/files/pdf/2013/1306StateEmployeeAndRetireeHealthCareCowling.pdf</a:t>
            </a:r>
          </a:p>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u="none" strike="noStrike" baseline="0" dirty="0" smtClean="0">
                <a:effectLst/>
                <a:latin typeface="Avenir Roman"/>
                <a:ea typeface="Avenir Roman"/>
                <a:cs typeface="Avenir Roman"/>
                <a:sym typeface="Avenir Roman"/>
              </a:rPr>
              <a:t>Los Angeles Times http://articles.latimes.com/2013/jun/23/business/la-fi-mo-calpers-hospital-surgery-prices-20130623</a:t>
            </a:r>
            <a:endParaRPr lang="en-US" sz="1100" u="none" strike="noStrike"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endParaRPr lang="en-US" sz="1100" u="sng" strike="noStrike" dirty="0" smtClean="0">
              <a:effectLst/>
              <a:latin typeface="Avenir Roman"/>
              <a:ea typeface="Avenir Roman"/>
              <a:cs typeface="Avenir Roman"/>
              <a:sym typeface="Avenir Roman"/>
            </a:endParaRP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u="sng" strike="noStrike" dirty="0" smtClean="0">
              <a:effectLst/>
              <a:latin typeface="Avenir Roman"/>
              <a:ea typeface="Avenir Roman"/>
              <a:cs typeface="Avenir Roman"/>
              <a:sym typeface="Avenir Roman"/>
            </a:endParaRP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effectLst/>
              <a:latin typeface="Avenir Roman"/>
              <a:ea typeface="Avenir Roman"/>
              <a:cs typeface="Avenir Roman"/>
              <a:sym typeface="Avenir Roman"/>
            </a:endParaRPr>
          </a:p>
          <a:p>
            <a:endParaRPr lang="en-US" sz="1100" dirty="0"/>
          </a:p>
        </p:txBody>
      </p:sp>
    </p:spTree>
    <p:extLst>
      <p:ext uri="{BB962C8B-B14F-4D97-AF65-F5344CB8AC3E}">
        <p14:creationId xmlns:p14="http://schemas.microsoft.com/office/powerpoint/2010/main" val="1370905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dirty="0" smtClean="0"/>
              <a:t>This slide explains the concept of a narrow network</a:t>
            </a: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t>Many health plans are developing, and employers are using, narrow networks. The idea of a narrow network is</a:t>
            </a:r>
            <a:r>
              <a:rPr lang="en-US" sz="1100" baseline="0" dirty="0" smtClean="0"/>
              <a:t> to find and designate </a:t>
            </a:r>
            <a:r>
              <a:rPr lang="en-US" sz="1100" dirty="0" smtClean="0"/>
              <a:t>providers in a community with some standard of quality and cost. The health plan’s members must use providers in this network with</a:t>
            </a:r>
            <a:r>
              <a:rPr lang="en-US" sz="1100" baseline="0" dirty="0" smtClean="0"/>
              <a:t> some</a:t>
            </a:r>
            <a:r>
              <a:rPr lang="en-US" sz="1100" dirty="0" smtClean="0"/>
              <a:t> exceptions. </a:t>
            </a: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t>This discourages consumers from going to</a:t>
            </a:r>
            <a:r>
              <a:rPr lang="en-US" sz="1100" baseline="0" dirty="0" smtClean="0"/>
              <a:t> providers with high cost or low quality.  It was once unpopular to limit choices for employees, but the option is becoming increasingly popular.</a:t>
            </a:r>
            <a:endParaRPr lang="en-US" sz="1100"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Providers may make price concessions in return for the volume that comes from being in the network.</a:t>
            </a:r>
            <a:endParaRPr lang="en-US" dirty="0"/>
          </a:p>
        </p:txBody>
      </p:sp>
    </p:spTree>
    <p:extLst>
      <p:ext uri="{BB962C8B-B14F-4D97-AF65-F5344CB8AC3E}">
        <p14:creationId xmlns:p14="http://schemas.microsoft.com/office/powerpoint/2010/main" val="3652341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100" dirty="0" smtClean="0"/>
              <a:t>How do </a:t>
            </a:r>
            <a:r>
              <a:rPr lang="en-US" sz="1100" baseline="0" dirty="0" smtClean="0"/>
              <a:t>narrow networks mix with payment reform? Imagine you are a provider in a narrow network. In contract negotiations with a health insurance plan or other purchaser it is discussed that you can be included in the network as long as you accept some level of risk – that is, you meet goals or could lose money.  You accept the risk to maintain patient volume, and agree to meet the quality standards. </a:t>
            </a:r>
          </a:p>
          <a:p>
            <a:endParaRPr lang="en-US" sz="1100" baseline="0" dirty="0" smtClean="0"/>
          </a:p>
          <a:p>
            <a:pPr marL="342900" indent="-342900">
              <a:buFont typeface="Arial" panose="020B0604020202020204" pitchFamily="34" charset="0"/>
              <a:buChar char="•"/>
            </a:pPr>
            <a:r>
              <a:rPr lang="en-US" sz="1100" baseline="0" dirty="0" smtClean="0"/>
              <a:t>Intel has done this in New Mexico with Presbyterian Health system.   A study of the program’s first year found that Presbyterian did very well on its quality metrics but didn’t meet its cost goals because plan members used the system more, there was more </a:t>
            </a:r>
            <a:r>
              <a:rPr lang="en-US" dirty="0" smtClean="0"/>
              <a:t>proactive primary care, and more pregnancies than predicted.</a:t>
            </a:r>
            <a:endParaRPr lang="en-US" sz="1100" baseline="0" dirty="0" smtClean="0"/>
          </a:p>
          <a:p>
            <a:pPr marL="342900" indent="-342900">
              <a:buFont typeface="Arial" panose="020B0604020202020204" pitchFamily="34" charset="0"/>
              <a:buChar char="•"/>
            </a:pPr>
            <a:endParaRPr lang="en-US" sz="1100" baseline="0" dirty="0" smtClean="0"/>
          </a:p>
          <a:p>
            <a:pPr marL="342900" indent="-342900">
              <a:buFont typeface="Arial" panose="020B0604020202020204" pitchFamily="34" charset="0"/>
              <a:buChar char="•"/>
            </a:pPr>
            <a:r>
              <a:rPr lang="en-US" sz="1100" baseline="0" dirty="0" smtClean="0"/>
              <a:t>So, this shows costs can actually go at first up because consumers are incentivized to get services that maybe they didn’t use before. But it is expected this approach could eventually drive prices down.</a:t>
            </a:r>
          </a:p>
          <a:p>
            <a:pPr marL="342900" indent="-342900">
              <a:buFont typeface="Arial" panose="020B0604020202020204" pitchFamily="34" charset="0"/>
              <a:buChar char="•"/>
            </a:pPr>
            <a:endParaRPr lang="en-US" sz="1100" baseline="0" dirty="0" smtClean="0"/>
          </a:p>
          <a:p>
            <a:pPr marL="0" indent="0">
              <a:buFont typeface="Arial" panose="020B0604020202020204" pitchFamily="34" charset="0"/>
              <a:buNone/>
            </a:pPr>
            <a:r>
              <a:rPr lang="en-US" sz="1100" dirty="0" smtClean="0"/>
              <a:t>Source: Intel</a:t>
            </a:r>
          </a:p>
          <a:p>
            <a:pPr marL="0" indent="0">
              <a:buFont typeface="Arial" panose="020B0604020202020204" pitchFamily="34" charset="0"/>
              <a:buNone/>
            </a:pPr>
            <a:r>
              <a:rPr lang="en-US" sz="1100" dirty="0" smtClean="0"/>
              <a:t>http://www.intel.com/content/dam/www/public/us/en/documents/white-papers/disruptive-innovation-healthcare-delivery-paper.pdf</a:t>
            </a:r>
          </a:p>
          <a:p>
            <a:endParaRPr lang="en-US" dirty="0"/>
          </a:p>
        </p:txBody>
      </p:sp>
    </p:spTree>
    <p:extLst>
      <p:ext uri="{BB962C8B-B14F-4D97-AF65-F5344CB8AC3E}">
        <p14:creationId xmlns:p14="http://schemas.microsoft.com/office/powerpoint/2010/main" val="591656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t>This slide explains the concept of case management</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t>Health plans and health systems are getting better </a:t>
            </a:r>
            <a:r>
              <a:rPr lang="en-US" sz="1100" baseline="0" dirty="0" smtClean="0"/>
              <a:t>at sifting through data to detect people who use a lot of health care services such as a patient with diabetes and a high blood pressure complicated by depression. </a:t>
            </a:r>
          </a:p>
          <a:p>
            <a:pPr marL="171450" indent="-171450">
              <a:buFont typeface="Arial" panose="020B0604020202020204" pitchFamily="34" charset="0"/>
              <a:buChar char="•"/>
            </a:pPr>
            <a:endParaRPr lang="en-US" sz="1100" baseline="0" dirty="0" smtClean="0"/>
          </a:p>
          <a:p>
            <a:pPr marL="171450" indent="-171450">
              <a:buFont typeface="Arial" panose="020B0604020202020204" pitchFamily="34" charset="0"/>
              <a:buChar char="•"/>
            </a:pPr>
            <a:r>
              <a:rPr lang="en-US" sz="1100" baseline="0" dirty="0" smtClean="0"/>
              <a:t>These are the patients that cost the most to care for, and to stay on top of their health care needs requires intensive case management. Typically, this involves close, regular monitoring of these patients by nurses or tele-monitoring services that can monitoring vital signs. </a:t>
            </a:r>
          </a:p>
          <a:p>
            <a:pPr marL="171450" indent="-171450">
              <a:buFont typeface="Arial" panose="020B0604020202020204" pitchFamily="34" charset="0"/>
              <a:buChar char="•"/>
            </a:pPr>
            <a:endParaRPr lang="en-US" sz="1100" baseline="0" dirty="0" smtClean="0"/>
          </a:p>
          <a:p>
            <a:pPr marL="171450" indent="-171450">
              <a:buFont typeface="Arial" panose="020B0604020202020204" pitchFamily="34" charset="0"/>
              <a:buChar char="•"/>
            </a:pPr>
            <a:r>
              <a:rPr lang="en-US" sz="1100" baseline="0" dirty="0" smtClean="0"/>
              <a:t>We are seeing an increasing number of examples of where this high intensity outpatient case management are keeping patients out of emergency departments and hospitals, where care is more expensive. </a:t>
            </a:r>
            <a:endParaRPr lang="en-US" sz="1100" dirty="0"/>
          </a:p>
        </p:txBody>
      </p:sp>
    </p:spTree>
    <p:extLst>
      <p:ext uri="{BB962C8B-B14F-4D97-AF65-F5344CB8AC3E}">
        <p14:creationId xmlns:p14="http://schemas.microsoft.com/office/powerpoint/2010/main" val="1866149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dirty="0" smtClean="0"/>
              <a:t>This slide explains pairing case management and shared risk</a:t>
            </a:r>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p>
          <a:p>
            <a:pPr marL="342900" marR="0"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t>Imagine if</a:t>
            </a:r>
            <a:r>
              <a:rPr lang="en-US" sz="1100" baseline="0" dirty="0" smtClean="0"/>
              <a:t> you were to pair Case Management and Shared Risk.  That’s what took place in North Carolina where Blue Cross Blue Shield of North Carolina created an algorithm to detect people who use the emergency room a lot. Blue Cross Blue Shield of North Carolina eliminated almost 1,300 inappropriate ER visits in a year by working with employers to identify high utilizers and educate them about the proper use of the emergency room and the health care system.</a:t>
            </a:r>
          </a:p>
          <a:p>
            <a:pPr marL="0" marR="0"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baseline="0" dirty="0" smtClean="0"/>
              <a:t> </a:t>
            </a:r>
          </a:p>
          <a:p>
            <a:pPr marL="342900" indent="-342900">
              <a:buFont typeface="Arial" panose="020B0604020202020204" pitchFamily="34" charset="0"/>
              <a:buChar char="•"/>
            </a:pPr>
            <a:r>
              <a:rPr lang="en-US" sz="1100" baseline="0" dirty="0" smtClean="0"/>
              <a:t>These strategies where you are use intensive case management to manage high-cost utilizers would pair well with providers that accept financial risk,  because there are great opportunities to reduce the cost of their care by taking better care of them outside the hospital.</a:t>
            </a:r>
          </a:p>
          <a:p>
            <a:endParaRPr lang="en-US" sz="1100" dirty="0" smtClean="0">
              <a:effectLst/>
              <a:latin typeface="Avenir Roman"/>
              <a:ea typeface="Avenir Roman"/>
              <a:cs typeface="Avenir Roman"/>
              <a:sym typeface="Avenir Roman"/>
            </a:endParaRPr>
          </a:p>
          <a:p>
            <a:r>
              <a:rPr lang="en-US" sz="1100" dirty="0" smtClean="0">
                <a:effectLst/>
                <a:latin typeface="Avenir Roman"/>
                <a:ea typeface="Avenir Roman"/>
                <a:cs typeface="Avenir Roman"/>
                <a:sym typeface="Avenir Roman"/>
              </a:rPr>
              <a:t>Source Managed Care Magazine</a:t>
            </a:r>
          </a:p>
          <a:p>
            <a:r>
              <a:rPr lang="en-US" sz="1100" dirty="0" smtClean="0">
                <a:effectLst/>
                <a:latin typeface="Avenir Roman"/>
                <a:ea typeface="Avenir Roman"/>
                <a:cs typeface="Avenir Roman"/>
                <a:sym typeface="Avenir Roman"/>
              </a:rPr>
              <a:t>http://www.managedcaremag.com/archives/2014/1/high-utilizing-patients-where-are-savings</a:t>
            </a:r>
          </a:p>
          <a:p>
            <a:endParaRPr lang="en-US" sz="1100" baseline="0" dirty="0" smtClean="0"/>
          </a:p>
          <a:p>
            <a:endParaRPr lang="en-US" sz="1100" dirty="0"/>
          </a:p>
        </p:txBody>
      </p:sp>
    </p:spTree>
    <p:extLst>
      <p:ext uri="{BB962C8B-B14F-4D97-AF65-F5344CB8AC3E}">
        <p14:creationId xmlns:p14="http://schemas.microsoft.com/office/powerpoint/2010/main" val="4172918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This slide sets up the objectives of</a:t>
            </a:r>
            <a:r>
              <a:rPr lang="en-US" baseline="0" dirty="0" smtClean="0"/>
              <a:t> payment reform.</a:t>
            </a:r>
          </a:p>
          <a:p>
            <a:pPr marL="0" indent="0">
              <a:buFont typeface="Arial" panose="020B0604020202020204" pitchFamily="34" charset="0"/>
              <a:buNone/>
            </a:pPr>
            <a:r>
              <a:rPr lang="en-US" baseline="0" dirty="0" smtClean="0"/>
              <a:t> </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Earlier we discussed the issues of quality and cost facing our health care system. As we discussed, a major cause of these problems is that the fee-for-service system encourage volume-driven health care rather than value-driven health care, and it poses . </a:t>
            </a:r>
          </a:p>
          <a:p>
            <a:endParaRPr lang="en-US" dirty="0" smtClean="0"/>
          </a:p>
          <a:p>
            <a:pPr marL="171450" indent="-171450">
              <a:buFont typeface="Arial" panose="020B0604020202020204" pitchFamily="34" charset="0"/>
              <a:buChar char="•"/>
            </a:pPr>
            <a:r>
              <a:rPr lang="en-US" dirty="0" smtClean="0"/>
              <a:t>That</a:t>
            </a:r>
            <a:r>
              <a:rPr lang="en-US" baseline="0" dirty="0" smtClean="0"/>
              <a:t> is why the government and other major health care purchasers like Walmart, Intel and GE are exploring new ways of purchasing health care that rewards providers for their outcomes they achieve instead of the volume of services they provide.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At the end of the day, payment reform is really about removing the financial barriers to improving the health care delivery system, so it is more cost effective and achieves better outcomes. Payment reform is merely a means to an end we should all want – a system that works to keep people healthy, and does a better job when they are ill.</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In our current system, many patients develop health issues that could have been prevented with more effective care, and they end up in the hospital because their chronic disease was not effectively managed. If we improve the healthcare system in a way that helps people stay well or achieve better outcomes when they have an illness, we will save money.  But this requires re-engineering the healthcare system so it focuses on keeping people healthy and does a better job of managing disease.</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We’re not set up to do that now. Unfortunately, our payment system is geared more toward paying for you to go to the hospital than it is to paying for the care management that can help keep you out of the hospital. </a:t>
            </a:r>
          </a:p>
          <a:p>
            <a:pPr marL="171450" indent="-171450" fontAlgn="base">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fontAlgn="base">
              <a:buFont typeface="Arial" panose="020B0604020202020204" pitchFamily="34" charset="0"/>
              <a:buChar char="•"/>
            </a:pPr>
            <a:r>
              <a:rPr lang="en-US" sz="1100" dirty="0" smtClean="0">
                <a:effectLst/>
                <a:latin typeface="Avenir Roman"/>
                <a:ea typeface="Avenir Roman"/>
                <a:cs typeface="Avenir Roman"/>
                <a:sym typeface="Avenir Roman"/>
              </a:rPr>
              <a:t>Let me give you an example. Let’s say you are a doctor who takes steps to identify your high-risk, and potentially high-cost, patients. You hire an extra nurse, a patient educator, or a nutritionist to help them manage their conditions. And you have one patient who has trouble making it to your office because she doesn’t have a car. So you send a taxi for her, because she has diabetes and really needs her checkups. Good luck getting paid for any of this, even though every this doctor wants to do will help his patients from having to use the hospital. </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Now, let’s say our same doctor tells his patients to email or call with problems that require only a quick consultation because it will save everyone time and trouble. Good luck getting paid for that, because most health plans won’t reimburse for emails or phone calls. Fee for service favors delivery models that rely heavily on face-to-face encounters between patients and doctors.</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I hope you are beginning to get the picture. The picture I am painting is of a payment system that does not provide financial support for doctors, hospitals or other health care providers to do things differently to deliver better care more efficiently.</a:t>
            </a:r>
          </a:p>
          <a:p>
            <a:pPr marL="171450" indent="-171450">
              <a:buFont typeface="Arial" panose="020B0604020202020204" pitchFamily="34" charset="0"/>
              <a:buChar char="•"/>
            </a:pPr>
            <a:endParaRPr lang="en-US" sz="1100" dirty="0" smtClean="0">
              <a:solidFill>
                <a:schemeClr val="tx1"/>
              </a:solidFill>
              <a:effectLst/>
              <a:latin typeface="Avenir Roman"/>
              <a:sym typeface="Avenir Roman"/>
            </a:endParaRPr>
          </a:p>
          <a:p>
            <a:pPr marL="171450" indent="-171450">
              <a:buFont typeface="Arial" panose="020B0604020202020204" pitchFamily="34" charset="0"/>
              <a:buChar char="•"/>
            </a:pPr>
            <a:r>
              <a:rPr lang="en-US" sz="1100" dirty="0" smtClean="0">
                <a:solidFill>
                  <a:schemeClr val="tx1"/>
                </a:solidFill>
                <a:effectLst/>
                <a:latin typeface="Avenir Roman"/>
                <a:sym typeface="Avenir Roman"/>
              </a:rPr>
              <a:t>This is why we need a</a:t>
            </a:r>
            <a:r>
              <a:rPr lang="en-US" sz="1100" baseline="0" dirty="0" smtClean="0">
                <a:solidFill>
                  <a:schemeClr val="tx1"/>
                </a:solidFill>
                <a:effectLst/>
                <a:latin typeface="Avenir Roman"/>
                <a:sym typeface="Avenir Roman"/>
              </a:rPr>
              <a:t> payment models </a:t>
            </a:r>
            <a:r>
              <a:rPr lang="en-US" sz="1100" dirty="0" smtClean="0">
                <a:solidFill>
                  <a:schemeClr val="tx1"/>
                </a:solidFill>
                <a:effectLst/>
                <a:latin typeface="Avenir Roman"/>
                <a:sym typeface="Avenir Roman"/>
              </a:rPr>
              <a:t>that </a:t>
            </a:r>
            <a:r>
              <a:rPr lang="en-US" sz="1100" dirty="0" smtClean="0">
                <a:solidFill>
                  <a:schemeClr val="tx1"/>
                </a:solidFill>
              </a:rPr>
              <a:t>pay for the care we want, including better prevention, care coordination and disease management. That doesn’t pay for what we don’t want like</a:t>
            </a:r>
            <a:r>
              <a:rPr lang="en-US" sz="1100" baseline="0" dirty="0" smtClean="0">
                <a:solidFill>
                  <a:schemeClr val="tx1"/>
                </a:solidFill>
              </a:rPr>
              <a:t> care that is harmful or wasteful</a:t>
            </a:r>
          </a:p>
          <a:p>
            <a:pPr marL="171450" indent="-171450">
              <a:buFont typeface="Arial" panose="020B0604020202020204" pitchFamily="34" charset="0"/>
              <a:buChar char="•"/>
            </a:pPr>
            <a:endParaRPr lang="en-US" sz="1100" baseline="0" dirty="0" smtClean="0">
              <a:solidFill>
                <a:schemeClr val="tx1"/>
              </a:solidFill>
            </a:endParaRPr>
          </a:p>
          <a:p>
            <a:pPr marL="171450" indent="-171450">
              <a:buFont typeface="Arial" panose="020B0604020202020204" pitchFamily="34" charset="0"/>
              <a:buChar char="•"/>
            </a:pPr>
            <a:r>
              <a:rPr lang="en-US" sz="1100" baseline="0" dirty="0" smtClean="0">
                <a:solidFill>
                  <a:schemeClr val="tx1"/>
                </a:solidFill>
              </a:rPr>
              <a:t>We want incentives </a:t>
            </a:r>
            <a:r>
              <a:rPr lang="en-US" sz="1100" dirty="0" smtClean="0">
                <a:solidFill>
                  <a:schemeClr val="tx1"/>
                </a:solidFill>
              </a:rPr>
              <a:t>that reward providers for delivering high-quality, efficient care</a:t>
            </a:r>
          </a:p>
          <a:p>
            <a:pPr marL="171450" indent="-171450">
              <a:buFont typeface="Arial" panose="020B0604020202020204" pitchFamily="34" charset="0"/>
              <a:buChar char="•"/>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723371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marR="0" lvl="2"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dirty="0" smtClean="0"/>
              <a:t>This slide sets up the idea that payment reform is NOT just about savings money.</a:t>
            </a:r>
          </a:p>
          <a:p>
            <a:pPr marL="0" marR="0" lvl="2"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endParaRPr lang="en-US" sz="1100" dirty="0" smtClean="0"/>
          </a:p>
          <a:p>
            <a:pPr marL="171450" marR="0" lvl="2"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t>The value-based payment reforms we’re going to look at are NOT just about saving money. While some payment methods are certainly designed to spur efficiency and reduce unnecessary spending, payment reform can also incentivize improved performance – improvements in the quality of the care and the outcomes providers deliver. So there are really twin goals: quality and affordability. </a:t>
            </a:r>
          </a:p>
          <a:p>
            <a:pPr marL="342900" marR="0" lvl="2"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p>
          <a:p>
            <a:pPr marL="342900" marR="0" lvl="2"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t>If payment reform only addresses efficiency or the cost side of then we</a:t>
            </a:r>
            <a:r>
              <a:rPr lang="en-US" sz="1100" baseline="0" dirty="0" smtClean="0"/>
              <a:t> shouldn’t </a:t>
            </a:r>
            <a:r>
              <a:rPr lang="en-US" sz="1100" dirty="0" smtClean="0"/>
              <a:t>really consider it payment reform because we should want the quality of care to be protected, and if possible, even make quality better through payment reform. Plus, if people think payment reform is only about saving money, they’ll likely to assume it works to achieve that outcome by denying them care. </a:t>
            </a:r>
          </a:p>
          <a:p>
            <a:pPr marL="0" marR="0" lvl="2" indent="457200" defTabSz="457200" eaLnBrk="1" fontAlgn="auto" latinLnBrk="0" hangingPunct="1">
              <a:lnSpc>
                <a:spcPct val="125000"/>
              </a:lnSpc>
              <a:spcBef>
                <a:spcPts val="0"/>
              </a:spcBef>
              <a:spcAft>
                <a:spcPts val="0"/>
              </a:spcAft>
              <a:buClrTx/>
              <a:buSzTx/>
              <a:buFontTx/>
              <a:buNone/>
              <a:tabLst/>
              <a:defRPr/>
            </a:pPr>
            <a:endParaRPr lang="en-US" sz="1100" dirty="0" smtClean="0"/>
          </a:p>
          <a:p>
            <a:pPr marL="342900" marR="0" lvl="2"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t>So, in sum, payment reform should</a:t>
            </a:r>
          </a:p>
          <a:p>
            <a:pPr lvl="2"/>
            <a:endParaRPr lang="en-US" sz="1100" dirty="0" smtClean="0"/>
          </a:p>
          <a:p>
            <a:pPr marL="0" lvl="6" indent="0">
              <a:buFont typeface="Arial" panose="020B0604020202020204" pitchFamily="34" charset="0"/>
              <a:buNone/>
            </a:pPr>
            <a:r>
              <a:rPr lang="en-US" sz="1100" dirty="0" smtClean="0"/>
              <a:t>		- Reflects </a:t>
            </a:r>
            <a:r>
              <a:rPr lang="en-US" sz="1100" dirty="0"/>
              <a:t>provider performance, especially the quality and safety of care that providers </a:t>
            </a:r>
            <a:r>
              <a:rPr lang="en-US" sz="1100" dirty="0" smtClean="0"/>
              <a:t>deliver </a:t>
            </a:r>
            <a:endParaRPr lang="en-US" sz="1100" dirty="0"/>
          </a:p>
          <a:p>
            <a:pPr marL="0" lvl="6" indent="0">
              <a:buFont typeface="Arial" panose="020B0604020202020204" pitchFamily="34" charset="0"/>
              <a:buNone/>
            </a:pPr>
            <a:r>
              <a:rPr lang="en-US" sz="1100" dirty="0" smtClean="0"/>
              <a:t>		- Spur </a:t>
            </a:r>
            <a:r>
              <a:rPr lang="en-US" sz="1100" dirty="0"/>
              <a:t>efficiency and reduce unnecessary </a:t>
            </a:r>
            <a:r>
              <a:rPr lang="en-US" sz="1100" dirty="0" smtClean="0"/>
              <a:t>spending </a:t>
            </a:r>
            <a:endParaRPr lang="en-US" sz="1100" dirty="0"/>
          </a:p>
          <a:p>
            <a:pPr marL="0" lvl="6" indent="0">
              <a:buFont typeface="Arial" panose="020B0604020202020204" pitchFamily="34" charset="0"/>
              <a:buNone/>
            </a:pPr>
            <a:r>
              <a:rPr lang="en-US" sz="1100" dirty="0" smtClean="0"/>
              <a:t>		- Reward </a:t>
            </a:r>
            <a:r>
              <a:rPr lang="en-US" sz="1100" baseline="0" dirty="0" smtClean="0"/>
              <a:t> better quality and outcomes</a:t>
            </a:r>
            <a:endParaRPr lang="en-US" sz="1100" dirty="0"/>
          </a:p>
          <a:p>
            <a:pPr lvl="2"/>
            <a:r>
              <a:rPr lang="en-US" sz="1100" dirty="0" smtClean="0"/>
              <a:t/>
            </a:r>
            <a:br>
              <a:rPr lang="en-US" sz="1100" dirty="0" smtClean="0"/>
            </a:br>
            <a:r>
              <a:rPr lang="en-US" sz="1100" dirty="0" smtClean="0"/>
              <a:t>	</a:t>
            </a:r>
            <a:endParaRPr lang="en-US" sz="1100" dirty="0"/>
          </a:p>
        </p:txBody>
      </p:sp>
    </p:spTree>
    <p:extLst>
      <p:ext uri="{BB962C8B-B14F-4D97-AF65-F5344CB8AC3E}">
        <p14:creationId xmlns:p14="http://schemas.microsoft.com/office/powerpoint/2010/main" val="348485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This slide introduces the spectrum of payment reforms being tried in today’s marketplace.</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To talk about payment reform, you need a vocabulary. The framework you se</a:t>
            </a:r>
            <a:r>
              <a:rPr lang="en-US" baseline="0" dirty="0" smtClean="0"/>
              <a:t>e here </a:t>
            </a:r>
            <a:r>
              <a:rPr lang="en-US" dirty="0" smtClean="0"/>
              <a:t>was created by Catalyst for Payment Reform, an independent, non-profit employer coalition that promotes better and higher value health care. It shows the spectrum of payment methods used in the market place today. It starts on the left with fee for service, which as we have</a:t>
            </a:r>
            <a:r>
              <a:rPr lang="en-US" baseline="0" dirty="0" smtClean="0"/>
              <a:t> discussed </a:t>
            </a:r>
            <a:r>
              <a:rPr lang="en-US" dirty="0" smtClean="0"/>
              <a:t>reimburses providers for individual services, regardless of quality and outcomes. </a:t>
            </a:r>
          </a:p>
          <a:p>
            <a:pPr marL="171450" indent="-171450">
              <a:buFont typeface="Arial" panose="020B0604020202020204" pitchFamily="34" charset="0"/>
              <a:buChar char="•"/>
            </a:pPr>
            <a:endParaRPr lang="en-US" dirty="0" smtClean="0"/>
          </a:p>
          <a:p>
            <a:pPr marL="171450" marR="0"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dirty="0" smtClean="0"/>
              <a:t>In the middle you see  the term “bundled payment.” This is when you pay a single price for a entire episode of care like a knee replacement. </a:t>
            </a:r>
            <a:r>
              <a:rPr lang="en-US" sz="1100" dirty="0" smtClean="0">
                <a:effectLst/>
                <a:latin typeface="Avenir Roman"/>
                <a:ea typeface="Avenir Roman"/>
                <a:cs typeface="Avenir Roman"/>
                <a:sym typeface="Avenir Roman"/>
              </a:rPr>
              <a:t>The patient can find out up front what it will cost for surgery and then follow-up care such as physical therapy and subsequent examinations.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Continuing to the right, are models where payers</a:t>
            </a:r>
            <a:r>
              <a:rPr lang="en-US" baseline="0" dirty="0" smtClean="0"/>
              <a:t> </a:t>
            </a:r>
            <a:r>
              <a:rPr lang="en-US" dirty="0" smtClean="0"/>
              <a:t>pay a single price for care for one patient. </a:t>
            </a:r>
            <a:r>
              <a:rPr lang="en-US" sz="1100" b="0" i="0" dirty="0" smtClean="0">
                <a:effectLst/>
                <a:latin typeface="Avenir Roman"/>
                <a:ea typeface="Avenir Roman"/>
                <a:cs typeface="Avenir Roman"/>
                <a:sym typeface="Avenir Roman"/>
              </a:rPr>
              <a:t>Under global capitation, networks of hospitals and physicians receive single fixed payment per health plan member per month. There is usually a single contract with a health plan and</a:t>
            </a:r>
            <a:r>
              <a:rPr lang="en-US" sz="1100" b="0" i="0" baseline="0" dirty="0" smtClean="0">
                <a:effectLst/>
                <a:latin typeface="Avenir Roman"/>
                <a:ea typeface="Avenir Roman"/>
                <a:cs typeface="Avenir Roman"/>
                <a:sym typeface="Avenir Roman"/>
              </a:rPr>
              <a:t> the providers </a:t>
            </a:r>
            <a:r>
              <a:rPr lang="en-US" sz="1100" b="0" i="0" dirty="0" smtClean="0">
                <a:effectLst/>
                <a:latin typeface="Avenir Roman"/>
                <a:ea typeface="Avenir Roman"/>
                <a:cs typeface="Avenir Roman"/>
                <a:sym typeface="Avenir Roman"/>
              </a:rPr>
              <a:t>must determine how to divide it up. Under a partial capitation model, a single payment is made for a defined set of services, while other services involved in a patient’s care are paid for on a fee-for-service basis.</a:t>
            </a: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As you move from left to right, you have greater accountability on the provider, both financially and sometimes in terms of quality. Providers have more financial risk and they are more likely to collaborate. As you move from left to right, the more you are likely to see resistance from providers because it can put them at risk of losing money if their costs exceed their budget.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Within each model there are incentives and disincentives and positives and negatives. On the fee for service end there tends to be more expense, but on the other end, with global payment some people fear that providers might withhold care because they will make more if they deliver less care.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Each method has a good side and a bad side, and each method can be improved upon. There is no perfect way of doing this. Although many argue that we are moving away from fee for service, we are still resting primarily on a fee for service system for now. </a:t>
            </a:r>
          </a:p>
          <a:p>
            <a:endParaRPr lang="en-US" dirty="0"/>
          </a:p>
        </p:txBody>
      </p:sp>
    </p:spTree>
    <p:extLst>
      <p:ext uri="{BB962C8B-B14F-4D97-AF65-F5344CB8AC3E}">
        <p14:creationId xmlns:p14="http://schemas.microsoft.com/office/powerpoint/2010/main" val="3938424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04850"/>
            <a:ext cx="6272212" cy="352742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effectLst/>
                <a:latin typeface="Avenir Roman"/>
                <a:ea typeface="Avenir Roman"/>
                <a:cs typeface="Avenir Roman"/>
                <a:sym typeface="Avenir Roman"/>
              </a:rPr>
              <a:t>This slide presents how payment reform can introduce financial risk for providers.</a:t>
            </a:r>
          </a:p>
          <a:p>
            <a:pPr marL="0" indent="0">
              <a:buFont typeface="Arial" panose="020B0604020202020204" pitchFamily="34" charset="0"/>
              <a:buNone/>
            </a:pPr>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Most of the alternative payment methods fall into one of three categories based on how much financial risk providers assume.</a:t>
            </a:r>
          </a:p>
          <a:p>
            <a:r>
              <a:rPr lang="en-US" sz="1100" dirty="0" smtClean="0">
                <a:effectLst/>
                <a:latin typeface="Avenir Roman"/>
                <a:ea typeface="Avenir Roman"/>
                <a:cs typeface="Avenir Roman"/>
                <a:sym typeface="Avenir Roman"/>
              </a:rPr>
              <a:t> </a:t>
            </a: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First, some are “upside only risk,” meaning the payment reform gives health care providers the chance for a financial upside, but no added financial risk, or downside.  These payments are basically layered on top of fee-for-service. Common examples include pay-for-performance bonuses or care coordination fees for physicians whose practices</a:t>
            </a:r>
            <a:r>
              <a:rPr lang="en-US" sz="1100" baseline="0" dirty="0" smtClean="0">
                <a:effectLst/>
                <a:latin typeface="Avenir Roman"/>
                <a:ea typeface="Avenir Roman"/>
                <a:cs typeface="Avenir Roman"/>
                <a:sym typeface="Avenir Roman"/>
              </a:rPr>
              <a:t> </a:t>
            </a:r>
            <a:r>
              <a:rPr lang="en-US" sz="1100" dirty="0" smtClean="0">
                <a:effectLst/>
                <a:latin typeface="Avenir Roman"/>
                <a:ea typeface="Avenir Roman"/>
                <a:cs typeface="Avenir Roman"/>
                <a:sym typeface="Avenir Roman"/>
              </a:rPr>
              <a:t>serve as medical homes.</a:t>
            </a:r>
          </a:p>
          <a:p>
            <a:endParaRPr lang="en-US" sz="1100" dirty="0" smtClean="0">
              <a:effectLst/>
              <a:latin typeface="Avenir Roman"/>
              <a:ea typeface="Avenir Roman"/>
              <a:cs typeface="Avenir Roman"/>
              <a:sym typeface="Avenir Roman"/>
            </a:endParaRPr>
          </a:p>
          <a:p>
            <a:pPr marL="171450" marR="0"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effectLst/>
                <a:latin typeface="Avenir Roman"/>
                <a:ea typeface="Avenir Roman"/>
                <a:cs typeface="Avenir Roman"/>
                <a:sym typeface="Avenir Roman"/>
              </a:rPr>
              <a:t>Second, some are “downside only risk,” meaning they put providers at risk in the event that they have to care for a patient in situations where additional care could have been avoided. An example is Medicare or other insurers not paying hospitals for care they have to provide when patients acquire conditions in the hospital, such as a catheter-associated infection, surgical site infection or a pressure ulcer, or when patients have to be readmitted to the hospital for the same condition.</a:t>
            </a:r>
          </a:p>
          <a:p>
            <a:endParaRPr lang="en-US" sz="1100" dirty="0" smtClean="0">
              <a:effectLst/>
              <a:latin typeface="Avenir Roman"/>
              <a:ea typeface="Avenir Roman"/>
              <a:cs typeface="Avenir Roman"/>
              <a:sym typeface="Avenir Roman"/>
            </a:endParaRPr>
          </a:p>
          <a:p>
            <a:pPr marL="171450" indent="-171450">
              <a:buFont typeface="Arial" panose="020B0604020202020204" pitchFamily="34" charset="0"/>
              <a:buChar char="•"/>
            </a:pPr>
            <a:r>
              <a:rPr lang="en-US" sz="1100" dirty="0" smtClean="0">
                <a:effectLst/>
                <a:latin typeface="Avenir Roman"/>
                <a:ea typeface="Avenir Roman"/>
                <a:cs typeface="Avenir Roman"/>
                <a:sym typeface="Avenir Roman"/>
              </a:rPr>
              <a:t>Third, some contain “two-sided risk,” in which providers stand to gain or lose. One example of this is a risk-sharing payment arrangement in an Accountable Care Organizations (ACO). If there are savings, providers share them with the payers. can share in savings. But they also get penalized for not meeting budget or quality targets. </a:t>
            </a:r>
            <a:r>
              <a:rPr lang="en-US" sz="1100" dirty="0" smtClean="0">
                <a:solidFill>
                  <a:schemeClr val="tx1"/>
                </a:solidFill>
              </a:rPr>
              <a:t>Savings can be measured as the difference between expected and actual cost in a given measurement year, for example.  </a:t>
            </a:r>
            <a:endParaRPr lang="en-US" sz="1100" dirty="0" smtClean="0">
              <a:effectLst/>
              <a:latin typeface="Avenir Roman"/>
              <a:ea typeface="Avenir Roman"/>
              <a:cs typeface="Avenir Roman"/>
              <a:sym typeface="Avenir Roman"/>
            </a:endParaRPr>
          </a:p>
          <a:p>
            <a:endParaRPr lang="en-US" sz="26300" dirty="0"/>
          </a:p>
        </p:txBody>
      </p:sp>
    </p:spTree>
    <p:extLst>
      <p:ext uri="{BB962C8B-B14F-4D97-AF65-F5344CB8AC3E}">
        <p14:creationId xmlns:p14="http://schemas.microsoft.com/office/powerpoint/2010/main" val="382837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baseline="0" dirty="0" smtClean="0">
                <a:latin typeface="Avenir Roman"/>
                <a:ea typeface="Avenir Roman"/>
                <a:cs typeface="Avenir Roman"/>
                <a:sym typeface="Avenir Roman"/>
              </a:rPr>
              <a:t>This slide explains pay-for-performance</a:t>
            </a:r>
          </a:p>
          <a:p>
            <a:pPr marL="171450" marR="0" lvl="1"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baseline="0" dirty="0" smtClean="0">
              <a:latin typeface="Avenir Roman"/>
              <a:ea typeface="Avenir Roman"/>
              <a:cs typeface="Avenir Roman"/>
              <a:sym typeface="Avenir Roman"/>
            </a:endParaRPr>
          </a:p>
          <a:p>
            <a:pPr marL="171450" marR="0" lvl="1"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baseline="0" dirty="0" smtClean="0">
                <a:latin typeface="Avenir Roman"/>
                <a:ea typeface="Avenir Roman"/>
                <a:cs typeface="Avenir Roman"/>
                <a:sym typeface="Avenir Roman"/>
              </a:rPr>
              <a:t>There is evidence that pay for performance can improve quality but there is virtually no evidence that reduces cost. It is easier to implement than the more complicated payment reforms because in the pay for performance model you pay providers like you would normally do but you layer on performance bonuses. The focus is usually on improving quality. </a:t>
            </a:r>
          </a:p>
          <a:p>
            <a:pPr marL="171450" marR="0" lvl="1"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baseline="0" dirty="0" smtClean="0">
              <a:solidFill>
                <a:schemeClr val="tx1"/>
              </a:solidFill>
              <a:latin typeface="Avenir Roman"/>
              <a:sym typeface="Avenir Roman"/>
            </a:endParaRPr>
          </a:p>
          <a:p>
            <a:pPr marL="171450" marR="0" lvl="1"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solidFill>
                  <a:schemeClr val="tx1"/>
                </a:solidFill>
              </a:rPr>
              <a:t>Historically, the potential bonuses for providers have been small,</a:t>
            </a:r>
            <a:r>
              <a:rPr lang="en-US" sz="1100" baseline="0" dirty="0" smtClean="0">
                <a:solidFill>
                  <a:schemeClr val="tx1"/>
                </a:solidFill>
              </a:rPr>
              <a:t> and t</a:t>
            </a:r>
            <a:r>
              <a:rPr lang="en-US" sz="1100" dirty="0" smtClean="0">
                <a:solidFill>
                  <a:schemeClr val="tx1"/>
                </a:solidFill>
              </a:rPr>
              <a:t>here is no conclusive evidence for how large potential bonuses must be to change provider behavior significantly. </a:t>
            </a:r>
          </a:p>
          <a:p>
            <a:pPr marL="171450" marR="0" lvl="1"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solidFill>
                <a:schemeClr val="tx1"/>
              </a:solidFill>
            </a:endParaRPr>
          </a:p>
          <a:p>
            <a:pPr marL="171450" marR="0" lvl="1" indent="-171450" algn="l"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solidFill>
                  <a:schemeClr val="tx1"/>
                </a:solidFill>
              </a:rPr>
              <a:t>However, in a predominately fee-for-service payment system, pay-for-performance offers a starting point for tying payment to performance.</a:t>
            </a:r>
          </a:p>
          <a:p>
            <a:pPr lvl="1"/>
            <a:endParaRPr lang="en-US" sz="1100" dirty="0">
              <a:latin typeface="Avenir Roman"/>
              <a:ea typeface="Avenir Roman"/>
              <a:cs typeface="Avenir Roman"/>
              <a:sym typeface="Avenir Roman"/>
            </a:endParaRPr>
          </a:p>
        </p:txBody>
      </p:sp>
    </p:spTree>
    <p:extLst>
      <p:ext uri="{BB962C8B-B14F-4D97-AF65-F5344CB8AC3E}">
        <p14:creationId xmlns:p14="http://schemas.microsoft.com/office/powerpoint/2010/main" val="294958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kern="1200" dirty="0" smtClean="0">
                <a:solidFill>
                  <a:schemeClr val="tx1"/>
                </a:solidFill>
                <a:effectLst/>
                <a:latin typeface="+mn-lt"/>
                <a:ea typeface="+mn-ea"/>
                <a:cs typeface="+mn-cs"/>
              </a:rPr>
              <a:t>This slide is an example of how a pay-for-performance (P4P) works.</a:t>
            </a:r>
          </a:p>
          <a:p>
            <a:pPr marL="171450" indent="-171450">
              <a:buFont typeface="Arial" panose="020B0604020202020204" pitchFamily="34" charset="0"/>
              <a:buChar char="•"/>
            </a:pPr>
            <a:endParaRPr lang="en-US"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100" kern="1200" dirty="0" smtClean="0">
                <a:solidFill>
                  <a:schemeClr val="tx1"/>
                </a:solidFill>
                <a:effectLst/>
                <a:latin typeface="+mn-lt"/>
                <a:ea typeface="+mn-ea"/>
                <a:cs typeface="+mn-cs"/>
              </a:rPr>
              <a:t>An example of how a P4P bonus system works is Bridges to Excellence, a program that measures the quality of care delivered by provider practices. The program places a special emphasis the quality of care provided for patients with chronic conditions, because they are most at risk of incurring complications that can be avoided with good care. </a:t>
            </a:r>
          </a:p>
          <a:p>
            <a:pPr marL="171450" indent="-171450">
              <a:buFont typeface="Arial" panose="020B0604020202020204" pitchFamily="34" charset="0"/>
              <a:buChar char="•"/>
            </a:pPr>
            <a:endParaRPr lang="en-US"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100" kern="1200" dirty="0" smtClean="0">
                <a:solidFill>
                  <a:schemeClr val="tx1"/>
                </a:solidFill>
                <a:effectLst/>
                <a:latin typeface="+mn-lt"/>
                <a:ea typeface="+mn-ea"/>
                <a:cs typeface="+mn-cs"/>
              </a:rPr>
              <a:t>Most BTE initiatives are led by health plans such as Anthem or Aetna that have licensed and adopted Bridges to Excellence as part their pay-for-performance initiatives. Physicians, nurse practitioners and physician assistants who meet the performance benchmarks can earn a range of incentives, sometimes including substantial cash payouts. </a:t>
            </a:r>
          </a:p>
          <a:p>
            <a:pPr marL="171450" indent="-171450">
              <a:buFont typeface="Arial" panose="020B0604020202020204" pitchFamily="34" charset="0"/>
              <a:buChar char="•"/>
            </a:pPr>
            <a:endParaRPr lang="en-US"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100" kern="1200" dirty="0" smtClean="0">
                <a:solidFill>
                  <a:schemeClr val="tx1"/>
                </a:solidFill>
                <a:effectLst/>
                <a:latin typeface="+mn-lt"/>
                <a:ea typeface="+mn-ea"/>
                <a:cs typeface="+mn-cs"/>
              </a:rPr>
              <a:t>Studies show physicians participating in BTE provide better care and use resources more efficiently.   It is not strongly associated with reducing costs.</a:t>
            </a:r>
          </a:p>
          <a:p>
            <a:pPr lvl="1"/>
            <a:endParaRPr lang="en-US" sz="1100" dirty="0">
              <a:latin typeface="Avenir Roman"/>
              <a:ea typeface="Avenir Roman"/>
              <a:cs typeface="Avenir Roman"/>
              <a:sym typeface="Avenir Roman"/>
            </a:endParaRPr>
          </a:p>
        </p:txBody>
      </p:sp>
    </p:spTree>
    <p:extLst>
      <p:ext uri="{BB962C8B-B14F-4D97-AF65-F5344CB8AC3E}">
        <p14:creationId xmlns:p14="http://schemas.microsoft.com/office/powerpoint/2010/main" val="326688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r>
              <a:rPr lang="en-US" sz="1100" dirty="0" smtClean="0">
                <a:effectLst/>
                <a:latin typeface="Avenir Roman"/>
                <a:ea typeface="Avenir Roman"/>
                <a:cs typeface="Avenir Roman"/>
                <a:sym typeface="Avenir Roman"/>
              </a:rPr>
              <a:t>This slide introduces the concept of payments for care coordination</a:t>
            </a:r>
            <a:r>
              <a:rPr lang="en-US" sz="1100" baseline="0" dirty="0" smtClean="0">
                <a:effectLst/>
                <a:latin typeface="Avenir Roman"/>
                <a:ea typeface="Avenir Roman"/>
                <a:cs typeface="Avenir Roman"/>
                <a:sym typeface="Avenir Roman"/>
              </a:rPr>
              <a:t> or other services fee-for-service does not reimburse</a:t>
            </a:r>
          </a:p>
          <a:p>
            <a:pPr marL="0" marR="0" lvl="1" indent="0" defTabSz="457200" eaLnBrk="1" fontAlgn="auto" latinLnBrk="0" hangingPunct="1">
              <a:lnSpc>
                <a:spcPct val="125000"/>
              </a:lnSpc>
              <a:spcBef>
                <a:spcPts val="0"/>
              </a:spcBef>
              <a:spcAft>
                <a:spcPts val="0"/>
              </a:spcAft>
              <a:buClrTx/>
              <a:buSzTx/>
              <a:buFont typeface="Arial" panose="020B0604020202020204" pitchFamily="34" charset="0"/>
              <a:buNone/>
              <a:tabLst/>
              <a:defRPr/>
            </a:pPr>
            <a:endParaRPr lang="en-US" sz="1100" baseline="0" dirty="0" smtClean="0">
              <a:effectLst/>
              <a:latin typeface="Avenir Roman"/>
              <a:ea typeface="Avenir Roman"/>
              <a:cs typeface="Avenir Roman"/>
              <a:sym typeface="Avenir Roman"/>
            </a:endParaRPr>
          </a:p>
          <a:p>
            <a:pPr marL="171450" marR="0" lvl="1"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effectLst/>
                <a:latin typeface="Avenir Roman"/>
                <a:ea typeface="Avenir Roman"/>
                <a:cs typeface="Avenir Roman"/>
                <a:sym typeface="Avenir Roman"/>
              </a:rPr>
              <a:t>Fee for service payment systems typically do not pay for things that we know would be good for patients, like coordinating their care. So let’s say you were a patient and you had a primary care doctor and you have three different conditions that you go to specialists for. Wouldn’t it be nice if someone was paying attention to the whole picture and making sure that there wasn’t a redundancy in testing or that your prescriptions didn’t conflict? Or even helping you get ancillary services you might need. Historically physicians, particularly primary care physicians, have not been paid for that function. </a:t>
            </a:r>
          </a:p>
          <a:p>
            <a:pPr marL="342900" marR="0" lvl="1"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dirty="0" smtClean="0">
              <a:effectLst/>
              <a:latin typeface="Avenir Roman"/>
              <a:ea typeface="Avenir Roman"/>
              <a:cs typeface="Avenir Roman"/>
              <a:sym typeface="Avenir Roman"/>
            </a:endParaRPr>
          </a:p>
          <a:p>
            <a:pPr marL="171450" marR="0" lvl="1"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dirty="0" smtClean="0">
                <a:effectLst/>
                <a:latin typeface="Avenir Roman"/>
                <a:ea typeface="Avenir Roman"/>
                <a:cs typeface="Avenir Roman"/>
                <a:sym typeface="Avenir Roman"/>
              </a:rPr>
              <a:t>So the thinking here is that if we pay some sort of care coordination fee to primary care physicians or practices they will pay better attention to care coordination. This it</a:t>
            </a:r>
            <a:r>
              <a:rPr lang="en-US" sz="1100" baseline="0" dirty="0" smtClean="0">
                <a:effectLst/>
                <a:latin typeface="Avenir Roman"/>
                <a:ea typeface="Avenir Roman"/>
                <a:cs typeface="Avenir Roman"/>
                <a:sym typeface="Avenir Roman"/>
              </a:rPr>
              <a:t> the heart of a new care delivery model called the patient-centered medical home. </a:t>
            </a:r>
            <a:r>
              <a:rPr lang="en-US" sz="1100" dirty="0" smtClean="0">
                <a:effectLst/>
                <a:latin typeface="Avenir Roman"/>
                <a:ea typeface="Avenir Roman"/>
                <a:cs typeface="Avenir Roman"/>
                <a:sym typeface="Avenir Roman"/>
              </a:rPr>
              <a:t>Insurer pay physician practices that are organized as patient-centered medical homes to coordinate care and provide more intense case management to high-risk patients..  As the name indicates, that practice</a:t>
            </a:r>
            <a:r>
              <a:rPr lang="en-US" sz="1100" baseline="0" dirty="0" smtClean="0">
                <a:effectLst/>
                <a:latin typeface="Avenir Roman"/>
                <a:ea typeface="Avenir Roman"/>
                <a:cs typeface="Avenir Roman"/>
                <a:sym typeface="Avenir Roman"/>
              </a:rPr>
              <a:t> becomes the patient’s medical home and it is responsible for coordinating all of the care that patient receives, and doing things like helping the patient get all of the preventive care they should. </a:t>
            </a:r>
          </a:p>
          <a:p>
            <a:pPr marL="171450" marR="0" lvl="1"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baseline="0" dirty="0" smtClean="0">
              <a:effectLst/>
              <a:latin typeface="Avenir Roman"/>
              <a:ea typeface="Avenir Roman"/>
              <a:cs typeface="Avenir Roman"/>
              <a:sym typeface="Avenir Roman"/>
            </a:endParaRPr>
          </a:p>
          <a:p>
            <a:pPr marL="171450" marR="0" lvl="1" indent="-171450" defTabSz="45720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1100" baseline="0" dirty="0" smtClean="0">
                <a:effectLst/>
                <a:latin typeface="Avenir Roman"/>
                <a:ea typeface="Avenir Roman"/>
                <a:cs typeface="Avenir Roman"/>
                <a:sym typeface="Avenir Roman"/>
              </a:rPr>
              <a:t>Health plans pay the medical home practices a monthly payment for each patient in the program. Some also share savings with providers. </a:t>
            </a:r>
          </a:p>
          <a:p>
            <a:pPr marL="342900" marR="0" lvl="1" indent="-342900" defTabSz="457200" eaLnBrk="1" fontAlgn="auto" latinLnBrk="0" hangingPunct="1">
              <a:lnSpc>
                <a:spcPct val="125000"/>
              </a:lnSpc>
              <a:spcBef>
                <a:spcPts val="0"/>
              </a:spcBef>
              <a:spcAft>
                <a:spcPts val="0"/>
              </a:spcAft>
              <a:buClrTx/>
              <a:buSzTx/>
              <a:buFont typeface="Arial" panose="020B0604020202020204" pitchFamily="34" charset="0"/>
              <a:buChar char="•"/>
              <a:tabLst/>
              <a:defRPr/>
            </a:pPr>
            <a:endParaRPr lang="en-US" sz="1100" baseline="0" dirty="0" smtClean="0">
              <a:effectLst/>
              <a:latin typeface="Avenir Roman"/>
              <a:ea typeface="Avenir Roman"/>
              <a:cs typeface="Avenir Roman"/>
              <a:sym typeface="Avenir Roman"/>
            </a:endParaRPr>
          </a:p>
          <a:p>
            <a:pPr lvl="1"/>
            <a:endParaRPr lang="en-US" sz="1100" dirty="0" smtClean="0">
              <a:latin typeface="Avenir Roman"/>
              <a:ea typeface="Avenir Roman"/>
              <a:cs typeface="Avenir Roman"/>
              <a:sym typeface="Avenir Roman"/>
            </a:endParaRPr>
          </a:p>
          <a:p>
            <a:pPr lvl="1"/>
            <a:endParaRPr lang="en-US" sz="1100" baseline="0" dirty="0" smtClean="0">
              <a:latin typeface="Avenir Roman"/>
              <a:ea typeface="Avenir Roman"/>
              <a:cs typeface="Avenir Roman"/>
              <a:sym typeface="Avenir Roman"/>
            </a:endParaRPr>
          </a:p>
          <a:p>
            <a:pPr lvl="1"/>
            <a:endParaRPr lang="en-US" sz="1100" dirty="0" smtClean="0">
              <a:latin typeface="Avenir Roman"/>
              <a:ea typeface="Avenir Roman"/>
              <a:cs typeface="Avenir Roman"/>
              <a:sym typeface="Avenir Roman"/>
            </a:endParaRPr>
          </a:p>
          <a:p>
            <a:pPr lvl="1"/>
            <a:endParaRPr lang="en-US" sz="1100" dirty="0">
              <a:latin typeface="Avenir Roman"/>
              <a:ea typeface="Avenir Roman"/>
              <a:cs typeface="Avenir Roman"/>
              <a:sym typeface="Avenir Roman"/>
            </a:endParaRPr>
          </a:p>
        </p:txBody>
      </p:sp>
    </p:spTree>
    <p:extLst>
      <p:ext uri="{BB962C8B-B14F-4D97-AF65-F5344CB8AC3E}">
        <p14:creationId xmlns:p14="http://schemas.microsoft.com/office/powerpoint/2010/main" val="1245400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pic>
        <p:nvPicPr>
          <p:cNvPr id="7" name="pasted-image.tif"/>
          <p:cNvPicPr/>
          <p:nvPr/>
        </p:nvPicPr>
        <p:blipFill>
          <a:blip r:embed="rId2">
            <a:extLst/>
          </a:blip>
          <a:stretch>
            <a:fillRect/>
          </a:stretch>
        </p:blipFill>
        <p:spPr>
          <a:xfrm>
            <a:off x="-2848" y="3305747"/>
            <a:ext cx="24425939" cy="10094784"/>
          </a:xfrm>
          <a:prstGeom prst="rect">
            <a:avLst/>
          </a:prstGeom>
          <a:ln w="12700">
            <a:miter lim="400000"/>
          </a:ln>
        </p:spPr>
      </p:pic>
      <p:pic>
        <p:nvPicPr>
          <p:cNvPr id="8" name="pasted-image.pdf"/>
          <p:cNvPicPr/>
          <p:nvPr/>
        </p:nvPicPr>
        <p:blipFill>
          <a:blip r:embed="rId3">
            <a:extLst/>
          </a:blip>
          <a:stretch>
            <a:fillRect/>
          </a:stretch>
        </p:blipFill>
        <p:spPr>
          <a:xfrm>
            <a:off x="-120396" y="0"/>
            <a:ext cx="24624792" cy="3334530"/>
          </a:xfrm>
          <a:prstGeom prst="rect">
            <a:avLst/>
          </a:prstGeom>
          <a:ln w="12700">
            <a:miter lim="400000"/>
          </a:ln>
        </p:spPr>
      </p:pic>
      <p:sp>
        <p:nvSpPr>
          <p:cNvPr id="13" name="Shape 10"/>
          <p:cNvSpPr/>
          <p:nvPr userDrawn="1"/>
        </p:nvSpPr>
        <p:spPr>
          <a:xfrm>
            <a:off x="-120396" y="12753554"/>
            <a:ext cx="24624792" cy="1186116"/>
          </a:xfrm>
          <a:prstGeom prst="rect">
            <a:avLst/>
          </a:prstGeom>
          <a:solidFill>
            <a:srgbClr val="3DA735"/>
          </a:solidFill>
          <a:ln w="12700">
            <a:miter lim="400000"/>
          </a:ln>
        </p:spPr>
        <p:txBody>
          <a:bodyPr lIns="0" tIns="0" rIns="0" bIns="0" anchor="ctr"/>
          <a:lstStyle/>
          <a:p>
            <a:pPr lvl="0">
              <a:defRPr sz="3200">
                <a:solidFill>
                  <a:srgbClr val="FFFFFF"/>
                </a:solidFill>
              </a:defRPr>
            </a:pPr>
            <a:endParaRPr/>
          </a:p>
        </p:txBody>
      </p:sp>
      <p:sp>
        <p:nvSpPr>
          <p:cNvPr id="3" name="Rectangle 2"/>
          <p:cNvSpPr/>
          <p:nvPr userDrawn="1"/>
        </p:nvSpPr>
        <p:spPr>
          <a:xfrm>
            <a:off x="18173425" y="1749781"/>
            <a:ext cx="5378734" cy="923330"/>
          </a:xfrm>
          <a:prstGeom prst="rect">
            <a:avLst/>
          </a:prstGeom>
          <a:noFill/>
        </p:spPr>
        <p:txBody>
          <a:bodyPr wrap="none" lIns="91440" tIns="45720" rIns="91440" bIns="45720">
            <a:spAutoFit/>
          </a:bodyPr>
          <a:lstStyle/>
          <a:p>
            <a:pPr algn="ctr"/>
            <a:r>
              <a:rPr lang="en-US" sz="5400" b="1" i="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rPr>
              <a:t>Your Logo Here</a:t>
            </a:r>
            <a:endParaRPr lang="en-US" sz="5400" b="1" i="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endParaRPr>
          </a:p>
        </p:txBody>
      </p:sp>
      <p:sp>
        <p:nvSpPr>
          <p:cNvPr id="12" name="Rectangle 11"/>
          <p:cNvSpPr/>
          <p:nvPr userDrawn="1"/>
        </p:nvSpPr>
        <p:spPr>
          <a:xfrm>
            <a:off x="15650429" y="13161946"/>
            <a:ext cx="7845962" cy="369332"/>
          </a:xfrm>
          <a:prstGeom prst="rect">
            <a:avLst/>
          </a:prstGeom>
        </p:spPr>
        <p:txBody>
          <a:bodyPr wrap="square" anchor="ctr">
            <a:spAutoFit/>
          </a:bodyPr>
          <a:lstStyle/>
          <a:p>
            <a:pPr algn="ctr"/>
            <a:r>
              <a:rPr lang="en-US" sz="1800" dirty="0" smtClean="0">
                <a:solidFill>
                  <a:srgbClr val="FFFFFF"/>
                </a:solidFill>
              </a:rPr>
              <a:t>Source: National Association of Health Underwriters Education Foundation</a:t>
            </a:r>
            <a:endParaRPr lang="en-US" sz="1800" dirty="0">
              <a:solidFill>
                <a:srgbClr val="FFFFFF"/>
              </a:solidFill>
            </a:endParaRPr>
          </a:p>
        </p:txBody>
      </p:sp>
    </p:spTree>
    <p:extLst>
      <p:ext uri="{BB962C8B-B14F-4D97-AF65-F5344CB8AC3E}">
        <p14:creationId xmlns:p14="http://schemas.microsoft.com/office/powerpoint/2010/main" val="12526964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 Center">
    <p:spTree>
      <p:nvGrpSpPr>
        <p:cNvPr id="1" name=""/>
        <p:cNvGrpSpPr/>
        <p:nvPr/>
      </p:nvGrpSpPr>
      <p:grpSpPr>
        <a:xfrm>
          <a:off x="0" y="0"/>
          <a:ext cx="0" cy="0"/>
          <a:chOff x="0" y="0"/>
          <a:chExt cx="0" cy="0"/>
        </a:xfrm>
      </p:grpSpPr>
      <p:pic>
        <p:nvPicPr>
          <p:cNvPr id="2" name="Picture 1" descr="Untitled copy1.png"/>
          <p:cNvPicPr>
            <a:picLocks noChangeAspect="1"/>
          </p:cNvPicPr>
          <p:nvPr userDrawn="1"/>
        </p:nvPicPr>
        <p:blipFill rotWithShape="1">
          <a:blip r:embed="rId2" cstate="print">
            <a:extLst>
              <a:ext uri="{28A0092B-C50C-407E-A947-70E740481C1C}">
                <a14:useLocalDpi xmlns:a14="http://schemas.microsoft.com/office/drawing/2010/main"/>
              </a:ext>
            </a:extLst>
          </a:blip>
          <a:srcRect b="6897"/>
          <a:stretch/>
        </p:blipFill>
        <p:spPr>
          <a:xfrm>
            <a:off x="-103791" y="0"/>
            <a:ext cx="24591582" cy="13716000"/>
          </a:xfrm>
          <a:prstGeom prst="rect">
            <a:avLst/>
          </a:prstGeom>
        </p:spPr>
      </p:pic>
      <p:sp>
        <p:nvSpPr>
          <p:cNvPr id="17" name="Shape 17"/>
          <p:cNvSpPr>
            <a:spLocks noGrp="1"/>
          </p:cNvSpPr>
          <p:nvPr>
            <p:ph type="title"/>
          </p:nvPr>
        </p:nvSpPr>
        <p:spPr>
          <a:xfrm>
            <a:off x="1778000" y="2882900"/>
            <a:ext cx="20828000" cy="4648200"/>
          </a:xfrm>
          <a:prstGeom prst="rect">
            <a:avLst/>
          </a:prstGeom>
        </p:spPr>
        <p:txBody>
          <a:bodyPr anchor="b"/>
          <a:lstStyle>
            <a:lvl1pPr>
              <a:defRPr sz="11200">
                <a:solidFill>
                  <a:srgbClr val="FFF7FD"/>
                </a:solidFill>
              </a:defRPr>
            </a:lvl1pPr>
          </a:lstStyle>
          <a:p>
            <a:pPr lvl="0">
              <a:defRPr sz="1800">
                <a:solidFill>
                  <a:srgbClr val="000000"/>
                </a:solidFill>
              </a:defRPr>
            </a:pPr>
            <a:r>
              <a:rPr sz="11200" dirty="0">
                <a:solidFill>
                  <a:srgbClr val="FFF7FD"/>
                </a:solidFill>
              </a:rPr>
              <a:t>Title Text</a:t>
            </a:r>
          </a:p>
        </p:txBody>
      </p:sp>
      <p:sp>
        <p:nvSpPr>
          <p:cNvPr id="15" name="Shape 5"/>
          <p:cNvSpPr>
            <a:spLocks noGrp="1"/>
          </p:cNvSpPr>
          <p:nvPr>
            <p:ph type="sldNum" sz="quarter" idx="4"/>
          </p:nvPr>
        </p:nvSpPr>
        <p:spPr>
          <a:xfrm>
            <a:off x="23754633" y="13092530"/>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a:p>
        </p:txBody>
      </p:sp>
      <p:sp>
        <p:nvSpPr>
          <p:cNvPr id="7" name="Shape 10"/>
          <p:cNvSpPr/>
          <p:nvPr userDrawn="1"/>
        </p:nvSpPr>
        <p:spPr>
          <a:xfrm>
            <a:off x="-120396" y="12753554"/>
            <a:ext cx="24624792" cy="1186116"/>
          </a:xfrm>
          <a:prstGeom prst="rect">
            <a:avLst/>
          </a:prstGeom>
          <a:solidFill>
            <a:srgbClr val="3DA735"/>
          </a:solidFill>
          <a:ln w="12700">
            <a:miter lim="400000"/>
          </a:ln>
        </p:spPr>
        <p:txBody>
          <a:bodyPr lIns="0" tIns="0" rIns="0" bIns="0" anchor="ctr"/>
          <a:lstStyle/>
          <a:p>
            <a:pPr lvl="0">
              <a:defRPr sz="3200">
                <a:solidFill>
                  <a:srgbClr val="FFFFFF"/>
                </a:solidFill>
              </a:defRPr>
            </a:pPr>
            <a:endParaRPr/>
          </a:p>
        </p:txBody>
      </p:sp>
      <p:sp>
        <p:nvSpPr>
          <p:cNvPr id="8" name="Rectangle 7"/>
          <p:cNvSpPr/>
          <p:nvPr userDrawn="1"/>
        </p:nvSpPr>
        <p:spPr>
          <a:xfrm>
            <a:off x="15650429" y="13161946"/>
            <a:ext cx="7845962" cy="369332"/>
          </a:xfrm>
          <a:prstGeom prst="rect">
            <a:avLst/>
          </a:prstGeom>
        </p:spPr>
        <p:txBody>
          <a:bodyPr wrap="square" anchor="ctr">
            <a:spAutoFit/>
          </a:bodyPr>
          <a:lstStyle/>
          <a:p>
            <a:pPr algn="ctr"/>
            <a:r>
              <a:rPr lang="en-US" sz="1800" dirty="0" smtClean="0">
                <a:solidFill>
                  <a:srgbClr val="FFFFFF"/>
                </a:solidFill>
              </a:rPr>
              <a:t>Source: National Association of Health Underwriters Education Foundation</a:t>
            </a:r>
            <a:endParaRPr lang="en-US" sz="1800" dirty="0">
              <a:solidFill>
                <a:srgbClr val="FFFFFF"/>
              </a:solidFill>
            </a:endParaRPr>
          </a:p>
        </p:txBody>
      </p:sp>
      <p:sp>
        <p:nvSpPr>
          <p:cNvPr id="10" name="Rectangle 9"/>
          <p:cNvSpPr/>
          <p:nvPr userDrawn="1"/>
        </p:nvSpPr>
        <p:spPr>
          <a:xfrm>
            <a:off x="457663" y="12769503"/>
            <a:ext cx="5378734" cy="923330"/>
          </a:xfrm>
          <a:prstGeom prst="rect">
            <a:avLst/>
          </a:prstGeom>
          <a:noFill/>
        </p:spPr>
        <p:txBody>
          <a:bodyPr wrap="none" lIns="91440" tIns="45720" rIns="91440" bIns="45720" anchor="ctr">
            <a:spAutoFit/>
          </a:bodyPr>
          <a:lstStyle/>
          <a:p>
            <a:pPr algn="l"/>
            <a:r>
              <a:rPr lang="en-US" sz="5400" b="1" i="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rPr>
              <a:t>Your Logo Here</a:t>
            </a:r>
            <a:endParaRPr lang="en-US" sz="5400" b="1" i="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endParaRPr>
          </a:p>
        </p:txBody>
      </p:sp>
    </p:spTree>
    <p:extLst>
      <p:ext uri="{BB962C8B-B14F-4D97-AF65-F5344CB8AC3E}">
        <p14:creationId xmlns:p14="http://schemas.microsoft.com/office/powerpoint/2010/main" val="261355964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9" name="Shape 5"/>
          <p:cNvSpPr>
            <a:spLocks noGrp="1"/>
          </p:cNvSpPr>
          <p:nvPr>
            <p:ph type="sldNum" sz="quarter" idx="2"/>
          </p:nvPr>
        </p:nvSpPr>
        <p:spPr>
          <a:xfrm>
            <a:off x="23754633" y="13066012"/>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dirty="0"/>
          </a:p>
        </p:txBody>
      </p:sp>
      <p:sp>
        <p:nvSpPr>
          <p:cNvPr id="15" name="Shape 28"/>
          <p:cNvSpPr>
            <a:spLocks noGrp="1"/>
          </p:cNvSpPr>
          <p:nvPr>
            <p:ph type="body" idx="1"/>
          </p:nvPr>
        </p:nvSpPr>
        <p:spPr>
          <a:xfrm>
            <a:off x="457663" y="2749752"/>
            <a:ext cx="23354700" cy="9657359"/>
          </a:xfrm>
          <a:prstGeom prst="rect">
            <a:avLst/>
          </a:prstGeom>
        </p:spPr>
        <p:txBody>
          <a:bodyPr numCol="2" spcCol="1150107"/>
          <a:lstStyle>
            <a:lvl2pPr marL="1270000" indent="-635000">
              <a:buClrTx/>
              <a:buChar char="‣"/>
            </a:lvl2pPr>
            <a:lvl3pPr marL="1905000" indent="-635000">
              <a:buClr>
                <a:srgbClr val="53585F"/>
              </a:buClr>
              <a:buChar char="‣"/>
            </a:lvl3pPr>
            <a:lvl4pPr marL="2540000" indent="-635000">
              <a:buClr>
                <a:srgbClr val="A6AAA9"/>
              </a:buClr>
              <a:buChar char="‣"/>
            </a:lvl4pPr>
            <a:lvl5pPr marL="3175000" indent="-635000">
              <a:buClr>
                <a:srgbClr val="DCDEE0"/>
              </a:buClr>
              <a:buChar char="‣"/>
            </a:lvl5pPr>
          </a:lstStyle>
          <a:p>
            <a:pPr lvl="0">
              <a:defRPr sz="1800">
                <a:solidFill>
                  <a:srgbClr val="000000"/>
                </a:solidFill>
              </a:defRPr>
            </a:pPr>
            <a:r>
              <a:rPr sz="4400" dirty="0">
                <a:solidFill>
                  <a:srgbClr val="53585F"/>
                </a:solidFill>
              </a:rPr>
              <a:t>Body Level One</a:t>
            </a:r>
          </a:p>
          <a:p>
            <a:pPr lvl="1">
              <a:defRPr sz="1800">
                <a:solidFill>
                  <a:srgbClr val="000000"/>
                </a:solidFill>
              </a:defRPr>
            </a:pPr>
            <a:r>
              <a:rPr sz="4400" dirty="0">
                <a:solidFill>
                  <a:srgbClr val="53585F"/>
                </a:solidFill>
              </a:rPr>
              <a:t>Body Level Two</a:t>
            </a:r>
          </a:p>
          <a:p>
            <a:pPr lvl="2">
              <a:defRPr sz="1800">
                <a:solidFill>
                  <a:srgbClr val="000000"/>
                </a:solidFill>
              </a:defRPr>
            </a:pPr>
            <a:r>
              <a:rPr sz="4400" dirty="0">
                <a:solidFill>
                  <a:srgbClr val="53585F"/>
                </a:solidFill>
              </a:rPr>
              <a:t>Body Level Three</a:t>
            </a:r>
          </a:p>
          <a:p>
            <a:pPr lvl="3">
              <a:defRPr sz="1800">
                <a:solidFill>
                  <a:srgbClr val="000000"/>
                </a:solidFill>
              </a:defRPr>
            </a:pPr>
            <a:r>
              <a:rPr sz="4400" dirty="0">
                <a:solidFill>
                  <a:srgbClr val="53585F"/>
                </a:solidFill>
              </a:rPr>
              <a:t>Body Level Four</a:t>
            </a:r>
          </a:p>
          <a:p>
            <a:pPr lvl="4">
              <a:defRPr sz="1800">
                <a:solidFill>
                  <a:srgbClr val="000000"/>
                </a:solidFill>
              </a:defRPr>
            </a:pPr>
            <a:r>
              <a:rPr sz="4400" dirty="0">
                <a:solidFill>
                  <a:srgbClr val="53585F"/>
                </a:solidFill>
              </a:rPr>
              <a:t>Body Level Five</a:t>
            </a:r>
          </a:p>
        </p:txBody>
      </p:sp>
      <p:sp>
        <p:nvSpPr>
          <p:cNvPr id="2" name="Title 1"/>
          <p:cNvSpPr>
            <a:spLocks noGrp="1"/>
          </p:cNvSpPr>
          <p:nvPr>
            <p:ph type="title" hasCustomPrompt="1"/>
          </p:nvPr>
        </p:nvSpPr>
        <p:spPr/>
        <p:txBody>
          <a:bodyPr vert="horz">
            <a:normAutofit/>
          </a:bodyPr>
          <a:lstStyle>
            <a:lvl1pPr>
              <a:defRPr sz="6000"/>
            </a:lvl1pPr>
          </a:lstStyle>
          <a:p>
            <a:r>
              <a:rPr lang="en-US" dirty="0" smtClean="0"/>
              <a:t>Title Text</a:t>
            </a:r>
            <a:endParaRPr lang="en-US" dirty="0"/>
          </a:p>
        </p:txBody>
      </p:sp>
    </p:spTree>
    <p:extLst>
      <p:ext uri="{BB962C8B-B14F-4D97-AF65-F5344CB8AC3E}">
        <p14:creationId xmlns:p14="http://schemas.microsoft.com/office/powerpoint/2010/main" val="33343029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Bulls 2 col">
    <p:spTree>
      <p:nvGrpSpPr>
        <p:cNvPr id="1" name=""/>
        <p:cNvGrpSpPr/>
        <p:nvPr/>
      </p:nvGrpSpPr>
      <p:grpSpPr>
        <a:xfrm>
          <a:off x="0" y="0"/>
          <a:ext cx="0" cy="0"/>
          <a:chOff x="0" y="0"/>
          <a:chExt cx="0" cy="0"/>
        </a:xfrm>
      </p:grpSpPr>
      <p:sp>
        <p:nvSpPr>
          <p:cNvPr id="7" name="Shape 5"/>
          <p:cNvSpPr>
            <a:spLocks noGrp="1"/>
          </p:cNvSpPr>
          <p:nvPr>
            <p:ph type="sldNum" sz="quarter" idx="2"/>
          </p:nvPr>
        </p:nvSpPr>
        <p:spPr>
          <a:xfrm>
            <a:off x="23754633" y="13066012"/>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a:p>
        </p:txBody>
      </p:sp>
      <p:sp>
        <p:nvSpPr>
          <p:cNvPr id="12" name="Shape 28"/>
          <p:cNvSpPr>
            <a:spLocks noGrp="1"/>
          </p:cNvSpPr>
          <p:nvPr>
            <p:ph type="body" idx="1"/>
          </p:nvPr>
        </p:nvSpPr>
        <p:spPr>
          <a:xfrm>
            <a:off x="457663" y="2749752"/>
            <a:ext cx="23354700" cy="9657359"/>
          </a:xfrm>
          <a:prstGeom prst="rect">
            <a:avLst/>
          </a:prstGeom>
        </p:spPr>
        <p:txBody>
          <a:bodyPr numCol="2" spcCol="1150107"/>
          <a:lstStyle>
            <a:lvl2pPr marL="1270000" indent="-635000">
              <a:buClrTx/>
              <a:buChar char="‣"/>
            </a:lvl2pPr>
            <a:lvl3pPr marL="1905000" indent="-635000">
              <a:buClr>
                <a:srgbClr val="53585F"/>
              </a:buClr>
              <a:buChar char="‣"/>
            </a:lvl3pPr>
            <a:lvl4pPr marL="2540000" indent="-635000">
              <a:buClr>
                <a:srgbClr val="A6AAA9"/>
              </a:buClr>
              <a:buChar char="‣"/>
            </a:lvl4pPr>
            <a:lvl5pPr marL="3175000" indent="-635000">
              <a:buClr>
                <a:srgbClr val="DCDEE0"/>
              </a:buClr>
              <a:buChar char="‣"/>
            </a:lvl5pPr>
          </a:lstStyle>
          <a:p>
            <a:pPr lvl="0">
              <a:defRPr sz="1800">
                <a:solidFill>
                  <a:srgbClr val="000000"/>
                </a:solidFill>
              </a:defRPr>
            </a:pPr>
            <a:r>
              <a:rPr sz="4400" dirty="0">
                <a:solidFill>
                  <a:srgbClr val="53585F"/>
                </a:solidFill>
              </a:rPr>
              <a:t>Body Level One</a:t>
            </a:r>
          </a:p>
          <a:p>
            <a:pPr lvl="1">
              <a:defRPr sz="1800">
                <a:solidFill>
                  <a:srgbClr val="000000"/>
                </a:solidFill>
              </a:defRPr>
            </a:pPr>
            <a:r>
              <a:rPr sz="4400" dirty="0">
                <a:solidFill>
                  <a:srgbClr val="53585F"/>
                </a:solidFill>
              </a:rPr>
              <a:t>Body Level Two</a:t>
            </a:r>
          </a:p>
          <a:p>
            <a:pPr lvl="2">
              <a:defRPr sz="1800">
                <a:solidFill>
                  <a:srgbClr val="000000"/>
                </a:solidFill>
              </a:defRPr>
            </a:pPr>
            <a:r>
              <a:rPr sz="4400" dirty="0">
                <a:solidFill>
                  <a:srgbClr val="53585F"/>
                </a:solidFill>
              </a:rPr>
              <a:t>Body Level Three</a:t>
            </a:r>
          </a:p>
          <a:p>
            <a:pPr lvl="3">
              <a:defRPr sz="1800">
                <a:solidFill>
                  <a:srgbClr val="000000"/>
                </a:solidFill>
              </a:defRPr>
            </a:pPr>
            <a:r>
              <a:rPr sz="4400" dirty="0">
                <a:solidFill>
                  <a:srgbClr val="53585F"/>
                </a:solidFill>
              </a:rPr>
              <a:t>Body Level Four</a:t>
            </a:r>
          </a:p>
          <a:p>
            <a:pPr lvl="4">
              <a:defRPr sz="1800">
                <a:solidFill>
                  <a:srgbClr val="000000"/>
                </a:solidFill>
              </a:defRPr>
            </a:pPr>
            <a:r>
              <a:rPr sz="4400" dirty="0">
                <a:solidFill>
                  <a:srgbClr val="53585F"/>
                </a:solidFill>
              </a:rPr>
              <a:t>Body Level Five</a:t>
            </a:r>
          </a:p>
        </p:txBody>
      </p:sp>
      <p:sp>
        <p:nvSpPr>
          <p:cNvPr id="2" name="Title 1"/>
          <p:cNvSpPr>
            <a:spLocks noGrp="1"/>
          </p:cNvSpPr>
          <p:nvPr>
            <p:ph type="title" hasCustomPrompt="1"/>
          </p:nvPr>
        </p:nvSpPr>
        <p:spPr/>
        <p:txBody>
          <a:bodyPr vert="horz"/>
          <a:lstStyle>
            <a:lvl1pPr>
              <a:defRPr baseline="0"/>
            </a:lvl1pPr>
          </a:lstStyle>
          <a:p>
            <a:r>
              <a:rPr lang="en-US" dirty="0" smtClean="0"/>
              <a:t>Title Text</a:t>
            </a:r>
            <a:endParaRPr lang="en-US" dirty="0"/>
          </a:p>
        </p:txBody>
      </p:sp>
    </p:spTree>
    <p:extLst>
      <p:ext uri="{BB962C8B-B14F-4D97-AF65-F5344CB8AC3E}">
        <p14:creationId xmlns:p14="http://schemas.microsoft.com/office/powerpoint/2010/main" val="34605014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64802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9440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descr="Untitled copy.png"/>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19529" y="0"/>
            <a:ext cx="24623058" cy="13745882"/>
          </a:xfrm>
          <a:prstGeom prst="rect">
            <a:avLst/>
          </a:prstGeom>
        </p:spPr>
      </p:pic>
      <p:sp>
        <p:nvSpPr>
          <p:cNvPr id="3" name="Shape 3"/>
          <p:cNvSpPr>
            <a:spLocks noGrp="1"/>
          </p:cNvSpPr>
          <p:nvPr>
            <p:ph type="title"/>
          </p:nvPr>
        </p:nvSpPr>
        <p:spPr>
          <a:xfrm>
            <a:off x="457663" y="114881"/>
            <a:ext cx="23351266" cy="17894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lang="en-US" sz="6000" dirty="0" smtClean="0">
                <a:solidFill>
                  <a:srgbClr val="FFFFFF"/>
                </a:solidFill>
              </a:rPr>
              <a:t>Title Text</a:t>
            </a:r>
            <a:endParaRPr sz="8000" dirty="0">
              <a:solidFill>
                <a:srgbClr val="FFFFFF"/>
              </a:solidFill>
            </a:endParaRPr>
          </a:p>
        </p:txBody>
      </p:sp>
      <p:sp>
        <p:nvSpPr>
          <p:cNvPr id="4" name="Shape 4"/>
          <p:cNvSpPr>
            <a:spLocks noGrp="1"/>
          </p:cNvSpPr>
          <p:nvPr>
            <p:ph type="body" idx="1"/>
          </p:nvPr>
        </p:nvSpPr>
        <p:spPr>
          <a:xfrm>
            <a:off x="457663" y="2749752"/>
            <a:ext cx="23354700" cy="965735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2pPr marL="1270000" indent="-635000">
              <a:buClrTx/>
              <a:buChar char="‣"/>
            </a:lvl2pPr>
            <a:lvl3pPr marL="1905000" indent="-635000">
              <a:buClr>
                <a:srgbClr val="53585F"/>
              </a:buClr>
              <a:buChar char="‣"/>
            </a:lvl3pPr>
            <a:lvl4pPr marL="2540000" indent="-635000">
              <a:buClr>
                <a:srgbClr val="A6AAA9"/>
              </a:buClr>
              <a:buChar char="‣"/>
            </a:lvl4pPr>
            <a:lvl5pPr marL="3175000" indent="-635000">
              <a:buClr>
                <a:srgbClr val="DCDEE0"/>
              </a:buClr>
              <a:buChar char="‣"/>
            </a:lvl5pPr>
          </a:lstStyle>
          <a:p>
            <a:pPr lvl="0">
              <a:defRPr sz="1800">
                <a:solidFill>
                  <a:srgbClr val="000000"/>
                </a:solidFill>
              </a:defRPr>
            </a:pPr>
            <a:r>
              <a:rPr sz="4400" dirty="0">
                <a:solidFill>
                  <a:srgbClr val="53585F"/>
                </a:solidFill>
              </a:rPr>
              <a:t>Body Level One</a:t>
            </a:r>
          </a:p>
          <a:p>
            <a:pPr lvl="1">
              <a:defRPr sz="1800">
                <a:solidFill>
                  <a:srgbClr val="000000"/>
                </a:solidFill>
              </a:defRPr>
            </a:pPr>
            <a:r>
              <a:rPr sz="4400" dirty="0">
                <a:solidFill>
                  <a:srgbClr val="53585F"/>
                </a:solidFill>
              </a:rPr>
              <a:t>Body Level Two</a:t>
            </a:r>
          </a:p>
          <a:p>
            <a:pPr lvl="2">
              <a:defRPr sz="1800">
                <a:solidFill>
                  <a:srgbClr val="000000"/>
                </a:solidFill>
              </a:defRPr>
            </a:pPr>
            <a:r>
              <a:rPr sz="4400" dirty="0">
                <a:solidFill>
                  <a:srgbClr val="53585F"/>
                </a:solidFill>
              </a:rPr>
              <a:t>Body Level Three</a:t>
            </a:r>
          </a:p>
          <a:p>
            <a:pPr lvl="3">
              <a:defRPr sz="1800">
                <a:solidFill>
                  <a:srgbClr val="000000"/>
                </a:solidFill>
              </a:defRPr>
            </a:pPr>
            <a:r>
              <a:rPr sz="4400" dirty="0">
                <a:solidFill>
                  <a:srgbClr val="53585F"/>
                </a:solidFill>
              </a:rPr>
              <a:t>Body Level Four</a:t>
            </a:r>
          </a:p>
          <a:p>
            <a:pPr lvl="4">
              <a:defRPr sz="1800">
                <a:solidFill>
                  <a:srgbClr val="000000"/>
                </a:solidFill>
              </a:defRPr>
            </a:pPr>
            <a:r>
              <a:rPr sz="4400" dirty="0">
                <a:solidFill>
                  <a:srgbClr val="53585F"/>
                </a:solidFill>
              </a:rPr>
              <a:t>Body Level Five</a:t>
            </a:r>
          </a:p>
        </p:txBody>
      </p:sp>
      <p:sp>
        <p:nvSpPr>
          <p:cNvPr id="15" name="Shape 5"/>
          <p:cNvSpPr>
            <a:spLocks noGrp="1"/>
          </p:cNvSpPr>
          <p:nvPr>
            <p:ph type="sldNum" sz="quarter" idx="4"/>
          </p:nvPr>
        </p:nvSpPr>
        <p:spPr>
          <a:xfrm>
            <a:off x="23754633" y="13092530"/>
            <a:ext cx="368574" cy="360822"/>
          </a:xfrm>
          <a:prstGeom prst="rect">
            <a:avLst/>
          </a:prstGeom>
          <a:ln w="12700">
            <a:miter lim="400000"/>
          </a:ln>
        </p:spPr>
        <p:txBody>
          <a:bodyPr wrap="none" lIns="0" tIns="0" rIns="0" bIns="0">
            <a:spAutoFit/>
          </a:bodyPr>
          <a:lstStyle>
            <a:lvl1pPr>
              <a:defRPr sz="1800">
                <a:solidFill>
                  <a:srgbClr val="054109"/>
                </a:solidFill>
                <a:latin typeface="Arial Bold"/>
                <a:ea typeface="Arial Bold"/>
                <a:cs typeface="Arial Bold"/>
                <a:sym typeface="Arial Bold"/>
              </a:defRPr>
            </a:lvl1pPr>
          </a:lstStyle>
          <a:p>
            <a:pPr lvl="0"/>
            <a:fld id="{86CB4B4D-7CA3-9044-876B-883B54F8677D}" type="slidenum">
              <a:t>‹#›</a:t>
            </a:fld>
            <a:endParaRPr/>
          </a:p>
        </p:txBody>
      </p:sp>
      <p:sp>
        <p:nvSpPr>
          <p:cNvPr id="17" name="Shape 10"/>
          <p:cNvSpPr/>
          <p:nvPr userDrawn="1"/>
        </p:nvSpPr>
        <p:spPr>
          <a:xfrm>
            <a:off x="-120396" y="12753554"/>
            <a:ext cx="24624792" cy="1186116"/>
          </a:xfrm>
          <a:prstGeom prst="rect">
            <a:avLst/>
          </a:prstGeom>
          <a:solidFill>
            <a:srgbClr val="3DA735"/>
          </a:solidFill>
          <a:ln w="12700">
            <a:miter lim="400000"/>
          </a:ln>
        </p:spPr>
        <p:txBody>
          <a:bodyPr lIns="0" tIns="0" rIns="0" bIns="0" anchor="ctr"/>
          <a:lstStyle/>
          <a:p>
            <a:pPr lvl="0">
              <a:defRPr sz="3200">
                <a:solidFill>
                  <a:srgbClr val="FFFFFF"/>
                </a:solidFill>
              </a:defRPr>
            </a:pPr>
            <a:endParaRPr/>
          </a:p>
        </p:txBody>
      </p:sp>
      <p:sp>
        <p:nvSpPr>
          <p:cNvPr id="18" name="Rectangle 17"/>
          <p:cNvSpPr/>
          <p:nvPr userDrawn="1"/>
        </p:nvSpPr>
        <p:spPr>
          <a:xfrm>
            <a:off x="457663" y="12769503"/>
            <a:ext cx="5378734" cy="923330"/>
          </a:xfrm>
          <a:prstGeom prst="rect">
            <a:avLst/>
          </a:prstGeom>
          <a:noFill/>
        </p:spPr>
        <p:txBody>
          <a:bodyPr wrap="none" lIns="91440" tIns="45720" rIns="91440" bIns="45720" anchor="ctr">
            <a:spAutoFit/>
          </a:bodyPr>
          <a:lstStyle/>
          <a:p>
            <a:pPr algn="l"/>
            <a:r>
              <a:rPr lang="en-US" sz="5400" b="1" i="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rPr>
              <a:t>Your Logo Here</a:t>
            </a:r>
            <a:endParaRPr lang="en-US" sz="5400" b="1" i="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Helvetica"/>
              <a:cs typeface="Helvetica"/>
            </a:endParaRPr>
          </a:p>
        </p:txBody>
      </p:sp>
      <p:sp>
        <p:nvSpPr>
          <p:cNvPr id="19" name="Rectangle 18"/>
          <p:cNvSpPr/>
          <p:nvPr userDrawn="1"/>
        </p:nvSpPr>
        <p:spPr>
          <a:xfrm>
            <a:off x="15650429" y="13161946"/>
            <a:ext cx="7845962" cy="369332"/>
          </a:xfrm>
          <a:prstGeom prst="rect">
            <a:avLst/>
          </a:prstGeom>
        </p:spPr>
        <p:txBody>
          <a:bodyPr wrap="square" anchor="ctr">
            <a:spAutoFit/>
          </a:bodyPr>
          <a:lstStyle/>
          <a:p>
            <a:pPr algn="ctr"/>
            <a:r>
              <a:rPr lang="en-US" sz="1800" dirty="0" smtClean="0">
                <a:solidFill>
                  <a:srgbClr val="FFFFFF"/>
                </a:solidFill>
              </a:rPr>
              <a:t>Source: National Association of Health Underwriters Education Foundation</a:t>
            </a:r>
            <a:endParaRPr lang="en-US" sz="1800" dirty="0">
              <a:solidFill>
                <a:srgbClr val="FFFFFF"/>
              </a:solidFill>
            </a:endParaRPr>
          </a:p>
        </p:txBody>
      </p:sp>
    </p:spTree>
    <p:extLst>
      <p:ext uri="{BB962C8B-B14F-4D97-AF65-F5344CB8AC3E}">
        <p14:creationId xmlns:p14="http://schemas.microsoft.com/office/powerpoint/2010/main" val="222485927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transition spd="med"/>
  <p:hf hdr="0" ftr="0" dt="0"/>
  <p:txStyles>
    <p:titleStyle>
      <a:lvl1pPr algn="l" defTabSz="825500">
        <a:defRPr sz="6000">
          <a:solidFill>
            <a:srgbClr val="FFFFFF"/>
          </a:solidFill>
          <a:latin typeface="Arial"/>
          <a:ea typeface="Arial"/>
          <a:cs typeface="Arial"/>
          <a:sym typeface="Arial"/>
        </a:defRPr>
      </a:lvl1pPr>
      <a:lvl2pPr indent="228600" defTabSz="825500">
        <a:defRPr sz="8000">
          <a:solidFill>
            <a:srgbClr val="FFFFFF"/>
          </a:solidFill>
          <a:latin typeface="Arial"/>
          <a:ea typeface="Arial"/>
          <a:cs typeface="Arial"/>
          <a:sym typeface="Arial"/>
        </a:defRPr>
      </a:lvl2pPr>
      <a:lvl3pPr indent="457200" defTabSz="825500">
        <a:defRPr sz="8000">
          <a:solidFill>
            <a:srgbClr val="FFFFFF"/>
          </a:solidFill>
          <a:latin typeface="Arial"/>
          <a:ea typeface="Arial"/>
          <a:cs typeface="Arial"/>
          <a:sym typeface="Arial"/>
        </a:defRPr>
      </a:lvl3pPr>
      <a:lvl4pPr indent="685800" defTabSz="825500">
        <a:defRPr sz="8000">
          <a:solidFill>
            <a:srgbClr val="FFFFFF"/>
          </a:solidFill>
          <a:latin typeface="Arial"/>
          <a:ea typeface="Arial"/>
          <a:cs typeface="Arial"/>
          <a:sym typeface="Arial"/>
        </a:defRPr>
      </a:lvl4pPr>
      <a:lvl5pPr indent="914400" defTabSz="825500">
        <a:defRPr sz="8000">
          <a:solidFill>
            <a:srgbClr val="FFFFFF"/>
          </a:solidFill>
          <a:latin typeface="Arial"/>
          <a:ea typeface="Arial"/>
          <a:cs typeface="Arial"/>
          <a:sym typeface="Arial"/>
        </a:defRPr>
      </a:lvl5pPr>
      <a:lvl6pPr indent="1143000" defTabSz="825500">
        <a:defRPr sz="8000">
          <a:solidFill>
            <a:srgbClr val="FFFFFF"/>
          </a:solidFill>
          <a:latin typeface="Arial"/>
          <a:ea typeface="Arial"/>
          <a:cs typeface="Arial"/>
          <a:sym typeface="Arial"/>
        </a:defRPr>
      </a:lvl6pPr>
      <a:lvl7pPr indent="1371600" defTabSz="825500">
        <a:defRPr sz="8000">
          <a:solidFill>
            <a:srgbClr val="FFFFFF"/>
          </a:solidFill>
          <a:latin typeface="Arial"/>
          <a:ea typeface="Arial"/>
          <a:cs typeface="Arial"/>
          <a:sym typeface="Arial"/>
        </a:defRPr>
      </a:lvl7pPr>
      <a:lvl8pPr indent="1600200" defTabSz="825500">
        <a:defRPr sz="8000">
          <a:solidFill>
            <a:srgbClr val="FFFFFF"/>
          </a:solidFill>
          <a:latin typeface="Arial"/>
          <a:ea typeface="Arial"/>
          <a:cs typeface="Arial"/>
          <a:sym typeface="Arial"/>
        </a:defRPr>
      </a:lvl8pPr>
      <a:lvl9pPr indent="1828800" defTabSz="825500">
        <a:defRPr sz="8000">
          <a:solidFill>
            <a:srgbClr val="FFFFFF"/>
          </a:solidFill>
          <a:latin typeface="Arial"/>
          <a:ea typeface="Arial"/>
          <a:cs typeface="Arial"/>
          <a:sym typeface="Arial"/>
        </a:defRPr>
      </a:lvl9pPr>
    </p:titleStyle>
    <p:bodyStyle>
      <a:lvl1pPr marL="635000" indent="-635000" defTabSz="825500">
        <a:spcBef>
          <a:spcPts val="5900"/>
        </a:spcBef>
        <a:buClr>
          <a:srgbClr val="4EB04A"/>
        </a:buClr>
        <a:buSzPct val="75000"/>
        <a:buChar char="‣"/>
        <a:defRPr sz="4400">
          <a:solidFill>
            <a:srgbClr val="53585F"/>
          </a:solidFill>
          <a:latin typeface="Arial"/>
          <a:ea typeface="Arial"/>
          <a:cs typeface="Arial"/>
          <a:sym typeface="Arial"/>
        </a:defRPr>
      </a:lvl1pPr>
      <a:lvl2pPr marL="1172307" indent="-537307" defTabSz="825500">
        <a:spcBef>
          <a:spcPts val="5900"/>
        </a:spcBef>
        <a:buClr>
          <a:srgbClr val="4EB04A"/>
        </a:buClr>
        <a:buSzPct val="75000"/>
        <a:buChar char="•"/>
        <a:defRPr sz="4400">
          <a:solidFill>
            <a:srgbClr val="53585F"/>
          </a:solidFill>
          <a:latin typeface="Arial"/>
          <a:ea typeface="Arial"/>
          <a:cs typeface="Arial"/>
          <a:sym typeface="Arial"/>
        </a:defRPr>
      </a:lvl2pPr>
      <a:lvl3pPr marL="1807307" indent="-537307" defTabSz="825500">
        <a:spcBef>
          <a:spcPts val="5900"/>
        </a:spcBef>
        <a:buClr>
          <a:srgbClr val="4EB04A"/>
        </a:buClr>
        <a:buSzPct val="75000"/>
        <a:buChar char="•"/>
        <a:defRPr sz="4400">
          <a:solidFill>
            <a:srgbClr val="53585F"/>
          </a:solidFill>
          <a:latin typeface="Arial"/>
          <a:ea typeface="Arial"/>
          <a:cs typeface="Arial"/>
          <a:sym typeface="Arial"/>
        </a:defRPr>
      </a:lvl3pPr>
      <a:lvl4pPr marL="2442307" indent="-537307" defTabSz="825500">
        <a:spcBef>
          <a:spcPts val="5900"/>
        </a:spcBef>
        <a:buClr>
          <a:srgbClr val="4EB04A"/>
        </a:buClr>
        <a:buSzPct val="75000"/>
        <a:buChar char="•"/>
        <a:defRPr sz="4400">
          <a:solidFill>
            <a:srgbClr val="53585F"/>
          </a:solidFill>
          <a:latin typeface="Arial"/>
          <a:ea typeface="Arial"/>
          <a:cs typeface="Arial"/>
          <a:sym typeface="Arial"/>
        </a:defRPr>
      </a:lvl4pPr>
      <a:lvl5pPr marL="3077307" indent="-537307" defTabSz="825500">
        <a:spcBef>
          <a:spcPts val="5900"/>
        </a:spcBef>
        <a:buClr>
          <a:srgbClr val="4EB04A"/>
        </a:buClr>
        <a:buSzPct val="75000"/>
        <a:buChar char="•"/>
        <a:defRPr sz="4400">
          <a:solidFill>
            <a:srgbClr val="53585F"/>
          </a:solidFill>
          <a:latin typeface="Arial"/>
          <a:ea typeface="Arial"/>
          <a:cs typeface="Arial"/>
          <a:sym typeface="Arial"/>
        </a:defRPr>
      </a:lvl5pPr>
      <a:lvl6pPr marL="3712307" indent="-537307" defTabSz="825500">
        <a:spcBef>
          <a:spcPts val="5900"/>
        </a:spcBef>
        <a:buClr>
          <a:srgbClr val="4EB04A"/>
        </a:buClr>
        <a:buSzPct val="75000"/>
        <a:buChar char="•"/>
        <a:defRPr sz="4400">
          <a:solidFill>
            <a:srgbClr val="53585F"/>
          </a:solidFill>
          <a:latin typeface="Arial"/>
          <a:ea typeface="Arial"/>
          <a:cs typeface="Arial"/>
          <a:sym typeface="Arial"/>
        </a:defRPr>
      </a:lvl6pPr>
      <a:lvl7pPr marL="4347307" indent="-537307" defTabSz="825500">
        <a:spcBef>
          <a:spcPts val="5900"/>
        </a:spcBef>
        <a:buClr>
          <a:srgbClr val="4EB04A"/>
        </a:buClr>
        <a:buSzPct val="75000"/>
        <a:buChar char="•"/>
        <a:defRPr sz="4400">
          <a:solidFill>
            <a:srgbClr val="53585F"/>
          </a:solidFill>
          <a:latin typeface="Arial"/>
          <a:ea typeface="Arial"/>
          <a:cs typeface="Arial"/>
          <a:sym typeface="Arial"/>
        </a:defRPr>
      </a:lvl7pPr>
      <a:lvl8pPr marL="4982307" indent="-537307" defTabSz="825500">
        <a:spcBef>
          <a:spcPts val="5900"/>
        </a:spcBef>
        <a:buClr>
          <a:srgbClr val="4EB04A"/>
        </a:buClr>
        <a:buSzPct val="75000"/>
        <a:buChar char="•"/>
        <a:defRPr sz="4400">
          <a:solidFill>
            <a:srgbClr val="53585F"/>
          </a:solidFill>
          <a:latin typeface="Arial"/>
          <a:ea typeface="Arial"/>
          <a:cs typeface="Arial"/>
          <a:sym typeface="Arial"/>
        </a:defRPr>
      </a:lvl8pPr>
      <a:lvl9pPr marL="5617307" indent="-537307" defTabSz="825500">
        <a:spcBef>
          <a:spcPts val="5900"/>
        </a:spcBef>
        <a:buClr>
          <a:srgbClr val="4EB04A"/>
        </a:buClr>
        <a:buSzPct val="75000"/>
        <a:buChar char="•"/>
        <a:defRPr sz="4400">
          <a:solidFill>
            <a:srgbClr val="53585F"/>
          </a:solidFill>
          <a:latin typeface="Arial"/>
          <a:ea typeface="Arial"/>
          <a:cs typeface="Arial"/>
          <a:sym typeface="Arial"/>
        </a:defRPr>
      </a:lvl9pPr>
    </p:bodyStyle>
    <p:otherStyle>
      <a:lvl1pPr algn="ctr" defTabSz="825500">
        <a:defRPr>
          <a:solidFill>
            <a:schemeClr val="tx1"/>
          </a:solidFill>
          <a:latin typeface="+mn-lt"/>
          <a:ea typeface="+mn-ea"/>
          <a:cs typeface="+mn-cs"/>
          <a:sym typeface="Arial Bold"/>
        </a:defRPr>
      </a:lvl1pPr>
      <a:lvl2pPr indent="228600" algn="ctr" defTabSz="825500">
        <a:defRPr>
          <a:solidFill>
            <a:schemeClr val="tx1"/>
          </a:solidFill>
          <a:latin typeface="+mn-lt"/>
          <a:ea typeface="+mn-ea"/>
          <a:cs typeface="+mn-cs"/>
          <a:sym typeface="Arial Bold"/>
        </a:defRPr>
      </a:lvl2pPr>
      <a:lvl3pPr indent="457200" algn="ctr" defTabSz="825500">
        <a:defRPr>
          <a:solidFill>
            <a:schemeClr val="tx1"/>
          </a:solidFill>
          <a:latin typeface="+mn-lt"/>
          <a:ea typeface="+mn-ea"/>
          <a:cs typeface="+mn-cs"/>
          <a:sym typeface="Arial Bold"/>
        </a:defRPr>
      </a:lvl3pPr>
      <a:lvl4pPr indent="685800" algn="ctr" defTabSz="825500">
        <a:defRPr>
          <a:solidFill>
            <a:schemeClr val="tx1"/>
          </a:solidFill>
          <a:latin typeface="+mn-lt"/>
          <a:ea typeface="+mn-ea"/>
          <a:cs typeface="+mn-cs"/>
          <a:sym typeface="Arial Bold"/>
        </a:defRPr>
      </a:lvl4pPr>
      <a:lvl5pPr indent="914400" algn="ctr" defTabSz="825500">
        <a:defRPr>
          <a:solidFill>
            <a:schemeClr val="tx1"/>
          </a:solidFill>
          <a:latin typeface="+mn-lt"/>
          <a:ea typeface="+mn-ea"/>
          <a:cs typeface="+mn-cs"/>
          <a:sym typeface="Arial Bold"/>
        </a:defRPr>
      </a:lvl5pPr>
      <a:lvl6pPr indent="1143000" algn="ctr" defTabSz="825500">
        <a:defRPr>
          <a:solidFill>
            <a:schemeClr val="tx1"/>
          </a:solidFill>
          <a:latin typeface="+mn-lt"/>
          <a:ea typeface="+mn-ea"/>
          <a:cs typeface="+mn-cs"/>
          <a:sym typeface="Arial Bold"/>
        </a:defRPr>
      </a:lvl6pPr>
      <a:lvl7pPr indent="1371600" algn="ctr" defTabSz="825500">
        <a:defRPr>
          <a:solidFill>
            <a:schemeClr val="tx1"/>
          </a:solidFill>
          <a:latin typeface="+mn-lt"/>
          <a:ea typeface="+mn-ea"/>
          <a:cs typeface="+mn-cs"/>
          <a:sym typeface="Arial Bold"/>
        </a:defRPr>
      </a:lvl7pPr>
      <a:lvl8pPr indent="1600200" algn="ctr" defTabSz="825500">
        <a:defRPr>
          <a:solidFill>
            <a:schemeClr val="tx1"/>
          </a:solidFill>
          <a:latin typeface="+mn-lt"/>
          <a:ea typeface="+mn-ea"/>
          <a:cs typeface="+mn-cs"/>
          <a:sym typeface="Arial Bold"/>
        </a:defRPr>
      </a:lvl8pPr>
      <a:lvl9pPr indent="1828800" algn="ctr" defTabSz="825500">
        <a:defRPr>
          <a:solidFill>
            <a:schemeClr val="tx1"/>
          </a:solidFill>
          <a:latin typeface="+mn-lt"/>
          <a:ea typeface="+mn-ea"/>
          <a:cs typeface="+mn-cs"/>
          <a:sym typeface="Arial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1778000" y="5466565"/>
            <a:ext cx="20828000" cy="4213018"/>
          </a:xfrm>
          <a:prstGeom prst="rect">
            <a:avLst/>
          </a:prstGeom>
        </p:spPr>
        <p:txBody>
          <a:bodyPr>
            <a:normAutofit/>
          </a:bodyPr>
          <a:lstStyle/>
          <a:p>
            <a:pPr lvl="0">
              <a:defRPr sz="1800">
                <a:solidFill>
                  <a:srgbClr val="000000"/>
                </a:solidFill>
              </a:defRPr>
            </a:pPr>
            <a:r>
              <a:rPr lang="en-US" sz="8800" dirty="0" smtClean="0">
                <a:solidFill>
                  <a:srgbClr val="FFF7FD"/>
                </a:solidFill>
              </a:rPr>
              <a:t>Payment Reform</a:t>
            </a:r>
            <a:endParaRPr sz="8800" dirty="0">
              <a:solidFill>
                <a:srgbClr val="FFF7FD"/>
              </a:solidFill>
            </a:endParaRPr>
          </a:p>
        </p:txBody>
      </p:sp>
      <p:sp>
        <p:nvSpPr>
          <p:cNvPr id="4" name="Shape 39"/>
          <p:cNvSpPr txBox="1">
            <a:spLocks/>
          </p:cNvSpPr>
          <p:nvPr/>
        </p:nvSpPr>
        <p:spPr>
          <a:xfrm>
            <a:off x="23860364" y="13218288"/>
            <a:ext cx="256756"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FFFFFF"/>
                </a:solidFill>
              </a:rPr>
              <a:pPr>
                <a:defRPr>
                  <a:solidFill>
                    <a:srgbClr val="000000"/>
                  </a:solidFill>
                </a:defRPr>
              </a:pPr>
              <a:t>1</a:t>
            </a:fld>
            <a:endParaRPr lang="en-US">
              <a:solidFill>
                <a:srgbClr val="FFFFFF"/>
              </a:solidFill>
            </a:endParaRPr>
          </a:p>
        </p:txBody>
      </p:sp>
    </p:spTree>
    <p:extLst>
      <p:ext uri="{BB962C8B-B14F-4D97-AF65-F5344CB8AC3E}">
        <p14:creationId xmlns:p14="http://schemas.microsoft.com/office/powerpoint/2010/main" val="1374051914"/>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1118680" y="3548398"/>
            <a:ext cx="22869024" cy="7671393"/>
          </a:xfrm>
          <a:prstGeom prst="rect">
            <a:avLst/>
          </a:prstGeom>
        </p:spPr>
        <p:txBody>
          <a:bodyPr/>
          <a:lstStyle/>
          <a:p>
            <a:pPr marL="0" lvl="0" indent="0" algn="l">
              <a:spcBef>
                <a:spcPts val="0"/>
              </a:spcBef>
              <a:buNone/>
            </a:pPr>
            <a:r>
              <a:rPr lang="en-US" sz="6000" b="1" u="sng" dirty="0" smtClean="0">
                <a:solidFill>
                  <a:schemeClr val="tx1"/>
                </a:solidFill>
              </a:rPr>
              <a:t>Payments Not Tied to Individual Services or Visits</a:t>
            </a:r>
          </a:p>
          <a:p>
            <a:pPr marL="0" lvl="0" indent="0" algn="l">
              <a:spcBef>
                <a:spcPts val="0"/>
              </a:spcBef>
              <a:buNone/>
            </a:pPr>
            <a:endParaRPr lang="en-US" sz="6000" b="1" u="sng" dirty="0" smtClean="0">
              <a:solidFill>
                <a:schemeClr val="tx1"/>
              </a:solidFill>
            </a:endParaRPr>
          </a:p>
          <a:p>
            <a:pPr marL="0" lvl="0" indent="0" algn="l">
              <a:spcBef>
                <a:spcPts val="0"/>
              </a:spcBef>
              <a:buNone/>
            </a:pPr>
            <a:r>
              <a:rPr lang="en-US" sz="5500" b="1" dirty="0" smtClean="0">
                <a:solidFill>
                  <a:schemeClr val="tx1"/>
                </a:solidFill>
              </a:rPr>
              <a:t>Example:</a:t>
            </a:r>
          </a:p>
          <a:p>
            <a:pPr algn="l">
              <a:spcBef>
                <a:spcPts val="0"/>
              </a:spcBef>
            </a:pPr>
            <a:r>
              <a:rPr lang="en-US" dirty="0" smtClean="0">
                <a:solidFill>
                  <a:schemeClr val="tx1"/>
                </a:solidFill>
              </a:rPr>
              <a:t>Payment and shared savings for care coordination and case management in a patient-centered medical home (PCMH).</a:t>
            </a:r>
          </a:p>
          <a:p>
            <a:pPr algn="l">
              <a:spcBef>
                <a:spcPts val="0"/>
              </a:spcBef>
            </a:pPr>
            <a:endParaRPr lang="en-US" dirty="0" smtClean="0">
              <a:solidFill>
                <a:schemeClr val="tx1"/>
              </a:solidFill>
            </a:endParaRPr>
          </a:p>
          <a:p>
            <a:pPr lvl="1" algn="l">
              <a:spcBef>
                <a:spcPts val="2400"/>
              </a:spcBef>
            </a:pPr>
            <a:r>
              <a:rPr lang="en-US" dirty="0">
                <a:solidFill>
                  <a:schemeClr val="tx1"/>
                </a:solidFill>
              </a:rPr>
              <a:t>CareFirst Blue Cross Blue </a:t>
            </a:r>
            <a:r>
              <a:rPr lang="en-US" dirty="0" smtClean="0">
                <a:solidFill>
                  <a:schemeClr val="tx1"/>
                </a:solidFill>
              </a:rPr>
              <a:t>Shield annual medical cost increase dropped to 2 percent for 1 </a:t>
            </a:r>
            <a:r>
              <a:rPr lang="en-US" dirty="0">
                <a:solidFill>
                  <a:schemeClr val="tx1"/>
                </a:solidFill>
              </a:rPr>
              <a:t>million </a:t>
            </a:r>
            <a:r>
              <a:rPr lang="en-US" dirty="0" smtClean="0">
                <a:solidFill>
                  <a:schemeClr val="tx1"/>
                </a:solidFill>
              </a:rPr>
              <a:t>members in its medical home program</a:t>
            </a:r>
          </a:p>
          <a:p>
            <a:pPr marL="0" lvl="0" indent="0" algn="l">
              <a:spcBef>
                <a:spcPts val="0"/>
              </a:spcBef>
              <a:buNone/>
            </a:pPr>
            <a:endParaRPr lang="en-US" sz="5500" dirty="0" smtClean="0">
              <a:solidFill>
                <a:schemeClr val="tx1"/>
              </a:solidFill>
            </a:endParaRPr>
          </a:p>
          <a:p>
            <a:pPr marL="0" lvl="0" indent="0" algn="l">
              <a:spcBef>
                <a:spcPts val="0"/>
              </a:spcBef>
              <a:buNone/>
            </a:pPr>
            <a:endParaRPr lang="en-US" sz="6000" i="1" dirty="0">
              <a:solidFill>
                <a:schemeClr val="tx1"/>
              </a:solidFill>
            </a:endParaRPr>
          </a:p>
        </p:txBody>
      </p:sp>
      <p:pic>
        <p:nvPicPr>
          <p:cNvPr id="2" name="Picture 1"/>
          <p:cNvPicPr>
            <a:picLocks noChangeAspect="1"/>
          </p:cNvPicPr>
          <p:nvPr/>
        </p:nvPicPr>
        <p:blipFill>
          <a:blip r:embed="rId3"/>
          <a:stretch>
            <a:fillRect/>
          </a:stretch>
        </p:blipFill>
        <p:spPr>
          <a:xfrm>
            <a:off x="13271406" y="9982800"/>
            <a:ext cx="8426202" cy="2433914"/>
          </a:xfrm>
          <a:prstGeom prst="rect">
            <a:avLst/>
          </a:prstGeom>
        </p:spPr>
      </p:pic>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10</a:t>
            </a:fld>
            <a:endParaRPr lang="en-US">
              <a:solidFill>
                <a:srgbClr val="000000"/>
              </a:solidFill>
            </a:endParaRPr>
          </a:p>
        </p:txBody>
      </p:sp>
      <p:sp>
        <p:nvSpPr>
          <p:cNvPr id="6" name="Title 1"/>
          <p:cNvSpPr>
            <a:spLocks noGrp="1"/>
          </p:cNvSpPr>
          <p:nvPr>
            <p:ph type="title"/>
          </p:nvPr>
        </p:nvSpPr>
        <p:spPr>
          <a:xfrm>
            <a:off x="457663" y="114881"/>
            <a:ext cx="23351266" cy="1789444"/>
          </a:xfrm>
        </p:spPr>
        <p:txBody>
          <a:bodyPr>
            <a:normAutofit/>
          </a:bodyPr>
          <a:lstStyle/>
          <a:p>
            <a:r>
              <a:rPr lang="en-US" dirty="0"/>
              <a:t>Payment Reform </a:t>
            </a:r>
            <a:r>
              <a:rPr lang="en-US" dirty="0" smtClean="0"/>
              <a:t>Strategies</a:t>
            </a:r>
            <a:endParaRPr lang="en-US" dirty="0"/>
          </a:p>
        </p:txBody>
      </p:sp>
    </p:spTree>
    <p:extLst>
      <p:ext uri="{BB962C8B-B14F-4D97-AF65-F5344CB8AC3E}">
        <p14:creationId xmlns:p14="http://schemas.microsoft.com/office/powerpoint/2010/main" val="110390657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804356" y="4205625"/>
            <a:ext cx="22869024" cy="7671394"/>
          </a:xfrm>
          <a:prstGeom prst="rect">
            <a:avLst/>
          </a:prstGeom>
        </p:spPr>
        <p:txBody>
          <a:bodyPr/>
          <a:lstStyle/>
          <a:p>
            <a:pPr marL="0" indent="0" algn="l">
              <a:spcBef>
                <a:spcPts val="0"/>
              </a:spcBef>
              <a:buNone/>
            </a:pPr>
            <a:r>
              <a:rPr lang="en-US" sz="6000" b="1" u="sng" dirty="0">
                <a:solidFill>
                  <a:schemeClr val="tx1"/>
                </a:solidFill>
              </a:rPr>
              <a:t>Bundled Payment</a:t>
            </a:r>
          </a:p>
          <a:p>
            <a:pPr marL="0" indent="0" algn="l">
              <a:spcBef>
                <a:spcPts val="0"/>
              </a:spcBef>
              <a:buNone/>
            </a:pPr>
            <a:endParaRPr lang="en-US" sz="6000" b="1" u="sng" dirty="0">
              <a:solidFill>
                <a:schemeClr val="tx1"/>
              </a:solidFill>
            </a:endParaRPr>
          </a:p>
          <a:p>
            <a:pPr algn="l">
              <a:spcBef>
                <a:spcPts val="0"/>
              </a:spcBef>
            </a:pPr>
            <a:endParaRPr lang="en-US" sz="5500" dirty="0">
              <a:solidFill>
                <a:schemeClr val="tx1"/>
              </a:solidFill>
            </a:endParaRPr>
          </a:p>
          <a:p>
            <a:pPr algn="l">
              <a:spcBef>
                <a:spcPts val="0"/>
              </a:spcBef>
            </a:pPr>
            <a:r>
              <a:rPr lang="en-US" sz="5500" dirty="0">
                <a:solidFill>
                  <a:schemeClr val="tx1"/>
                </a:solidFill>
              </a:rPr>
              <a:t>A single payment to providers or healthcare facilities (or jointly to both) for all services to treat a given condition or to provide a given treatment</a:t>
            </a:r>
          </a:p>
          <a:p>
            <a:pPr algn="l">
              <a:spcBef>
                <a:spcPts val="0"/>
              </a:spcBef>
            </a:pPr>
            <a:endParaRPr lang="en-US" sz="5500" dirty="0">
              <a:solidFill>
                <a:schemeClr val="tx1"/>
              </a:solidFill>
            </a:endParaRPr>
          </a:p>
          <a:p>
            <a:pPr algn="l">
              <a:spcBef>
                <a:spcPts val="0"/>
              </a:spcBef>
            </a:pPr>
            <a:r>
              <a:rPr lang="en-US" sz="5500" dirty="0">
                <a:solidFill>
                  <a:schemeClr val="tx1"/>
                </a:solidFill>
              </a:rPr>
              <a:t>Also known as “episode-based payment”</a:t>
            </a:r>
          </a:p>
          <a:p>
            <a:pPr marL="0" indent="0" algn="l">
              <a:spcBef>
                <a:spcPts val="0"/>
              </a:spcBef>
              <a:buNone/>
            </a:pPr>
            <a:endParaRPr lang="en-US" sz="5500" dirty="0">
              <a:solidFill>
                <a:schemeClr val="tx1"/>
              </a:solidFill>
            </a:endParaRPr>
          </a:p>
          <a:p>
            <a:pPr algn="l">
              <a:spcBef>
                <a:spcPts val="0"/>
              </a:spcBef>
            </a:pPr>
            <a:r>
              <a:rPr lang="en-US" sz="5500" dirty="0">
                <a:solidFill>
                  <a:schemeClr val="tx1"/>
                </a:solidFill>
              </a:rPr>
              <a:t>Providers assume financial risk for the cost of services for a particular treatment or condition</a:t>
            </a:r>
          </a:p>
          <a:p>
            <a:pPr marL="0" indent="0" algn="l">
              <a:spcBef>
                <a:spcPts val="0"/>
              </a:spcBef>
              <a:buNone/>
            </a:pPr>
            <a:endParaRPr lang="en-US" sz="6000" i="1" dirty="0">
              <a:solidFill>
                <a:schemeClr val="tx1"/>
              </a:solidFill>
            </a:endParaRPr>
          </a:p>
        </p:txBody>
      </p:sp>
      <p:sp>
        <p:nvSpPr>
          <p:cNvPr id="4"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11</a:t>
            </a:fld>
            <a:endParaRPr lang="en-US">
              <a:solidFill>
                <a:srgbClr val="000000"/>
              </a:solidFill>
            </a:endParaRPr>
          </a:p>
        </p:txBody>
      </p:sp>
      <p:sp>
        <p:nvSpPr>
          <p:cNvPr id="5" name="Title 1"/>
          <p:cNvSpPr>
            <a:spLocks noGrp="1"/>
          </p:cNvSpPr>
          <p:nvPr>
            <p:ph type="title"/>
          </p:nvPr>
        </p:nvSpPr>
        <p:spPr>
          <a:xfrm>
            <a:off x="457663" y="114881"/>
            <a:ext cx="23351266" cy="1789444"/>
          </a:xfrm>
        </p:spPr>
        <p:txBody>
          <a:bodyPr>
            <a:normAutofit/>
          </a:bodyPr>
          <a:lstStyle/>
          <a:p>
            <a:r>
              <a:rPr lang="en-US" dirty="0"/>
              <a:t>Payment Reform </a:t>
            </a:r>
            <a:r>
              <a:rPr lang="en-US" dirty="0" smtClean="0"/>
              <a:t>Strategies</a:t>
            </a:r>
            <a:endParaRPr lang="en-US" dirty="0"/>
          </a:p>
        </p:txBody>
      </p:sp>
    </p:spTree>
    <p:extLst>
      <p:ext uri="{BB962C8B-B14F-4D97-AF65-F5344CB8AC3E}">
        <p14:creationId xmlns:p14="http://schemas.microsoft.com/office/powerpoint/2010/main" val="377022526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804356" y="4205625"/>
            <a:ext cx="22869024" cy="7671394"/>
          </a:xfrm>
          <a:prstGeom prst="rect">
            <a:avLst/>
          </a:prstGeom>
        </p:spPr>
        <p:txBody>
          <a:bodyPr/>
          <a:lstStyle/>
          <a:p>
            <a:pPr marL="0" indent="0" algn="l">
              <a:spcBef>
                <a:spcPts val="0"/>
              </a:spcBef>
              <a:buNone/>
            </a:pPr>
            <a:r>
              <a:rPr lang="en-US" sz="6000" b="1" u="sng" dirty="0">
                <a:solidFill>
                  <a:schemeClr val="tx1"/>
                </a:solidFill>
              </a:rPr>
              <a:t>Bundled Payment</a:t>
            </a:r>
          </a:p>
          <a:p>
            <a:pPr marL="0" indent="0" algn="l">
              <a:spcBef>
                <a:spcPts val="0"/>
              </a:spcBef>
              <a:buNone/>
            </a:pPr>
            <a:endParaRPr lang="en-US" sz="6000" b="1" u="sng" dirty="0">
              <a:solidFill>
                <a:schemeClr val="tx1"/>
              </a:solidFill>
            </a:endParaRPr>
          </a:p>
          <a:p>
            <a:pPr marL="0" indent="0" algn="l">
              <a:spcBef>
                <a:spcPts val="0"/>
              </a:spcBef>
              <a:buNone/>
            </a:pPr>
            <a:endParaRPr lang="en-US" sz="6000" b="1" u="sng" dirty="0">
              <a:solidFill>
                <a:schemeClr val="tx1"/>
              </a:solidFill>
            </a:endParaRPr>
          </a:p>
          <a:p>
            <a:pPr marL="0" indent="0" algn="l">
              <a:spcBef>
                <a:spcPts val="0"/>
              </a:spcBef>
              <a:buNone/>
            </a:pPr>
            <a:endParaRPr lang="en-US" sz="6000" b="1" u="sng" dirty="0">
              <a:solidFill>
                <a:schemeClr val="tx1"/>
              </a:solidFill>
            </a:endParaRPr>
          </a:p>
          <a:p>
            <a:pPr marL="0" indent="0" algn="l">
              <a:spcBef>
                <a:spcPts val="0"/>
              </a:spcBef>
              <a:buNone/>
            </a:pPr>
            <a:endParaRPr lang="en-US" sz="5500" b="1" dirty="0">
              <a:solidFill>
                <a:schemeClr val="tx1"/>
              </a:solidFill>
            </a:endParaRPr>
          </a:p>
          <a:p>
            <a:pPr marL="0" indent="0" algn="l">
              <a:spcBef>
                <a:spcPts val="0"/>
              </a:spcBef>
              <a:buNone/>
            </a:pPr>
            <a:r>
              <a:rPr lang="en-US" sz="5500" b="1" dirty="0">
                <a:solidFill>
                  <a:schemeClr val="tx1"/>
                </a:solidFill>
              </a:rPr>
              <a:t>Example: Surgery Center of Oklahoma</a:t>
            </a:r>
          </a:p>
          <a:p>
            <a:pPr algn="l">
              <a:spcBef>
                <a:spcPts val="0"/>
              </a:spcBef>
            </a:pPr>
            <a:r>
              <a:rPr lang="en-US" sz="5500" dirty="0">
                <a:solidFill>
                  <a:schemeClr val="tx1"/>
                </a:solidFill>
              </a:rPr>
              <a:t>Flat-fee, all-inclusive pricing for dozens of procedures</a:t>
            </a:r>
          </a:p>
          <a:p>
            <a:pPr algn="l">
              <a:spcBef>
                <a:spcPts val="0"/>
              </a:spcBef>
            </a:pPr>
            <a:r>
              <a:rPr lang="en-US" sz="5500" dirty="0" smtClean="0">
                <a:solidFill>
                  <a:schemeClr val="tx1"/>
                </a:solidFill>
              </a:rPr>
              <a:t>Quotes </a:t>
            </a:r>
            <a:r>
              <a:rPr lang="en-US" sz="5500" dirty="0">
                <a:solidFill>
                  <a:schemeClr val="tx1"/>
                </a:solidFill>
              </a:rPr>
              <a:t>prices on its web site</a:t>
            </a:r>
          </a:p>
          <a:p>
            <a:pPr algn="l">
              <a:spcBef>
                <a:spcPts val="0"/>
              </a:spcBef>
            </a:pPr>
            <a:endParaRPr lang="en-US" sz="5500" dirty="0">
              <a:solidFill>
                <a:schemeClr val="tx1"/>
              </a:solidFill>
            </a:endParaRPr>
          </a:p>
          <a:p>
            <a:pPr algn="l">
              <a:spcBef>
                <a:spcPts val="0"/>
              </a:spcBef>
            </a:pPr>
            <a:endParaRPr lang="en-US" sz="5500" dirty="0">
              <a:solidFill>
                <a:schemeClr val="tx1"/>
              </a:solidFill>
            </a:endParaRPr>
          </a:p>
          <a:p>
            <a:pPr marL="0" indent="0" algn="l">
              <a:spcBef>
                <a:spcPts val="0"/>
              </a:spcBef>
              <a:buNone/>
            </a:pPr>
            <a:endParaRPr lang="en-US" sz="5500" dirty="0">
              <a:solidFill>
                <a:schemeClr val="tx1"/>
              </a:solidFill>
            </a:endParaRPr>
          </a:p>
          <a:p>
            <a:pPr marL="0" indent="0" algn="l">
              <a:spcBef>
                <a:spcPts val="0"/>
              </a:spcBef>
              <a:buNone/>
            </a:pPr>
            <a:endParaRPr lang="en-US" sz="6000" i="1"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92853" y="4924940"/>
            <a:ext cx="8553450" cy="1543050"/>
          </a:xfrm>
          <a:prstGeom prst="rect">
            <a:avLst/>
          </a:prstGeom>
        </p:spPr>
      </p:pic>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12</a:t>
            </a:fld>
            <a:endParaRPr lang="en-US">
              <a:solidFill>
                <a:srgbClr val="000000"/>
              </a:solidFill>
            </a:endParaRPr>
          </a:p>
        </p:txBody>
      </p:sp>
      <p:sp>
        <p:nvSpPr>
          <p:cNvPr id="10" name="Title 1"/>
          <p:cNvSpPr>
            <a:spLocks noGrp="1"/>
          </p:cNvSpPr>
          <p:nvPr>
            <p:ph type="title"/>
          </p:nvPr>
        </p:nvSpPr>
        <p:spPr>
          <a:xfrm>
            <a:off x="457663" y="114881"/>
            <a:ext cx="23351266" cy="1789444"/>
          </a:xfrm>
        </p:spPr>
        <p:txBody>
          <a:bodyPr>
            <a:normAutofit/>
          </a:bodyPr>
          <a:lstStyle/>
          <a:p>
            <a:r>
              <a:rPr lang="en-US" dirty="0"/>
              <a:t>Payment Reform </a:t>
            </a:r>
            <a:r>
              <a:rPr lang="en-US" dirty="0" smtClean="0"/>
              <a:t>Strategies</a:t>
            </a:r>
            <a:endParaRPr lang="en-US" dirty="0"/>
          </a:p>
        </p:txBody>
      </p:sp>
    </p:spTree>
    <p:extLst>
      <p:ext uri="{BB962C8B-B14F-4D97-AF65-F5344CB8AC3E}">
        <p14:creationId xmlns:p14="http://schemas.microsoft.com/office/powerpoint/2010/main" val="161573450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804356" y="4205625"/>
            <a:ext cx="22869024" cy="7671394"/>
          </a:xfrm>
          <a:prstGeom prst="rect">
            <a:avLst/>
          </a:prstGeom>
        </p:spPr>
        <p:txBody>
          <a:bodyPr/>
          <a:lstStyle/>
          <a:p>
            <a:pPr marL="0" indent="0" algn="l">
              <a:spcBef>
                <a:spcPts val="0"/>
              </a:spcBef>
              <a:buNone/>
            </a:pPr>
            <a:r>
              <a:rPr lang="en-US" sz="6000" b="1" u="sng" dirty="0" smtClean="0">
                <a:solidFill>
                  <a:schemeClr val="tx1"/>
                </a:solidFill>
              </a:rPr>
              <a:t>Shared-Savings/Shared Risk Models</a:t>
            </a:r>
            <a:endParaRPr lang="en-US" sz="6000" b="1" u="sng" dirty="0">
              <a:solidFill>
                <a:schemeClr val="tx1"/>
              </a:solidFill>
            </a:endParaRPr>
          </a:p>
          <a:p>
            <a:pPr algn="l">
              <a:spcBef>
                <a:spcPts val="2400"/>
              </a:spcBef>
            </a:pPr>
            <a:r>
              <a:rPr lang="en-US" sz="5500" dirty="0" smtClean="0">
                <a:solidFill>
                  <a:schemeClr val="tx1"/>
                </a:solidFill>
              </a:rPr>
              <a:t>Shared savings</a:t>
            </a:r>
          </a:p>
          <a:p>
            <a:pPr lvl="1" algn="l">
              <a:spcBef>
                <a:spcPts val="2400"/>
              </a:spcBef>
            </a:pPr>
            <a:r>
              <a:rPr lang="en-US" sz="5500" dirty="0" smtClean="0">
                <a:solidFill>
                  <a:schemeClr val="tx1"/>
                </a:solidFill>
              </a:rPr>
              <a:t>Providers paid to provide care for a defined population</a:t>
            </a:r>
          </a:p>
          <a:p>
            <a:pPr lvl="1" algn="l">
              <a:spcBef>
                <a:spcPts val="2400"/>
              </a:spcBef>
            </a:pPr>
            <a:r>
              <a:rPr lang="en-US" sz="5500" dirty="0" smtClean="0">
                <a:solidFill>
                  <a:schemeClr val="tx1"/>
                </a:solidFill>
              </a:rPr>
              <a:t>Providers are incentivized to reduce unnecessary spending because they share savings with payers</a:t>
            </a:r>
          </a:p>
          <a:p>
            <a:pPr algn="l">
              <a:spcBef>
                <a:spcPts val="0"/>
              </a:spcBef>
            </a:pPr>
            <a:endParaRPr lang="en-US" sz="5500" dirty="0">
              <a:solidFill>
                <a:schemeClr val="tx1"/>
              </a:solidFill>
            </a:endParaRPr>
          </a:p>
          <a:p>
            <a:pPr algn="l">
              <a:spcBef>
                <a:spcPts val="0"/>
              </a:spcBef>
            </a:pPr>
            <a:r>
              <a:rPr lang="en-US" sz="5500" dirty="0" smtClean="0">
                <a:solidFill>
                  <a:schemeClr val="tx1"/>
                </a:solidFill>
              </a:rPr>
              <a:t>Shared risk</a:t>
            </a:r>
          </a:p>
          <a:p>
            <a:pPr lvl="1" algn="l">
              <a:spcBef>
                <a:spcPts val="0"/>
              </a:spcBef>
            </a:pPr>
            <a:r>
              <a:rPr lang="en-US" sz="5500" dirty="0" smtClean="0">
                <a:solidFill>
                  <a:schemeClr val="tx1"/>
                </a:solidFill>
              </a:rPr>
              <a:t>Contracts go one step farther: Providers not only share savings, but accept financial </a:t>
            </a:r>
            <a:r>
              <a:rPr lang="en-US" sz="5500" dirty="0">
                <a:solidFill>
                  <a:schemeClr val="tx1"/>
                </a:solidFill>
              </a:rPr>
              <a:t>liability </a:t>
            </a:r>
            <a:r>
              <a:rPr lang="en-US" sz="5500" dirty="0" smtClean="0">
                <a:solidFill>
                  <a:schemeClr val="tx1"/>
                </a:solidFill>
              </a:rPr>
              <a:t>if they do not meet targets</a:t>
            </a:r>
            <a:endParaRPr lang="en-US" sz="5500" dirty="0">
              <a:solidFill>
                <a:schemeClr val="tx1"/>
              </a:solidFill>
            </a:endParaRPr>
          </a:p>
          <a:p>
            <a:pPr marL="0" indent="0" algn="l">
              <a:spcBef>
                <a:spcPts val="0"/>
              </a:spcBef>
              <a:buNone/>
            </a:pPr>
            <a:endParaRPr lang="en-US" sz="6000" i="1" dirty="0">
              <a:solidFill>
                <a:schemeClr val="tx1"/>
              </a:solidFill>
            </a:endParaRPr>
          </a:p>
        </p:txBody>
      </p:sp>
      <p:sp>
        <p:nvSpPr>
          <p:cNvPr id="4"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13</a:t>
            </a:fld>
            <a:endParaRPr lang="en-US">
              <a:solidFill>
                <a:srgbClr val="000000"/>
              </a:solidFill>
            </a:endParaRPr>
          </a:p>
        </p:txBody>
      </p:sp>
      <p:sp>
        <p:nvSpPr>
          <p:cNvPr id="7" name="Title 1"/>
          <p:cNvSpPr>
            <a:spLocks noGrp="1"/>
          </p:cNvSpPr>
          <p:nvPr>
            <p:ph type="title"/>
          </p:nvPr>
        </p:nvSpPr>
        <p:spPr>
          <a:xfrm>
            <a:off x="457663" y="114881"/>
            <a:ext cx="23351266" cy="1789444"/>
          </a:xfrm>
        </p:spPr>
        <p:txBody>
          <a:bodyPr>
            <a:normAutofit/>
          </a:bodyPr>
          <a:lstStyle/>
          <a:p>
            <a:r>
              <a:rPr lang="en-US" dirty="0"/>
              <a:t>Payment Reform </a:t>
            </a:r>
            <a:r>
              <a:rPr lang="en-US" dirty="0" smtClean="0"/>
              <a:t>Strategies</a:t>
            </a:r>
            <a:endParaRPr lang="en-US" dirty="0"/>
          </a:p>
        </p:txBody>
      </p:sp>
    </p:spTree>
    <p:extLst>
      <p:ext uri="{BB962C8B-B14F-4D97-AF65-F5344CB8AC3E}">
        <p14:creationId xmlns:p14="http://schemas.microsoft.com/office/powerpoint/2010/main" val="309610880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1118680" y="3986549"/>
            <a:ext cx="15003125" cy="7671394"/>
          </a:xfrm>
          <a:prstGeom prst="rect">
            <a:avLst/>
          </a:prstGeom>
        </p:spPr>
        <p:txBody>
          <a:bodyPr/>
          <a:lstStyle/>
          <a:p>
            <a:pPr marL="0" indent="0" algn="l">
              <a:spcBef>
                <a:spcPts val="0"/>
              </a:spcBef>
              <a:buNone/>
            </a:pPr>
            <a:r>
              <a:rPr lang="en-US" sz="6000" b="1" u="sng" dirty="0">
                <a:solidFill>
                  <a:schemeClr val="tx1"/>
                </a:solidFill>
              </a:rPr>
              <a:t>Shared Risk</a:t>
            </a:r>
          </a:p>
          <a:p>
            <a:pPr marL="0" indent="0" algn="l">
              <a:spcBef>
                <a:spcPts val="0"/>
              </a:spcBef>
              <a:buNone/>
            </a:pPr>
            <a:endParaRPr lang="en-US" sz="6000" b="1" u="sng" dirty="0">
              <a:solidFill>
                <a:schemeClr val="tx1"/>
              </a:solidFill>
            </a:endParaRPr>
          </a:p>
          <a:p>
            <a:pPr marL="0" indent="0" algn="l">
              <a:spcBef>
                <a:spcPts val="0"/>
              </a:spcBef>
              <a:buNone/>
            </a:pPr>
            <a:r>
              <a:rPr lang="en-US" sz="5500" b="1" dirty="0">
                <a:solidFill>
                  <a:schemeClr val="tx1"/>
                </a:solidFill>
              </a:rPr>
              <a:t>Example:</a:t>
            </a:r>
          </a:p>
          <a:p>
            <a:pPr algn="l" defTabSz="692150">
              <a:spcBef>
                <a:spcPts val="0"/>
              </a:spcBef>
            </a:pPr>
            <a:r>
              <a:rPr lang="en-US" dirty="0" smtClean="0">
                <a:solidFill>
                  <a:schemeClr val="tx1"/>
                </a:solidFill>
              </a:rPr>
              <a:t>Blue </a:t>
            </a:r>
            <a:r>
              <a:rPr lang="en-US" dirty="0">
                <a:solidFill>
                  <a:schemeClr val="tx1"/>
                </a:solidFill>
              </a:rPr>
              <a:t>Shield of </a:t>
            </a:r>
            <a:r>
              <a:rPr lang="en-US" dirty="0" smtClean="0">
                <a:solidFill>
                  <a:schemeClr val="tx1"/>
                </a:solidFill>
              </a:rPr>
              <a:t>California, Hill Physicians and</a:t>
            </a:r>
          </a:p>
          <a:p>
            <a:pPr marL="0" indent="617538" algn="l">
              <a:spcBef>
                <a:spcPts val="0"/>
              </a:spcBef>
              <a:buNone/>
            </a:pPr>
            <a:r>
              <a:rPr lang="en-US" dirty="0" smtClean="0">
                <a:solidFill>
                  <a:schemeClr val="tx1"/>
                </a:solidFill>
              </a:rPr>
              <a:t>Dignity Health formed ACO to serve CalPERS</a:t>
            </a:r>
          </a:p>
          <a:p>
            <a:pPr marL="0" indent="617538" algn="l">
              <a:spcBef>
                <a:spcPts val="0"/>
              </a:spcBef>
              <a:buNone/>
            </a:pPr>
            <a:endParaRPr lang="en-US" dirty="0">
              <a:solidFill>
                <a:schemeClr val="tx1"/>
              </a:solidFill>
            </a:endParaRPr>
          </a:p>
          <a:p>
            <a:pPr algn="l">
              <a:spcBef>
                <a:spcPts val="0"/>
              </a:spcBef>
            </a:pPr>
            <a:r>
              <a:rPr lang="en-US" dirty="0" smtClean="0">
                <a:solidFill>
                  <a:schemeClr val="tx1"/>
                </a:solidFill>
              </a:rPr>
              <a:t>ACO </a:t>
            </a:r>
            <a:r>
              <a:rPr lang="en-US" dirty="0">
                <a:solidFill>
                  <a:schemeClr val="tx1"/>
                </a:solidFill>
              </a:rPr>
              <a:t>reduced Blue Shield premiums for CalPERS </a:t>
            </a:r>
            <a:r>
              <a:rPr lang="en-US" dirty="0" smtClean="0">
                <a:solidFill>
                  <a:schemeClr val="tx1"/>
                </a:solidFill>
              </a:rPr>
              <a:t>beneficiaries </a:t>
            </a:r>
            <a:r>
              <a:rPr lang="en-US" dirty="0">
                <a:solidFill>
                  <a:schemeClr val="tx1"/>
                </a:solidFill>
              </a:rPr>
              <a:t>by $59 million, or $480 per member </a:t>
            </a:r>
            <a:r>
              <a:rPr lang="en-US" dirty="0" smtClean="0">
                <a:solidFill>
                  <a:schemeClr val="tx1"/>
                </a:solidFill>
              </a:rPr>
              <a:t>per year, over 3 years</a:t>
            </a:r>
            <a:endParaRPr lang="en-US" dirty="0">
              <a:solidFill>
                <a:schemeClr val="tx1"/>
              </a:solidFill>
            </a:endParaRPr>
          </a:p>
          <a:p>
            <a:pPr marL="0" indent="617538" algn="l">
              <a:spcBef>
                <a:spcPts val="0"/>
              </a:spcBef>
              <a:buNone/>
            </a:pPr>
            <a:endParaRPr lang="en-US" sz="5500" dirty="0">
              <a:solidFill>
                <a:schemeClr val="tx1"/>
              </a:solidFill>
            </a:endParaRPr>
          </a:p>
          <a:p>
            <a:pPr marL="0" indent="617538" algn="l">
              <a:spcBef>
                <a:spcPts val="0"/>
              </a:spcBef>
              <a:buNone/>
            </a:pPr>
            <a:endParaRPr lang="en-US" sz="5500" dirty="0" smtClean="0">
              <a:solidFill>
                <a:schemeClr val="tx1"/>
              </a:solidFill>
            </a:endParaRPr>
          </a:p>
          <a:p>
            <a:pPr marL="0" indent="0" algn="l">
              <a:spcBef>
                <a:spcPts val="0"/>
              </a:spcBef>
              <a:buNone/>
            </a:pPr>
            <a:endParaRPr lang="en-US" sz="5500" dirty="0">
              <a:solidFill>
                <a:schemeClr val="tx1"/>
              </a:solidFill>
            </a:endParaRPr>
          </a:p>
          <a:p>
            <a:pPr marL="0" indent="0" algn="l">
              <a:spcBef>
                <a:spcPts val="0"/>
              </a:spcBef>
              <a:buNone/>
            </a:pPr>
            <a:endParaRPr lang="en-US" sz="6000" i="1" dirty="0">
              <a:solidFill>
                <a:schemeClr val="tx1"/>
              </a:solidFill>
            </a:endParaRPr>
          </a:p>
        </p:txBody>
      </p:sp>
      <p:pic>
        <p:nvPicPr>
          <p:cNvPr id="1030" name="Picture 6" descr="http://upload.wikimedia.org/wikipedia/en/1/1e/Calpers-logo.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364653" y="9634590"/>
            <a:ext cx="3768758" cy="311135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0" y="12181111"/>
            <a:ext cx="7489230"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latinLnBrk="1" hangingPunct="0"/>
            <a:r>
              <a:rPr lang="en-US" sz="1600" i="1" dirty="0" smtClean="0">
                <a:solidFill>
                  <a:srgbClr val="000000"/>
                </a:solidFill>
              </a:rPr>
              <a:t>Source</a:t>
            </a:r>
            <a:r>
              <a:rPr lang="en-US" sz="1600" i="1" dirty="0">
                <a:solidFill>
                  <a:srgbClr val="000000"/>
                </a:solidFill>
              </a:rPr>
              <a:t>: The Commonwealth Fund’s Case Studies of Accountable Care Systems</a:t>
            </a:r>
          </a:p>
        </p:txBody>
      </p:sp>
      <p:grpSp>
        <p:nvGrpSpPr>
          <p:cNvPr id="12" name="Group 11"/>
          <p:cNvGrpSpPr/>
          <p:nvPr/>
        </p:nvGrpSpPr>
        <p:grpSpPr>
          <a:xfrm>
            <a:off x="13867178" y="2332370"/>
            <a:ext cx="13588973" cy="7241060"/>
            <a:chOff x="13867178" y="2332370"/>
            <a:chExt cx="13588973" cy="7241060"/>
          </a:xfrm>
        </p:grpSpPr>
        <p:pic>
          <p:nvPicPr>
            <p:cNvPr id="1028" name="Picture 4" descr="http://www.ap42.com/images/project/HillPhysicians_Logo.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4900858" y="2997390"/>
              <a:ext cx="4156076" cy="4156076"/>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pitchenginelive.blob.core.windows.net/dev/685d70b9-f0a1-4255-818c-0a85e0553c06/33a100e8-4f8f-4f71-8a31-52ab3e9008ca.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8636364" y="3772285"/>
              <a:ext cx="5519707" cy="2143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Oval 3"/>
            <p:cNvSpPr/>
            <p:nvPr/>
          </p:nvSpPr>
          <p:spPr>
            <a:xfrm>
              <a:off x="13867178" y="2332370"/>
              <a:ext cx="10442680" cy="7241060"/>
            </a:xfrm>
            <a:prstGeom prst="ellipse">
              <a:avLst/>
            </a:prstGeom>
            <a:noFill/>
            <a:ln w="38100" cap="flat">
              <a:solidFill>
                <a:srgbClr val="0070C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 name="Picture 2"/>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6988583" y="6450772"/>
              <a:ext cx="4520898" cy="2531703"/>
            </a:xfrm>
            <a:prstGeom prst="rect">
              <a:avLst/>
            </a:prstGeom>
          </p:spPr>
        </p:pic>
        <p:sp>
          <p:nvSpPr>
            <p:cNvPr id="6" name="Arc 5"/>
            <p:cNvSpPr/>
            <p:nvPr/>
          </p:nvSpPr>
          <p:spPr>
            <a:xfrm>
              <a:off x="16483915" y="6716569"/>
              <a:ext cx="10972236" cy="2744543"/>
            </a:xfrm>
            <a:prstGeom prst="arc">
              <a:avLst>
                <a:gd name="adj1" fmla="val 9596210"/>
                <a:gd name="adj2" fmla="val 16402930"/>
              </a:avLst>
            </a:prstGeom>
            <a:noFill/>
          </p:spPr>
          <p:txBody>
            <a:bodyPr wrap="square" lIns="91440" tIns="45720" rIns="91440" bIns="45720">
              <a:prstTxWarp prst="textArchDown">
                <a:avLst/>
              </a:prstTxWarp>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Accountable Care Organization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grpSp>
      <p:sp>
        <p:nvSpPr>
          <p:cNvPr id="13"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14</a:t>
            </a:fld>
            <a:endParaRPr lang="en-US">
              <a:solidFill>
                <a:srgbClr val="000000"/>
              </a:solidFill>
            </a:endParaRPr>
          </a:p>
        </p:txBody>
      </p:sp>
      <p:sp>
        <p:nvSpPr>
          <p:cNvPr id="14" name="Title 1"/>
          <p:cNvSpPr>
            <a:spLocks noGrp="1"/>
          </p:cNvSpPr>
          <p:nvPr>
            <p:ph type="title"/>
          </p:nvPr>
        </p:nvSpPr>
        <p:spPr>
          <a:xfrm>
            <a:off x="457663" y="114881"/>
            <a:ext cx="23351266" cy="1789444"/>
          </a:xfrm>
        </p:spPr>
        <p:txBody>
          <a:bodyPr>
            <a:normAutofit/>
          </a:bodyPr>
          <a:lstStyle/>
          <a:p>
            <a:r>
              <a:rPr lang="en-US" dirty="0"/>
              <a:t>Payment Reform </a:t>
            </a:r>
            <a:r>
              <a:rPr lang="en-US" dirty="0" smtClean="0"/>
              <a:t>Strategies</a:t>
            </a:r>
            <a:endParaRPr lang="en-US" dirty="0"/>
          </a:p>
        </p:txBody>
      </p:sp>
    </p:spTree>
    <p:extLst>
      <p:ext uri="{BB962C8B-B14F-4D97-AF65-F5344CB8AC3E}">
        <p14:creationId xmlns:p14="http://schemas.microsoft.com/office/powerpoint/2010/main" val="140163656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804356" y="4319925"/>
            <a:ext cx="22869024" cy="7671394"/>
          </a:xfrm>
          <a:prstGeom prst="rect">
            <a:avLst/>
          </a:prstGeom>
        </p:spPr>
        <p:txBody>
          <a:bodyPr/>
          <a:lstStyle/>
          <a:p>
            <a:pPr marL="0" indent="0" algn="l">
              <a:spcBef>
                <a:spcPts val="0"/>
              </a:spcBef>
              <a:buNone/>
            </a:pPr>
            <a:r>
              <a:rPr lang="en-US" sz="6000" b="1" u="sng" dirty="0" smtClean="0">
                <a:solidFill>
                  <a:schemeClr val="tx1"/>
                </a:solidFill>
              </a:rPr>
              <a:t>Non-Payment Policies</a:t>
            </a:r>
            <a:endParaRPr lang="en-US" sz="6000" b="1" u="sng" dirty="0">
              <a:solidFill>
                <a:schemeClr val="tx1"/>
              </a:solidFill>
            </a:endParaRPr>
          </a:p>
          <a:p>
            <a:pPr marL="0" indent="0" algn="l">
              <a:spcBef>
                <a:spcPts val="0"/>
              </a:spcBef>
              <a:buNone/>
            </a:pPr>
            <a:endParaRPr lang="en-US" sz="6000" b="1" u="sng" dirty="0">
              <a:solidFill>
                <a:schemeClr val="tx1"/>
              </a:solidFill>
            </a:endParaRPr>
          </a:p>
          <a:p>
            <a:pPr algn="l">
              <a:spcBef>
                <a:spcPts val="0"/>
              </a:spcBef>
            </a:pPr>
            <a:r>
              <a:rPr lang="en-US" sz="5500" dirty="0">
                <a:solidFill>
                  <a:schemeClr val="tx1"/>
                </a:solidFill>
              </a:rPr>
              <a:t>Providers do not get paid </a:t>
            </a:r>
            <a:r>
              <a:rPr lang="en-US" sz="5500" dirty="0" smtClean="0">
                <a:solidFill>
                  <a:schemeClr val="tx1"/>
                </a:solidFill>
              </a:rPr>
              <a:t>for performing services that are deemed harmful or do not </a:t>
            </a:r>
            <a:r>
              <a:rPr lang="en-US" sz="5500" dirty="0">
                <a:solidFill>
                  <a:schemeClr val="tx1"/>
                </a:solidFill>
              </a:rPr>
              <a:t>contribute </a:t>
            </a:r>
            <a:r>
              <a:rPr lang="en-US" sz="5500" dirty="0" smtClean="0">
                <a:solidFill>
                  <a:schemeClr val="tx1"/>
                </a:solidFill>
              </a:rPr>
              <a:t>positively to </a:t>
            </a:r>
            <a:r>
              <a:rPr lang="en-US" sz="5500" dirty="0">
                <a:solidFill>
                  <a:schemeClr val="tx1"/>
                </a:solidFill>
              </a:rPr>
              <a:t>the care </a:t>
            </a:r>
            <a:r>
              <a:rPr lang="en-US" sz="5500" dirty="0" smtClean="0">
                <a:solidFill>
                  <a:schemeClr val="tx1"/>
                </a:solidFill>
              </a:rPr>
              <a:t>process</a:t>
            </a:r>
            <a:endParaRPr lang="en-US" sz="5500" dirty="0">
              <a:solidFill>
                <a:schemeClr val="tx1"/>
              </a:solidFill>
            </a:endParaRPr>
          </a:p>
          <a:p>
            <a:pPr algn="l">
              <a:spcBef>
                <a:spcPts val="0"/>
              </a:spcBef>
            </a:pPr>
            <a:endParaRPr lang="en-US" sz="5500" dirty="0">
              <a:solidFill>
                <a:schemeClr val="tx1"/>
              </a:solidFill>
            </a:endParaRPr>
          </a:p>
        </p:txBody>
      </p:sp>
      <p:sp>
        <p:nvSpPr>
          <p:cNvPr id="4"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15</a:t>
            </a:fld>
            <a:endParaRPr lang="en-US">
              <a:solidFill>
                <a:srgbClr val="000000"/>
              </a:solidFill>
            </a:endParaRPr>
          </a:p>
        </p:txBody>
      </p:sp>
      <p:sp>
        <p:nvSpPr>
          <p:cNvPr id="5" name="Title 1"/>
          <p:cNvSpPr>
            <a:spLocks noGrp="1"/>
          </p:cNvSpPr>
          <p:nvPr>
            <p:ph type="title"/>
          </p:nvPr>
        </p:nvSpPr>
        <p:spPr>
          <a:xfrm>
            <a:off x="457663" y="114881"/>
            <a:ext cx="23351266" cy="1789444"/>
          </a:xfrm>
        </p:spPr>
        <p:txBody>
          <a:bodyPr>
            <a:normAutofit/>
          </a:bodyPr>
          <a:lstStyle/>
          <a:p>
            <a:r>
              <a:rPr lang="en-US" dirty="0"/>
              <a:t>Payment Reform </a:t>
            </a:r>
            <a:r>
              <a:rPr lang="en-US" dirty="0" smtClean="0"/>
              <a:t>Strategies</a:t>
            </a:r>
            <a:endParaRPr lang="en-US" dirty="0"/>
          </a:p>
        </p:txBody>
      </p:sp>
    </p:spTree>
    <p:extLst>
      <p:ext uri="{BB962C8B-B14F-4D97-AF65-F5344CB8AC3E}">
        <p14:creationId xmlns:p14="http://schemas.microsoft.com/office/powerpoint/2010/main" val="330045121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804356" y="3576975"/>
            <a:ext cx="15096044" cy="7671394"/>
          </a:xfrm>
          <a:prstGeom prst="rect">
            <a:avLst/>
          </a:prstGeom>
        </p:spPr>
        <p:txBody>
          <a:bodyPr/>
          <a:lstStyle/>
          <a:p>
            <a:pPr algn="l">
              <a:spcBef>
                <a:spcPts val="0"/>
              </a:spcBef>
            </a:pPr>
            <a:r>
              <a:rPr lang="en-US" sz="6000" b="1" u="sng" dirty="0" smtClean="0">
                <a:solidFill>
                  <a:schemeClr val="tx1"/>
                </a:solidFill>
              </a:rPr>
              <a:t>Non-Payment Policies</a:t>
            </a:r>
            <a:endParaRPr lang="en-US" sz="6000" b="1" u="sng" dirty="0">
              <a:solidFill>
                <a:schemeClr val="tx1"/>
              </a:solidFill>
            </a:endParaRPr>
          </a:p>
          <a:p>
            <a:pPr marL="0" indent="0" algn="l">
              <a:spcBef>
                <a:spcPts val="0"/>
              </a:spcBef>
              <a:buNone/>
            </a:pPr>
            <a:endParaRPr lang="en-US" sz="6000" b="1" u="sng" dirty="0">
              <a:solidFill>
                <a:schemeClr val="tx1"/>
              </a:solidFill>
            </a:endParaRPr>
          </a:p>
          <a:p>
            <a:pPr marL="0" indent="0" algn="l">
              <a:spcBef>
                <a:spcPts val="0"/>
              </a:spcBef>
              <a:buNone/>
            </a:pPr>
            <a:endParaRPr lang="en-US" sz="6000" b="1" u="sng" dirty="0">
              <a:solidFill>
                <a:schemeClr val="tx1"/>
              </a:solidFill>
            </a:endParaRPr>
          </a:p>
          <a:p>
            <a:pPr marL="0" indent="0" algn="l">
              <a:spcBef>
                <a:spcPts val="0"/>
              </a:spcBef>
              <a:buNone/>
            </a:pPr>
            <a:r>
              <a:rPr lang="en-US" sz="5500" b="1" dirty="0">
                <a:solidFill>
                  <a:schemeClr val="tx1"/>
                </a:solidFill>
              </a:rPr>
              <a:t>Example:</a:t>
            </a:r>
          </a:p>
          <a:p>
            <a:pPr algn="l">
              <a:spcBef>
                <a:spcPts val="0"/>
              </a:spcBef>
            </a:pPr>
            <a:r>
              <a:rPr lang="en-US" sz="5500" dirty="0">
                <a:solidFill>
                  <a:schemeClr val="tx1"/>
                </a:solidFill>
              </a:rPr>
              <a:t>South Carolina Medicaid and Blue Cross Blue Shield of South Carolina teamed up to stop paying for early elective </a:t>
            </a:r>
            <a:r>
              <a:rPr lang="en-US" sz="5500" dirty="0" smtClean="0">
                <a:solidFill>
                  <a:schemeClr val="tx1"/>
                </a:solidFill>
              </a:rPr>
              <a:t>deliveries</a:t>
            </a:r>
          </a:p>
          <a:p>
            <a:pPr algn="l">
              <a:spcBef>
                <a:spcPts val="0"/>
              </a:spcBef>
            </a:pPr>
            <a:endParaRPr lang="en-US" sz="5500" dirty="0">
              <a:solidFill>
                <a:schemeClr val="tx1"/>
              </a:solidFill>
            </a:endParaRPr>
          </a:p>
          <a:p>
            <a:pPr algn="l">
              <a:spcBef>
                <a:spcPts val="0"/>
              </a:spcBef>
            </a:pPr>
            <a:r>
              <a:rPr lang="en-US" sz="5500" dirty="0" smtClean="0">
                <a:solidFill>
                  <a:schemeClr val="tx1"/>
                </a:solidFill>
              </a:rPr>
              <a:t>Policy realized substantial savings</a:t>
            </a:r>
          </a:p>
          <a:p>
            <a:pPr algn="l">
              <a:spcBef>
                <a:spcPts val="0"/>
              </a:spcBef>
            </a:pPr>
            <a:endParaRPr lang="en-US" sz="5500" dirty="0">
              <a:solidFill>
                <a:schemeClr val="tx1"/>
              </a:solidFill>
            </a:endParaRPr>
          </a:p>
          <a:p>
            <a:pPr marL="0" indent="0" algn="l">
              <a:spcBef>
                <a:spcPts val="0"/>
              </a:spcBef>
              <a:buNone/>
            </a:pPr>
            <a:endParaRPr lang="en-US" sz="6000" i="1" dirty="0">
              <a:solidFill>
                <a:schemeClr val="tx1"/>
              </a:solidFill>
            </a:endParaRPr>
          </a:p>
        </p:txBody>
      </p:sp>
      <p:pic>
        <p:nvPicPr>
          <p:cNvPr id="3" name="Picture 2"/>
          <p:cNvPicPr>
            <a:picLocks noChangeAspect="1"/>
          </p:cNvPicPr>
          <p:nvPr/>
        </p:nvPicPr>
        <p:blipFill>
          <a:blip r:embed="rId3"/>
          <a:stretch>
            <a:fillRect/>
          </a:stretch>
        </p:blipFill>
        <p:spPr>
          <a:xfrm>
            <a:off x="15900400" y="3576974"/>
            <a:ext cx="7901100" cy="7888908"/>
          </a:xfrm>
          <a:prstGeom prst="rect">
            <a:avLst/>
          </a:prstGeom>
        </p:spPr>
      </p:pic>
      <p:sp>
        <p:nvSpPr>
          <p:cNvPr id="6"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16</a:t>
            </a:fld>
            <a:endParaRPr lang="en-US">
              <a:solidFill>
                <a:srgbClr val="000000"/>
              </a:solidFill>
            </a:endParaRPr>
          </a:p>
        </p:txBody>
      </p:sp>
      <p:sp>
        <p:nvSpPr>
          <p:cNvPr id="7" name="Title 1"/>
          <p:cNvSpPr>
            <a:spLocks noGrp="1"/>
          </p:cNvSpPr>
          <p:nvPr>
            <p:ph type="title"/>
          </p:nvPr>
        </p:nvSpPr>
        <p:spPr>
          <a:xfrm>
            <a:off x="457663" y="114881"/>
            <a:ext cx="23351266" cy="1789444"/>
          </a:xfrm>
        </p:spPr>
        <p:txBody>
          <a:bodyPr>
            <a:normAutofit/>
          </a:bodyPr>
          <a:lstStyle/>
          <a:p>
            <a:r>
              <a:rPr lang="en-US" dirty="0"/>
              <a:t>Payment Reform </a:t>
            </a:r>
            <a:r>
              <a:rPr lang="en-US" dirty="0" smtClean="0"/>
              <a:t>Strategies</a:t>
            </a:r>
            <a:endParaRPr lang="en-US" dirty="0"/>
          </a:p>
        </p:txBody>
      </p:sp>
    </p:spTree>
    <p:extLst>
      <p:ext uri="{BB962C8B-B14F-4D97-AF65-F5344CB8AC3E}">
        <p14:creationId xmlns:p14="http://schemas.microsoft.com/office/powerpoint/2010/main" val="428742558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804356" y="4205625"/>
            <a:ext cx="22869024" cy="7671394"/>
          </a:xfrm>
          <a:prstGeom prst="rect">
            <a:avLst/>
          </a:prstGeom>
        </p:spPr>
        <p:txBody>
          <a:bodyPr/>
          <a:lstStyle/>
          <a:p>
            <a:pPr marL="0" indent="0" algn="l">
              <a:spcBef>
                <a:spcPts val="0"/>
              </a:spcBef>
              <a:buNone/>
            </a:pPr>
            <a:r>
              <a:rPr lang="en-US" sz="6000" b="1" u="sng" dirty="0" smtClean="0">
                <a:solidFill>
                  <a:schemeClr val="tx1"/>
                </a:solidFill>
              </a:rPr>
              <a:t>Full Capitation/Global Payment</a:t>
            </a:r>
            <a:endParaRPr lang="en-US" sz="6000" b="1" u="sng" dirty="0">
              <a:solidFill>
                <a:schemeClr val="tx1"/>
              </a:solidFill>
            </a:endParaRPr>
          </a:p>
          <a:p>
            <a:pPr marL="0" indent="0" algn="l">
              <a:spcBef>
                <a:spcPts val="0"/>
              </a:spcBef>
              <a:buNone/>
            </a:pPr>
            <a:endParaRPr lang="en-US" sz="6000" b="1" u="sng" dirty="0">
              <a:solidFill>
                <a:schemeClr val="tx1"/>
              </a:solidFill>
            </a:endParaRPr>
          </a:p>
          <a:p>
            <a:pPr algn="l">
              <a:spcBef>
                <a:spcPts val="0"/>
              </a:spcBef>
            </a:pPr>
            <a:r>
              <a:rPr lang="en-US" sz="5500" dirty="0" smtClean="0">
                <a:solidFill>
                  <a:schemeClr val="tx1"/>
                </a:solidFill>
              </a:rPr>
              <a:t>Health plan pays a </a:t>
            </a:r>
            <a:r>
              <a:rPr lang="en-US" sz="5500" dirty="0">
                <a:solidFill>
                  <a:schemeClr val="tx1"/>
                </a:solidFill>
              </a:rPr>
              <a:t>fixed dollar payment to providers for the care that </a:t>
            </a:r>
            <a:r>
              <a:rPr lang="en-US" sz="5500" dirty="0" smtClean="0">
                <a:solidFill>
                  <a:schemeClr val="tx1"/>
                </a:solidFill>
              </a:rPr>
              <a:t>members receive </a:t>
            </a:r>
            <a:r>
              <a:rPr lang="en-US" sz="5500" dirty="0">
                <a:solidFill>
                  <a:schemeClr val="tx1"/>
                </a:solidFill>
              </a:rPr>
              <a:t>in a given time period, such as a </a:t>
            </a:r>
            <a:r>
              <a:rPr lang="en-US" sz="5500" dirty="0" smtClean="0">
                <a:solidFill>
                  <a:schemeClr val="tx1"/>
                </a:solidFill>
              </a:rPr>
              <a:t>month</a:t>
            </a:r>
            <a:endParaRPr lang="en-US" sz="5500" dirty="0">
              <a:solidFill>
                <a:schemeClr val="tx1"/>
              </a:solidFill>
            </a:endParaRPr>
          </a:p>
          <a:p>
            <a:pPr algn="l">
              <a:spcBef>
                <a:spcPts val="0"/>
              </a:spcBef>
            </a:pPr>
            <a:endParaRPr lang="en-US" sz="5500" dirty="0">
              <a:solidFill>
                <a:schemeClr val="tx1"/>
              </a:solidFill>
            </a:endParaRPr>
          </a:p>
          <a:p>
            <a:pPr algn="l">
              <a:spcBef>
                <a:spcPts val="0"/>
              </a:spcBef>
            </a:pPr>
            <a:r>
              <a:rPr lang="en-US" sz="5500" dirty="0">
                <a:solidFill>
                  <a:schemeClr val="tx1"/>
                </a:solidFill>
              </a:rPr>
              <a:t>Payment adjusted for performance and severity of illness of the patient population</a:t>
            </a:r>
          </a:p>
          <a:p>
            <a:pPr marL="0" indent="0" algn="l">
              <a:spcBef>
                <a:spcPts val="0"/>
              </a:spcBef>
              <a:buNone/>
            </a:pPr>
            <a:endParaRPr lang="en-US" sz="5500" dirty="0">
              <a:solidFill>
                <a:schemeClr val="tx1"/>
              </a:solidFill>
            </a:endParaRPr>
          </a:p>
          <a:p>
            <a:pPr marL="0" indent="0" algn="l">
              <a:spcBef>
                <a:spcPts val="0"/>
              </a:spcBef>
              <a:buNone/>
            </a:pPr>
            <a:endParaRPr lang="en-US" sz="5500" dirty="0">
              <a:solidFill>
                <a:schemeClr val="tx1"/>
              </a:solidFill>
            </a:endParaRPr>
          </a:p>
          <a:p>
            <a:pPr marL="0" indent="0" algn="l">
              <a:spcBef>
                <a:spcPts val="0"/>
              </a:spcBef>
              <a:buNone/>
            </a:pPr>
            <a:endParaRPr lang="en-US" sz="6000" i="1" dirty="0">
              <a:solidFill>
                <a:schemeClr val="tx1"/>
              </a:solidFill>
            </a:endParaRPr>
          </a:p>
        </p:txBody>
      </p:sp>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17</a:t>
            </a:fld>
            <a:endParaRPr lang="en-US">
              <a:solidFill>
                <a:srgbClr val="000000"/>
              </a:solidFill>
            </a:endParaRPr>
          </a:p>
        </p:txBody>
      </p:sp>
      <p:sp>
        <p:nvSpPr>
          <p:cNvPr id="6" name="Title 1"/>
          <p:cNvSpPr>
            <a:spLocks noGrp="1"/>
          </p:cNvSpPr>
          <p:nvPr>
            <p:ph type="title"/>
          </p:nvPr>
        </p:nvSpPr>
        <p:spPr>
          <a:xfrm>
            <a:off x="457663" y="114881"/>
            <a:ext cx="23351266" cy="1789444"/>
          </a:xfrm>
        </p:spPr>
        <p:txBody>
          <a:bodyPr>
            <a:normAutofit/>
          </a:bodyPr>
          <a:lstStyle/>
          <a:p>
            <a:r>
              <a:rPr lang="en-US" dirty="0"/>
              <a:t>Payment Reform </a:t>
            </a:r>
            <a:r>
              <a:rPr lang="en-US" dirty="0" smtClean="0"/>
              <a:t>Strategies</a:t>
            </a:r>
            <a:endParaRPr lang="en-US" dirty="0"/>
          </a:p>
        </p:txBody>
      </p:sp>
    </p:spTree>
    <p:extLst>
      <p:ext uri="{BB962C8B-B14F-4D97-AF65-F5344CB8AC3E}">
        <p14:creationId xmlns:p14="http://schemas.microsoft.com/office/powerpoint/2010/main" val="107264703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8000" y="5466565"/>
            <a:ext cx="20828000" cy="4213018"/>
          </a:xfrm>
        </p:spPr>
        <p:txBody>
          <a:bodyPr/>
          <a:lstStyle/>
          <a:p>
            <a:r>
              <a:rPr lang="en-US" dirty="0" smtClean="0"/>
              <a:t>Pairing Benefit Design &amp; Payment Reform</a:t>
            </a:r>
            <a:endParaRPr lang="en-US" dirty="0"/>
          </a:p>
        </p:txBody>
      </p:sp>
      <p:sp>
        <p:nvSpPr>
          <p:cNvPr id="3" name="Shape 39"/>
          <p:cNvSpPr txBox="1">
            <a:spLocks/>
          </p:cNvSpPr>
          <p:nvPr/>
        </p:nvSpPr>
        <p:spPr>
          <a:xfrm>
            <a:off x="23860364" y="13218288"/>
            <a:ext cx="256756"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FFFFFF"/>
                </a:solidFill>
              </a:rPr>
              <a:pPr>
                <a:defRPr>
                  <a:solidFill>
                    <a:srgbClr val="000000"/>
                  </a:solidFill>
                </a:defRPr>
              </a:pPr>
              <a:t>18</a:t>
            </a:fld>
            <a:endParaRPr lang="en-US">
              <a:solidFill>
                <a:srgbClr val="FFFFFF"/>
              </a:solidFill>
            </a:endParaRPr>
          </a:p>
        </p:txBody>
      </p:sp>
    </p:spTree>
    <p:extLst>
      <p:ext uri="{BB962C8B-B14F-4D97-AF65-F5344CB8AC3E}">
        <p14:creationId xmlns:p14="http://schemas.microsoft.com/office/powerpoint/2010/main" val="194673603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xfrm>
            <a:off x="457663" y="114881"/>
            <a:ext cx="23351266" cy="1789444"/>
          </a:xfrm>
          <a:prstGeom prst="rect">
            <a:avLst/>
          </a:prstGeom>
        </p:spPr>
        <p:txBody>
          <a:bodyPr>
            <a:noAutofit/>
          </a:bodyPr>
          <a:lstStyle/>
          <a:p>
            <a:pPr lvl="0">
              <a:defRPr sz="1800">
                <a:solidFill>
                  <a:srgbClr val="000000"/>
                </a:solidFill>
              </a:defRPr>
            </a:pPr>
            <a:r>
              <a:rPr lang="en-US" sz="6000" dirty="0" smtClean="0">
                <a:solidFill>
                  <a:srgbClr val="FFFFFF"/>
                </a:solidFill>
                <a:latin typeface="Arial" panose="020B0604020202020204" pitchFamily="34" charset="0"/>
                <a:cs typeface="Arial" panose="020B0604020202020204" pitchFamily="34" charset="0"/>
              </a:rPr>
              <a:t>Why Discuss Pairings of Benefit Designs and Payment Reform?</a:t>
            </a:r>
            <a:endParaRPr sz="6000" dirty="0">
              <a:solidFill>
                <a:srgbClr val="FFFFFF"/>
              </a:solidFill>
              <a:latin typeface="Arial" panose="020B0604020202020204" pitchFamily="34" charset="0"/>
              <a:cs typeface="Arial" panose="020B0604020202020204" pitchFamily="34" charset="0"/>
            </a:endParaRPr>
          </a:p>
        </p:txBody>
      </p:sp>
      <p:sp>
        <p:nvSpPr>
          <p:cNvPr id="42" name="Shape 42"/>
          <p:cNvSpPr>
            <a:spLocks noGrp="1"/>
          </p:cNvSpPr>
          <p:nvPr>
            <p:ph type="body" idx="4294967295"/>
          </p:nvPr>
        </p:nvSpPr>
        <p:spPr>
          <a:xfrm>
            <a:off x="457663" y="2749752"/>
            <a:ext cx="23354700" cy="9657359"/>
          </a:xfrm>
          <a:prstGeom prst="rect">
            <a:avLst/>
          </a:prstGeom>
        </p:spPr>
        <p:txBody>
          <a:bodyPr anchor="t"/>
          <a:lstStyle/>
          <a:p>
            <a:pPr lvl="0">
              <a:defRPr sz="1800">
                <a:solidFill>
                  <a:srgbClr val="000000"/>
                </a:solidFill>
              </a:defRPr>
            </a:pPr>
            <a:r>
              <a:rPr lang="en-US" sz="4400" dirty="0" smtClean="0">
                <a:solidFill>
                  <a:srgbClr val="000000"/>
                </a:solidFill>
              </a:rPr>
              <a:t>Benefit design and payment reform are equally important</a:t>
            </a:r>
          </a:p>
          <a:p>
            <a:pPr lvl="0">
              <a:defRPr sz="1800">
                <a:solidFill>
                  <a:srgbClr val="000000"/>
                </a:solidFill>
              </a:defRPr>
            </a:pPr>
            <a:r>
              <a:rPr lang="en-US" sz="4400" dirty="0" smtClean="0">
                <a:solidFill>
                  <a:srgbClr val="000000"/>
                </a:solidFill>
              </a:rPr>
              <a:t>Benefit design is taking on broader meaning</a:t>
            </a:r>
          </a:p>
          <a:p>
            <a:pPr lvl="0">
              <a:defRPr sz="1800">
                <a:solidFill>
                  <a:srgbClr val="000000"/>
                </a:solidFill>
              </a:defRPr>
            </a:pPr>
            <a:r>
              <a:rPr lang="en-US" sz="4400" dirty="0" smtClean="0">
                <a:solidFill>
                  <a:srgbClr val="000000"/>
                </a:solidFill>
              </a:rPr>
              <a:t>Some promising payment reforms are slow to be adopted – benefit design could make a difference </a:t>
            </a:r>
          </a:p>
          <a:p>
            <a:pPr lvl="0">
              <a:defRPr sz="1800">
                <a:solidFill>
                  <a:srgbClr val="000000"/>
                </a:solidFill>
              </a:defRPr>
            </a:pPr>
            <a:r>
              <a:rPr lang="en-US" sz="4400" dirty="0" smtClean="0">
                <a:solidFill>
                  <a:srgbClr val="000000"/>
                </a:solidFill>
              </a:rPr>
              <a:t>If doctors and patients work together, in the same direction, outcomes and value are more likely to improve </a:t>
            </a:r>
          </a:p>
        </p:txBody>
      </p:sp>
      <p:sp>
        <p:nvSpPr>
          <p:cNvPr id="6"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19</a:t>
            </a:fld>
            <a:endParaRPr lang="en-US">
              <a:solidFill>
                <a:srgbClr val="000000"/>
              </a:solidFill>
            </a:endParaRPr>
          </a:p>
        </p:txBody>
      </p:sp>
    </p:spTree>
    <p:extLst>
      <p:ext uri="{BB962C8B-B14F-4D97-AF65-F5344CB8AC3E}">
        <p14:creationId xmlns:p14="http://schemas.microsoft.com/office/powerpoint/2010/main" val="255970379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4294967295"/>
          </p:nvPr>
        </p:nvSpPr>
        <p:spPr>
          <a:xfrm>
            <a:off x="659930" y="2803447"/>
            <a:ext cx="23002149" cy="9657359"/>
          </a:xfrm>
          <a:prstGeom prst="rect">
            <a:avLst/>
          </a:prstGeom>
        </p:spPr>
        <p:txBody>
          <a:bodyPr/>
          <a:lstStyle/>
          <a:p>
            <a:pPr algn="l">
              <a:spcBef>
                <a:spcPts val="0"/>
              </a:spcBef>
              <a:defRPr sz="1800">
                <a:solidFill>
                  <a:srgbClr val="000000"/>
                </a:solidFill>
              </a:defRPr>
            </a:pPr>
            <a:r>
              <a:rPr lang="en-US" sz="4800" dirty="0" smtClean="0">
                <a:solidFill>
                  <a:schemeClr val="tx1"/>
                </a:solidFill>
              </a:rPr>
              <a:t>Most healthcare services are reimbursed with a fee-for-service model.</a:t>
            </a:r>
          </a:p>
          <a:p>
            <a:pPr marL="0" indent="0" algn="l">
              <a:spcBef>
                <a:spcPts val="0"/>
              </a:spcBef>
              <a:buNone/>
              <a:defRPr sz="1800">
                <a:solidFill>
                  <a:srgbClr val="000000"/>
                </a:solidFill>
              </a:defRPr>
            </a:pPr>
            <a:endParaRPr lang="en-US" sz="4800" dirty="0" smtClean="0">
              <a:solidFill>
                <a:schemeClr val="tx1"/>
              </a:solidFill>
            </a:endParaRPr>
          </a:p>
          <a:p>
            <a:pPr lvl="1" algn="l">
              <a:spcBef>
                <a:spcPts val="0"/>
              </a:spcBef>
              <a:defRPr sz="1800">
                <a:solidFill>
                  <a:srgbClr val="000000"/>
                </a:solidFill>
              </a:defRPr>
            </a:pPr>
            <a:r>
              <a:rPr lang="en-US" sz="4800" dirty="0" smtClean="0">
                <a:solidFill>
                  <a:schemeClr val="tx1"/>
                </a:solidFill>
              </a:rPr>
              <a:t>Pay regardless of quality, outcomes</a:t>
            </a:r>
          </a:p>
          <a:p>
            <a:pPr marL="0" indent="0" algn="l">
              <a:spcBef>
                <a:spcPts val="0"/>
              </a:spcBef>
              <a:buNone/>
              <a:defRPr sz="1800">
                <a:solidFill>
                  <a:srgbClr val="000000"/>
                </a:solidFill>
              </a:defRPr>
            </a:pPr>
            <a:endParaRPr lang="en-US" sz="4800" dirty="0" smtClean="0">
              <a:solidFill>
                <a:schemeClr val="tx1"/>
              </a:solidFill>
            </a:endParaRPr>
          </a:p>
          <a:p>
            <a:pPr lvl="1" algn="l">
              <a:spcBef>
                <a:spcPts val="0"/>
              </a:spcBef>
              <a:defRPr sz="1800">
                <a:solidFill>
                  <a:srgbClr val="000000"/>
                </a:solidFill>
              </a:defRPr>
            </a:pPr>
            <a:r>
              <a:rPr lang="en-US" sz="4800" dirty="0" smtClean="0">
                <a:solidFill>
                  <a:schemeClr val="tx1"/>
                </a:solidFill>
              </a:rPr>
              <a:t>Pay for every test and procedure regardless of necessity</a:t>
            </a:r>
          </a:p>
          <a:p>
            <a:pPr algn="l">
              <a:spcBef>
                <a:spcPts val="0"/>
              </a:spcBef>
              <a:defRPr sz="1800">
                <a:solidFill>
                  <a:srgbClr val="000000"/>
                </a:solidFill>
              </a:defRPr>
            </a:pPr>
            <a:endParaRPr lang="en-US" sz="4800" dirty="0" smtClean="0">
              <a:solidFill>
                <a:schemeClr val="tx1"/>
              </a:solidFill>
            </a:endParaRPr>
          </a:p>
          <a:p>
            <a:pPr lvl="1" algn="l">
              <a:spcBef>
                <a:spcPts val="0"/>
              </a:spcBef>
              <a:defRPr sz="1800">
                <a:solidFill>
                  <a:srgbClr val="000000"/>
                </a:solidFill>
              </a:defRPr>
            </a:pPr>
            <a:r>
              <a:rPr lang="en-US" sz="4800" dirty="0" smtClean="0">
                <a:solidFill>
                  <a:schemeClr val="tx1"/>
                </a:solidFill>
              </a:rPr>
              <a:t>Doesn’t pay for some important aspects of care – like coordination</a:t>
            </a:r>
          </a:p>
        </p:txBody>
      </p:sp>
      <p:sp>
        <p:nvSpPr>
          <p:cNvPr id="6" name="Title 1"/>
          <p:cNvSpPr>
            <a:spLocks noGrp="1"/>
          </p:cNvSpPr>
          <p:nvPr>
            <p:ph type="title"/>
          </p:nvPr>
        </p:nvSpPr>
        <p:spPr>
          <a:xfrm>
            <a:off x="457663" y="114881"/>
            <a:ext cx="23351266" cy="1789444"/>
          </a:xfrm>
        </p:spPr>
        <p:txBody>
          <a:bodyPr/>
          <a:lstStyle/>
          <a:p>
            <a:r>
              <a:rPr lang="en-US" dirty="0" smtClean="0"/>
              <a:t>Fee for Service: Paying for Volume, Not Value</a:t>
            </a:r>
            <a:endParaRPr lang="en-US" dirty="0"/>
          </a:p>
        </p:txBody>
      </p:sp>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a:t>
            </a:fld>
            <a:endParaRPr lang="en-US">
              <a:solidFill>
                <a:srgbClr val="000000"/>
              </a:solidFill>
            </a:endParaRPr>
          </a:p>
        </p:txBody>
      </p:sp>
    </p:spTree>
    <p:extLst>
      <p:ext uri="{BB962C8B-B14F-4D97-AF65-F5344CB8AC3E}">
        <p14:creationId xmlns:p14="http://schemas.microsoft.com/office/powerpoint/2010/main" val="1656361329"/>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4294967295"/>
          </p:nvPr>
        </p:nvSpPr>
        <p:spPr>
          <a:xfrm>
            <a:off x="457663" y="3700648"/>
            <a:ext cx="23176707" cy="8597974"/>
          </a:xfrm>
          <a:prstGeom prst="rect">
            <a:avLst/>
          </a:prstGeom>
        </p:spPr>
        <p:txBody>
          <a:bodyPr numCol="2" anchor="t">
            <a:normAutofit/>
          </a:bodyPr>
          <a:lstStyle/>
          <a:p>
            <a:pPr marL="1377950" lvl="1" indent="-742950">
              <a:spcBef>
                <a:spcPts val="1200"/>
              </a:spcBef>
              <a:buFont typeface="+mj-lt"/>
              <a:buAutoNum type="arabicPeriod"/>
            </a:pPr>
            <a:r>
              <a:rPr lang="en-US" sz="4000" dirty="0" smtClean="0">
                <a:solidFill>
                  <a:srgbClr val="000000"/>
                </a:solidFill>
              </a:rPr>
              <a:t>Cost sharing</a:t>
            </a:r>
          </a:p>
          <a:p>
            <a:pPr lvl="2">
              <a:spcBef>
                <a:spcPts val="1200"/>
              </a:spcBef>
            </a:pPr>
            <a:r>
              <a:rPr lang="en-US" sz="3600" dirty="0" smtClean="0">
                <a:solidFill>
                  <a:srgbClr val="000000"/>
                </a:solidFill>
              </a:rPr>
              <a:t>Co-insurance, co-pays, deductibles</a:t>
            </a:r>
            <a:endParaRPr lang="en-US" sz="3600" dirty="0">
              <a:solidFill>
                <a:srgbClr val="000000"/>
              </a:solidFill>
            </a:endParaRPr>
          </a:p>
          <a:p>
            <a:pPr marL="1377950" lvl="1" indent="-742950">
              <a:spcBef>
                <a:spcPts val="1200"/>
              </a:spcBef>
              <a:buFont typeface="+mj-lt"/>
              <a:buAutoNum type="arabicPeriod"/>
            </a:pPr>
            <a:r>
              <a:rPr lang="en-US" sz="4000" dirty="0" smtClean="0">
                <a:solidFill>
                  <a:srgbClr val="000000"/>
                </a:solidFill>
              </a:rPr>
              <a:t>Financial </a:t>
            </a:r>
            <a:r>
              <a:rPr lang="en-US" sz="4000" dirty="0">
                <a:solidFill>
                  <a:srgbClr val="000000"/>
                </a:solidFill>
              </a:rPr>
              <a:t>incentives around lifestyle choices and use of </a:t>
            </a:r>
            <a:r>
              <a:rPr lang="en-US" sz="4000" dirty="0" smtClean="0">
                <a:solidFill>
                  <a:srgbClr val="000000"/>
                </a:solidFill>
              </a:rPr>
              <a:t>services</a:t>
            </a:r>
          </a:p>
          <a:p>
            <a:pPr lvl="2">
              <a:spcBef>
                <a:spcPts val="1200"/>
              </a:spcBef>
            </a:pPr>
            <a:r>
              <a:rPr lang="en-US" sz="3600" dirty="0" smtClean="0">
                <a:solidFill>
                  <a:srgbClr val="000000"/>
                </a:solidFill>
              </a:rPr>
              <a:t>Consumer-directed healthcare</a:t>
            </a:r>
          </a:p>
          <a:p>
            <a:pPr lvl="2">
              <a:spcBef>
                <a:spcPts val="1200"/>
              </a:spcBef>
            </a:pPr>
            <a:r>
              <a:rPr lang="en-US" sz="3600" dirty="0" smtClean="0">
                <a:solidFill>
                  <a:srgbClr val="000000"/>
                </a:solidFill>
              </a:rPr>
              <a:t>Value-based insurance design</a:t>
            </a:r>
            <a:endParaRPr lang="en-US" sz="3600" dirty="0">
              <a:solidFill>
                <a:srgbClr val="000000"/>
              </a:solidFill>
            </a:endParaRPr>
          </a:p>
          <a:p>
            <a:pPr marL="1377950" lvl="1" indent="-742950">
              <a:spcBef>
                <a:spcPts val="1200"/>
              </a:spcBef>
              <a:buFont typeface="+mj-lt"/>
              <a:buAutoNum type="arabicPeriod"/>
            </a:pPr>
            <a:r>
              <a:rPr lang="en-US" sz="4000" dirty="0">
                <a:solidFill>
                  <a:srgbClr val="000000"/>
                </a:solidFill>
              </a:rPr>
              <a:t>Financial incentives around choice of </a:t>
            </a:r>
            <a:r>
              <a:rPr lang="en-US" sz="4000" dirty="0" smtClean="0">
                <a:solidFill>
                  <a:srgbClr val="000000"/>
                </a:solidFill>
              </a:rPr>
              <a:t>provider</a:t>
            </a:r>
          </a:p>
          <a:p>
            <a:pPr lvl="2">
              <a:spcBef>
                <a:spcPts val="1200"/>
              </a:spcBef>
            </a:pPr>
            <a:r>
              <a:rPr lang="en-US" sz="3600" dirty="0" smtClean="0">
                <a:solidFill>
                  <a:srgbClr val="000000"/>
                </a:solidFill>
              </a:rPr>
              <a:t>Reference pricing</a:t>
            </a:r>
          </a:p>
          <a:p>
            <a:pPr lvl="2">
              <a:spcBef>
                <a:spcPts val="1200"/>
              </a:spcBef>
            </a:pPr>
            <a:r>
              <a:rPr lang="en-US" sz="3600" dirty="0" smtClean="0">
                <a:solidFill>
                  <a:srgbClr val="000000"/>
                </a:solidFill>
              </a:rPr>
              <a:t>Centers of excellence</a:t>
            </a:r>
          </a:p>
          <a:p>
            <a:pPr lvl="2">
              <a:spcBef>
                <a:spcPts val="1200"/>
              </a:spcBef>
            </a:pPr>
            <a:r>
              <a:rPr lang="en-US" sz="3600" dirty="0" smtClean="0">
                <a:solidFill>
                  <a:srgbClr val="000000"/>
                </a:solidFill>
              </a:rPr>
              <a:t>Narrow networks</a:t>
            </a:r>
            <a:endParaRPr lang="en-US" sz="3600" dirty="0">
              <a:solidFill>
                <a:srgbClr val="000000"/>
              </a:solidFill>
            </a:endParaRPr>
          </a:p>
          <a:p>
            <a:pPr marL="1377950" lvl="1" indent="-742950">
              <a:spcBef>
                <a:spcPts val="1200"/>
              </a:spcBef>
              <a:buFont typeface="+mj-lt"/>
              <a:buAutoNum type="arabicPeriod"/>
            </a:pPr>
            <a:endParaRPr lang="en-US" sz="4000" dirty="0" smtClean="0">
              <a:solidFill>
                <a:srgbClr val="000000"/>
              </a:solidFill>
            </a:endParaRPr>
          </a:p>
          <a:p>
            <a:pPr marL="1377950" lvl="1" indent="-742950">
              <a:spcBef>
                <a:spcPts val="1200"/>
              </a:spcBef>
              <a:buFont typeface="+mj-lt"/>
              <a:buAutoNum type="arabicPeriod"/>
            </a:pPr>
            <a:r>
              <a:rPr lang="en-US" sz="4000" dirty="0" smtClean="0">
                <a:solidFill>
                  <a:srgbClr val="000000"/>
                </a:solidFill>
              </a:rPr>
              <a:t>Policies</a:t>
            </a:r>
          </a:p>
          <a:p>
            <a:pPr lvl="2">
              <a:spcBef>
                <a:spcPts val="1200"/>
              </a:spcBef>
            </a:pPr>
            <a:r>
              <a:rPr lang="en-US" sz="3600" dirty="0" smtClean="0">
                <a:solidFill>
                  <a:srgbClr val="000000"/>
                </a:solidFill>
              </a:rPr>
              <a:t>Prior authorization</a:t>
            </a:r>
          </a:p>
          <a:p>
            <a:pPr lvl="2">
              <a:spcBef>
                <a:spcPts val="1200"/>
              </a:spcBef>
            </a:pPr>
            <a:r>
              <a:rPr lang="en-US" sz="3600" dirty="0" smtClean="0">
                <a:solidFill>
                  <a:srgbClr val="000000"/>
                </a:solidFill>
              </a:rPr>
              <a:t>Required referrals to specialists</a:t>
            </a:r>
            <a:endParaRPr lang="en-US" sz="3600" dirty="0">
              <a:solidFill>
                <a:srgbClr val="000000"/>
              </a:solidFill>
            </a:endParaRPr>
          </a:p>
          <a:p>
            <a:pPr marL="1377950" lvl="1" indent="-742950">
              <a:spcBef>
                <a:spcPts val="1200"/>
              </a:spcBef>
              <a:buFont typeface="+mj-lt"/>
              <a:buAutoNum type="arabicPeriod"/>
            </a:pPr>
            <a:r>
              <a:rPr lang="en-US" sz="4000" dirty="0">
                <a:solidFill>
                  <a:srgbClr val="000000"/>
                </a:solidFill>
              </a:rPr>
              <a:t>Transparency </a:t>
            </a:r>
            <a:endParaRPr lang="en-US" sz="4000" dirty="0" smtClean="0">
              <a:solidFill>
                <a:srgbClr val="000000"/>
              </a:solidFill>
            </a:endParaRPr>
          </a:p>
          <a:p>
            <a:pPr lvl="2">
              <a:spcBef>
                <a:spcPts val="1200"/>
              </a:spcBef>
            </a:pPr>
            <a:r>
              <a:rPr lang="en-US" sz="3600" dirty="0" smtClean="0">
                <a:solidFill>
                  <a:srgbClr val="000000"/>
                </a:solidFill>
              </a:rPr>
              <a:t>Price </a:t>
            </a:r>
            <a:r>
              <a:rPr lang="en-US" sz="3600" dirty="0">
                <a:solidFill>
                  <a:srgbClr val="000000"/>
                </a:solidFill>
              </a:rPr>
              <a:t>and </a:t>
            </a:r>
            <a:r>
              <a:rPr lang="en-US" sz="3600" dirty="0" smtClean="0">
                <a:solidFill>
                  <a:srgbClr val="000000"/>
                </a:solidFill>
              </a:rPr>
              <a:t>quality</a:t>
            </a:r>
            <a:endParaRPr lang="en-US" sz="3600" dirty="0">
              <a:solidFill>
                <a:srgbClr val="000000"/>
              </a:solidFill>
            </a:endParaRPr>
          </a:p>
          <a:p>
            <a:pPr lvl="2">
              <a:spcBef>
                <a:spcPts val="1200"/>
              </a:spcBef>
            </a:pPr>
            <a:endParaRPr lang="en-US" sz="3600" dirty="0"/>
          </a:p>
        </p:txBody>
      </p:sp>
      <p:sp>
        <p:nvSpPr>
          <p:cNvPr id="9" name="Shape 42"/>
          <p:cNvSpPr txBox="1">
            <a:spLocks/>
          </p:cNvSpPr>
          <p:nvPr/>
        </p:nvSpPr>
        <p:spPr>
          <a:xfrm>
            <a:off x="457663" y="2834326"/>
            <a:ext cx="23002149" cy="10892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lvl1pPr marL="635000" indent="-635000" defTabSz="825500">
              <a:spcBef>
                <a:spcPts val="5900"/>
              </a:spcBef>
              <a:buClr>
                <a:srgbClr val="4EB04A"/>
              </a:buClr>
              <a:buSzPct val="75000"/>
              <a:buChar char="‣"/>
              <a:defRPr sz="4400">
                <a:solidFill>
                  <a:srgbClr val="53585F"/>
                </a:solidFill>
                <a:latin typeface="Arial"/>
                <a:ea typeface="Arial"/>
                <a:cs typeface="Arial"/>
                <a:sym typeface="Arial"/>
              </a:defRPr>
            </a:lvl1pPr>
            <a:lvl2pPr marL="1270000" indent="-635000" defTabSz="825500">
              <a:spcBef>
                <a:spcPts val="5900"/>
              </a:spcBef>
              <a:buClrTx/>
              <a:buSzPct val="75000"/>
              <a:buChar char="‣"/>
              <a:defRPr sz="4400">
                <a:solidFill>
                  <a:srgbClr val="53585F"/>
                </a:solidFill>
                <a:latin typeface="Arial"/>
                <a:ea typeface="Arial"/>
                <a:cs typeface="Arial"/>
                <a:sym typeface="Arial"/>
              </a:defRPr>
            </a:lvl2pPr>
            <a:lvl3pPr marL="1905000" indent="-635000" defTabSz="825500">
              <a:spcBef>
                <a:spcPts val="5900"/>
              </a:spcBef>
              <a:buClr>
                <a:srgbClr val="53585F"/>
              </a:buClr>
              <a:buSzPct val="75000"/>
              <a:buChar char="‣"/>
              <a:defRPr sz="4400">
                <a:solidFill>
                  <a:srgbClr val="53585F"/>
                </a:solidFill>
                <a:latin typeface="Arial"/>
                <a:ea typeface="Arial"/>
                <a:cs typeface="Arial"/>
                <a:sym typeface="Arial"/>
              </a:defRPr>
            </a:lvl3pPr>
            <a:lvl4pPr marL="2540000" indent="-635000" defTabSz="825500">
              <a:spcBef>
                <a:spcPts val="5900"/>
              </a:spcBef>
              <a:buClr>
                <a:srgbClr val="A6AAA9"/>
              </a:buClr>
              <a:buSzPct val="75000"/>
              <a:buChar char="‣"/>
              <a:defRPr sz="4400">
                <a:solidFill>
                  <a:srgbClr val="53585F"/>
                </a:solidFill>
                <a:latin typeface="Arial"/>
                <a:ea typeface="Arial"/>
                <a:cs typeface="Arial"/>
                <a:sym typeface="Arial"/>
              </a:defRPr>
            </a:lvl4pPr>
            <a:lvl5pPr marL="3175000" indent="-635000" defTabSz="825500">
              <a:spcBef>
                <a:spcPts val="5900"/>
              </a:spcBef>
              <a:buClr>
                <a:srgbClr val="DCDEE0"/>
              </a:buClr>
              <a:buSzPct val="75000"/>
              <a:buChar char="‣"/>
              <a:defRPr sz="4400">
                <a:solidFill>
                  <a:srgbClr val="53585F"/>
                </a:solidFill>
                <a:latin typeface="Arial"/>
                <a:ea typeface="Arial"/>
                <a:cs typeface="Arial"/>
                <a:sym typeface="Arial"/>
              </a:defRPr>
            </a:lvl5pPr>
            <a:lvl6pPr marL="3712307" indent="-537307" defTabSz="825500">
              <a:spcBef>
                <a:spcPts val="5900"/>
              </a:spcBef>
              <a:buClr>
                <a:srgbClr val="4EB04A"/>
              </a:buClr>
              <a:buSzPct val="75000"/>
              <a:buChar char="•"/>
              <a:defRPr sz="4400">
                <a:solidFill>
                  <a:srgbClr val="53585F"/>
                </a:solidFill>
                <a:latin typeface="Arial"/>
                <a:ea typeface="Arial"/>
                <a:cs typeface="Arial"/>
                <a:sym typeface="Arial"/>
              </a:defRPr>
            </a:lvl6pPr>
            <a:lvl7pPr marL="4347307" indent="-537307" defTabSz="825500">
              <a:spcBef>
                <a:spcPts val="5900"/>
              </a:spcBef>
              <a:buClr>
                <a:srgbClr val="4EB04A"/>
              </a:buClr>
              <a:buSzPct val="75000"/>
              <a:buChar char="•"/>
              <a:defRPr sz="4400">
                <a:solidFill>
                  <a:srgbClr val="53585F"/>
                </a:solidFill>
                <a:latin typeface="Arial"/>
                <a:ea typeface="Arial"/>
                <a:cs typeface="Arial"/>
                <a:sym typeface="Arial"/>
              </a:defRPr>
            </a:lvl7pPr>
            <a:lvl8pPr marL="4982307" indent="-537307" defTabSz="825500">
              <a:spcBef>
                <a:spcPts val="5900"/>
              </a:spcBef>
              <a:buClr>
                <a:srgbClr val="4EB04A"/>
              </a:buClr>
              <a:buSzPct val="75000"/>
              <a:buChar char="•"/>
              <a:defRPr sz="4400">
                <a:solidFill>
                  <a:srgbClr val="53585F"/>
                </a:solidFill>
                <a:latin typeface="Arial"/>
                <a:ea typeface="Arial"/>
                <a:cs typeface="Arial"/>
                <a:sym typeface="Arial"/>
              </a:defRPr>
            </a:lvl8pPr>
            <a:lvl9pPr marL="5617307" indent="-537307" defTabSz="825500">
              <a:spcBef>
                <a:spcPts val="5900"/>
              </a:spcBef>
              <a:buClr>
                <a:srgbClr val="4EB04A"/>
              </a:buClr>
              <a:buSzPct val="75000"/>
              <a:buChar char="•"/>
              <a:defRPr sz="4400">
                <a:solidFill>
                  <a:srgbClr val="53585F"/>
                </a:solidFill>
                <a:latin typeface="Arial"/>
                <a:ea typeface="Arial"/>
                <a:cs typeface="Arial"/>
                <a:sym typeface="Arial"/>
              </a:defRPr>
            </a:lvl9pPr>
          </a:lstStyle>
          <a:p>
            <a:pPr lvl="0" algn="l"/>
            <a:r>
              <a:rPr lang="en-US" dirty="0" smtClean="0">
                <a:solidFill>
                  <a:srgbClr val="000000"/>
                </a:solidFill>
              </a:rPr>
              <a:t>Benefit design </a:t>
            </a:r>
            <a:r>
              <a:rPr lang="en-US" dirty="0">
                <a:solidFill>
                  <a:srgbClr val="000000"/>
                </a:solidFill>
              </a:rPr>
              <a:t>features </a:t>
            </a:r>
            <a:r>
              <a:rPr lang="en-US" dirty="0" smtClean="0">
                <a:solidFill>
                  <a:srgbClr val="000000"/>
                </a:solidFill>
              </a:rPr>
              <a:t>fall into the </a:t>
            </a:r>
            <a:r>
              <a:rPr lang="en-US" dirty="0">
                <a:solidFill>
                  <a:srgbClr val="000000"/>
                </a:solidFill>
              </a:rPr>
              <a:t>following five domains</a:t>
            </a:r>
            <a:r>
              <a:rPr lang="en-US" dirty="0" smtClean="0"/>
              <a:t>:</a:t>
            </a:r>
            <a:endParaRPr lang="en-US" dirty="0"/>
          </a:p>
        </p:txBody>
      </p:sp>
      <p:sp>
        <p:nvSpPr>
          <p:cNvPr id="6"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20</a:t>
            </a:fld>
            <a:endParaRPr lang="en-US">
              <a:solidFill>
                <a:srgbClr val="000000"/>
              </a:solidFill>
            </a:endParaRPr>
          </a:p>
        </p:txBody>
      </p:sp>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Benefit Designs in Play Today</a:t>
            </a:r>
            <a:endParaRPr lang="en-US" dirty="0"/>
          </a:p>
        </p:txBody>
      </p:sp>
    </p:spTree>
    <p:extLst>
      <p:ext uri="{BB962C8B-B14F-4D97-AF65-F5344CB8AC3E}">
        <p14:creationId xmlns:p14="http://schemas.microsoft.com/office/powerpoint/2010/main" val="105398208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4294967295"/>
          </p:nvPr>
        </p:nvSpPr>
        <p:spPr>
          <a:xfrm>
            <a:off x="457663" y="2842055"/>
            <a:ext cx="23002149" cy="2347165"/>
          </a:xfrm>
          <a:prstGeom prst="rect">
            <a:avLst/>
          </a:prstGeom>
        </p:spPr>
        <p:txBody>
          <a:bodyPr anchor="t"/>
          <a:lstStyle/>
          <a:p>
            <a:pPr>
              <a:spcAft>
                <a:spcPts val="0"/>
              </a:spcAft>
            </a:pPr>
            <a:r>
              <a:rPr lang="en-US" b="1" dirty="0" smtClean="0">
                <a:solidFill>
                  <a:srgbClr val="000000"/>
                </a:solidFill>
              </a:rPr>
              <a:t>Reference Pricing </a:t>
            </a:r>
            <a:r>
              <a:rPr lang="en-US" dirty="0" smtClean="0">
                <a:solidFill>
                  <a:srgbClr val="000000"/>
                </a:solidFill>
              </a:rPr>
              <a:t>establishes a standard price for a drug, procedure, service or bundle of services, and generally requires that health plan members pay any allowed charges beyond this amount. </a:t>
            </a:r>
          </a:p>
          <a:p>
            <a:pPr marL="0" indent="0">
              <a:spcAft>
                <a:spcPts val="0"/>
              </a:spcAft>
              <a:buNone/>
            </a:pPr>
            <a:endParaRPr lang="en-US" dirty="0" smtClean="0">
              <a:ea typeface="ＭＳ Ｐゴシック" charset="-128"/>
              <a:cs typeface="ＭＳ Ｐゴシック" charset="-128"/>
            </a:endParaRPr>
          </a:p>
        </p:txBody>
      </p:sp>
      <p:grpSp>
        <p:nvGrpSpPr>
          <p:cNvPr id="2" name="Group 1"/>
          <p:cNvGrpSpPr/>
          <p:nvPr/>
        </p:nvGrpSpPr>
        <p:grpSpPr>
          <a:xfrm>
            <a:off x="874985" y="5335960"/>
            <a:ext cx="20293375" cy="6892935"/>
            <a:chOff x="874985" y="5335960"/>
            <a:chExt cx="20293375" cy="6892935"/>
          </a:xfrm>
        </p:grpSpPr>
        <p:grpSp>
          <p:nvGrpSpPr>
            <p:cNvPr id="7" name="Group 6"/>
            <p:cNvGrpSpPr/>
            <p:nvPr/>
          </p:nvGrpSpPr>
          <p:grpSpPr>
            <a:xfrm>
              <a:off x="2133600" y="5463540"/>
              <a:ext cx="14793884" cy="6765355"/>
              <a:chOff x="685800" y="2687746"/>
              <a:chExt cx="5791200" cy="3404884"/>
            </a:xfrm>
          </p:grpSpPr>
          <p:sp>
            <p:nvSpPr>
              <p:cNvPr id="8" name="TextBox 7"/>
              <p:cNvSpPr txBox="1"/>
              <p:nvPr/>
            </p:nvSpPr>
            <p:spPr>
              <a:xfrm>
                <a:off x="838200" y="4435440"/>
                <a:ext cx="914400" cy="433716"/>
              </a:xfrm>
              <a:prstGeom prst="rect">
                <a:avLst/>
              </a:prstGeom>
              <a:noFill/>
            </p:spPr>
            <p:txBody>
              <a:bodyPr wrap="square" rtlCol="0">
                <a:spAutoFit/>
              </a:bodyPr>
              <a:lstStyle/>
              <a:p>
                <a:r>
                  <a:rPr lang="en-US" b="1" dirty="0" smtClean="0">
                    <a:solidFill>
                      <a:srgbClr val="3B6E8F"/>
                    </a:solidFill>
                  </a:rPr>
                  <a:t>$5K</a:t>
                </a:r>
                <a:endParaRPr lang="en-US" b="1" dirty="0">
                  <a:solidFill>
                    <a:srgbClr val="3B6E8F"/>
                  </a:solidFill>
                </a:endParaRPr>
              </a:p>
            </p:txBody>
          </p:sp>
          <p:sp>
            <p:nvSpPr>
              <p:cNvPr id="9" name="TextBox 8"/>
              <p:cNvSpPr txBox="1"/>
              <p:nvPr/>
            </p:nvSpPr>
            <p:spPr>
              <a:xfrm>
                <a:off x="685800" y="2826570"/>
                <a:ext cx="1066800" cy="433716"/>
              </a:xfrm>
              <a:prstGeom prst="rect">
                <a:avLst/>
              </a:prstGeom>
              <a:noFill/>
            </p:spPr>
            <p:txBody>
              <a:bodyPr wrap="square" rtlCol="0">
                <a:spAutoFit/>
              </a:bodyPr>
              <a:lstStyle/>
              <a:p>
                <a:r>
                  <a:rPr lang="en-US" b="1" dirty="0" smtClean="0">
                    <a:solidFill>
                      <a:srgbClr val="3B6E8F"/>
                    </a:solidFill>
                  </a:rPr>
                  <a:t>$20K</a:t>
                </a:r>
                <a:endParaRPr lang="en-US" dirty="0">
                  <a:solidFill>
                    <a:srgbClr val="3B6E8F"/>
                  </a:solidFill>
                </a:endParaRPr>
              </a:p>
            </p:txBody>
          </p:sp>
          <p:cxnSp>
            <p:nvCxnSpPr>
              <p:cNvPr id="10" name="Straight Arrow Connector 9"/>
              <p:cNvCxnSpPr/>
              <p:nvPr/>
            </p:nvCxnSpPr>
            <p:spPr bwMode="auto">
              <a:xfrm>
                <a:off x="1600200" y="5430946"/>
                <a:ext cx="4495800" cy="2"/>
              </a:xfrm>
              <a:prstGeom prst="straightConnector1">
                <a:avLst/>
              </a:prstGeom>
              <a:solidFill>
                <a:schemeClr val="accent1"/>
              </a:solidFill>
              <a:ln w="76200" cap="flat" cmpd="sng" algn="ctr">
                <a:solidFill>
                  <a:srgbClr val="3B6E8F"/>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685800" y="3946557"/>
                <a:ext cx="1066800" cy="433716"/>
              </a:xfrm>
              <a:prstGeom prst="rect">
                <a:avLst/>
              </a:prstGeom>
              <a:noFill/>
            </p:spPr>
            <p:txBody>
              <a:bodyPr wrap="square" rtlCol="0">
                <a:spAutoFit/>
              </a:bodyPr>
              <a:lstStyle/>
              <a:p>
                <a:r>
                  <a:rPr lang="en-US" b="1" dirty="0" smtClean="0">
                    <a:solidFill>
                      <a:srgbClr val="3B6E8F"/>
                    </a:solidFill>
                  </a:rPr>
                  <a:t>$10K</a:t>
                </a:r>
                <a:endParaRPr lang="en-US" b="1" dirty="0">
                  <a:solidFill>
                    <a:srgbClr val="3B6E8F"/>
                  </a:solidFill>
                </a:endParaRPr>
              </a:p>
            </p:txBody>
          </p:sp>
          <p:sp>
            <p:nvSpPr>
              <p:cNvPr id="12" name="TextBox 11"/>
              <p:cNvSpPr txBox="1"/>
              <p:nvPr/>
            </p:nvSpPr>
            <p:spPr>
              <a:xfrm>
                <a:off x="685800" y="3377881"/>
                <a:ext cx="1066800" cy="433716"/>
              </a:xfrm>
              <a:prstGeom prst="rect">
                <a:avLst/>
              </a:prstGeom>
              <a:noFill/>
            </p:spPr>
            <p:txBody>
              <a:bodyPr wrap="square" rtlCol="0">
                <a:spAutoFit/>
              </a:bodyPr>
              <a:lstStyle/>
              <a:p>
                <a:r>
                  <a:rPr lang="en-US" b="1" dirty="0" smtClean="0">
                    <a:solidFill>
                      <a:srgbClr val="3B6E8F"/>
                    </a:solidFill>
                  </a:rPr>
                  <a:t>$15K</a:t>
                </a:r>
                <a:endParaRPr lang="en-US" dirty="0">
                  <a:solidFill>
                    <a:srgbClr val="3B6E8F"/>
                  </a:solidFill>
                </a:endParaRPr>
              </a:p>
            </p:txBody>
          </p:sp>
          <p:sp>
            <p:nvSpPr>
              <p:cNvPr id="13" name="TextBox 12"/>
              <p:cNvSpPr txBox="1"/>
              <p:nvPr/>
            </p:nvSpPr>
            <p:spPr>
              <a:xfrm>
                <a:off x="1562100" y="5767343"/>
                <a:ext cx="4800600" cy="325287"/>
              </a:xfrm>
              <a:prstGeom prst="rect">
                <a:avLst/>
              </a:prstGeom>
              <a:noFill/>
            </p:spPr>
            <p:txBody>
              <a:bodyPr wrap="square" rtlCol="0">
                <a:spAutoFit/>
              </a:bodyPr>
              <a:lstStyle/>
              <a:p>
                <a:r>
                  <a:rPr lang="en-US" sz="3600" b="1" dirty="0" smtClean="0">
                    <a:solidFill>
                      <a:srgbClr val="3B6E8F"/>
                    </a:solidFill>
                    <a:latin typeface="Calibri" panose="020F0502020204030204" pitchFamily="34" charset="0"/>
                  </a:rPr>
                  <a:t>Frequency and Cost of Services Performed</a:t>
                </a:r>
                <a:endParaRPr lang="en-US" sz="3600" b="1" dirty="0">
                  <a:solidFill>
                    <a:srgbClr val="3B6E8F"/>
                  </a:solidFill>
                  <a:latin typeface="Calibri" panose="020F0502020204030204" pitchFamily="34" charset="0"/>
                </a:endParaRPr>
              </a:p>
            </p:txBody>
          </p:sp>
          <p:cxnSp>
            <p:nvCxnSpPr>
              <p:cNvPr id="14" name="Straight Connector 13"/>
              <p:cNvCxnSpPr/>
              <p:nvPr/>
            </p:nvCxnSpPr>
            <p:spPr bwMode="auto">
              <a:xfrm>
                <a:off x="1600200" y="4235630"/>
                <a:ext cx="4495800" cy="0"/>
              </a:xfrm>
              <a:prstGeom prst="line">
                <a:avLst/>
              </a:prstGeom>
              <a:solidFill>
                <a:schemeClr val="accent1"/>
              </a:solidFill>
              <a:ln w="28575" cap="flat" cmpd="sng" algn="ctr">
                <a:solidFill>
                  <a:srgbClr val="EE2E24"/>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2590800" y="3971154"/>
                <a:ext cx="2743200" cy="263327"/>
              </a:xfrm>
              <a:prstGeom prst="rect">
                <a:avLst/>
              </a:prstGeom>
              <a:noFill/>
            </p:spPr>
            <p:txBody>
              <a:bodyPr wrap="square" rtlCol="0">
                <a:spAutoFit/>
              </a:bodyPr>
              <a:lstStyle/>
              <a:p>
                <a:r>
                  <a:rPr lang="en-US" sz="2800" b="1" dirty="0" smtClean="0">
                    <a:solidFill>
                      <a:srgbClr val="EE2E24"/>
                    </a:solidFill>
                    <a:latin typeface="Calibri" panose="020F0502020204030204" pitchFamily="34" charset="0"/>
                  </a:rPr>
                  <a:t>REFERENCE PRICE</a:t>
                </a:r>
                <a:endParaRPr lang="en-US" sz="2800" b="1" dirty="0">
                  <a:solidFill>
                    <a:srgbClr val="EE2E24"/>
                  </a:solidFill>
                  <a:latin typeface="Calibri" panose="020F0502020204030204" pitchFamily="34" charset="0"/>
                </a:endParaRPr>
              </a:p>
            </p:txBody>
          </p:sp>
          <p:sp>
            <p:nvSpPr>
              <p:cNvPr id="16" name="Right Brace 15"/>
              <p:cNvSpPr/>
              <p:nvPr/>
            </p:nvSpPr>
            <p:spPr bwMode="auto">
              <a:xfrm>
                <a:off x="6096000" y="4287946"/>
                <a:ext cx="381000" cy="1143000"/>
              </a:xfrm>
              <a:prstGeom prst="rightBrace">
                <a:avLst>
                  <a:gd name="adj1" fmla="val 47736"/>
                  <a:gd name="adj2" fmla="val 50000"/>
                </a:avLst>
              </a:prstGeom>
              <a:noFill/>
              <a:ln w="9525" cap="flat" cmpd="sng" algn="ctr">
                <a:solidFill>
                  <a:srgbClr val="F3732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34" charset="-128"/>
                </a:endParaRPr>
              </a:p>
            </p:txBody>
          </p:sp>
          <p:sp>
            <p:nvSpPr>
              <p:cNvPr id="17" name="Right Brace 16"/>
              <p:cNvSpPr/>
              <p:nvPr/>
            </p:nvSpPr>
            <p:spPr bwMode="auto">
              <a:xfrm>
                <a:off x="6096000" y="2687746"/>
                <a:ext cx="381000" cy="1524000"/>
              </a:xfrm>
              <a:prstGeom prst="rightBrace">
                <a:avLst>
                  <a:gd name="adj1" fmla="val 47736"/>
                  <a:gd name="adj2" fmla="val 50000"/>
                </a:avLst>
              </a:prstGeom>
              <a:noFill/>
              <a:ln w="9525" cap="flat" cmpd="sng" algn="ctr">
                <a:solidFill>
                  <a:srgbClr val="F3732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34" charset="-128"/>
                </a:endParaRPr>
              </a:p>
            </p:txBody>
          </p:sp>
        </p:grpSp>
        <p:cxnSp>
          <p:nvCxnSpPr>
            <p:cNvPr id="18" name="Straight Arrow Connector 17"/>
            <p:cNvCxnSpPr/>
            <p:nvPr/>
          </p:nvCxnSpPr>
          <p:spPr bwMode="auto">
            <a:xfrm flipV="1">
              <a:off x="4469476" y="5692140"/>
              <a:ext cx="0" cy="5222021"/>
            </a:xfrm>
            <a:prstGeom prst="straightConnector1">
              <a:avLst/>
            </a:prstGeom>
            <a:solidFill>
              <a:schemeClr val="accent1"/>
            </a:solidFill>
            <a:ln w="76200" cap="flat" cmpd="sng" algn="ctr">
              <a:solidFill>
                <a:srgbClr val="3B6E8F"/>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2522913" y="10062736"/>
              <a:ext cx="2335876" cy="861775"/>
            </a:xfrm>
            <a:prstGeom prst="rect">
              <a:avLst/>
            </a:prstGeom>
            <a:noFill/>
          </p:spPr>
          <p:txBody>
            <a:bodyPr wrap="square" rtlCol="0">
              <a:spAutoFit/>
            </a:bodyPr>
            <a:lstStyle/>
            <a:p>
              <a:r>
                <a:rPr lang="en-US" b="1" dirty="0" smtClean="0">
                  <a:solidFill>
                    <a:srgbClr val="3B6E8F"/>
                  </a:solidFill>
                </a:rPr>
                <a:t>$0</a:t>
              </a:r>
              <a:endParaRPr lang="en-US" b="1" dirty="0">
                <a:solidFill>
                  <a:srgbClr val="3B6E8F"/>
                </a:solidFill>
              </a:endParaRPr>
            </a:p>
          </p:txBody>
        </p:sp>
        <p:sp>
          <p:nvSpPr>
            <p:cNvPr id="20" name="TextBox 19"/>
            <p:cNvSpPr txBox="1"/>
            <p:nvPr/>
          </p:nvSpPr>
          <p:spPr>
            <a:xfrm>
              <a:off x="17282160" y="5335960"/>
              <a:ext cx="3886200" cy="2677656"/>
            </a:xfrm>
            <a:prstGeom prst="rect">
              <a:avLst/>
            </a:prstGeom>
            <a:noFill/>
          </p:spPr>
          <p:txBody>
            <a:bodyPr wrap="square" rtlCol="0">
              <a:spAutoFit/>
            </a:bodyPr>
            <a:lstStyle/>
            <a:p>
              <a:pPr algn="l"/>
              <a:r>
                <a:rPr lang="en-US" sz="2800" dirty="0" smtClean="0">
                  <a:solidFill>
                    <a:srgbClr val="F37321"/>
                  </a:solidFill>
                </a:rPr>
                <a:t>Consumers seeking care from providers </a:t>
              </a:r>
              <a:r>
                <a:rPr lang="en-US" sz="2800" b="1" u="sng" dirty="0" smtClean="0">
                  <a:solidFill>
                    <a:srgbClr val="F37321"/>
                  </a:solidFill>
                </a:rPr>
                <a:t>above</a:t>
              </a:r>
              <a:r>
                <a:rPr lang="en-US" sz="2800" dirty="0" smtClean="0">
                  <a:solidFill>
                    <a:srgbClr val="F37321"/>
                  </a:solidFill>
                </a:rPr>
                <a:t> the reference price may be subject to additional out-of-pocket financial liability</a:t>
              </a:r>
              <a:endParaRPr lang="en-US" sz="2800" dirty="0">
                <a:solidFill>
                  <a:srgbClr val="F37321"/>
                </a:solidFill>
              </a:endParaRPr>
            </a:p>
          </p:txBody>
        </p:sp>
        <p:sp>
          <p:nvSpPr>
            <p:cNvPr id="22" name="TextBox 21"/>
            <p:cNvSpPr txBox="1"/>
            <p:nvPr/>
          </p:nvSpPr>
          <p:spPr>
            <a:xfrm>
              <a:off x="17282160" y="8517000"/>
              <a:ext cx="3886200" cy="2677656"/>
            </a:xfrm>
            <a:prstGeom prst="rect">
              <a:avLst/>
            </a:prstGeom>
            <a:noFill/>
          </p:spPr>
          <p:txBody>
            <a:bodyPr wrap="square" rtlCol="0">
              <a:spAutoFit/>
            </a:bodyPr>
            <a:lstStyle/>
            <a:p>
              <a:pPr algn="l"/>
              <a:r>
                <a:rPr lang="en-US" sz="2800" dirty="0" smtClean="0">
                  <a:solidFill>
                    <a:srgbClr val="F37321"/>
                  </a:solidFill>
                </a:rPr>
                <a:t>Consumers seeking care from providers </a:t>
              </a:r>
              <a:r>
                <a:rPr lang="en-US" sz="2800" b="1" u="sng" dirty="0" smtClean="0">
                  <a:solidFill>
                    <a:srgbClr val="F37321"/>
                  </a:solidFill>
                </a:rPr>
                <a:t>at or below</a:t>
              </a:r>
              <a:r>
                <a:rPr lang="en-US" sz="2800" dirty="0" smtClean="0">
                  <a:solidFill>
                    <a:srgbClr val="F37321"/>
                  </a:solidFill>
                </a:rPr>
                <a:t> the reference price are typically responsible for normal or no cost-sharing</a:t>
              </a:r>
              <a:endParaRPr lang="en-US" sz="2800" dirty="0">
                <a:solidFill>
                  <a:srgbClr val="F37321"/>
                </a:solidFill>
              </a:endParaRPr>
            </a:p>
          </p:txBody>
        </p:sp>
        <p:sp>
          <p:nvSpPr>
            <p:cNvPr id="23" name="TextBox 22"/>
            <p:cNvSpPr txBox="1"/>
            <p:nvPr/>
          </p:nvSpPr>
          <p:spPr>
            <a:xfrm rot="16200000">
              <a:off x="-1246624" y="7872720"/>
              <a:ext cx="5443547" cy="1200329"/>
            </a:xfrm>
            <a:prstGeom prst="rect">
              <a:avLst/>
            </a:prstGeom>
            <a:noFill/>
          </p:spPr>
          <p:txBody>
            <a:bodyPr wrap="square" rtlCol="0">
              <a:spAutoFit/>
            </a:bodyPr>
            <a:lstStyle/>
            <a:p>
              <a:pPr algn="ctr"/>
              <a:r>
                <a:rPr lang="en-US" sz="3600" b="1" dirty="0" smtClean="0">
                  <a:solidFill>
                    <a:srgbClr val="3B6E8F"/>
                  </a:solidFill>
                  <a:latin typeface="Calibri" panose="020F0502020204030204" pitchFamily="34" charset="0"/>
                </a:rPr>
                <a:t>Price Variation </a:t>
              </a:r>
            </a:p>
            <a:p>
              <a:pPr algn="ctr"/>
              <a:r>
                <a:rPr lang="en-US" sz="3600" b="1" dirty="0" smtClean="0">
                  <a:solidFill>
                    <a:srgbClr val="3B6E8F"/>
                  </a:solidFill>
                  <a:latin typeface="Calibri" panose="020F0502020204030204" pitchFamily="34" charset="0"/>
                </a:rPr>
                <a:t>Identical Service</a:t>
              </a:r>
              <a:endParaRPr lang="en-US" sz="3600" b="1" dirty="0">
                <a:solidFill>
                  <a:srgbClr val="3B6E8F"/>
                </a:solidFill>
                <a:latin typeface="Calibri" panose="020F0502020204030204" pitchFamily="34" charset="0"/>
              </a:endParaRPr>
            </a:p>
          </p:txBody>
        </p:sp>
      </p:grpSp>
      <p:sp>
        <p:nvSpPr>
          <p:cNvPr id="24"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21</a:t>
            </a:fld>
            <a:endParaRPr lang="en-US">
              <a:solidFill>
                <a:srgbClr val="000000"/>
              </a:solidFill>
            </a:endParaRPr>
          </a:p>
        </p:txBody>
      </p:sp>
      <p:sp>
        <p:nvSpPr>
          <p:cNvPr id="3" name="Title 2"/>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What is Reference Pricing?</a:t>
            </a:r>
            <a:endParaRPr lang="en-US" dirty="0"/>
          </a:p>
        </p:txBody>
      </p:sp>
      <p:sp>
        <p:nvSpPr>
          <p:cNvPr id="25" name="TextBox 24"/>
          <p:cNvSpPr txBox="1"/>
          <p:nvPr/>
        </p:nvSpPr>
        <p:spPr>
          <a:xfrm>
            <a:off x="14278708" y="12413924"/>
            <a:ext cx="6506307"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1100" b="0" i="0" u="none" strike="noStrike" cap="none" spc="0" normalizeH="0" baseline="0" dirty="0" smtClean="0">
                <a:ln>
                  <a:noFill/>
                </a:ln>
                <a:solidFill>
                  <a:srgbClr val="000000"/>
                </a:solidFill>
                <a:effectLst/>
                <a:uFillTx/>
                <a:latin typeface="+mn-lt"/>
                <a:ea typeface="+mn-ea"/>
                <a:cs typeface="+mn-cs"/>
                <a:sym typeface="Helvetica Light"/>
              </a:rPr>
              <a:t>Catalyst for Payment Reform</a:t>
            </a:r>
            <a:endParaRPr kumimoji="0" lang="en-US" sz="11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14491878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4294967295"/>
          </p:nvPr>
        </p:nvSpPr>
        <p:spPr>
          <a:xfrm>
            <a:off x="457663" y="2842054"/>
            <a:ext cx="13064374" cy="9647817"/>
          </a:xfrm>
          <a:prstGeom prst="rect">
            <a:avLst/>
          </a:prstGeom>
        </p:spPr>
        <p:txBody>
          <a:bodyPr anchor="t"/>
          <a:lstStyle/>
          <a:p>
            <a:pPr>
              <a:spcBef>
                <a:spcPts val="1200"/>
              </a:spcBef>
            </a:pPr>
            <a:r>
              <a:rPr lang="en-US" dirty="0" err="1" smtClean="0">
                <a:solidFill>
                  <a:srgbClr val="000000"/>
                </a:solidFill>
              </a:rPr>
              <a:t>CalPERs</a:t>
            </a:r>
            <a:r>
              <a:rPr lang="en-US" dirty="0" smtClean="0">
                <a:solidFill>
                  <a:srgbClr val="000000"/>
                </a:solidFill>
              </a:rPr>
              <a:t> sets a </a:t>
            </a:r>
            <a:r>
              <a:rPr lang="en-US" dirty="0">
                <a:solidFill>
                  <a:srgbClr val="000000"/>
                </a:solidFill>
              </a:rPr>
              <a:t>reference price of $30,000 for hip/knee </a:t>
            </a:r>
            <a:r>
              <a:rPr lang="en-US" dirty="0" smtClean="0">
                <a:solidFill>
                  <a:srgbClr val="000000"/>
                </a:solidFill>
              </a:rPr>
              <a:t>replacement </a:t>
            </a:r>
            <a:r>
              <a:rPr lang="en-US" dirty="0">
                <a:solidFill>
                  <a:srgbClr val="000000"/>
                </a:solidFill>
              </a:rPr>
              <a:t>surgery</a:t>
            </a:r>
            <a:r>
              <a:rPr lang="en-US" dirty="0" smtClean="0">
                <a:solidFill>
                  <a:srgbClr val="000000"/>
                </a:solidFill>
              </a:rPr>
              <a:t>.</a:t>
            </a:r>
          </a:p>
          <a:p>
            <a:pPr>
              <a:spcBef>
                <a:spcPts val="1200"/>
              </a:spcBef>
            </a:pPr>
            <a:endParaRPr lang="en-US" dirty="0" smtClean="0">
              <a:solidFill>
                <a:srgbClr val="000000"/>
              </a:solidFill>
            </a:endParaRPr>
          </a:p>
          <a:p>
            <a:pPr>
              <a:spcBef>
                <a:spcPts val="1200"/>
              </a:spcBef>
            </a:pPr>
            <a:r>
              <a:rPr lang="en-US" dirty="0" smtClean="0">
                <a:solidFill>
                  <a:srgbClr val="000000"/>
                </a:solidFill>
              </a:rPr>
              <a:t>Members </a:t>
            </a:r>
            <a:r>
              <a:rPr lang="en-US" dirty="0">
                <a:solidFill>
                  <a:srgbClr val="000000"/>
                </a:solidFill>
              </a:rPr>
              <a:t>who </a:t>
            </a:r>
            <a:r>
              <a:rPr lang="en-US" dirty="0" smtClean="0">
                <a:solidFill>
                  <a:srgbClr val="000000"/>
                </a:solidFill>
              </a:rPr>
              <a:t>seek </a:t>
            </a:r>
            <a:r>
              <a:rPr lang="en-US" dirty="0">
                <a:solidFill>
                  <a:srgbClr val="000000"/>
                </a:solidFill>
              </a:rPr>
              <a:t>care at a higher price provider </a:t>
            </a:r>
            <a:r>
              <a:rPr lang="en-US" dirty="0" smtClean="0">
                <a:solidFill>
                  <a:srgbClr val="000000"/>
                </a:solidFill>
              </a:rPr>
              <a:t>pay </a:t>
            </a:r>
            <a:r>
              <a:rPr lang="en-US" dirty="0">
                <a:solidFill>
                  <a:srgbClr val="000000"/>
                </a:solidFill>
              </a:rPr>
              <a:t>the difference above the </a:t>
            </a:r>
            <a:r>
              <a:rPr lang="en-US" dirty="0" smtClean="0">
                <a:solidFill>
                  <a:srgbClr val="000000"/>
                </a:solidFill>
              </a:rPr>
              <a:t>reference price.</a:t>
            </a:r>
          </a:p>
          <a:p>
            <a:pPr lvl="1">
              <a:spcBef>
                <a:spcPts val="1200"/>
              </a:spcBef>
            </a:pPr>
            <a:endParaRPr lang="en-US" sz="3600" dirty="0" smtClean="0">
              <a:solidFill>
                <a:srgbClr val="000000"/>
              </a:solidFill>
            </a:endParaRPr>
          </a:p>
          <a:p>
            <a:pPr lvl="1">
              <a:spcBef>
                <a:spcPts val="1200"/>
              </a:spcBef>
            </a:pPr>
            <a:r>
              <a:rPr lang="en-US" sz="3600" dirty="0" smtClean="0">
                <a:solidFill>
                  <a:srgbClr val="000000"/>
                </a:solidFill>
              </a:rPr>
              <a:t>In the first nine months:</a:t>
            </a:r>
          </a:p>
          <a:p>
            <a:pPr lvl="2">
              <a:spcBef>
                <a:spcPts val="1200"/>
              </a:spcBef>
            </a:pPr>
            <a:r>
              <a:rPr lang="en-US" sz="3600" dirty="0" smtClean="0">
                <a:solidFill>
                  <a:srgbClr val="000000"/>
                </a:solidFill>
              </a:rPr>
              <a:t>Number </a:t>
            </a:r>
            <a:r>
              <a:rPr lang="en-US" sz="3600" dirty="0">
                <a:solidFill>
                  <a:srgbClr val="000000"/>
                </a:solidFill>
              </a:rPr>
              <a:t>of </a:t>
            </a:r>
            <a:r>
              <a:rPr lang="en-US" sz="3600" dirty="0" smtClean="0">
                <a:solidFill>
                  <a:srgbClr val="000000"/>
                </a:solidFill>
              </a:rPr>
              <a:t>enrollees </a:t>
            </a:r>
            <a:r>
              <a:rPr lang="en-US" sz="3600" dirty="0">
                <a:solidFill>
                  <a:srgbClr val="000000"/>
                </a:solidFill>
              </a:rPr>
              <a:t>who chose a designated high-value </a:t>
            </a:r>
            <a:r>
              <a:rPr lang="en-US" sz="3600" dirty="0" smtClean="0">
                <a:solidFill>
                  <a:srgbClr val="000000"/>
                </a:solidFill>
              </a:rPr>
              <a:t>hospital </a:t>
            </a:r>
            <a:r>
              <a:rPr lang="en-US" sz="3600" dirty="0">
                <a:solidFill>
                  <a:srgbClr val="000000"/>
                </a:solidFill>
              </a:rPr>
              <a:t>increased from 50% to </a:t>
            </a:r>
            <a:r>
              <a:rPr lang="en-US" sz="3600" dirty="0" smtClean="0">
                <a:solidFill>
                  <a:srgbClr val="000000"/>
                </a:solidFill>
              </a:rPr>
              <a:t>64%</a:t>
            </a:r>
            <a:endParaRPr lang="en-US" sz="3600" dirty="0">
              <a:solidFill>
                <a:srgbClr val="000000"/>
              </a:solidFill>
            </a:endParaRPr>
          </a:p>
          <a:p>
            <a:pPr lvl="2">
              <a:spcBef>
                <a:spcPts val="1200"/>
              </a:spcBef>
            </a:pPr>
            <a:r>
              <a:rPr lang="en-US" sz="3600" dirty="0" smtClean="0">
                <a:solidFill>
                  <a:srgbClr val="000000"/>
                </a:solidFill>
              </a:rPr>
              <a:t>Average price fell from $42,000 to $27,000</a:t>
            </a:r>
          </a:p>
          <a:p>
            <a:pPr lvl="2">
              <a:spcBef>
                <a:spcPts val="1200"/>
              </a:spcBef>
            </a:pPr>
            <a:endParaRPr lang="en-US" sz="3600" dirty="0">
              <a:solidFill>
                <a:srgbClr val="000000"/>
              </a:solidFill>
            </a:endParaRPr>
          </a:p>
          <a:p>
            <a:pPr lvl="1">
              <a:spcBef>
                <a:spcPts val="1200"/>
              </a:spcBef>
            </a:pPr>
            <a:r>
              <a:rPr lang="en-US" sz="3600" dirty="0" smtClean="0">
                <a:solidFill>
                  <a:srgbClr val="000000"/>
                </a:solidFill>
              </a:rPr>
              <a:t>40 hospitals cut prices</a:t>
            </a:r>
          </a:p>
          <a:p>
            <a:pPr lvl="1">
              <a:spcBef>
                <a:spcPts val="1200"/>
              </a:spcBef>
            </a:pPr>
            <a:endParaRPr lang="en-US" sz="3600" dirty="0" smtClean="0"/>
          </a:p>
          <a:p>
            <a:pPr>
              <a:spcBef>
                <a:spcPts val="1200"/>
              </a:spcBef>
            </a:pPr>
            <a:endParaRPr lang="en-US" sz="3600" dirty="0" smtClean="0"/>
          </a:p>
          <a:p>
            <a:pPr>
              <a:spcBef>
                <a:spcPts val="1200"/>
              </a:spcBef>
            </a:pPr>
            <a:endParaRPr lang="en-US" sz="2400" dirty="0"/>
          </a:p>
          <a:p>
            <a:pPr marL="0" indent="0">
              <a:spcBef>
                <a:spcPts val="1200"/>
              </a:spcBef>
              <a:buNone/>
            </a:pPr>
            <a:endParaRPr lang="en-US" sz="4000" dirty="0" smtClean="0"/>
          </a:p>
          <a:p>
            <a:pPr lvl="1">
              <a:spcBef>
                <a:spcPts val="1200"/>
              </a:spcBef>
            </a:pPr>
            <a:endParaRPr lang="en-US" sz="4000" dirty="0"/>
          </a:p>
          <a:p>
            <a:pPr marL="0" indent="0">
              <a:spcAft>
                <a:spcPts val="0"/>
              </a:spcAft>
              <a:buNone/>
            </a:pPr>
            <a:endParaRPr lang="en-US" dirty="0" smtClean="0">
              <a:ea typeface="ＭＳ Ｐゴシック" charset="-128"/>
              <a:cs typeface="ＭＳ Ｐゴシック" charset="-128"/>
            </a:endParaRPr>
          </a:p>
        </p:txBody>
      </p:sp>
      <p:pic>
        <p:nvPicPr>
          <p:cNvPr id="14" name="Picture 13"/>
          <p:cNvPicPr/>
          <p:nvPr/>
        </p:nvPicPr>
        <p:blipFill rotWithShape="1">
          <a:blip r:embed="rId3" cstate="print">
            <a:extLst>
              <a:ext uri="{28A0092B-C50C-407E-A947-70E740481C1C}">
                <a14:useLocalDpi xmlns:a14="http://schemas.microsoft.com/office/drawing/2010/main"/>
              </a:ext>
            </a:extLst>
          </a:blip>
          <a:srcRect/>
          <a:stretch/>
        </p:blipFill>
        <p:spPr bwMode="auto">
          <a:xfrm>
            <a:off x="13554462" y="3885739"/>
            <a:ext cx="10254467" cy="6551569"/>
          </a:xfrm>
          <a:prstGeom prst="rect">
            <a:avLst/>
          </a:prstGeom>
          <a:ln>
            <a:noFill/>
          </a:ln>
          <a:extLst>
            <a:ext uri="{53640926-AAD7-44d8-BBD7-CCE9431645EC}">
              <a14:shadowObscured xmlns="" xmlns:a14="http://schemas.microsoft.com/office/drawing/2010/main"/>
            </a:ext>
          </a:extLst>
        </p:spPr>
      </p:pic>
      <p:sp>
        <p:nvSpPr>
          <p:cNvPr id="6"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22</a:t>
            </a:fld>
            <a:endParaRPr lang="en-US">
              <a:solidFill>
                <a:srgbClr val="000000"/>
              </a:solidFill>
            </a:endParaRPr>
          </a:p>
        </p:txBody>
      </p:sp>
      <p:sp>
        <p:nvSpPr>
          <p:cNvPr id="2" name="Title 1"/>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Effective Pairing: Reference Pricing &amp; Bundled Payment</a:t>
            </a:r>
            <a:endParaRPr lang="en-US" dirty="0"/>
          </a:p>
        </p:txBody>
      </p:sp>
    </p:spTree>
    <p:extLst>
      <p:ext uri="{BB962C8B-B14F-4D97-AF65-F5344CB8AC3E}">
        <p14:creationId xmlns:p14="http://schemas.microsoft.com/office/powerpoint/2010/main" val="331510631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ospital"/>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3185992" y="8085361"/>
            <a:ext cx="4714082" cy="3531013"/>
          </a:xfrm>
          <a:prstGeom prst="rect">
            <a:avLst/>
          </a:prstGeom>
          <a:noFill/>
          <a:extLst>
            <a:ext uri="{909E8E84-426E-40dd-AFC4-6F175D3DCCD1}">
              <a14:hiddenFill xmlns="" xmlns:a14="http://schemas.microsoft.com/office/drawing/2010/main">
                <a:solidFill>
                  <a:srgbClr val="FFFFFF"/>
                </a:solidFill>
              </a14:hiddenFill>
            </a:ext>
          </a:extLst>
        </p:spPr>
      </p:pic>
      <p:sp>
        <p:nvSpPr>
          <p:cNvPr id="42" name="Shape 42"/>
          <p:cNvSpPr>
            <a:spLocks noGrp="1"/>
          </p:cNvSpPr>
          <p:nvPr>
            <p:ph type="body" idx="4294967295"/>
          </p:nvPr>
        </p:nvSpPr>
        <p:spPr>
          <a:xfrm>
            <a:off x="457663" y="2842055"/>
            <a:ext cx="23002149" cy="9193426"/>
          </a:xfrm>
          <a:prstGeom prst="rect">
            <a:avLst/>
          </a:prstGeom>
        </p:spPr>
        <p:txBody>
          <a:bodyPr anchor="t"/>
          <a:lstStyle/>
          <a:p>
            <a:pPr>
              <a:spcBef>
                <a:spcPts val="0"/>
              </a:spcBef>
              <a:spcAft>
                <a:spcPts val="0"/>
              </a:spcAft>
            </a:pPr>
            <a:endParaRPr lang="en-US" dirty="0" smtClean="0">
              <a:solidFill>
                <a:srgbClr val="000000"/>
              </a:solidFill>
            </a:endParaRPr>
          </a:p>
          <a:p>
            <a:pPr>
              <a:spcBef>
                <a:spcPts val="0"/>
              </a:spcBef>
              <a:spcAft>
                <a:spcPts val="0"/>
              </a:spcAft>
            </a:pPr>
            <a:r>
              <a:rPr lang="en-US" dirty="0" smtClean="0">
                <a:solidFill>
                  <a:srgbClr val="000000"/>
                </a:solidFill>
              </a:rPr>
              <a:t>Plans with </a:t>
            </a:r>
            <a:r>
              <a:rPr lang="en-US" b="1" dirty="0" smtClean="0">
                <a:solidFill>
                  <a:srgbClr val="000000"/>
                </a:solidFill>
              </a:rPr>
              <a:t>narrow networks </a:t>
            </a:r>
            <a:r>
              <a:rPr lang="en-US" dirty="0" smtClean="0">
                <a:solidFill>
                  <a:srgbClr val="000000"/>
                </a:solidFill>
              </a:rPr>
              <a:t>of providers limit the doctors and hospitals their enrollees can use. </a:t>
            </a:r>
          </a:p>
          <a:p>
            <a:pPr lvl="1">
              <a:spcBef>
                <a:spcPts val="0"/>
              </a:spcBef>
            </a:pPr>
            <a:endParaRPr lang="en-US" sz="4000" dirty="0" smtClean="0">
              <a:solidFill>
                <a:srgbClr val="000000"/>
              </a:solidFill>
            </a:endParaRPr>
          </a:p>
          <a:p>
            <a:pPr lvl="1">
              <a:spcBef>
                <a:spcPts val="0"/>
              </a:spcBef>
            </a:pPr>
            <a:r>
              <a:rPr lang="en-US" sz="4000" dirty="0" smtClean="0">
                <a:solidFill>
                  <a:srgbClr val="000000"/>
                </a:solidFill>
              </a:rPr>
              <a:t>Go to doctor A or hospital A, and the plan will pay all or most of the bill</a:t>
            </a:r>
          </a:p>
          <a:p>
            <a:pPr lvl="1">
              <a:spcBef>
                <a:spcPts val="0"/>
              </a:spcBef>
            </a:pPr>
            <a:endParaRPr lang="en-US" sz="4000" dirty="0" smtClean="0">
              <a:solidFill>
                <a:srgbClr val="000000"/>
              </a:solidFill>
            </a:endParaRPr>
          </a:p>
          <a:p>
            <a:pPr lvl="1">
              <a:spcBef>
                <a:spcPts val="0"/>
              </a:spcBef>
            </a:pPr>
            <a:r>
              <a:rPr lang="en-US" sz="4000" dirty="0" smtClean="0">
                <a:solidFill>
                  <a:srgbClr val="000000"/>
                </a:solidFill>
              </a:rPr>
              <a:t>Go to doctor B or hospital B, and the enrollee may have to pay all or most of the bill herself  </a:t>
            </a:r>
            <a:endParaRPr lang="en-US" sz="4000" dirty="0">
              <a:solidFill>
                <a:srgbClr val="000000"/>
              </a:solidFill>
            </a:endParaRPr>
          </a:p>
        </p:txBody>
      </p:sp>
      <p:pic>
        <p:nvPicPr>
          <p:cNvPr id="3" name="Picture 2"/>
          <p:cNvPicPr>
            <a:picLocks noChangeAspect="1"/>
          </p:cNvPicPr>
          <p:nvPr/>
        </p:nvPicPr>
        <p:blipFill>
          <a:blip r:embed="rId4"/>
          <a:stretch>
            <a:fillRect/>
          </a:stretch>
        </p:blipFill>
        <p:spPr>
          <a:xfrm>
            <a:off x="4251875" y="8085361"/>
            <a:ext cx="5536624" cy="3450643"/>
          </a:xfrm>
          <a:prstGeom prst="rect">
            <a:avLst/>
          </a:prstGeom>
        </p:spPr>
      </p:pic>
      <p:sp>
        <p:nvSpPr>
          <p:cNvPr id="4" name="TextBox 3"/>
          <p:cNvSpPr txBox="1"/>
          <p:nvPr/>
        </p:nvSpPr>
        <p:spPr>
          <a:xfrm>
            <a:off x="12773891" y="5343453"/>
            <a:ext cx="5985164" cy="773545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49600" b="0" i="0" u="none" strike="noStrike" cap="none" spc="0" normalizeH="0" baseline="0" dirty="0" smtClean="0">
                <a:ln>
                  <a:noFill/>
                </a:ln>
                <a:solidFill>
                  <a:srgbClr val="C00000"/>
                </a:solidFill>
                <a:effectLst/>
                <a:uFillTx/>
                <a:latin typeface="+mn-lt"/>
                <a:ea typeface="+mn-ea"/>
                <a:cs typeface="+mn-cs"/>
                <a:sym typeface="Helvetica Light"/>
              </a:rPr>
              <a:t>x</a:t>
            </a:r>
            <a:endParaRPr kumimoji="0" lang="en-US" sz="49600" b="0" i="0" u="none" strike="noStrike" cap="none" spc="0" normalizeH="0" baseline="0" dirty="0">
              <a:ln>
                <a:noFill/>
              </a:ln>
              <a:solidFill>
                <a:srgbClr val="C00000"/>
              </a:solidFill>
              <a:effectLst/>
              <a:uFillTx/>
              <a:latin typeface="+mn-lt"/>
              <a:ea typeface="+mn-ea"/>
              <a:cs typeface="+mn-cs"/>
              <a:sym typeface="Helvetica Light"/>
            </a:endParaRPr>
          </a:p>
        </p:txBody>
      </p:sp>
      <p:sp>
        <p:nvSpPr>
          <p:cNvPr id="5" name="TextBox 4"/>
          <p:cNvSpPr txBox="1"/>
          <p:nvPr/>
        </p:nvSpPr>
        <p:spPr>
          <a:xfrm>
            <a:off x="5371497" y="11624452"/>
            <a:ext cx="3297381"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0" name="TextBox 9"/>
          <p:cNvSpPr txBox="1"/>
          <p:nvPr/>
        </p:nvSpPr>
        <p:spPr>
          <a:xfrm>
            <a:off x="14117783" y="11624452"/>
            <a:ext cx="3297381"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1"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23</a:t>
            </a:fld>
            <a:endParaRPr lang="en-US">
              <a:solidFill>
                <a:srgbClr val="000000"/>
              </a:solidFill>
            </a:endParaRPr>
          </a:p>
        </p:txBody>
      </p:sp>
      <p:sp>
        <p:nvSpPr>
          <p:cNvPr id="2" name="Title 1"/>
          <p:cNvSpPr>
            <a:spLocks noGrp="1"/>
          </p:cNvSpPr>
          <p:nvPr>
            <p:ph type="title"/>
          </p:nvPr>
        </p:nvSpPr>
        <p:spPr/>
        <p:txBody>
          <a:bodyPr/>
          <a:lstStyle/>
          <a:p>
            <a:r>
              <a:rPr lang="en-US" dirty="0">
                <a:solidFill>
                  <a:schemeClr val="bg1"/>
                </a:solidFill>
                <a:latin typeface="Arial "/>
              </a:rPr>
              <a:t>What is a Narrow Network?</a:t>
            </a:r>
            <a:endParaRPr lang="en-US" dirty="0"/>
          </a:p>
        </p:txBody>
      </p:sp>
    </p:spTree>
    <p:extLst>
      <p:ext uri="{BB962C8B-B14F-4D97-AF65-F5344CB8AC3E}">
        <p14:creationId xmlns:p14="http://schemas.microsoft.com/office/powerpoint/2010/main" val="349066325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xfrm>
            <a:off x="457663" y="114881"/>
            <a:ext cx="23351266" cy="1789444"/>
          </a:xfrm>
          <a:prstGeom prst="rect">
            <a:avLst/>
          </a:prstGeom>
        </p:spPr>
        <p:txBody>
          <a:bodyPr>
            <a:noAutofit/>
          </a:bodyPr>
          <a:lstStyle/>
          <a:p>
            <a:pPr lvl="0">
              <a:defRPr sz="1800">
                <a:solidFill>
                  <a:srgbClr val="000000"/>
                </a:solidFill>
              </a:defRPr>
            </a:pPr>
            <a:r>
              <a:rPr lang="en-US" sz="6000" dirty="0" smtClean="0">
                <a:solidFill>
                  <a:schemeClr val="bg1"/>
                </a:solidFill>
                <a:latin typeface="Arial "/>
              </a:rPr>
              <a:t>Effective Pairing: Narrow Network &amp; Shared Savings (and Risk)</a:t>
            </a:r>
            <a:endParaRPr sz="6000" dirty="0">
              <a:solidFill>
                <a:schemeClr val="bg1"/>
              </a:solidFill>
              <a:latin typeface="Arial "/>
            </a:endParaRPr>
          </a:p>
        </p:txBody>
      </p:sp>
      <p:sp>
        <p:nvSpPr>
          <p:cNvPr id="42" name="Shape 42"/>
          <p:cNvSpPr>
            <a:spLocks noGrp="1"/>
          </p:cNvSpPr>
          <p:nvPr>
            <p:ph type="body" idx="4294967295"/>
          </p:nvPr>
        </p:nvSpPr>
        <p:spPr>
          <a:xfrm>
            <a:off x="457663" y="2842055"/>
            <a:ext cx="13326917" cy="9193426"/>
          </a:xfrm>
          <a:prstGeom prst="rect">
            <a:avLst/>
          </a:prstGeom>
        </p:spPr>
        <p:txBody>
          <a:bodyPr anchor="t"/>
          <a:lstStyle/>
          <a:p>
            <a:pPr>
              <a:spcBef>
                <a:spcPts val="1200"/>
              </a:spcBef>
            </a:pPr>
            <a:r>
              <a:rPr lang="en-US" sz="4000" dirty="0" smtClean="0">
                <a:solidFill>
                  <a:srgbClr val="000000"/>
                </a:solidFill>
              </a:rPr>
              <a:t>Intel </a:t>
            </a:r>
            <a:r>
              <a:rPr lang="en-US" sz="4000" dirty="0">
                <a:solidFill>
                  <a:srgbClr val="000000"/>
                </a:solidFill>
              </a:rPr>
              <a:t>has a direct contract with Presbyterian Health System (PHS</a:t>
            </a:r>
            <a:r>
              <a:rPr lang="en-US" sz="4000" dirty="0" smtClean="0">
                <a:solidFill>
                  <a:srgbClr val="000000"/>
                </a:solidFill>
              </a:rPr>
              <a:t>)</a:t>
            </a:r>
          </a:p>
          <a:p>
            <a:pPr>
              <a:spcBef>
                <a:spcPts val="1200"/>
              </a:spcBef>
            </a:pPr>
            <a:endParaRPr lang="en-US" sz="4000" dirty="0" smtClean="0">
              <a:solidFill>
                <a:srgbClr val="000000"/>
              </a:solidFill>
            </a:endParaRPr>
          </a:p>
          <a:p>
            <a:pPr>
              <a:spcBef>
                <a:spcPts val="1200"/>
              </a:spcBef>
            </a:pPr>
            <a:r>
              <a:rPr lang="en-US" sz="4000" dirty="0" smtClean="0">
                <a:solidFill>
                  <a:srgbClr val="000000"/>
                </a:solidFill>
              </a:rPr>
              <a:t>Employees </a:t>
            </a:r>
            <a:r>
              <a:rPr lang="en-US" sz="4000" dirty="0">
                <a:solidFill>
                  <a:srgbClr val="000000"/>
                </a:solidFill>
              </a:rPr>
              <a:t>who select </a:t>
            </a:r>
            <a:r>
              <a:rPr lang="en-US" sz="4000" dirty="0" smtClean="0">
                <a:solidFill>
                  <a:srgbClr val="000000"/>
                </a:solidFill>
              </a:rPr>
              <a:t>the PHS option </a:t>
            </a:r>
            <a:r>
              <a:rPr lang="en-US" sz="4000" dirty="0">
                <a:solidFill>
                  <a:srgbClr val="000000"/>
                </a:solidFill>
              </a:rPr>
              <a:t>must use a </a:t>
            </a:r>
            <a:r>
              <a:rPr lang="en-US" sz="4000" i="1" dirty="0">
                <a:solidFill>
                  <a:srgbClr val="000000"/>
                </a:solidFill>
              </a:rPr>
              <a:t>narrow network</a:t>
            </a:r>
            <a:r>
              <a:rPr lang="en-US" sz="4000" dirty="0">
                <a:solidFill>
                  <a:srgbClr val="000000"/>
                </a:solidFill>
              </a:rPr>
              <a:t> of PHS </a:t>
            </a:r>
            <a:r>
              <a:rPr lang="en-US" sz="4000" dirty="0" smtClean="0">
                <a:solidFill>
                  <a:srgbClr val="000000"/>
                </a:solidFill>
              </a:rPr>
              <a:t>providers</a:t>
            </a:r>
          </a:p>
          <a:p>
            <a:pPr lvl="1">
              <a:spcBef>
                <a:spcPts val="1200"/>
              </a:spcBef>
            </a:pPr>
            <a:r>
              <a:rPr lang="en-US" sz="4000" dirty="0" smtClean="0">
                <a:solidFill>
                  <a:srgbClr val="000000"/>
                </a:solidFill>
              </a:rPr>
              <a:t>Intel pays PHS directly to manage quality and cost</a:t>
            </a:r>
          </a:p>
          <a:p>
            <a:pPr lvl="1">
              <a:spcBef>
                <a:spcPts val="1200"/>
              </a:spcBef>
            </a:pPr>
            <a:r>
              <a:rPr lang="en-US" sz="4000" dirty="0" smtClean="0">
                <a:solidFill>
                  <a:srgbClr val="000000"/>
                </a:solidFill>
              </a:rPr>
              <a:t>PHS shares in both savings and risk</a:t>
            </a:r>
          </a:p>
          <a:p>
            <a:pPr marL="635000" lvl="1" indent="0">
              <a:spcBef>
                <a:spcPts val="1200"/>
              </a:spcBef>
              <a:buNone/>
            </a:pPr>
            <a:endParaRPr lang="en-US" sz="4000" dirty="0" smtClean="0"/>
          </a:p>
          <a:p>
            <a:pPr lvl="1">
              <a:spcBef>
                <a:spcPts val="1200"/>
              </a:spcBef>
            </a:pPr>
            <a:endParaRPr lang="en-US" sz="4000" dirty="0"/>
          </a:p>
          <a:p>
            <a:pPr marL="0" indent="0">
              <a:spcAft>
                <a:spcPts val="0"/>
              </a:spcAft>
              <a:buNone/>
            </a:pPr>
            <a:endParaRPr lang="en-US" dirty="0" smtClean="0">
              <a:ea typeface="ＭＳ Ｐゴシック" charset="-128"/>
              <a:cs typeface="ＭＳ Ｐゴシック" charset="-128"/>
            </a:endParaRPr>
          </a:p>
        </p:txBody>
      </p:sp>
      <p:pic>
        <p:nvPicPr>
          <p:cNvPr id="2" name="Picture 1"/>
          <p:cNvPicPr>
            <a:picLocks noChangeAspect="1"/>
          </p:cNvPicPr>
          <p:nvPr/>
        </p:nvPicPr>
        <p:blipFill>
          <a:blip r:embed="rId3"/>
          <a:stretch>
            <a:fillRect/>
          </a:stretch>
        </p:blipFill>
        <p:spPr>
          <a:xfrm>
            <a:off x="17525868" y="4390504"/>
            <a:ext cx="3048264" cy="304826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621000" y="7784962"/>
            <a:ext cx="6858000" cy="3529584"/>
          </a:xfrm>
          <a:prstGeom prst="rect">
            <a:avLst/>
          </a:prstGeom>
        </p:spPr>
      </p:pic>
      <p:sp>
        <p:nvSpPr>
          <p:cNvPr id="7"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24</a:t>
            </a:fld>
            <a:endParaRPr lang="en-US">
              <a:solidFill>
                <a:srgbClr val="000000"/>
              </a:solidFill>
            </a:endParaRPr>
          </a:p>
        </p:txBody>
      </p:sp>
    </p:spTree>
    <p:extLst>
      <p:ext uri="{BB962C8B-B14F-4D97-AF65-F5344CB8AC3E}">
        <p14:creationId xmlns:p14="http://schemas.microsoft.com/office/powerpoint/2010/main" val="182531009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4294967295"/>
          </p:nvPr>
        </p:nvSpPr>
        <p:spPr>
          <a:xfrm>
            <a:off x="457663" y="2842055"/>
            <a:ext cx="23002149" cy="9193426"/>
          </a:xfrm>
          <a:prstGeom prst="rect">
            <a:avLst/>
          </a:prstGeom>
        </p:spPr>
        <p:txBody>
          <a:bodyPr anchor="t"/>
          <a:lstStyle/>
          <a:p>
            <a:endParaRPr lang="en-US" b="1" dirty="0" smtClean="0">
              <a:solidFill>
                <a:srgbClr val="000000"/>
              </a:solidFill>
            </a:endParaRPr>
          </a:p>
          <a:p>
            <a:endParaRPr lang="en-US" b="1" dirty="0">
              <a:solidFill>
                <a:srgbClr val="000000"/>
              </a:solidFill>
            </a:endParaRPr>
          </a:p>
          <a:p>
            <a:r>
              <a:rPr lang="en-US" dirty="0" smtClean="0">
                <a:solidFill>
                  <a:srgbClr val="000000"/>
                </a:solidFill>
              </a:rPr>
              <a:t>Specially </a:t>
            </a:r>
            <a:r>
              <a:rPr lang="en-US" dirty="0">
                <a:solidFill>
                  <a:srgbClr val="000000"/>
                </a:solidFill>
              </a:rPr>
              <a:t>trained, multidisciplinary teams coordinate closely with primary care teams to meet the needs of patients with multiple chronic conditions or advanced </a:t>
            </a:r>
            <a:r>
              <a:rPr lang="en-US" dirty="0" smtClean="0">
                <a:solidFill>
                  <a:srgbClr val="000000"/>
                </a:solidFill>
              </a:rPr>
              <a:t>illness.</a:t>
            </a:r>
            <a:endParaRPr lang="en-US" dirty="0">
              <a:solidFill>
                <a:srgbClr val="000000"/>
              </a:solidFill>
            </a:endParaRP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1000" dirty="0" smtClean="0"/>
          </a:p>
          <a:p>
            <a:pPr marL="0" indent="0">
              <a:buNone/>
            </a:pPr>
            <a:endParaRPr lang="en-US" sz="2400" dirty="0" smtClean="0"/>
          </a:p>
          <a:p>
            <a:pPr marL="0" indent="0">
              <a:buNone/>
            </a:pPr>
            <a:endParaRPr lang="en-US" sz="2400" dirty="0" smtClean="0"/>
          </a:p>
          <a:p>
            <a:pPr marL="0" indent="0">
              <a:buNone/>
            </a:pPr>
            <a:r>
              <a:rPr lang="en-US" sz="2400" dirty="0" smtClean="0"/>
              <a:t>*Issue Brief, Caring </a:t>
            </a:r>
            <a:r>
              <a:rPr lang="en-US" sz="2400" dirty="0"/>
              <a:t>for High-Need, High-Cost Patients: What Makes for a Successful Care Management Program? </a:t>
            </a:r>
            <a:r>
              <a:rPr lang="en-US" sz="2400" dirty="0" smtClean="0"/>
              <a:t>The Commonwealth Fund, August 2014.</a:t>
            </a:r>
            <a:endParaRPr lang="en-US" sz="2400" dirty="0"/>
          </a:p>
        </p:txBody>
      </p:sp>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25</a:t>
            </a:fld>
            <a:endParaRPr lang="en-US">
              <a:solidFill>
                <a:srgbClr val="000000"/>
              </a:solidFill>
            </a:endParaRPr>
          </a:p>
        </p:txBody>
      </p:sp>
      <p:sp>
        <p:nvSpPr>
          <p:cNvPr id="2" name="Title 1"/>
          <p:cNvSpPr>
            <a:spLocks noGrp="1"/>
          </p:cNvSpPr>
          <p:nvPr>
            <p:ph type="title"/>
          </p:nvPr>
        </p:nvSpPr>
        <p:spPr/>
        <p:txBody>
          <a:bodyPr/>
          <a:lstStyle/>
          <a:p>
            <a:r>
              <a:rPr lang="en-US" dirty="0">
                <a:solidFill>
                  <a:schemeClr val="bg1"/>
                </a:solidFill>
                <a:latin typeface="Arial "/>
              </a:rPr>
              <a:t>What is Case Management for High-Cost Employees?</a:t>
            </a:r>
            <a:endParaRPr lang="en-US" dirty="0"/>
          </a:p>
        </p:txBody>
      </p:sp>
    </p:spTree>
    <p:extLst>
      <p:ext uri="{BB962C8B-B14F-4D97-AF65-F5344CB8AC3E}">
        <p14:creationId xmlns:p14="http://schemas.microsoft.com/office/powerpoint/2010/main" val="423232392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63" y="114881"/>
            <a:ext cx="23351266" cy="1789444"/>
          </a:xfrm>
        </p:spPr>
        <p:txBody>
          <a:bodyPr/>
          <a:lstStyle/>
          <a:p>
            <a:r>
              <a:rPr lang="en-US" dirty="0" smtClean="0"/>
              <a:t>Effective Pairing: Case Management &amp; Shared Risk</a:t>
            </a:r>
            <a:endParaRPr lang="en-US" dirty="0"/>
          </a:p>
        </p:txBody>
      </p:sp>
      <p:sp>
        <p:nvSpPr>
          <p:cNvPr id="42" name="Shape 42"/>
          <p:cNvSpPr>
            <a:spLocks noGrp="1"/>
          </p:cNvSpPr>
          <p:nvPr>
            <p:ph type="body" idx="4294967295"/>
          </p:nvPr>
        </p:nvSpPr>
        <p:spPr>
          <a:xfrm>
            <a:off x="457663" y="2749752"/>
            <a:ext cx="23354700" cy="9657359"/>
          </a:xfrm>
          <a:prstGeom prst="rect">
            <a:avLst/>
          </a:prstGeom>
        </p:spPr>
        <p:txBody>
          <a:bodyPr anchor="t"/>
          <a:lstStyle/>
          <a:p>
            <a:pPr>
              <a:spcBef>
                <a:spcPts val="2400"/>
              </a:spcBef>
            </a:pPr>
            <a:r>
              <a:rPr lang="en-US" dirty="0" smtClean="0">
                <a:solidFill>
                  <a:srgbClr val="000000"/>
                </a:solidFill>
              </a:rPr>
              <a:t>Blue Cross Blue Shield of North Carolina created program to identify patients who frequently use emergency rooms</a:t>
            </a:r>
          </a:p>
          <a:p>
            <a:pPr lvl="1">
              <a:spcBef>
                <a:spcPts val="2400"/>
              </a:spcBef>
            </a:pPr>
            <a:r>
              <a:rPr lang="en-US" sz="4000" dirty="0" smtClean="0">
                <a:solidFill>
                  <a:srgbClr val="000000"/>
                </a:solidFill>
              </a:rPr>
              <a:t>Identifying and educating identify high ER users eliminated 1,300 inappropriate ER visits in a year</a:t>
            </a:r>
          </a:p>
          <a:p>
            <a:pPr lvl="1">
              <a:spcBef>
                <a:spcPts val="1200"/>
              </a:spcBef>
            </a:pPr>
            <a:endParaRPr lang="en-US" dirty="0" smtClean="0">
              <a:solidFill>
                <a:srgbClr val="000000"/>
              </a:solidFill>
            </a:endParaRPr>
          </a:p>
          <a:p>
            <a:pPr>
              <a:spcBef>
                <a:spcPts val="1200"/>
              </a:spcBef>
            </a:pPr>
            <a:endParaRPr lang="en-US" dirty="0" smtClean="0">
              <a:solidFill>
                <a:srgbClr val="000000"/>
              </a:solidFill>
            </a:endParaRPr>
          </a:p>
          <a:p>
            <a:pPr>
              <a:spcBef>
                <a:spcPts val="1200"/>
              </a:spcBef>
            </a:pPr>
            <a:endParaRPr lang="en-US" dirty="0">
              <a:solidFill>
                <a:srgbClr val="000000"/>
              </a:solidFill>
            </a:endParaRPr>
          </a:p>
          <a:p>
            <a:pPr>
              <a:spcBef>
                <a:spcPts val="1200"/>
              </a:spcBef>
            </a:pPr>
            <a:r>
              <a:rPr lang="en-US" dirty="0" smtClean="0">
                <a:solidFill>
                  <a:srgbClr val="000000"/>
                </a:solidFill>
              </a:rPr>
              <a:t>Case management pairs </a:t>
            </a:r>
            <a:r>
              <a:rPr lang="en-US" dirty="0">
                <a:solidFill>
                  <a:srgbClr val="000000"/>
                </a:solidFill>
              </a:rPr>
              <a:t>well with </a:t>
            </a:r>
            <a:r>
              <a:rPr lang="en-US" dirty="0" smtClean="0">
                <a:solidFill>
                  <a:srgbClr val="000000"/>
                </a:solidFill>
              </a:rPr>
              <a:t>shared risk. </a:t>
            </a:r>
          </a:p>
          <a:p>
            <a:pPr lvl="1">
              <a:spcBef>
                <a:spcPts val="1200"/>
              </a:spcBef>
            </a:pPr>
            <a:r>
              <a:rPr lang="en-US" dirty="0" smtClean="0">
                <a:solidFill>
                  <a:srgbClr val="000000"/>
                </a:solidFill>
              </a:rPr>
              <a:t>Incents providers </a:t>
            </a:r>
            <a:r>
              <a:rPr lang="en-US" dirty="0">
                <a:solidFill>
                  <a:srgbClr val="000000"/>
                </a:solidFill>
              </a:rPr>
              <a:t>to </a:t>
            </a:r>
            <a:r>
              <a:rPr lang="en-US" dirty="0" smtClean="0">
                <a:solidFill>
                  <a:srgbClr val="000000"/>
                </a:solidFill>
              </a:rPr>
              <a:t>work in cross-disciplinary teams to ensure the needs of complex patients are being met outside the hospital.</a:t>
            </a:r>
            <a:endParaRPr lang="en-US" sz="4000" dirty="0" smtClean="0">
              <a:solidFill>
                <a:srgbClr val="000000"/>
              </a:solidFill>
            </a:endParaRPr>
          </a:p>
          <a:p>
            <a:pPr>
              <a:spcBef>
                <a:spcPts val="1200"/>
              </a:spcBef>
            </a:pPr>
            <a:endParaRPr lang="en-US" sz="4000" dirty="0"/>
          </a:p>
          <a:p>
            <a:pPr marL="0" indent="0">
              <a:spcBef>
                <a:spcPts val="1200"/>
              </a:spcBef>
              <a:buNone/>
            </a:pPr>
            <a:r>
              <a:rPr lang="en-US" sz="2400" dirty="0" smtClean="0"/>
              <a:t>*</a:t>
            </a:r>
            <a:endParaRPr lang="en-US" sz="4000" dirty="0" smtClean="0"/>
          </a:p>
          <a:p>
            <a:pPr lvl="1">
              <a:spcBef>
                <a:spcPts val="1200"/>
              </a:spcBef>
            </a:pPr>
            <a:endParaRPr lang="en-US" sz="4000" dirty="0"/>
          </a:p>
          <a:p>
            <a:pPr marL="0" indent="0">
              <a:spcAft>
                <a:spcPts val="0"/>
              </a:spcAft>
              <a:buNone/>
            </a:pPr>
            <a:endParaRPr lang="en-US" dirty="0" smtClean="0">
              <a:ea typeface="ＭＳ Ｐゴシック" charset="-128"/>
              <a:cs typeface="ＭＳ Ｐゴシック" charset="-128"/>
            </a:endParaRPr>
          </a:p>
        </p:txBody>
      </p:sp>
      <p:pic>
        <p:nvPicPr>
          <p:cNvPr id="4" name="Picture 3"/>
          <p:cNvPicPr>
            <a:picLocks noChangeAspect="1"/>
          </p:cNvPicPr>
          <p:nvPr/>
        </p:nvPicPr>
        <p:blipFill>
          <a:blip r:embed="rId3"/>
          <a:stretch>
            <a:fillRect/>
          </a:stretch>
        </p:blipFill>
        <p:spPr>
          <a:xfrm>
            <a:off x="12192000" y="6046637"/>
            <a:ext cx="10455385" cy="1531794"/>
          </a:xfrm>
          <a:prstGeom prst="rect">
            <a:avLst/>
          </a:prstGeom>
        </p:spPr>
      </p:pic>
      <p:sp>
        <p:nvSpPr>
          <p:cNvPr id="6"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26</a:t>
            </a:fld>
            <a:endParaRPr lang="en-US">
              <a:solidFill>
                <a:srgbClr val="000000"/>
              </a:solidFill>
            </a:endParaRPr>
          </a:p>
        </p:txBody>
      </p:sp>
    </p:spTree>
    <p:extLst>
      <p:ext uri="{BB962C8B-B14F-4D97-AF65-F5344CB8AC3E}">
        <p14:creationId xmlns:p14="http://schemas.microsoft.com/office/powerpoint/2010/main" val="40800269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32221" y="2301582"/>
            <a:ext cx="23002149" cy="8292846"/>
          </a:xfrm>
        </p:spPr>
        <p:txBody>
          <a:bodyPr/>
          <a:lstStyle/>
          <a:p>
            <a:r>
              <a:rPr lang="en-US" sz="4800" dirty="0" smtClean="0">
                <a:solidFill>
                  <a:schemeClr val="tx1"/>
                </a:solidFill>
              </a:rPr>
              <a:t>To pay for the care we want, including better prevention, care coordination and disease management</a:t>
            </a:r>
          </a:p>
          <a:p>
            <a:r>
              <a:rPr lang="en-US" sz="4800" dirty="0" smtClean="0">
                <a:solidFill>
                  <a:schemeClr val="tx1"/>
                </a:solidFill>
              </a:rPr>
              <a:t>To not pay for care we don’t want (wasteful/harmful care)</a:t>
            </a:r>
          </a:p>
          <a:p>
            <a:r>
              <a:rPr lang="en-US" sz="4800" dirty="0" smtClean="0">
                <a:solidFill>
                  <a:schemeClr val="tx1"/>
                </a:solidFill>
              </a:rPr>
              <a:t>To incentivize and reward providers for delivering high-quality, efficient care</a:t>
            </a:r>
          </a:p>
          <a:p>
            <a:r>
              <a:rPr lang="en-US" sz="4800" dirty="0" smtClean="0">
                <a:solidFill>
                  <a:schemeClr val="tx1"/>
                </a:solidFill>
              </a:rPr>
              <a:t>To remove financial barriers to improving the deliver of healthcare</a:t>
            </a:r>
            <a:endParaRPr lang="en-US" sz="4800" dirty="0">
              <a:solidFill>
                <a:schemeClr val="tx1"/>
              </a:solidFill>
            </a:endParaRPr>
          </a:p>
        </p:txBody>
      </p:sp>
      <p:sp>
        <p:nvSpPr>
          <p:cNvPr id="7" name="Title 1"/>
          <p:cNvSpPr>
            <a:spLocks noGrp="1"/>
          </p:cNvSpPr>
          <p:nvPr>
            <p:ph type="title"/>
          </p:nvPr>
        </p:nvSpPr>
        <p:spPr>
          <a:xfrm>
            <a:off x="457663" y="114881"/>
            <a:ext cx="23351266" cy="1789444"/>
          </a:xfrm>
        </p:spPr>
        <p:txBody>
          <a:bodyPr/>
          <a:lstStyle/>
          <a:p>
            <a:r>
              <a:rPr lang="en-US" dirty="0" smtClean="0"/>
              <a:t>The Objectives of Payment Reform</a:t>
            </a:r>
            <a:endParaRPr lang="en-US" dirty="0"/>
          </a:p>
        </p:txBody>
      </p:sp>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3</a:t>
            </a:fld>
            <a:endParaRPr lang="en-US">
              <a:solidFill>
                <a:srgbClr val="000000"/>
              </a:solidFill>
            </a:endParaRPr>
          </a:p>
        </p:txBody>
      </p:sp>
    </p:spTree>
    <p:extLst>
      <p:ext uri="{BB962C8B-B14F-4D97-AF65-F5344CB8AC3E}">
        <p14:creationId xmlns:p14="http://schemas.microsoft.com/office/powerpoint/2010/main" val="418084868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body" idx="4294967295"/>
          </p:nvPr>
        </p:nvSpPr>
        <p:spPr>
          <a:xfrm>
            <a:off x="659930" y="3090041"/>
            <a:ext cx="23002149" cy="6747642"/>
          </a:xfrm>
          <a:prstGeom prst="rect">
            <a:avLst/>
          </a:prstGeom>
        </p:spPr>
        <p:txBody>
          <a:bodyPr/>
          <a:lstStyle/>
          <a:p>
            <a:pPr lvl="2"/>
            <a:r>
              <a:rPr lang="en-US" sz="4800" dirty="0" smtClean="0">
                <a:solidFill>
                  <a:schemeClr val="tx1"/>
                </a:solidFill>
              </a:rPr>
              <a:t>Payment </a:t>
            </a:r>
            <a:r>
              <a:rPr lang="en-US" sz="4800" dirty="0">
                <a:solidFill>
                  <a:schemeClr val="tx1"/>
                </a:solidFill>
              </a:rPr>
              <a:t>that reflects provider performance, especially the quality and safety of care that providers deliver; </a:t>
            </a:r>
          </a:p>
          <a:p>
            <a:pPr lvl="2"/>
            <a:r>
              <a:rPr lang="en-US" sz="4800" dirty="0">
                <a:solidFill>
                  <a:schemeClr val="tx1"/>
                </a:solidFill>
              </a:rPr>
              <a:t>Payment methods that are designed to spur efficiency and reduce unnecessary spending; </a:t>
            </a:r>
          </a:p>
          <a:p>
            <a:pPr lvl="2"/>
            <a:r>
              <a:rPr lang="en-US" sz="4800" dirty="0">
                <a:solidFill>
                  <a:schemeClr val="tx1"/>
                </a:solidFill>
              </a:rPr>
              <a:t>If a payment method only addresses efficiency, it is not considered value-oriented; it must include a quality component.</a:t>
            </a:r>
          </a:p>
        </p:txBody>
      </p:sp>
      <p:sp>
        <p:nvSpPr>
          <p:cNvPr id="6" name="Title 1"/>
          <p:cNvSpPr>
            <a:spLocks noGrp="1"/>
          </p:cNvSpPr>
          <p:nvPr>
            <p:ph type="title"/>
          </p:nvPr>
        </p:nvSpPr>
        <p:spPr>
          <a:xfrm>
            <a:off x="457663" y="114881"/>
            <a:ext cx="23351266" cy="1789444"/>
          </a:xfrm>
        </p:spPr>
        <p:txBody>
          <a:bodyPr/>
          <a:lstStyle/>
          <a:p>
            <a:r>
              <a:rPr lang="en-US" dirty="0" smtClean="0"/>
              <a:t>The Elements of Value-based Payment Reforms</a:t>
            </a:r>
            <a:endParaRPr lang="en-US" dirty="0"/>
          </a:p>
        </p:txBody>
      </p:sp>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4</a:t>
            </a:fld>
            <a:endParaRPr lang="en-US">
              <a:solidFill>
                <a:srgbClr val="000000"/>
              </a:solidFill>
            </a:endParaRPr>
          </a:p>
        </p:txBody>
      </p:sp>
    </p:spTree>
    <p:extLst>
      <p:ext uri="{BB962C8B-B14F-4D97-AF65-F5344CB8AC3E}">
        <p14:creationId xmlns:p14="http://schemas.microsoft.com/office/powerpoint/2010/main" val="28427558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a:xfrm>
            <a:off x="148528" y="10880727"/>
            <a:ext cx="23960220" cy="1463674"/>
          </a:xfrm>
          <a:custGeom>
            <a:avLst/>
            <a:gdLst>
              <a:gd name="connsiteX0" fmla="*/ 0 w 2386905"/>
              <a:gd name="connsiteY0" fmla="*/ 0 h 1810385"/>
              <a:gd name="connsiteX1" fmla="*/ 2386905 w 2386905"/>
              <a:gd name="connsiteY1" fmla="*/ 0 h 1810385"/>
              <a:gd name="connsiteX2" fmla="*/ 2386905 w 2386905"/>
              <a:gd name="connsiteY2" fmla="*/ 1810385 h 1810385"/>
              <a:gd name="connsiteX3" fmla="*/ 0 w 2386905"/>
              <a:gd name="connsiteY3" fmla="*/ 1810385 h 1810385"/>
              <a:gd name="connsiteX4" fmla="*/ 0 w 2386905"/>
              <a:gd name="connsiteY4" fmla="*/ 0 h 18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05" h="1810385">
                <a:moveTo>
                  <a:pt x="0" y="0"/>
                </a:moveTo>
                <a:lnTo>
                  <a:pt x="2386905" y="0"/>
                </a:lnTo>
                <a:lnTo>
                  <a:pt x="2386905" y="1810385"/>
                </a:lnTo>
                <a:lnTo>
                  <a:pt x="0" y="18103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55592" tIns="355592" rIns="355592" bIns="355592"/>
          <a:lstStyle/>
          <a:p>
            <a:pPr defTabSz="2222451" eaLnBrk="0" hangingPunct="0">
              <a:lnSpc>
                <a:spcPct val="90000"/>
              </a:lnSpc>
              <a:spcAft>
                <a:spcPct val="35000"/>
              </a:spcAft>
              <a:defRPr/>
            </a:pPr>
            <a:r>
              <a:rPr lang="en-US" sz="4800" dirty="0">
                <a:solidFill>
                  <a:schemeClr val="tx1"/>
                </a:solidFill>
                <a:latin typeface="Arial" panose="020B0604020202020204" pitchFamily="34" charset="0"/>
                <a:cs typeface="Arial" panose="020B0604020202020204" pitchFamily="34" charset="0"/>
              </a:rPr>
              <a:t>PERFORMANCE-BASED PAYMENT OR PAYMENT DESIGNED TO CUT WASTE                                                         (financial upside &amp; downside depends on quality, efficiency, cost, etc.)</a:t>
            </a:r>
          </a:p>
        </p:txBody>
      </p:sp>
      <p:grpSp>
        <p:nvGrpSpPr>
          <p:cNvPr id="3" name="Group 30"/>
          <p:cNvGrpSpPr>
            <a:grpSpLocks/>
          </p:cNvGrpSpPr>
          <p:nvPr/>
        </p:nvGrpSpPr>
        <p:grpSpPr bwMode="auto">
          <a:xfrm>
            <a:off x="738856" y="5241927"/>
            <a:ext cx="22779565" cy="2429806"/>
            <a:chOff x="411480" y="2697480"/>
            <a:chExt cx="8321040" cy="1463040"/>
          </a:xfrm>
          <a:gradFill>
            <a:gsLst>
              <a:gs pos="50417">
                <a:srgbClr val="F37321"/>
              </a:gs>
              <a:gs pos="100000">
                <a:schemeClr val="bg1"/>
              </a:gs>
            </a:gsLst>
            <a:lin ang="5400000" scaled="0"/>
          </a:gradFill>
          <a:effectLst>
            <a:glow rad="63500">
              <a:schemeClr val="accent1">
                <a:satMod val="175000"/>
                <a:alpha val="40000"/>
              </a:schemeClr>
            </a:glow>
            <a:outerShdw blurRad="50800" dist="50800" dir="5400000" algn="ctr" rotWithShape="0">
              <a:srgbClr val="3B6E8F"/>
            </a:outerShdw>
          </a:effectLst>
        </p:grpSpPr>
        <p:sp>
          <p:nvSpPr>
            <p:cNvPr id="9" name="Rectangle 8"/>
            <p:cNvSpPr/>
            <p:nvPr/>
          </p:nvSpPr>
          <p:spPr>
            <a:xfrm>
              <a:off x="411480" y="2697480"/>
              <a:ext cx="8321040" cy="1463040"/>
            </a:xfrm>
            <a:prstGeom prst="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 name="Group 29"/>
            <p:cNvGrpSpPr>
              <a:grpSpLocks/>
            </p:cNvGrpSpPr>
            <p:nvPr/>
          </p:nvGrpSpPr>
          <p:grpSpPr bwMode="auto">
            <a:xfrm>
              <a:off x="762290" y="2827598"/>
              <a:ext cx="7848001" cy="1202803"/>
              <a:chOff x="762290" y="2827598"/>
              <a:chExt cx="7848001" cy="1202803"/>
            </a:xfrm>
            <a:grpFill/>
          </p:grpSpPr>
          <p:sp>
            <p:nvSpPr>
              <p:cNvPr id="11" name="Rounded Rectangle 10"/>
              <p:cNvSpPr/>
              <p:nvPr/>
            </p:nvSpPr>
            <p:spPr>
              <a:xfrm>
                <a:off x="762290" y="2827598"/>
                <a:ext cx="1096879" cy="1202803"/>
              </a:xfrm>
              <a:prstGeom prst="roundRect">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eaLnBrk="0" hangingPunct="0">
                  <a:defRPr/>
                </a:pPr>
                <a:r>
                  <a:rPr lang="en-US" sz="4300" b="1" dirty="0">
                    <a:solidFill>
                      <a:srgbClr val="FFFFFF"/>
                    </a:solidFill>
                    <a:latin typeface="Calibri" pitchFamily="34" charset="0"/>
                    <a:cs typeface="Calibri" pitchFamily="34" charset="0"/>
                  </a:rPr>
                  <a:t>Charges</a:t>
                </a:r>
              </a:p>
            </p:txBody>
          </p:sp>
          <p:sp>
            <p:nvSpPr>
              <p:cNvPr id="12" name="Rounded Rectangle 11"/>
              <p:cNvSpPr/>
              <p:nvPr/>
            </p:nvSpPr>
            <p:spPr>
              <a:xfrm>
                <a:off x="4927572" y="2827598"/>
                <a:ext cx="1096879" cy="1202803"/>
              </a:xfrm>
              <a:prstGeom prst="roundRect">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eaLnBrk="0" hangingPunct="0">
                  <a:defRPr/>
                </a:pPr>
                <a:r>
                  <a:rPr lang="en-US" sz="4300" b="1" dirty="0">
                    <a:solidFill>
                      <a:srgbClr val="FFFFFF"/>
                    </a:solidFill>
                    <a:latin typeface="Calibri" pitchFamily="34" charset="0"/>
                    <a:cs typeface="Calibri" pitchFamily="34" charset="0"/>
                  </a:rPr>
                  <a:t>Episode Case Rate</a:t>
                </a:r>
              </a:p>
            </p:txBody>
          </p:sp>
          <p:sp>
            <p:nvSpPr>
              <p:cNvPr id="13" name="Rounded Rectangle 12"/>
              <p:cNvSpPr/>
              <p:nvPr/>
            </p:nvSpPr>
            <p:spPr>
              <a:xfrm>
                <a:off x="7330864" y="2827598"/>
                <a:ext cx="1279427" cy="1202803"/>
              </a:xfrm>
              <a:prstGeom prst="roundRect">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eaLnBrk="0" hangingPunct="0">
                  <a:defRPr/>
                </a:pPr>
                <a:r>
                  <a:rPr lang="en-US" sz="4300" b="1" dirty="0">
                    <a:solidFill>
                      <a:srgbClr val="FFFFFF"/>
                    </a:solidFill>
                    <a:latin typeface="Calibri" pitchFamily="34" charset="0"/>
                    <a:cs typeface="Calibri" pitchFamily="34" charset="0"/>
                  </a:rPr>
                  <a:t>Full Capitation</a:t>
                </a:r>
              </a:p>
            </p:txBody>
          </p:sp>
          <p:sp>
            <p:nvSpPr>
              <p:cNvPr id="14" name="Rounded Rectangle 13"/>
              <p:cNvSpPr/>
              <p:nvPr/>
            </p:nvSpPr>
            <p:spPr>
              <a:xfrm>
                <a:off x="1803611" y="2827598"/>
                <a:ext cx="1188947" cy="1202803"/>
              </a:xfrm>
              <a:prstGeom prst="roundRect">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eaLnBrk="0" hangingPunct="0">
                  <a:defRPr/>
                </a:pPr>
                <a:r>
                  <a:rPr lang="en-US" sz="4300" b="1" dirty="0">
                    <a:solidFill>
                      <a:srgbClr val="FFFFFF"/>
                    </a:solidFill>
                    <a:latin typeface="Calibri" pitchFamily="34" charset="0"/>
                    <a:cs typeface="Calibri" pitchFamily="34" charset="0"/>
                  </a:rPr>
                  <a:t>Fee Schedule</a:t>
                </a:r>
              </a:p>
            </p:txBody>
          </p:sp>
          <p:sp>
            <p:nvSpPr>
              <p:cNvPr id="15" name="Rounded Rectangle 14"/>
              <p:cNvSpPr/>
              <p:nvPr/>
            </p:nvSpPr>
            <p:spPr>
              <a:xfrm>
                <a:off x="3978320" y="2827598"/>
                <a:ext cx="1004811" cy="1202803"/>
              </a:xfrm>
              <a:prstGeom prst="roundRect">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eaLnBrk="0" hangingPunct="0">
                  <a:defRPr/>
                </a:pPr>
                <a:r>
                  <a:rPr lang="en-US" sz="4300" b="1" dirty="0">
                    <a:solidFill>
                      <a:srgbClr val="FFFFFF"/>
                    </a:solidFill>
                    <a:latin typeface="Calibri" pitchFamily="34" charset="0"/>
                    <a:cs typeface="Calibri" pitchFamily="34" charset="0"/>
                  </a:rPr>
                  <a:t>DRG</a:t>
                </a:r>
              </a:p>
            </p:txBody>
          </p:sp>
          <p:sp>
            <p:nvSpPr>
              <p:cNvPr id="16" name="Rounded Rectangle 15"/>
              <p:cNvSpPr/>
              <p:nvPr/>
            </p:nvSpPr>
            <p:spPr>
              <a:xfrm>
                <a:off x="6105407" y="2827598"/>
                <a:ext cx="1281015" cy="1202803"/>
              </a:xfrm>
              <a:prstGeom prst="roundRect">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eaLnBrk="0" hangingPunct="0">
                  <a:defRPr/>
                </a:pPr>
                <a:r>
                  <a:rPr lang="en-US" sz="4300" b="1" dirty="0">
                    <a:solidFill>
                      <a:srgbClr val="FFFFFF"/>
                    </a:solidFill>
                    <a:latin typeface="Calibri" pitchFamily="34" charset="0"/>
                    <a:cs typeface="Calibri" pitchFamily="34" charset="0"/>
                  </a:rPr>
                  <a:t>Partial Capitation</a:t>
                </a:r>
              </a:p>
            </p:txBody>
          </p:sp>
          <p:sp>
            <p:nvSpPr>
              <p:cNvPr id="17" name="Rounded Rectangle 16"/>
              <p:cNvSpPr/>
              <p:nvPr/>
            </p:nvSpPr>
            <p:spPr>
              <a:xfrm>
                <a:off x="3027480" y="2827598"/>
                <a:ext cx="1006398" cy="1202803"/>
              </a:xfrm>
              <a:prstGeom prst="roundRect">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eaLnBrk="0" hangingPunct="0">
                  <a:defRPr/>
                </a:pPr>
                <a:r>
                  <a:rPr lang="en-US" sz="4300" b="1" dirty="0">
                    <a:solidFill>
                      <a:srgbClr val="FFFFFF"/>
                    </a:solidFill>
                    <a:latin typeface="Calibri" pitchFamily="34" charset="0"/>
                    <a:cs typeface="Calibri" pitchFamily="34" charset="0"/>
                  </a:rPr>
                  <a:t>Per </a:t>
                </a:r>
              </a:p>
              <a:p>
                <a:pPr eaLnBrk="0" hangingPunct="0">
                  <a:defRPr/>
                </a:pPr>
                <a:r>
                  <a:rPr lang="en-US" sz="4300" b="1" dirty="0">
                    <a:solidFill>
                      <a:srgbClr val="FFFFFF"/>
                    </a:solidFill>
                    <a:latin typeface="Calibri" pitchFamily="34" charset="0"/>
                    <a:cs typeface="Calibri" pitchFamily="34" charset="0"/>
                  </a:rPr>
                  <a:t>Diem</a:t>
                </a:r>
              </a:p>
            </p:txBody>
          </p:sp>
        </p:grpSp>
      </p:grpSp>
      <p:cxnSp>
        <p:nvCxnSpPr>
          <p:cNvPr id="18" name="Straight Connector 17"/>
          <p:cNvCxnSpPr/>
          <p:nvPr/>
        </p:nvCxnSpPr>
        <p:spPr>
          <a:xfrm flipH="1">
            <a:off x="8017933" y="4302126"/>
            <a:ext cx="25403" cy="39878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162867" y="4302126"/>
            <a:ext cx="0" cy="398780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6586483" y="2755077"/>
            <a:ext cx="11379200" cy="1463674"/>
          </a:xfrm>
          <a:custGeom>
            <a:avLst/>
            <a:gdLst>
              <a:gd name="connsiteX0" fmla="*/ 0 w 2386905"/>
              <a:gd name="connsiteY0" fmla="*/ 0 h 1810385"/>
              <a:gd name="connsiteX1" fmla="*/ 2386905 w 2386905"/>
              <a:gd name="connsiteY1" fmla="*/ 0 h 1810385"/>
              <a:gd name="connsiteX2" fmla="*/ 2386905 w 2386905"/>
              <a:gd name="connsiteY2" fmla="*/ 1810385 h 1810385"/>
              <a:gd name="connsiteX3" fmla="*/ 0 w 2386905"/>
              <a:gd name="connsiteY3" fmla="*/ 1810385 h 1810385"/>
              <a:gd name="connsiteX4" fmla="*/ 0 w 2386905"/>
              <a:gd name="connsiteY4" fmla="*/ 0 h 18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05" h="1810385">
                <a:moveTo>
                  <a:pt x="0" y="0"/>
                </a:moveTo>
                <a:lnTo>
                  <a:pt x="2386905" y="0"/>
                </a:lnTo>
                <a:lnTo>
                  <a:pt x="2386905" y="1810385"/>
                </a:lnTo>
                <a:lnTo>
                  <a:pt x="0" y="18103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55592" tIns="355592" rIns="355592" bIns="355592"/>
          <a:lstStyle/>
          <a:p>
            <a:pPr defTabSz="2222451" eaLnBrk="0" hangingPunct="0">
              <a:lnSpc>
                <a:spcPct val="90000"/>
              </a:lnSpc>
              <a:spcAft>
                <a:spcPct val="35000"/>
              </a:spcAft>
              <a:defRPr/>
            </a:pPr>
            <a:r>
              <a:rPr lang="en-US" sz="4800" dirty="0">
                <a:solidFill>
                  <a:schemeClr val="tx1"/>
                </a:solidFill>
                <a:latin typeface="Arial" panose="020B0604020202020204" pitchFamily="34" charset="0"/>
                <a:cs typeface="Arial" panose="020B0604020202020204" pitchFamily="34" charset="0"/>
              </a:rPr>
              <a:t>BASE PAYMENT MODELS</a:t>
            </a:r>
          </a:p>
        </p:txBody>
      </p:sp>
      <p:grpSp>
        <p:nvGrpSpPr>
          <p:cNvPr id="5" name="Group 24"/>
          <p:cNvGrpSpPr>
            <a:grpSpLocks/>
          </p:cNvGrpSpPr>
          <p:nvPr/>
        </p:nvGrpSpPr>
        <p:grpSpPr bwMode="auto">
          <a:xfrm>
            <a:off x="1306073" y="3656739"/>
            <a:ext cx="21645130" cy="1600201"/>
            <a:chOff x="319197" y="1575523"/>
            <a:chExt cx="8115869" cy="800882"/>
          </a:xfrm>
        </p:grpSpPr>
        <p:sp>
          <p:nvSpPr>
            <p:cNvPr id="22" name="Freeform 21"/>
            <p:cNvSpPr/>
            <p:nvPr/>
          </p:nvSpPr>
          <p:spPr>
            <a:xfrm>
              <a:off x="319197" y="1575523"/>
              <a:ext cx="2387290" cy="800882"/>
            </a:xfrm>
            <a:custGeom>
              <a:avLst/>
              <a:gdLst>
                <a:gd name="connsiteX0" fmla="*/ 0 w 2386905"/>
                <a:gd name="connsiteY0" fmla="*/ 0 h 1810385"/>
                <a:gd name="connsiteX1" fmla="*/ 2386905 w 2386905"/>
                <a:gd name="connsiteY1" fmla="*/ 0 h 1810385"/>
                <a:gd name="connsiteX2" fmla="*/ 2386905 w 2386905"/>
                <a:gd name="connsiteY2" fmla="*/ 1810385 h 1810385"/>
                <a:gd name="connsiteX3" fmla="*/ 0 w 2386905"/>
                <a:gd name="connsiteY3" fmla="*/ 1810385 h 1810385"/>
                <a:gd name="connsiteX4" fmla="*/ 0 w 2386905"/>
                <a:gd name="connsiteY4" fmla="*/ 0 h 18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05" h="1810385">
                  <a:moveTo>
                    <a:pt x="0" y="0"/>
                  </a:moveTo>
                  <a:lnTo>
                    <a:pt x="2386905" y="0"/>
                  </a:lnTo>
                  <a:lnTo>
                    <a:pt x="2386905" y="1810385"/>
                  </a:lnTo>
                  <a:lnTo>
                    <a:pt x="0" y="18103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149352" tIns="149352" rIns="149352" bIns="149352" anchor="b"/>
            <a:lstStyle/>
            <a:p>
              <a:pPr defTabSz="2222451" eaLnBrk="0" hangingPunct="0">
                <a:lnSpc>
                  <a:spcPct val="90000"/>
                </a:lnSpc>
                <a:spcAft>
                  <a:spcPct val="35000"/>
                </a:spcAft>
                <a:defRPr/>
              </a:pPr>
              <a:r>
                <a:rPr lang="en-US" sz="4800" dirty="0">
                  <a:solidFill>
                    <a:schemeClr val="tx1"/>
                  </a:solidFill>
                  <a:latin typeface="Arial" panose="020B0604020202020204" pitchFamily="34" charset="0"/>
                  <a:cs typeface="Arial" panose="020B0604020202020204" pitchFamily="34" charset="0"/>
                </a:rPr>
                <a:t>Fee For Service</a:t>
              </a:r>
            </a:p>
          </p:txBody>
        </p:sp>
        <p:sp>
          <p:nvSpPr>
            <p:cNvPr id="23" name="Freeform 22"/>
            <p:cNvSpPr/>
            <p:nvPr/>
          </p:nvSpPr>
          <p:spPr>
            <a:xfrm>
              <a:off x="3180310" y="1575523"/>
              <a:ext cx="2387290" cy="800882"/>
            </a:xfrm>
            <a:custGeom>
              <a:avLst/>
              <a:gdLst>
                <a:gd name="connsiteX0" fmla="*/ 0 w 2386905"/>
                <a:gd name="connsiteY0" fmla="*/ 0 h 1810385"/>
                <a:gd name="connsiteX1" fmla="*/ 2386905 w 2386905"/>
                <a:gd name="connsiteY1" fmla="*/ 0 h 1810385"/>
                <a:gd name="connsiteX2" fmla="*/ 2386905 w 2386905"/>
                <a:gd name="connsiteY2" fmla="*/ 1810385 h 1810385"/>
                <a:gd name="connsiteX3" fmla="*/ 0 w 2386905"/>
                <a:gd name="connsiteY3" fmla="*/ 1810385 h 1810385"/>
                <a:gd name="connsiteX4" fmla="*/ 0 w 2386905"/>
                <a:gd name="connsiteY4" fmla="*/ 0 h 18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05" h="1810385">
                  <a:moveTo>
                    <a:pt x="0" y="0"/>
                  </a:moveTo>
                  <a:lnTo>
                    <a:pt x="2386905" y="0"/>
                  </a:lnTo>
                  <a:lnTo>
                    <a:pt x="2386905" y="1810385"/>
                  </a:lnTo>
                  <a:lnTo>
                    <a:pt x="0" y="18103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149352" tIns="149352" rIns="149352" bIns="149352" anchor="b"/>
            <a:lstStyle/>
            <a:p>
              <a:pPr defTabSz="2222451" eaLnBrk="0" hangingPunct="0">
                <a:lnSpc>
                  <a:spcPct val="90000"/>
                </a:lnSpc>
                <a:spcAft>
                  <a:spcPct val="35000"/>
                </a:spcAft>
                <a:defRPr/>
              </a:pPr>
              <a:r>
                <a:rPr lang="en-US" sz="4800" dirty="0">
                  <a:solidFill>
                    <a:schemeClr val="tx1"/>
                  </a:solidFill>
                  <a:latin typeface="Arial" panose="020B0604020202020204" pitchFamily="34" charset="0"/>
                  <a:cs typeface="Arial" panose="020B0604020202020204" pitchFamily="34" charset="0"/>
                </a:rPr>
                <a:t>Bundled Payment</a:t>
              </a:r>
            </a:p>
          </p:txBody>
        </p:sp>
        <p:sp>
          <p:nvSpPr>
            <p:cNvPr id="24" name="Freeform 23"/>
            <p:cNvSpPr/>
            <p:nvPr/>
          </p:nvSpPr>
          <p:spPr>
            <a:xfrm>
              <a:off x="6047776" y="1575523"/>
              <a:ext cx="2387290" cy="800882"/>
            </a:xfrm>
            <a:custGeom>
              <a:avLst/>
              <a:gdLst>
                <a:gd name="connsiteX0" fmla="*/ 0 w 2386905"/>
                <a:gd name="connsiteY0" fmla="*/ 0 h 1810385"/>
                <a:gd name="connsiteX1" fmla="*/ 2386905 w 2386905"/>
                <a:gd name="connsiteY1" fmla="*/ 0 h 1810385"/>
                <a:gd name="connsiteX2" fmla="*/ 2386905 w 2386905"/>
                <a:gd name="connsiteY2" fmla="*/ 1810385 h 1810385"/>
                <a:gd name="connsiteX3" fmla="*/ 0 w 2386905"/>
                <a:gd name="connsiteY3" fmla="*/ 1810385 h 1810385"/>
                <a:gd name="connsiteX4" fmla="*/ 0 w 2386905"/>
                <a:gd name="connsiteY4" fmla="*/ 0 h 18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05" h="1810385">
                  <a:moveTo>
                    <a:pt x="0" y="0"/>
                  </a:moveTo>
                  <a:lnTo>
                    <a:pt x="2386905" y="0"/>
                  </a:lnTo>
                  <a:lnTo>
                    <a:pt x="2386905" y="1810385"/>
                  </a:lnTo>
                  <a:lnTo>
                    <a:pt x="0" y="18103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149352" tIns="149352" rIns="149352" bIns="149352" anchor="b"/>
            <a:lstStyle/>
            <a:p>
              <a:pPr defTabSz="2222451" eaLnBrk="0" hangingPunct="0">
                <a:lnSpc>
                  <a:spcPct val="90000"/>
                </a:lnSpc>
                <a:spcAft>
                  <a:spcPct val="35000"/>
                </a:spcAft>
                <a:defRPr/>
              </a:pPr>
              <a:r>
                <a:rPr lang="en-US" sz="4800" dirty="0">
                  <a:solidFill>
                    <a:schemeClr val="tx1"/>
                  </a:solidFill>
                  <a:latin typeface="Arial" panose="020B0604020202020204" pitchFamily="34" charset="0"/>
                  <a:cs typeface="Arial" panose="020B0604020202020204" pitchFamily="34" charset="0"/>
                </a:rPr>
                <a:t>Global Payment</a:t>
              </a:r>
            </a:p>
          </p:txBody>
        </p:sp>
      </p:grpSp>
      <p:cxnSp>
        <p:nvCxnSpPr>
          <p:cNvPr id="25" name="Straight Arrow Connector 24"/>
          <p:cNvCxnSpPr/>
          <p:nvPr/>
        </p:nvCxnSpPr>
        <p:spPr bwMode="auto">
          <a:xfrm>
            <a:off x="2014483" y="8289926"/>
            <a:ext cx="20523200" cy="0"/>
          </a:xfrm>
          <a:prstGeom prst="straightConnector1">
            <a:avLst/>
          </a:prstGeom>
          <a:ln w="41275">
            <a:solidFill>
              <a:schemeClr val="accent1">
                <a:lumMod val="50000"/>
              </a:schemeClr>
            </a:solidFill>
            <a:headEnd type="none" w="med" len="med"/>
            <a:tailEnd type="arrow"/>
          </a:ln>
          <a:extLst/>
        </p:spPr>
        <p:style>
          <a:lnRef idx="2">
            <a:schemeClr val="dk1"/>
          </a:lnRef>
          <a:fillRef idx="0">
            <a:schemeClr val="dk1"/>
          </a:fillRef>
          <a:effectRef idx="1">
            <a:schemeClr val="dk1"/>
          </a:effectRef>
          <a:fontRef idx="minor">
            <a:schemeClr val="tx1"/>
          </a:fontRef>
        </p:style>
      </p:cxnSp>
      <p:sp>
        <p:nvSpPr>
          <p:cNvPr id="26" name="Freeform 25"/>
          <p:cNvSpPr/>
          <p:nvPr/>
        </p:nvSpPr>
        <p:spPr>
          <a:xfrm>
            <a:off x="4102238" y="8289926"/>
            <a:ext cx="16052800" cy="1524000"/>
          </a:xfrm>
          <a:custGeom>
            <a:avLst/>
            <a:gdLst>
              <a:gd name="connsiteX0" fmla="*/ 0 w 2386905"/>
              <a:gd name="connsiteY0" fmla="*/ 0 h 1810385"/>
              <a:gd name="connsiteX1" fmla="*/ 2386905 w 2386905"/>
              <a:gd name="connsiteY1" fmla="*/ 0 h 1810385"/>
              <a:gd name="connsiteX2" fmla="*/ 2386905 w 2386905"/>
              <a:gd name="connsiteY2" fmla="*/ 1810385 h 1810385"/>
              <a:gd name="connsiteX3" fmla="*/ 0 w 2386905"/>
              <a:gd name="connsiteY3" fmla="*/ 1810385 h 1810385"/>
              <a:gd name="connsiteX4" fmla="*/ 0 w 2386905"/>
              <a:gd name="connsiteY4" fmla="*/ 0 h 1810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05" h="1810385">
                <a:moveTo>
                  <a:pt x="0" y="0"/>
                </a:moveTo>
                <a:lnTo>
                  <a:pt x="2386905" y="0"/>
                </a:lnTo>
                <a:lnTo>
                  <a:pt x="2386905" y="1810385"/>
                </a:lnTo>
                <a:lnTo>
                  <a:pt x="0" y="18103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55592" tIns="355592" rIns="355592" bIns="355592"/>
          <a:lstStyle/>
          <a:p>
            <a:pPr defTabSz="2222451" eaLnBrk="0" hangingPunct="0">
              <a:lnSpc>
                <a:spcPct val="90000"/>
              </a:lnSpc>
              <a:spcAft>
                <a:spcPct val="35000"/>
              </a:spcAft>
              <a:defRPr/>
            </a:pPr>
            <a:r>
              <a:rPr lang="en-US" dirty="0">
                <a:solidFill>
                  <a:schemeClr val="tx1"/>
                </a:solidFill>
                <a:latin typeface="Arial" panose="020B0604020202020204" pitchFamily="34" charset="0"/>
                <a:cs typeface="Arial" panose="020B0604020202020204" pitchFamily="34" charset="0"/>
              </a:rPr>
              <a:t>Increasing Accountability, Risk, Provider Collaboration, Resistance, and Complexity</a:t>
            </a:r>
          </a:p>
        </p:txBody>
      </p:sp>
      <p:sp>
        <p:nvSpPr>
          <p:cNvPr id="27" name="Plus 26"/>
          <p:cNvSpPr/>
          <p:nvPr/>
        </p:nvSpPr>
        <p:spPr>
          <a:xfrm>
            <a:off x="11620638" y="10118726"/>
            <a:ext cx="1016000" cy="762000"/>
          </a:xfrm>
          <a:prstGeom prst="mathPlus">
            <a:avLst/>
          </a:prstGeom>
          <a:solidFill>
            <a:srgbClr val="F37321"/>
          </a:solidFill>
          <a:ln>
            <a:no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anchor="ctr"/>
          <a:lstStyle/>
          <a:p>
            <a:pPr eaLnBrk="0" hangingPunct="0">
              <a:defRPr/>
            </a:pPr>
            <a:endParaRPr lang="en-US" sz="4300" dirty="0">
              <a:solidFill>
                <a:srgbClr val="FFFFFF"/>
              </a:solidFill>
            </a:endParaRPr>
          </a:p>
        </p:txBody>
      </p:sp>
      <p:sp>
        <p:nvSpPr>
          <p:cNvPr id="28" name="Title 1"/>
          <p:cNvSpPr>
            <a:spLocks noGrp="1"/>
          </p:cNvSpPr>
          <p:nvPr>
            <p:ph type="title"/>
          </p:nvPr>
        </p:nvSpPr>
        <p:spPr>
          <a:xfrm>
            <a:off x="457663" y="114881"/>
            <a:ext cx="23351266" cy="1789444"/>
          </a:xfrm>
        </p:spPr>
        <p:txBody>
          <a:bodyPr/>
          <a:lstStyle/>
          <a:p>
            <a:r>
              <a:rPr lang="en-US" dirty="0" smtClean="0"/>
              <a:t>Payment Framework</a:t>
            </a:r>
            <a:endParaRPr lang="en-US" dirty="0"/>
          </a:p>
        </p:txBody>
      </p:sp>
      <p:sp>
        <p:nvSpPr>
          <p:cNvPr id="30"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5</a:t>
            </a:fld>
            <a:endParaRPr lang="en-US">
              <a:solidFill>
                <a:srgbClr val="000000"/>
              </a:solidFill>
            </a:endParaRPr>
          </a:p>
        </p:txBody>
      </p:sp>
    </p:spTree>
    <p:extLst>
      <p:ext uri="{BB962C8B-B14F-4D97-AF65-F5344CB8AC3E}">
        <p14:creationId xmlns:p14="http://schemas.microsoft.com/office/powerpoint/2010/main" val="59874465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0891" y="8998928"/>
            <a:ext cx="795089"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ctr" defTabSz="8255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8" name="Table 7"/>
          <p:cNvGraphicFramePr>
            <a:graphicFrameLocks noGrp="1"/>
          </p:cNvGraphicFramePr>
          <p:nvPr>
            <p:custDataLst>
              <p:tags r:id="rId1"/>
            </p:custDataLst>
            <p:extLst>
              <p:ext uri="{D42A27DB-BD31-4B8C-83A1-F6EECF244321}">
                <p14:modId xmlns:p14="http://schemas.microsoft.com/office/powerpoint/2010/main" val="2077527058"/>
              </p:ext>
            </p:extLst>
          </p:nvPr>
        </p:nvGraphicFramePr>
        <p:xfrm>
          <a:off x="659162" y="3390092"/>
          <a:ext cx="23216769" cy="8118735"/>
        </p:xfrm>
        <a:graphic>
          <a:graphicData uri="http://schemas.openxmlformats.org/drawingml/2006/table">
            <a:tbl>
              <a:tblPr firstRow="1" bandRow="1">
                <a:tableStyleId>{5C22544A-7EE6-4342-B048-85BDC9FD1C3A}</a:tableStyleId>
              </a:tblPr>
              <a:tblGrid>
                <a:gridCol w="7255242"/>
                <a:gridCol w="15961527"/>
              </a:tblGrid>
              <a:tr h="679127">
                <a:tc>
                  <a:txBody>
                    <a:bodyPr/>
                    <a:lstStyle/>
                    <a:p>
                      <a:r>
                        <a:rPr lang="en-US" sz="1900" dirty="0" smtClean="0">
                          <a:solidFill>
                            <a:srgbClr val="3B6E8F"/>
                          </a:solidFill>
                        </a:rPr>
                        <a:t>Type</a:t>
                      </a:r>
                      <a:endParaRPr lang="en-US" sz="1900" dirty="0">
                        <a:solidFill>
                          <a:srgbClr val="3B6E8F"/>
                        </a:solidFill>
                      </a:endParaRPr>
                    </a:p>
                  </a:txBody>
                  <a:tcPr marL="111039" marR="111039" marT="55519" marB="55519"/>
                </a:tc>
                <a:tc>
                  <a:txBody>
                    <a:bodyPr/>
                    <a:lstStyle/>
                    <a:p>
                      <a:r>
                        <a:rPr lang="en-US" sz="1900" dirty="0" smtClean="0">
                          <a:solidFill>
                            <a:srgbClr val="3B6E8F"/>
                          </a:solidFill>
                        </a:rPr>
                        <a:t>Examples</a:t>
                      </a:r>
                      <a:endParaRPr lang="en-US" sz="1900" dirty="0">
                        <a:solidFill>
                          <a:srgbClr val="3B6E8F"/>
                        </a:solidFill>
                      </a:endParaRPr>
                    </a:p>
                  </a:txBody>
                  <a:tcPr marL="111039" marR="111039" marT="55519" marB="55519"/>
                </a:tc>
              </a:tr>
              <a:tr h="4996752">
                <a:tc>
                  <a:txBody>
                    <a:bodyPr/>
                    <a:lstStyle/>
                    <a:p>
                      <a:r>
                        <a:rPr lang="en-US" sz="3900" b="1" dirty="0" smtClean="0">
                          <a:solidFill>
                            <a:srgbClr val="3B6E8F"/>
                          </a:solidFill>
                          <a:latin typeface="Calibri" pitchFamily="34" charset="0"/>
                        </a:rPr>
                        <a:t>Upside only for</a:t>
                      </a:r>
                      <a:r>
                        <a:rPr lang="en-US" sz="3900" b="1" baseline="0" dirty="0" smtClean="0">
                          <a:solidFill>
                            <a:srgbClr val="3B6E8F"/>
                          </a:solidFill>
                          <a:latin typeface="Calibri" pitchFamily="34" charset="0"/>
                        </a:rPr>
                        <a:t> providers</a:t>
                      </a:r>
                      <a:endParaRPr lang="en-US" sz="3900" b="1" dirty="0">
                        <a:solidFill>
                          <a:srgbClr val="3B6E8F"/>
                        </a:solidFill>
                        <a:latin typeface="Calibri" pitchFamily="34" charset="0"/>
                      </a:endParaRPr>
                    </a:p>
                  </a:txBody>
                  <a:tcPr marL="111039" marR="111039" marT="55519" marB="55519"/>
                </a:tc>
                <a:tc>
                  <a:txBody>
                    <a:bodyPr/>
                    <a:lstStyle/>
                    <a:p>
                      <a:pPr algn="l">
                        <a:buFont typeface="Arial" pitchFamily="34" charset="0"/>
                        <a:buNone/>
                      </a:pPr>
                      <a:r>
                        <a:rPr lang="en-US" sz="2900" b="1" dirty="0" smtClean="0">
                          <a:solidFill>
                            <a:srgbClr val="3B6E8F"/>
                          </a:solidFill>
                          <a:latin typeface="Calibri" pitchFamily="34" charset="0"/>
                        </a:rPr>
                        <a:t>Physicians</a:t>
                      </a:r>
                    </a:p>
                    <a:p>
                      <a:pPr algn="l">
                        <a:buFont typeface="Arial" pitchFamily="34" charset="0"/>
                        <a:buChar char="•"/>
                      </a:pPr>
                      <a:r>
                        <a:rPr lang="en-US" sz="2900" b="1" dirty="0" smtClean="0">
                          <a:solidFill>
                            <a:srgbClr val="3B6E8F"/>
                          </a:solidFill>
                          <a:latin typeface="Calibri" pitchFamily="34" charset="0"/>
                        </a:rPr>
                        <a:t>Primary Care Medical Home/payment for care coordination</a:t>
                      </a:r>
                    </a:p>
                    <a:p>
                      <a:pPr algn="l">
                        <a:buFont typeface="Arial" pitchFamily="34" charset="0"/>
                        <a:buChar char="•"/>
                      </a:pPr>
                      <a:r>
                        <a:rPr lang="en-US" sz="2900" b="1" dirty="0" smtClean="0">
                          <a:solidFill>
                            <a:srgbClr val="3B6E8F"/>
                          </a:solidFill>
                          <a:latin typeface="Calibri" pitchFamily="34" charset="0"/>
                        </a:rPr>
                        <a:t>Payment</a:t>
                      </a:r>
                      <a:r>
                        <a:rPr lang="en-US" sz="2900" b="1" baseline="0" dirty="0" smtClean="0">
                          <a:solidFill>
                            <a:srgbClr val="3B6E8F"/>
                          </a:solidFill>
                          <a:latin typeface="Calibri" pitchFamily="34" charset="0"/>
                        </a:rPr>
                        <a:t> for shared decision making</a:t>
                      </a:r>
                    </a:p>
                    <a:p>
                      <a:pPr algn="l">
                        <a:buFont typeface="Arial" pitchFamily="34" charset="0"/>
                        <a:buChar char="•"/>
                      </a:pPr>
                      <a:r>
                        <a:rPr lang="en-US" sz="2900" b="1" baseline="0" dirty="0" smtClean="0">
                          <a:solidFill>
                            <a:srgbClr val="3B6E8F"/>
                          </a:solidFill>
                          <a:latin typeface="Calibri" pitchFamily="34" charset="0"/>
                        </a:rPr>
                        <a:t>Payment for nontraditional visits (e.g. e-visits)</a:t>
                      </a:r>
                    </a:p>
                    <a:p>
                      <a:pPr algn="l">
                        <a:buFont typeface="Arial" pitchFamily="34" charset="0"/>
                        <a:buChar char="•"/>
                      </a:pPr>
                      <a:r>
                        <a:rPr lang="en-US" sz="2900" b="1" baseline="0" dirty="0" smtClean="0">
                          <a:solidFill>
                            <a:srgbClr val="3B6E8F"/>
                          </a:solidFill>
                          <a:latin typeface="Calibri" pitchFamily="34" charset="0"/>
                        </a:rPr>
                        <a:t>Hospital-physician gainsharing</a:t>
                      </a:r>
                    </a:p>
                    <a:p>
                      <a:pPr algn="l">
                        <a:buFont typeface="Arial" pitchFamily="34" charset="0"/>
                        <a:buChar char="•"/>
                      </a:pPr>
                      <a:r>
                        <a:rPr lang="en-US" sz="2900" b="1" baseline="0" dirty="0" smtClean="0">
                          <a:solidFill>
                            <a:srgbClr val="3B6E8F"/>
                          </a:solidFill>
                          <a:latin typeface="Calibri" pitchFamily="34" charset="0"/>
                        </a:rPr>
                        <a:t>Pay for Performance</a:t>
                      </a:r>
                      <a:endParaRPr lang="en-US" sz="2900" b="1" baseline="0" dirty="0" smtClean="0">
                        <a:solidFill>
                          <a:srgbClr val="3B6E8F"/>
                        </a:solidFill>
                        <a:effectLst/>
                        <a:latin typeface="Calibri" pitchFamily="34" charset="0"/>
                      </a:endParaRPr>
                    </a:p>
                    <a:p>
                      <a:pPr algn="l">
                        <a:buFont typeface="Arial" pitchFamily="34" charset="0"/>
                        <a:buChar char="•"/>
                      </a:pPr>
                      <a:r>
                        <a:rPr lang="en-US" sz="2900" b="1" baseline="0" dirty="0" smtClean="0">
                          <a:solidFill>
                            <a:srgbClr val="3B6E8F"/>
                          </a:solidFill>
                          <a:effectLst/>
                          <a:latin typeface="Calibri" pitchFamily="34" charset="0"/>
                        </a:rPr>
                        <a:t>Shared savings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2900" b="1" dirty="0" smtClean="0">
                        <a:solidFill>
                          <a:srgbClr val="3B6E8F"/>
                        </a:solidFill>
                        <a:latin typeface="Calibri"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900" b="1" dirty="0" smtClean="0">
                          <a:solidFill>
                            <a:srgbClr val="3B6E8F"/>
                          </a:solidFill>
                          <a:latin typeface="Calibri" pitchFamily="34" charset="0"/>
                        </a:rPr>
                        <a:t>Hospitals</a:t>
                      </a:r>
                    </a:p>
                    <a:p>
                      <a:pPr algn="l">
                        <a:buFont typeface="Arial" pitchFamily="34" charset="0"/>
                        <a:buChar char="•"/>
                      </a:pPr>
                      <a:r>
                        <a:rPr lang="en-US" sz="2900" b="1" dirty="0" smtClean="0">
                          <a:solidFill>
                            <a:srgbClr val="3B6E8F"/>
                          </a:solidFill>
                          <a:latin typeface="Calibri" pitchFamily="34" charset="0"/>
                        </a:rPr>
                        <a:t>Pay</a:t>
                      </a:r>
                      <a:r>
                        <a:rPr lang="en-US" sz="2900" b="1" baseline="0" dirty="0" smtClean="0">
                          <a:solidFill>
                            <a:srgbClr val="3B6E8F"/>
                          </a:solidFill>
                          <a:latin typeface="Calibri" pitchFamily="34" charset="0"/>
                        </a:rPr>
                        <a:t> for Performance</a:t>
                      </a:r>
                      <a:endParaRPr lang="en-US" sz="2900" b="1" dirty="0" smtClean="0">
                        <a:solidFill>
                          <a:srgbClr val="3B6E8F"/>
                        </a:solidFill>
                        <a:latin typeface="Calibri" pitchFamily="34" charset="0"/>
                      </a:endParaRPr>
                    </a:p>
                    <a:p>
                      <a:pPr algn="l">
                        <a:buFont typeface="Arial" pitchFamily="34" charset="0"/>
                        <a:buChar char="•"/>
                      </a:pPr>
                      <a:r>
                        <a:rPr lang="en-US" sz="2900" b="1" dirty="0" smtClean="0">
                          <a:solidFill>
                            <a:srgbClr val="3B6E8F"/>
                          </a:solidFill>
                          <a:latin typeface="Calibri" pitchFamily="34" charset="0"/>
                        </a:rPr>
                        <a:t>Shared savings</a:t>
                      </a:r>
                      <a:endParaRPr lang="en-US" sz="2900" b="1" dirty="0">
                        <a:solidFill>
                          <a:srgbClr val="3B6E8F"/>
                        </a:solidFill>
                        <a:latin typeface="Calibri" pitchFamily="34" charset="0"/>
                      </a:endParaRPr>
                    </a:p>
                  </a:txBody>
                  <a:tcPr marL="111039" marR="111039" marT="55519" marB="55519"/>
                </a:tc>
              </a:tr>
              <a:tr h="999350">
                <a:tc>
                  <a:txBody>
                    <a:bodyPr/>
                    <a:lstStyle/>
                    <a:p>
                      <a:r>
                        <a:rPr lang="en-US" sz="3900" b="1" dirty="0" smtClean="0">
                          <a:solidFill>
                            <a:srgbClr val="3B6E8F"/>
                          </a:solidFill>
                          <a:latin typeface="Calibri" pitchFamily="34" charset="0"/>
                        </a:rPr>
                        <a:t>Downside</a:t>
                      </a:r>
                      <a:r>
                        <a:rPr lang="en-US" sz="3900" b="1" baseline="0" dirty="0" smtClean="0">
                          <a:solidFill>
                            <a:srgbClr val="3B6E8F"/>
                          </a:solidFill>
                          <a:latin typeface="Calibri" pitchFamily="34" charset="0"/>
                        </a:rPr>
                        <a:t> only for providers</a:t>
                      </a:r>
                      <a:endParaRPr lang="en-US" sz="3900" b="1" dirty="0">
                        <a:solidFill>
                          <a:srgbClr val="3B6E8F"/>
                        </a:solidFill>
                        <a:latin typeface="Calibri" pitchFamily="34" charset="0"/>
                      </a:endParaRPr>
                    </a:p>
                  </a:txBody>
                  <a:tcPr marL="111039" marR="111039" marT="55519" marB="55519"/>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900" b="1" dirty="0" smtClean="0">
                          <a:solidFill>
                            <a:srgbClr val="3B6E8F"/>
                          </a:solidFill>
                          <a:latin typeface="Calibri" pitchFamily="34" charset="0"/>
                        </a:rPr>
                        <a:t>Hospital penalties</a:t>
                      </a:r>
                      <a:r>
                        <a:rPr lang="en-US" sz="2900" b="1" baseline="0" dirty="0" smtClean="0">
                          <a:solidFill>
                            <a:srgbClr val="3B6E8F"/>
                          </a:solidFill>
                          <a:latin typeface="Calibri" pitchFamily="34" charset="0"/>
                        </a:rPr>
                        <a:t> (e.g. r</a:t>
                      </a:r>
                      <a:r>
                        <a:rPr lang="en-US" sz="2900" b="1" dirty="0" smtClean="0">
                          <a:solidFill>
                            <a:srgbClr val="3B6E8F"/>
                          </a:solidFill>
                          <a:latin typeface="Calibri" pitchFamily="34" charset="0"/>
                        </a:rPr>
                        <a:t>eadmissions,</a:t>
                      </a:r>
                      <a:r>
                        <a:rPr lang="en-US" sz="2900" b="1" baseline="0" dirty="0" smtClean="0">
                          <a:solidFill>
                            <a:srgbClr val="3B6E8F"/>
                          </a:solidFill>
                          <a:latin typeface="Calibri" pitchFamily="34" charset="0"/>
                        </a:rPr>
                        <a:t> Hospital Acquired Conditions, </a:t>
                      </a:r>
                      <a:r>
                        <a:rPr lang="en-US" sz="2900" b="1" baseline="0" dirty="0" smtClean="0">
                          <a:solidFill>
                            <a:srgbClr val="3B6E8F"/>
                          </a:solidFill>
                          <a:effectLst/>
                          <a:latin typeface="Calibri" pitchFamily="34" charset="0"/>
                        </a:rPr>
                        <a:t>never events, warranties, Length of Stay)</a:t>
                      </a:r>
                      <a:endParaRPr lang="en-US" sz="2900" b="1" dirty="0" smtClean="0">
                        <a:solidFill>
                          <a:srgbClr val="3B6E8F"/>
                        </a:solidFill>
                        <a:effectLst/>
                        <a:latin typeface="Calibri" pitchFamily="34" charset="0"/>
                      </a:endParaRPr>
                    </a:p>
                  </a:txBody>
                  <a:tcPr marL="111039" marR="111039" marT="55519" marB="55519"/>
                </a:tc>
              </a:tr>
              <a:tr h="14435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900" b="1" baseline="0" dirty="0" smtClean="0">
                          <a:solidFill>
                            <a:srgbClr val="3B6E8F"/>
                          </a:solidFill>
                          <a:latin typeface="Calibri" pitchFamily="34" charset="0"/>
                        </a:rPr>
                        <a:t>Two-sided risk </a:t>
                      </a:r>
                    </a:p>
                    <a:p>
                      <a:pPr marL="0" marR="0" indent="0" algn="ctr" defTabSz="914400" rtl="0" eaLnBrk="1" fontAlgn="auto" latinLnBrk="0" hangingPunct="1">
                        <a:lnSpc>
                          <a:spcPct val="100000"/>
                        </a:lnSpc>
                        <a:spcBef>
                          <a:spcPts val="0"/>
                        </a:spcBef>
                        <a:spcAft>
                          <a:spcPts val="0"/>
                        </a:spcAft>
                        <a:buClrTx/>
                        <a:buSzTx/>
                        <a:buFontTx/>
                        <a:buNone/>
                        <a:tabLst/>
                        <a:defRPr/>
                      </a:pPr>
                      <a:r>
                        <a:rPr lang="en-US" sz="3900" b="1" baseline="0" dirty="0" smtClean="0">
                          <a:solidFill>
                            <a:srgbClr val="3B6E8F"/>
                          </a:solidFill>
                          <a:latin typeface="Calibri" pitchFamily="34" charset="0"/>
                        </a:rPr>
                        <a:t>(both upside and downside)</a:t>
                      </a:r>
                      <a:endParaRPr lang="en-US" sz="3900" b="1" dirty="0" smtClean="0">
                        <a:solidFill>
                          <a:srgbClr val="3B6E8F"/>
                        </a:solidFill>
                        <a:latin typeface="Calibri" pitchFamily="34" charset="0"/>
                      </a:endParaRPr>
                    </a:p>
                  </a:txBody>
                  <a:tcPr marL="111039" marR="111039" marT="55519" marB="55519"/>
                </a:tc>
                <a:tc>
                  <a:txBody>
                    <a:bodyPr/>
                    <a:lstStyle/>
                    <a:p>
                      <a:pPr algn="l">
                        <a:buFont typeface="Arial" pitchFamily="34" charset="0"/>
                        <a:buChar char="•"/>
                      </a:pPr>
                      <a:r>
                        <a:rPr lang="en-US" sz="2900" b="1" dirty="0" smtClean="0">
                          <a:solidFill>
                            <a:srgbClr val="3B6E8F"/>
                          </a:solidFill>
                          <a:latin typeface="Calibri" pitchFamily="34" charset="0"/>
                        </a:rPr>
                        <a:t>Bundled payment</a:t>
                      </a:r>
                    </a:p>
                    <a:p>
                      <a:pPr algn="l">
                        <a:buFont typeface="Arial" pitchFamily="34" charset="0"/>
                        <a:buChar char="•"/>
                      </a:pPr>
                      <a:r>
                        <a:rPr lang="en-US" sz="2900" b="1" dirty="0" smtClean="0">
                          <a:solidFill>
                            <a:srgbClr val="3B6E8F"/>
                          </a:solidFill>
                          <a:latin typeface="Calibri" pitchFamily="34" charset="0"/>
                        </a:rPr>
                        <a:t>Global payment/capitation</a:t>
                      </a:r>
                    </a:p>
                    <a:p>
                      <a:pPr algn="l">
                        <a:buFont typeface="Arial" pitchFamily="34" charset="0"/>
                        <a:buChar char="•"/>
                      </a:pPr>
                      <a:r>
                        <a:rPr lang="en-US" sz="2900" b="1" dirty="0" smtClean="0">
                          <a:solidFill>
                            <a:srgbClr val="3B6E8F"/>
                          </a:solidFill>
                          <a:latin typeface="Calibri" pitchFamily="34" charset="0"/>
                        </a:rPr>
                        <a:t>Shared-risk in Accountable Care Organizations</a:t>
                      </a:r>
                      <a:endParaRPr lang="en-US" sz="2900" b="1" dirty="0">
                        <a:solidFill>
                          <a:srgbClr val="3B6E8F"/>
                        </a:solidFill>
                        <a:latin typeface="Calibri" pitchFamily="34" charset="0"/>
                      </a:endParaRPr>
                    </a:p>
                  </a:txBody>
                  <a:tcPr marL="111039" marR="111039" marT="55519" marB="55519"/>
                </a:tc>
              </a:tr>
            </a:tbl>
          </a:graphicData>
        </a:graphic>
      </p:graphicFrame>
      <p:sp>
        <p:nvSpPr>
          <p:cNvPr id="6" name="Title 1"/>
          <p:cNvSpPr>
            <a:spLocks noGrp="1"/>
          </p:cNvSpPr>
          <p:nvPr>
            <p:ph type="title"/>
          </p:nvPr>
        </p:nvSpPr>
        <p:spPr>
          <a:xfrm>
            <a:off x="457663" y="114881"/>
            <a:ext cx="23351266" cy="1789444"/>
          </a:xfrm>
        </p:spPr>
        <p:txBody>
          <a:bodyPr/>
          <a:lstStyle/>
          <a:p>
            <a:r>
              <a:rPr lang="en-US" dirty="0" smtClean="0"/>
              <a:t>The Payment Reform Continuum</a:t>
            </a:r>
            <a:endParaRPr lang="en-US" dirty="0"/>
          </a:p>
        </p:txBody>
      </p:sp>
      <p:sp>
        <p:nvSpPr>
          <p:cNvPr id="7"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6</a:t>
            </a:fld>
            <a:endParaRPr lang="en-US">
              <a:solidFill>
                <a:srgbClr val="000000"/>
              </a:solidFill>
            </a:endParaRPr>
          </a:p>
        </p:txBody>
      </p:sp>
    </p:spTree>
    <p:extLst>
      <p:ext uri="{BB962C8B-B14F-4D97-AF65-F5344CB8AC3E}">
        <p14:creationId xmlns:p14="http://schemas.microsoft.com/office/powerpoint/2010/main" val="152225392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505327" y="3548399"/>
            <a:ext cx="23346542" cy="7671394"/>
          </a:xfrm>
          <a:prstGeom prst="rect">
            <a:avLst/>
          </a:prstGeom>
        </p:spPr>
        <p:txBody>
          <a:bodyPr/>
          <a:lstStyle/>
          <a:p>
            <a:pPr marL="0" indent="0" algn="l">
              <a:spcBef>
                <a:spcPts val="0"/>
              </a:spcBef>
              <a:buNone/>
            </a:pPr>
            <a:r>
              <a:rPr lang="en-US" sz="6000" b="1" u="sng" dirty="0">
                <a:solidFill>
                  <a:schemeClr val="tx1"/>
                </a:solidFill>
              </a:rPr>
              <a:t>Pay-for-Performance/Bonus </a:t>
            </a:r>
            <a:r>
              <a:rPr lang="en-US" sz="6000" b="1" u="sng" dirty="0" smtClean="0">
                <a:solidFill>
                  <a:schemeClr val="tx1"/>
                </a:solidFill>
              </a:rPr>
              <a:t>Payments</a:t>
            </a:r>
            <a:endParaRPr lang="en-US" sz="6000" b="1" u="sng" dirty="0">
              <a:solidFill>
                <a:schemeClr val="tx1"/>
              </a:solidFill>
            </a:endParaRPr>
          </a:p>
          <a:p>
            <a:pPr marL="0" indent="0" algn="l">
              <a:spcBef>
                <a:spcPts val="0"/>
              </a:spcBef>
              <a:buNone/>
            </a:pPr>
            <a:endParaRPr lang="en-US" sz="6000" b="1" u="sng" dirty="0">
              <a:solidFill>
                <a:schemeClr val="tx1"/>
              </a:solidFill>
            </a:endParaRPr>
          </a:p>
          <a:p>
            <a:pPr algn="l">
              <a:spcBef>
                <a:spcPts val="2400"/>
              </a:spcBef>
            </a:pPr>
            <a:r>
              <a:rPr lang="en-US" sz="5500" dirty="0">
                <a:solidFill>
                  <a:schemeClr val="tx1"/>
                </a:solidFill>
              </a:rPr>
              <a:t>A pay-for-performance </a:t>
            </a:r>
            <a:r>
              <a:rPr lang="en-US" sz="5500" dirty="0" smtClean="0">
                <a:solidFill>
                  <a:schemeClr val="tx1"/>
                </a:solidFill>
              </a:rPr>
              <a:t>model </a:t>
            </a:r>
            <a:r>
              <a:rPr lang="en-US" sz="5500" dirty="0">
                <a:solidFill>
                  <a:schemeClr val="tx1"/>
                </a:solidFill>
              </a:rPr>
              <a:t>provides </a:t>
            </a:r>
            <a:r>
              <a:rPr lang="en-US" sz="5500" dirty="0" smtClean="0">
                <a:solidFill>
                  <a:schemeClr val="tx1"/>
                </a:solidFill>
              </a:rPr>
              <a:t>performance incentives to </a:t>
            </a:r>
            <a:r>
              <a:rPr lang="en-US" sz="5500" dirty="0">
                <a:solidFill>
                  <a:schemeClr val="tx1"/>
                </a:solidFill>
              </a:rPr>
              <a:t>providers </a:t>
            </a:r>
            <a:r>
              <a:rPr lang="en-US" sz="5500" dirty="0" smtClean="0">
                <a:solidFill>
                  <a:schemeClr val="tx1"/>
                </a:solidFill>
              </a:rPr>
              <a:t>for increasing </a:t>
            </a:r>
            <a:r>
              <a:rPr lang="en-US" sz="5500" dirty="0">
                <a:solidFill>
                  <a:schemeClr val="tx1"/>
                </a:solidFill>
              </a:rPr>
              <a:t>quality of care and/or reducing costs </a:t>
            </a:r>
          </a:p>
          <a:p>
            <a:pPr marL="0" indent="0" algn="l">
              <a:spcBef>
                <a:spcPts val="0"/>
              </a:spcBef>
              <a:buNone/>
            </a:pPr>
            <a:endParaRPr lang="en-US" sz="5500" dirty="0">
              <a:solidFill>
                <a:schemeClr val="tx1"/>
              </a:solidFill>
            </a:endParaRPr>
          </a:p>
          <a:p>
            <a:pPr algn="l">
              <a:spcBef>
                <a:spcPts val="0"/>
              </a:spcBef>
            </a:pPr>
            <a:r>
              <a:rPr lang="en-US" sz="5500" dirty="0">
                <a:solidFill>
                  <a:schemeClr val="tx1"/>
                </a:solidFill>
              </a:rPr>
              <a:t>Incentives </a:t>
            </a:r>
            <a:r>
              <a:rPr lang="en-US" sz="5500" dirty="0" smtClean="0">
                <a:solidFill>
                  <a:schemeClr val="tx1"/>
                </a:solidFill>
              </a:rPr>
              <a:t>paid </a:t>
            </a:r>
            <a:r>
              <a:rPr lang="en-US" sz="5500" dirty="0">
                <a:solidFill>
                  <a:schemeClr val="tx1"/>
                </a:solidFill>
              </a:rPr>
              <a:t>on top of fee-for-service payments</a:t>
            </a:r>
          </a:p>
          <a:p>
            <a:pPr marL="0" indent="0" algn="l">
              <a:spcBef>
                <a:spcPts val="0"/>
              </a:spcBef>
              <a:buNone/>
            </a:pPr>
            <a:endParaRPr lang="en-US" sz="6000" i="1" dirty="0">
              <a:solidFill>
                <a:schemeClr val="tx1"/>
              </a:solidFill>
            </a:endParaRPr>
          </a:p>
        </p:txBody>
      </p:sp>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7</a:t>
            </a:fld>
            <a:endParaRPr lang="en-US">
              <a:solidFill>
                <a:srgbClr val="000000"/>
              </a:solidFill>
            </a:endParaRPr>
          </a:p>
        </p:txBody>
      </p:sp>
      <p:sp>
        <p:nvSpPr>
          <p:cNvPr id="2" name="Title 1"/>
          <p:cNvSpPr>
            <a:spLocks noGrp="1"/>
          </p:cNvSpPr>
          <p:nvPr>
            <p:ph type="title"/>
          </p:nvPr>
        </p:nvSpPr>
        <p:spPr/>
        <p:txBody>
          <a:bodyPr>
            <a:normAutofit/>
          </a:bodyPr>
          <a:lstStyle/>
          <a:p>
            <a:r>
              <a:rPr lang="en-US" dirty="0"/>
              <a:t>Payment Reform </a:t>
            </a:r>
            <a:r>
              <a:rPr lang="en-US" dirty="0" smtClean="0"/>
              <a:t>Strategies</a:t>
            </a:r>
            <a:endParaRPr lang="en-US" dirty="0"/>
          </a:p>
        </p:txBody>
      </p:sp>
    </p:spTree>
    <p:extLst>
      <p:ext uri="{BB962C8B-B14F-4D97-AF65-F5344CB8AC3E}">
        <p14:creationId xmlns:p14="http://schemas.microsoft.com/office/powerpoint/2010/main" val="24339712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505327" y="4264019"/>
            <a:ext cx="23346542" cy="7671394"/>
          </a:xfrm>
          <a:prstGeom prst="rect">
            <a:avLst/>
          </a:prstGeom>
        </p:spPr>
        <p:txBody>
          <a:bodyPr/>
          <a:lstStyle/>
          <a:p>
            <a:pPr marL="0" indent="0" algn="l">
              <a:spcBef>
                <a:spcPts val="0"/>
              </a:spcBef>
              <a:buNone/>
            </a:pPr>
            <a:r>
              <a:rPr lang="en-US" sz="6000" b="1" u="sng" dirty="0">
                <a:solidFill>
                  <a:schemeClr val="tx1"/>
                </a:solidFill>
              </a:rPr>
              <a:t>Pay-for-Performance/Bonus Payments for Quality/Efficiency</a:t>
            </a:r>
          </a:p>
          <a:p>
            <a:pPr marL="0" indent="0" algn="l">
              <a:spcBef>
                <a:spcPts val="0"/>
              </a:spcBef>
              <a:buNone/>
            </a:pPr>
            <a:endParaRPr lang="en-US" sz="6000" b="1" u="sng" dirty="0">
              <a:solidFill>
                <a:schemeClr val="tx1"/>
              </a:solidFill>
            </a:endParaRPr>
          </a:p>
          <a:p>
            <a:pPr marL="0" indent="0" algn="l">
              <a:spcBef>
                <a:spcPts val="0"/>
              </a:spcBef>
              <a:buNone/>
            </a:pPr>
            <a:endParaRPr lang="en-US" sz="6000" b="1" u="sng" dirty="0">
              <a:solidFill>
                <a:schemeClr val="tx1"/>
              </a:solidFill>
            </a:endParaRPr>
          </a:p>
          <a:p>
            <a:pPr marL="0" indent="0" algn="l">
              <a:spcBef>
                <a:spcPts val="0"/>
              </a:spcBef>
              <a:buNone/>
            </a:pPr>
            <a:endParaRPr lang="en-US" sz="6000" b="1" u="sng" dirty="0">
              <a:solidFill>
                <a:schemeClr val="tx1"/>
              </a:solidFill>
            </a:endParaRPr>
          </a:p>
          <a:p>
            <a:pPr marL="0" indent="0" algn="l">
              <a:spcBef>
                <a:spcPts val="0"/>
              </a:spcBef>
              <a:buNone/>
            </a:pPr>
            <a:endParaRPr lang="en-US" sz="6000" b="1" u="sng" dirty="0">
              <a:solidFill>
                <a:schemeClr val="tx1"/>
              </a:solidFill>
            </a:endParaRPr>
          </a:p>
          <a:p>
            <a:pPr marL="0" indent="0" algn="l">
              <a:spcBef>
                <a:spcPts val="0"/>
              </a:spcBef>
              <a:buNone/>
            </a:pPr>
            <a:r>
              <a:rPr lang="en-US" sz="5500" b="1" dirty="0">
                <a:solidFill>
                  <a:schemeClr val="tx1"/>
                </a:solidFill>
              </a:rPr>
              <a:t>Example:</a:t>
            </a:r>
          </a:p>
          <a:p>
            <a:pPr algn="l">
              <a:spcBef>
                <a:spcPts val="0"/>
              </a:spcBef>
            </a:pPr>
            <a:r>
              <a:rPr lang="en-US" sz="5500" dirty="0">
                <a:solidFill>
                  <a:schemeClr val="tx1"/>
                </a:solidFill>
              </a:rPr>
              <a:t>Bridges to Excellence (BTE) recognizes physician practices that meet performance benchmarks</a:t>
            </a:r>
          </a:p>
          <a:p>
            <a:pPr algn="l">
              <a:spcBef>
                <a:spcPts val="0"/>
              </a:spcBef>
            </a:pPr>
            <a:endParaRPr lang="en-US" sz="5500" dirty="0">
              <a:solidFill>
                <a:schemeClr val="tx1"/>
              </a:solidFill>
            </a:endParaRPr>
          </a:p>
          <a:p>
            <a:pPr algn="l">
              <a:spcBef>
                <a:spcPts val="0"/>
              </a:spcBef>
            </a:pPr>
            <a:r>
              <a:rPr lang="en-US" sz="5500" dirty="0">
                <a:solidFill>
                  <a:schemeClr val="tx1"/>
                </a:solidFill>
              </a:rPr>
              <a:t>Participating physicians earn both peer recognition and bonuses from participating health plans.</a:t>
            </a:r>
          </a:p>
          <a:p>
            <a:pPr marL="0" indent="0" algn="l">
              <a:spcBef>
                <a:spcPts val="0"/>
              </a:spcBef>
              <a:buNone/>
            </a:pPr>
            <a:endParaRPr lang="en-US" sz="6000" i="1" dirty="0">
              <a:solidFill>
                <a:schemeClr val="tx1"/>
              </a:solidFill>
            </a:endParaRPr>
          </a:p>
        </p:txBody>
      </p:sp>
      <p:pic>
        <p:nvPicPr>
          <p:cNvPr id="1028" name="Picture 4" descr="http://www.cina-us.com/images/logoBTE1.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041573" y="4287494"/>
            <a:ext cx="8274050" cy="317724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8</a:t>
            </a:fld>
            <a:endParaRPr lang="en-US">
              <a:solidFill>
                <a:srgbClr val="000000"/>
              </a:solidFill>
            </a:endParaRPr>
          </a:p>
        </p:txBody>
      </p:sp>
      <p:sp>
        <p:nvSpPr>
          <p:cNvPr id="7" name="Title 1"/>
          <p:cNvSpPr>
            <a:spLocks noGrp="1"/>
          </p:cNvSpPr>
          <p:nvPr>
            <p:ph type="title"/>
          </p:nvPr>
        </p:nvSpPr>
        <p:spPr>
          <a:xfrm>
            <a:off x="457663" y="114881"/>
            <a:ext cx="23351266" cy="1789444"/>
          </a:xfrm>
        </p:spPr>
        <p:txBody>
          <a:bodyPr>
            <a:normAutofit/>
          </a:bodyPr>
          <a:lstStyle/>
          <a:p>
            <a:r>
              <a:rPr lang="en-US" dirty="0" smtClean="0"/>
              <a:t>Payment Reform Strategies</a:t>
            </a:r>
            <a:endParaRPr lang="en-US" dirty="0"/>
          </a:p>
        </p:txBody>
      </p:sp>
    </p:spTree>
    <p:extLst>
      <p:ext uri="{BB962C8B-B14F-4D97-AF65-F5344CB8AC3E}">
        <p14:creationId xmlns:p14="http://schemas.microsoft.com/office/powerpoint/2010/main" val="107401518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42"/>
          <p:cNvSpPr>
            <a:spLocks noGrp="1"/>
          </p:cNvSpPr>
          <p:nvPr>
            <p:ph type="body" idx="4294967295"/>
          </p:nvPr>
        </p:nvSpPr>
        <p:spPr>
          <a:xfrm>
            <a:off x="804356" y="3062625"/>
            <a:ext cx="22869024" cy="7671394"/>
          </a:xfrm>
          <a:prstGeom prst="rect">
            <a:avLst/>
          </a:prstGeom>
        </p:spPr>
        <p:txBody>
          <a:bodyPr/>
          <a:lstStyle/>
          <a:p>
            <a:pPr marL="0" indent="0" algn="l">
              <a:spcBef>
                <a:spcPts val="0"/>
              </a:spcBef>
              <a:buNone/>
            </a:pPr>
            <a:r>
              <a:rPr lang="en-US" sz="6000" b="1" u="sng" dirty="0" smtClean="0">
                <a:solidFill>
                  <a:schemeClr val="tx1"/>
                </a:solidFill>
              </a:rPr>
              <a:t>Payments Not Tied to Individual Services or Visits</a:t>
            </a:r>
            <a:endParaRPr lang="en-US" sz="6000" b="1" u="sng" dirty="0">
              <a:solidFill>
                <a:schemeClr val="tx1"/>
              </a:solidFill>
            </a:endParaRPr>
          </a:p>
          <a:p>
            <a:pPr marL="0" indent="0" algn="l">
              <a:spcBef>
                <a:spcPts val="0"/>
              </a:spcBef>
              <a:buNone/>
            </a:pPr>
            <a:endParaRPr lang="en-US" sz="6000" b="1" u="sng" dirty="0">
              <a:solidFill>
                <a:schemeClr val="tx1"/>
              </a:solidFill>
            </a:endParaRPr>
          </a:p>
          <a:p>
            <a:pPr algn="l">
              <a:spcBef>
                <a:spcPts val="0"/>
              </a:spcBef>
            </a:pPr>
            <a:r>
              <a:rPr lang="en-US" sz="5500" dirty="0">
                <a:solidFill>
                  <a:schemeClr val="tx1"/>
                </a:solidFill>
              </a:rPr>
              <a:t>Providers get </a:t>
            </a:r>
            <a:r>
              <a:rPr lang="en-US" sz="5500" dirty="0" smtClean="0">
                <a:solidFill>
                  <a:schemeClr val="tx1"/>
                </a:solidFill>
              </a:rPr>
              <a:t>incentives </a:t>
            </a:r>
            <a:r>
              <a:rPr lang="en-US" sz="5500" dirty="0">
                <a:solidFill>
                  <a:schemeClr val="tx1"/>
                </a:solidFill>
              </a:rPr>
              <a:t>not tied to fee-for-service payments, such as a payment for care coordination give to patient-centered medical homes</a:t>
            </a:r>
            <a:endParaRPr lang="en-US" sz="6000" i="1" dirty="0">
              <a:solidFill>
                <a:schemeClr val="tx1"/>
              </a:solidFill>
            </a:endParaRPr>
          </a:p>
        </p:txBody>
      </p:sp>
      <p:sp>
        <p:nvSpPr>
          <p:cNvPr id="4" name="Shape 39"/>
          <p:cNvSpPr txBox="1">
            <a:spLocks/>
          </p:cNvSpPr>
          <p:nvPr/>
        </p:nvSpPr>
        <p:spPr>
          <a:xfrm>
            <a:off x="23924553" y="13218288"/>
            <a:ext cx="128378"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defTabSz="825500">
              <a:defRPr sz="1800">
                <a:solidFill>
                  <a:srgbClr val="054109"/>
                </a:solidFill>
                <a:latin typeface="Arial Bold"/>
                <a:ea typeface="Arial Bold"/>
                <a:cs typeface="Arial Bold"/>
                <a:sym typeface="Arial Bold"/>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a:lstStyle>
          <a:p>
            <a:pPr>
              <a:defRPr>
                <a:solidFill>
                  <a:srgbClr val="000000"/>
                </a:solidFill>
              </a:defRPr>
            </a:pPr>
            <a:fld id="{86CB4B4D-7CA3-9044-876B-883B54F8677D}" type="slidenum">
              <a:rPr lang="en-US" smtClean="0">
                <a:solidFill>
                  <a:srgbClr val="000000"/>
                </a:solidFill>
              </a:rPr>
              <a:pPr>
                <a:defRPr>
                  <a:solidFill>
                    <a:srgbClr val="000000"/>
                  </a:solidFill>
                </a:defRPr>
              </a:pPr>
              <a:t>9</a:t>
            </a:fld>
            <a:endParaRPr lang="en-US">
              <a:solidFill>
                <a:srgbClr val="000000"/>
              </a:solidFill>
            </a:endParaRPr>
          </a:p>
        </p:txBody>
      </p:sp>
      <p:sp>
        <p:nvSpPr>
          <p:cNvPr id="5" name="Title 1"/>
          <p:cNvSpPr>
            <a:spLocks noGrp="1"/>
          </p:cNvSpPr>
          <p:nvPr>
            <p:ph type="title"/>
          </p:nvPr>
        </p:nvSpPr>
        <p:spPr>
          <a:xfrm>
            <a:off x="457663" y="114881"/>
            <a:ext cx="23351266" cy="1789444"/>
          </a:xfrm>
        </p:spPr>
        <p:txBody>
          <a:bodyPr>
            <a:normAutofit/>
          </a:bodyPr>
          <a:lstStyle/>
          <a:p>
            <a:r>
              <a:rPr lang="en-US" dirty="0" smtClean="0"/>
              <a:t>Payment Reform Strategies</a:t>
            </a:r>
            <a:endParaRPr lang="en-US" dirty="0"/>
          </a:p>
        </p:txBody>
      </p:sp>
    </p:spTree>
    <p:extLst>
      <p:ext uri="{BB962C8B-B14F-4D97-AF65-F5344CB8AC3E}">
        <p14:creationId xmlns:p14="http://schemas.microsoft.com/office/powerpoint/2010/main" val="3274903192"/>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BGORIGWIDTH" val="654.0001"/>
  <p:tag name="TBGORIGHEIGHT" val="402"/>
  <p:tag name="TBGORIGTOP" val="96"/>
  <p:tag name="TBGORIGLEFT" val="30"/>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6595</TotalTime>
  <Words>6910</Words>
  <Application>Microsoft Office PowerPoint</Application>
  <PresentationFormat>Custom</PresentationFormat>
  <Paragraphs>560</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ＭＳ Ｐゴシック</vt:lpstr>
      <vt:lpstr>Arial</vt:lpstr>
      <vt:lpstr>Arial </vt:lpstr>
      <vt:lpstr>Arial Bold</vt:lpstr>
      <vt:lpstr>Avenir Roman</vt:lpstr>
      <vt:lpstr>Calibri</vt:lpstr>
      <vt:lpstr>Helvetica</vt:lpstr>
      <vt:lpstr>Helvetica Light</vt:lpstr>
      <vt:lpstr>1_White</vt:lpstr>
      <vt:lpstr>Payment Reform</vt:lpstr>
      <vt:lpstr>Fee for Service: Paying for Volume, Not Value</vt:lpstr>
      <vt:lpstr>The Objectives of Payment Reform</vt:lpstr>
      <vt:lpstr>The Elements of Value-based Payment Reforms</vt:lpstr>
      <vt:lpstr>Payment Framework</vt:lpstr>
      <vt:lpstr>The Payment Reform Continuum</vt:lpstr>
      <vt:lpstr>Payment Reform Strategies</vt:lpstr>
      <vt:lpstr>Payment Reform Strategies</vt:lpstr>
      <vt:lpstr>Payment Reform Strategies</vt:lpstr>
      <vt:lpstr>Payment Reform Strategies</vt:lpstr>
      <vt:lpstr>Payment Reform Strategies</vt:lpstr>
      <vt:lpstr>Payment Reform Strategies</vt:lpstr>
      <vt:lpstr>Payment Reform Strategies</vt:lpstr>
      <vt:lpstr>Payment Reform Strategies</vt:lpstr>
      <vt:lpstr>Payment Reform Strategies</vt:lpstr>
      <vt:lpstr>Payment Reform Strategies</vt:lpstr>
      <vt:lpstr>Payment Reform Strategies</vt:lpstr>
      <vt:lpstr>Pairing Benefit Design &amp; Payment Reform</vt:lpstr>
      <vt:lpstr>Why Discuss Pairings of Benefit Designs and Payment Reform?</vt:lpstr>
      <vt:lpstr>Benefit Designs in Play Today</vt:lpstr>
      <vt:lpstr>What is Reference Pricing?</vt:lpstr>
      <vt:lpstr>Effective Pairing: Reference Pricing &amp; Bundled Payment</vt:lpstr>
      <vt:lpstr>What is a Narrow Network?</vt:lpstr>
      <vt:lpstr>Effective Pairing: Narrow Network &amp; Shared Savings (and Risk)</vt:lpstr>
      <vt:lpstr>What is Case Management for High-Cost Employees?</vt:lpstr>
      <vt:lpstr>Effective Pairing: Case Management &amp; Shared Risk</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dc:title>
  <dc:subject/>
  <dc:creator>Chuck Alston</dc:creator>
  <cp:keywords/>
  <dc:description/>
  <cp:lastModifiedBy>Chuck Alston</cp:lastModifiedBy>
  <cp:revision>234</cp:revision>
  <cp:lastPrinted>2015-12-22T15:12:09Z</cp:lastPrinted>
  <dcterms:modified xsi:type="dcterms:W3CDTF">2015-12-22T17:49:50Z</dcterms:modified>
  <cp:category/>
</cp:coreProperties>
</file>