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1"/>
  </p:notesMasterIdLst>
  <p:handoutMasterIdLst>
    <p:handoutMasterId r:id="rId12"/>
  </p:handoutMasterIdLst>
  <p:sldIdLst>
    <p:sldId id="264" r:id="rId2"/>
    <p:sldId id="267" r:id="rId3"/>
    <p:sldId id="315" r:id="rId4"/>
    <p:sldId id="316" r:id="rId5"/>
    <p:sldId id="317" r:id="rId6"/>
    <p:sldId id="319" r:id="rId7"/>
    <p:sldId id="328" r:id="rId8"/>
    <p:sldId id="332" r:id="rId9"/>
    <p:sldId id="387" r:id="rId10"/>
  </p:sldIdLst>
  <p:sldSz cx="24384000" cy="13716000"/>
  <p:notesSz cx="7026275" cy="9312275"/>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A735"/>
    <a:srgbClr val="1C1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49" autoAdjust="0"/>
  </p:normalViewPr>
  <p:slideViewPr>
    <p:cSldViewPr snapToGrid="0" snapToObjects="1">
      <p:cViewPr varScale="1">
        <p:scale>
          <a:sx n="32" d="100"/>
          <a:sy n="32" d="100"/>
        </p:scale>
        <p:origin x="1320" y="77"/>
      </p:cViewPr>
      <p:guideLst>
        <p:guide orient="horz" pos="4320"/>
        <p:guide pos="7680"/>
      </p:guideLst>
    </p:cSldViewPr>
  </p:slideViewPr>
  <p:notesTextViewPr>
    <p:cViewPr>
      <p:scale>
        <a:sx n="100" d="100"/>
        <a:sy n="100" d="100"/>
      </p:scale>
      <p:origin x="0" y="0"/>
    </p:cViewPr>
  </p:notesTextViewPr>
  <p:sorterViewPr>
    <p:cViewPr>
      <p:scale>
        <a:sx n="50" d="100"/>
        <a:sy n="50" d="100"/>
      </p:scale>
      <p:origin x="0" y="-2784"/>
    </p:cViewPr>
  </p:sorterViewPr>
  <p:notesViewPr>
    <p:cSldViewPr snapToGrid="0" snapToObjects="1" showGuides="1">
      <p:cViewPr varScale="1">
        <p:scale>
          <a:sx n="65" d="100"/>
          <a:sy n="65" d="100"/>
        </p:scale>
        <p:origin x="3048"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D62C960D-67CB-48A7-85F9-FD2A0A3F0EF1}" type="datetimeFigureOut">
              <a:rPr lang="en-US" smtClean="0"/>
              <a:t>12/22/2015</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8DF446D9-8B00-4B9F-BACD-10E4B17EB569}" type="slidenum">
              <a:rPr lang="en-US" smtClean="0"/>
              <a:t>‹#›</a:t>
            </a:fld>
            <a:endParaRPr lang="en-US"/>
          </a:p>
        </p:txBody>
      </p:sp>
    </p:spTree>
    <p:extLst>
      <p:ext uri="{BB962C8B-B14F-4D97-AF65-F5344CB8AC3E}">
        <p14:creationId xmlns:p14="http://schemas.microsoft.com/office/powerpoint/2010/main" val="1489378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409575" y="698500"/>
            <a:ext cx="6207125" cy="3492500"/>
          </a:xfrm>
          <a:prstGeom prst="rect">
            <a:avLst/>
          </a:prstGeom>
        </p:spPr>
        <p:txBody>
          <a:bodyPr lIns="93360" tIns="46680" rIns="93360" bIns="46680"/>
          <a:lstStyle/>
          <a:p>
            <a:pPr lvl="0"/>
            <a:endParaRPr/>
          </a:p>
        </p:txBody>
      </p:sp>
      <p:sp>
        <p:nvSpPr>
          <p:cNvPr id="34" name="Shape 34"/>
          <p:cNvSpPr>
            <a:spLocks noGrp="1"/>
          </p:cNvSpPr>
          <p:nvPr>
            <p:ph type="body" sz="quarter" idx="1"/>
          </p:nvPr>
        </p:nvSpPr>
        <p:spPr>
          <a:xfrm>
            <a:off x="936837" y="4423331"/>
            <a:ext cx="5152602" cy="4190524"/>
          </a:xfrm>
          <a:prstGeom prst="rect">
            <a:avLst/>
          </a:prstGeom>
        </p:spPr>
        <p:txBody>
          <a:bodyPr lIns="93360" tIns="46680" rIns="93360" bIns="46680"/>
          <a:lstStyle/>
          <a:p>
            <a:pPr lvl="0"/>
            <a:endParaRPr dirty="0"/>
          </a:p>
        </p:txBody>
      </p:sp>
    </p:spTree>
    <p:extLst>
      <p:ext uri="{BB962C8B-B14F-4D97-AF65-F5344CB8AC3E}">
        <p14:creationId xmlns:p14="http://schemas.microsoft.com/office/powerpoint/2010/main" val="3235310014"/>
      </p:ext>
    </p:extLst>
  </p:cSld>
  <p:clrMap bg1="lt1" tx1="dk1" bg2="lt2" tx2="dk2" accent1="accent1" accent2="accent2" accent3="accent3" accent4="accent4" accent5="accent5" accent6="accent6" hlink="hlink" folHlink="folHlink"/>
  <p:notesStyle>
    <a:lvl1pPr defTabSz="457200">
      <a:lnSpc>
        <a:spcPct val="125000"/>
      </a:lnSpc>
      <a:defRPr sz="11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bgh.org/storage/documents/PBGH_Cost_Calc_Summary_Grid.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243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effectLst/>
                <a:latin typeface="Avenir Roman"/>
                <a:ea typeface="Avenir Roman"/>
                <a:cs typeface="Avenir Roman"/>
                <a:sym typeface="Avenir Roman"/>
              </a:rPr>
              <a:t>This section of slides present the importance of cost and quality transparency in health care. This first slide discusses the need for transparency.</a:t>
            </a:r>
          </a:p>
          <a:p>
            <a:pPr marL="228600" indent="-2286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228600" indent="-228600">
              <a:buFont typeface="Arial" panose="020B0604020202020204" pitchFamily="34" charset="0"/>
              <a:buChar char="•"/>
            </a:pPr>
            <a:r>
              <a:rPr lang="en-US" sz="1100" dirty="0" smtClean="0">
                <a:effectLst/>
                <a:latin typeface="Avenir Roman"/>
                <a:ea typeface="Avenir Roman"/>
                <a:cs typeface="Avenir Roman"/>
                <a:sym typeface="Avenir Roman"/>
              </a:rPr>
              <a:t>How much does it cost? Is it high quality? </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These are questions consumers routinely ask about products and services when they make most purchases. But when it comes to their health care, this information is hard to find.</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As health care costs continue to rise, purchasers remain focused on strategies that can help to bring costs under control. These pressures have facilitated a movement by many purchasers to engage consumers – their employees and their dependents – more fully in their health care decisions. This includes taking on a greater share of their health care costs.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In their efforts to manage costs, health care purchasers, including large employers and states, recognize consumers need information on both health care price and quality.  In recent years, information about quality has become more transparent; however, meaningful price information is still difficult to obtain.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Making reliable, useful information about the cost and quality of care is more important now than ever for people who get, give, and pay for care. Consumers with high deductible plans need the information to make informed choices. Research published in the journal Health Affairs shows that when consumers have access to well-designed reports on price and quality, 80 percent will select the highest-value health care provider.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Price and quality information is also a fundamental building block enabling employers and other purchasers to implement value-based purchasing strategies. These include benefit designs that steer employees to high-quality, low-cost providers, such as reference pricing, centers of excellence and narrower networks. Transparency also spurs providers to improve quality and forces them to own up to their prices.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screen  shots are of the Get Better Maine Web site, which  compares quality among providers, and the New Hampshire</a:t>
            </a:r>
            <a:r>
              <a:rPr lang="en-US" sz="1100" baseline="0" dirty="0" smtClean="0">
                <a:effectLst/>
                <a:latin typeface="Avenir Roman"/>
                <a:ea typeface="Avenir Roman"/>
                <a:cs typeface="Avenir Roman"/>
                <a:sym typeface="Avenir Roman"/>
              </a:rPr>
              <a:t> </a:t>
            </a:r>
            <a:r>
              <a:rPr lang="en-US" sz="1100" baseline="0" dirty="0" err="1" smtClean="0">
                <a:effectLst/>
                <a:latin typeface="Avenir Roman"/>
                <a:ea typeface="Avenir Roman"/>
                <a:cs typeface="Avenir Roman"/>
                <a:sym typeface="Avenir Roman"/>
              </a:rPr>
              <a:t>HealthCost</a:t>
            </a:r>
            <a:r>
              <a:rPr lang="en-US" sz="1100" baseline="0" dirty="0" smtClean="0">
                <a:effectLst/>
                <a:latin typeface="Avenir Roman"/>
                <a:ea typeface="Avenir Roman"/>
                <a:cs typeface="Avenir Roman"/>
                <a:sym typeface="Avenir Roman"/>
              </a:rPr>
              <a:t> website, which compares prices. The best of both words will be web sites with both prices and quality information. They go hand in hand.</a:t>
            </a:r>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 </a:t>
            </a:r>
          </a:p>
          <a:p>
            <a:r>
              <a:rPr lang="en-US" sz="1100" dirty="0" smtClean="0">
                <a:effectLst/>
                <a:latin typeface="Avenir Roman"/>
                <a:ea typeface="Avenir Roman"/>
                <a:cs typeface="Avenir Roman"/>
                <a:sym typeface="Avenir Roman"/>
              </a:rPr>
              <a:t>Source: Health Affairs</a:t>
            </a:r>
          </a:p>
          <a:p>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Hibbard, JH., et al. “An Experiment Shows That a Well-Designed Report on Costs and Quality Can Help Consumers Choose High-Value Health Care,” Health Affairs 2012; 31(3): 560–568. </a:t>
            </a:r>
          </a:p>
          <a:p>
            <a:r>
              <a:rPr lang="en-US" sz="1100" dirty="0" smtClean="0">
                <a:effectLst/>
                <a:latin typeface="Avenir Roman"/>
                <a:ea typeface="Avenir Roman"/>
                <a:cs typeface="Avenir Roman"/>
                <a:sym typeface="Avenir Roman"/>
              </a:rPr>
              <a:t> </a:t>
            </a:r>
          </a:p>
          <a:p>
            <a:r>
              <a:rPr lang="en-US" sz="1100" dirty="0" smtClean="0">
                <a:effectLst/>
                <a:latin typeface="Avenir Roman"/>
                <a:ea typeface="Avenir Roman"/>
                <a:cs typeface="Avenir Roman"/>
                <a:sym typeface="Avenir Roman"/>
              </a:rPr>
              <a:t> </a:t>
            </a:r>
          </a:p>
          <a:p>
            <a:r>
              <a:rPr lang="en-US" sz="1100" dirty="0" smtClean="0">
                <a:effectLst/>
                <a:latin typeface="Avenir Roman"/>
                <a:ea typeface="Avenir Roman"/>
                <a:cs typeface="Avenir Roman"/>
                <a:sym typeface="Avenir Roman"/>
              </a:rPr>
              <a:t> </a:t>
            </a:r>
          </a:p>
          <a:p>
            <a:endParaRPr lang="en-US" dirty="0"/>
          </a:p>
        </p:txBody>
      </p:sp>
    </p:spTree>
    <p:extLst>
      <p:ext uri="{BB962C8B-B14F-4D97-AF65-F5344CB8AC3E}">
        <p14:creationId xmlns:p14="http://schemas.microsoft.com/office/powerpoint/2010/main" val="123887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lstStyle/>
          <a:p>
            <a:r>
              <a:rPr lang="en-US" b="0" dirty="0" smtClean="0"/>
              <a:t>This slide is</a:t>
            </a:r>
            <a:r>
              <a:rPr lang="en-US" b="0" baseline="0" dirty="0" smtClean="0"/>
              <a:t> the National Association of Health Underwriters definite of price transparency.</a:t>
            </a:r>
            <a:endParaRPr lang="en-US" b="0" dirty="0"/>
          </a:p>
        </p:txBody>
      </p:sp>
    </p:spTree>
    <p:extLst>
      <p:ext uri="{BB962C8B-B14F-4D97-AF65-F5344CB8AC3E}">
        <p14:creationId xmlns:p14="http://schemas.microsoft.com/office/powerpoint/2010/main" val="329528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Bef>
                <a:spcPts val="0"/>
              </a:spcBef>
              <a:buFont typeface="Arial" panose="020B0604020202020204" pitchFamily="34" charset="0"/>
              <a:buNone/>
              <a:defRPr sz="1800">
                <a:solidFill>
                  <a:srgbClr val="000000"/>
                </a:solidFill>
              </a:defRPr>
            </a:pPr>
            <a:r>
              <a:rPr lang="en-US" sz="1100" dirty="0" smtClean="0">
                <a:solidFill>
                  <a:schemeClr val="tx1"/>
                </a:solidFill>
              </a:rPr>
              <a:t>This slide explains why employers should favor transparency</a:t>
            </a:r>
          </a:p>
          <a:p>
            <a:pPr marL="0" indent="0" algn="l">
              <a:spcBef>
                <a:spcPts val="0"/>
              </a:spcBef>
              <a:buFont typeface="Arial" panose="020B0604020202020204" pitchFamily="34" charset="0"/>
              <a:buNone/>
              <a:defRPr sz="1800">
                <a:solidFill>
                  <a:srgbClr val="000000"/>
                </a:solidFill>
              </a:defRPr>
            </a:pPr>
            <a:endParaRPr lang="en-US" sz="1100" dirty="0" smtClean="0">
              <a:solidFill>
                <a:schemeClr val="tx1"/>
              </a:solidFill>
            </a:endParaRPr>
          </a:p>
          <a:p>
            <a:pPr marL="171450" indent="-171450" algn="l">
              <a:spcBef>
                <a:spcPts val="0"/>
              </a:spcBef>
              <a:buFont typeface="Arial" panose="020B0604020202020204" pitchFamily="34" charset="0"/>
              <a:buChar char="•"/>
              <a:defRPr sz="1800">
                <a:solidFill>
                  <a:srgbClr val="000000"/>
                </a:solidFill>
              </a:defRPr>
            </a:pPr>
            <a:r>
              <a:rPr lang="en-US" sz="1100" dirty="0" smtClean="0">
                <a:solidFill>
                  <a:schemeClr val="tx1"/>
                </a:solidFill>
              </a:rPr>
              <a:t>Employers facing rising healthcare expenditures are asking employees to get engaged, educated and empowered to take on more responsibility &amp; seek more efficient, high-quality care.</a:t>
            </a:r>
          </a:p>
          <a:p>
            <a:pPr marL="171450" indent="-171450" algn="l">
              <a:spcBef>
                <a:spcPts val="0"/>
              </a:spcBef>
              <a:buFont typeface="Arial" panose="020B0604020202020204" pitchFamily="34" charset="0"/>
              <a:buChar char="•"/>
              <a:defRPr sz="1800">
                <a:solidFill>
                  <a:srgbClr val="000000"/>
                </a:solidFill>
              </a:defRPr>
            </a:pPr>
            <a:endParaRPr lang="en-US" sz="1100" dirty="0" smtClean="0">
              <a:solidFill>
                <a:schemeClr val="tx1"/>
              </a:solidFill>
            </a:endParaRPr>
          </a:p>
          <a:p>
            <a:pPr marL="171450" indent="-171450" algn="l">
              <a:spcBef>
                <a:spcPts val="0"/>
              </a:spcBef>
              <a:buFont typeface="Arial" panose="020B0604020202020204" pitchFamily="34" charset="0"/>
              <a:buChar char="•"/>
              <a:defRPr sz="1800">
                <a:solidFill>
                  <a:srgbClr val="000000"/>
                </a:solidFill>
              </a:defRPr>
            </a:pPr>
            <a:r>
              <a:rPr lang="en-US" sz="1100" dirty="0" smtClean="0">
                <a:solidFill>
                  <a:schemeClr val="tx1"/>
                </a:solidFill>
              </a:rPr>
              <a:t>Some large employers believe that pressure from employees is a powerful and underused lever for improving quality and efficiency.</a:t>
            </a:r>
          </a:p>
          <a:p>
            <a:pPr marL="171450" indent="-171450" algn="l">
              <a:spcBef>
                <a:spcPts val="0"/>
              </a:spcBef>
              <a:buFont typeface="Arial" panose="020B0604020202020204" pitchFamily="34" charset="0"/>
              <a:buChar char="•"/>
              <a:defRPr sz="1800">
                <a:solidFill>
                  <a:srgbClr val="000000"/>
                </a:solidFill>
              </a:defRPr>
            </a:pPr>
            <a:endParaRPr lang="en-US" sz="1100" dirty="0" smtClean="0">
              <a:solidFill>
                <a:schemeClr val="tx1"/>
              </a:solidFill>
            </a:endParaRPr>
          </a:p>
          <a:p>
            <a:pPr marL="171450" indent="-171450" algn="l">
              <a:spcBef>
                <a:spcPts val="0"/>
              </a:spcBef>
              <a:buFont typeface="Arial" panose="020B0604020202020204" pitchFamily="34" charset="0"/>
              <a:buChar char="•"/>
              <a:defRPr sz="1800">
                <a:solidFill>
                  <a:srgbClr val="000000"/>
                </a:solidFill>
              </a:defRPr>
            </a:pPr>
            <a:r>
              <a:rPr lang="en-US" sz="1100" dirty="0" smtClean="0">
                <a:solidFill>
                  <a:schemeClr val="tx1"/>
                </a:solidFill>
              </a:rPr>
              <a:t>For this strategy to succeed, we need to expose unwarranted price variation, and employees need price and quality information to help identify high-value providers. </a:t>
            </a:r>
          </a:p>
          <a:p>
            <a:pPr marL="171450" indent="-171450" algn="l">
              <a:spcBef>
                <a:spcPts val="0"/>
              </a:spcBef>
              <a:buFont typeface="Arial" panose="020B0604020202020204" pitchFamily="34" charset="0"/>
              <a:buChar char="•"/>
              <a:defRPr sz="1800">
                <a:solidFill>
                  <a:srgbClr val="000000"/>
                </a:solidFill>
              </a:defRPr>
            </a:pPr>
            <a:endParaRPr lang="en-US" sz="1100" dirty="0" smtClean="0">
              <a:solidFill>
                <a:schemeClr val="tx1"/>
              </a:solidFill>
            </a:endParaRPr>
          </a:p>
          <a:p>
            <a:pPr marL="171450" indent="-171450" algn="l">
              <a:spcBef>
                <a:spcPts val="0"/>
              </a:spcBef>
              <a:buFont typeface="Arial" panose="020B0604020202020204" pitchFamily="34" charset="0"/>
              <a:buChar char="•"/>
              <a:defRPr sz="1800">
                <a:solidFill>
                  <a:srgbClr val="000000"/>
                </a:solidFill>
              </a:defRPr>
            </a:pPr>
            <a:r>
              <a:rPr lang="en-US" sz="1100" dirty="0" smtClean="0">
                <a:solidFill>
                  <a:schemeClr val="tx1"/>
                </a:solidFill>
              </a:rPr>
              <a:t>Price transparency is essential for strategies like reference pricing</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15102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slide discussed state efforts to provide price transparency.</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In 2015 </a:t>
            </a:r>
            <a:r>
              <a:rPr lang="en-US" sz="1100" b="0" i="0" u="none" strike="noStrike" baseline="0" dirty="0" smtClean="0">
                <a:latin typeface="Avenir Roman"/>
                <a:ea typeface="Avenir Roman"/>
                <a:cs typeface="Avenir Roman"/>
                <a:sym typeface="Avenir Roman"/>
              </a:rPr>
              <a:t>Catalyst for Payment Reform (CPR) and the Health Care Incentives Improvement Institute, two organizations dedicated to advancing price and quality transparency, issues </a:t>
            </a:r>
            <a:r>
              <a:rPr lang="en-US" dirty="0" smtClean="0"/>
              <a:t>a </a:t>
            </a:r>
            <a:r>
              <a:rPr lang="en-US" sz="1100" b="0" i="0" u="none" strike="noStrike" baseline="0" dirty="0" smtClean="0">
                <a:latin typeface="Avenir Roman"/>
                <a:ea typeface="Avenir Roman"/>
                <a:cs typeface="Avenir Roman"/>
                <a:sym typeface="Avenir Roman"/>
              </a:rPr>
              <a:t>Report Card on State Price Transparency Laws. </a:t>
            </a:r>
          </a:p>
          <a:p>
            <a:pPr marL="171450" indent="-171450">
              <a:buFont typeface="Arial" panose="020B0604020202020204" pitchFamily="34" charset="0"/>
              <a:buChar char="•"/>
            </a:pPr>
            <a:endParaRPr lang="en-US" sz="1100" b="0" i="0" u="none" strike="noStrike" baseline="0" dirty="0" smtClean="0">
              <a:latin typeface="Avenir Roman"/>
              <a:ea typeface="Avenir Roman"/>
              <a:cs typeface="Avenir Roman"/>
              <a:sym typeface="Avenir Roman"/>
            </a:endParaRPr>
          </a:p>
          <a:p>
            <a:pPr marL="171450" indent="-171450">
              <a:buFont typeface="Arial" panose="020B0604020202020204" pitchFamily="34" charset="0"/>
              <a:buChar char="•"/>
            </a:pPr>
            <a:r>
              <a:rPr lang="en-US" dirty="0" smtClean="0"/>
              <a:t>The Report Card looks at whether states have passed laws or regulations requiring health care price information be made public. It also examines how well those laws are being implemented by providing residents with access to meaningful price information through public websites and the use of all-payer claims databases (APCDs) as data sources for those sites. The results of the analysis show that 90% of states fail to provide adequate price information to consumers. </a:t>
            </a:r>
            <a:endParaRPr lang="en-US" sz="1100" b="0" i="0" u="none" strike="noStrike" baseline="0" dirty="0" smtClean="0">
              <a:latin typeface="Avenir Roman"/>
              <a:ea typeface="Avenir Roman"/>
              <a:cs typeface="Avenir Roman"/>
              <a:sym typeface="Avenir Roman"/>
            </a:endParaRPr>
          </a:p>
        </p:txBody>
      </p:sp>
    </p:spTree>
    <p:extLst>
      <p:ext uri="{BB962C8B-B14F-4D97-AF65-F5344CB8AC3E}">
        <p14:creationId xmlns:p14="http://schemas.microsoft.com/office/powerpoint/2010/main" val="219732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lstStyle/>
          <a:p>
            <a:r>
              <a:rPr lang="en-US" sz="1100" dirty="0" smtClean="0">
                <a:effectLst/>
                <a:latin typeface="Avenir Roman"/>
                <a:ea typeface="Avenir Roman"/>
                <a:cs typeface="Avenir Roman"/>
                <a:sym typeface="Avenir Roman"/>
              </a:rPr>
              <a:t>This slide is for discussing how, despite what’s happening at the state level, information about prices is becoming more widely available because of private sector efforts. </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Pressure from purchasers for greater information about prices is fueling the private sector efforts to make that information more widely available. Giving employees in high deductible plans information about out of pocket costs is becoming an essential part of benefit design.</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Health plans, with their extensive data on claims, contractual reimbursement, credentialing and quality information may be best positioned to disclose price and quality information today. Some plans are trying to offer members access to shopping and transparency tools; however, many of these tools are currently limited in their scope and in the specificity of provider prices. This is partly due to pressure from the providers with whom they negotiate, operational challenges with respect to the data, and limitations of existing consumer portals.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Blue Cross Blue Shield of North Carolina unveiled a web-based treatment cost estimator in 2011 that allowed its customers to see the average costs of dozens of common elective procedures. They expanded it in 2015 with an online consumer tool that provides cost information on more than 1,200 procedures. It made those prices available to anyone with an Internet connection. Customers got access to an enhanced tool that adds information about providers’ quality of care and an estimator that allows customers to consider the out-of-pocket costs for specific procedures.</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Shown on the slide is the web site for Fair Health, which was created in 2009 as part of a settlement between New York state and insurers over industry practices for setting out of network reimbursement rates to patients. FAIR Health’s database has charge data for billions of billed medical and dental services and procedures. The website’s cost lookup tools helps consumers convert charge data into an estimate of what they might have to pay, based on their zip code.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Many of the existing tools are clunky, although that is changing. The Pacific Business Group on Health performed a “secret shopper” study of the tools developed by major health plans that found wide variation in their functionality and cost comparison capabilities.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The presence in the market of other independent vendors such as </a:t>
            </a:r>
            <a:r>
              <a:rPr lang="en-US" sz="1100" dirty="0" err="1" smtClean="0">
                <a:effectLst/>
                <a:latin typeface="Avenir Roman"/>
                <a:ea typeface="Avenir Roman"/>
                <a:cs typeface="Avenir Roman"/>
                <a:sym typeface="Avenir Roman"/>
              </a:rPr>
              <a:t>Castlight</a:t>
            </a:r>
            <a:r>
              <a:rPr lang="en-US" sz="1100" dirty="0" smtClean="0">
                <a:effectLst/>
                <a:latin typeface="Avenir Roman"/>
                <a:ea typeface="Avenir Roman"/>
                <a:cs typeface="Avenir Roman"/>
                <a:sym typeface="Avenir Roman"/>
              </a:rPr>
              <a:t> Health, Change Healthcare, </a:t>
            </a:r>
            <a:r>
              <a:rPr lang="en-US" sz="1100" dirty="0" err="1" smtClean="0">
                <a:effectLst/>
                <a:latin typeface="Avenir Roman"/>
                <a:ea typeface="Avenir Roman"/>
                <a:cs typeface="Avenir Roman"/>
                <a:sym typeface="Avenir Roman"/>
              </a:rPr>
              <a:t>gooru</a:t>
            </a:r>
            <a:r>
              <a:rPr lang="en-US" sz="1100" dirty="0" smtClean="0">
                <a:effectLst/>
                <a:latin typeface="Avenir Roman"/>
                <a:ea typeface="Avenir Roman"/>
                <a:cs typeface="Avenir Roman"/>
                <a:sym typeface="Avenir Roman"/>
              </a:rPr>
              <a:t>, Healthcare Bluebook, Zest Health is spurring the creation of better tools at a faster rate.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Some purchasers are turning to third-party vendors – separate from their health plans – to create tools for their consumers. However, this requires health plans to release purchasers’ data to a third-party vendor, which many health plans have not yet agreed to do. </a:t>
            </a:r>
          </a:p>
          <a:p>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Sources: Pacific Business Group on Health</a:t>
            </a:r>
          </a:p>
          <a:p>
            <a:r>
              <a:rPr lang="en-US" sz="1100" u="sng" dirty="0" smtClean="0">
                <a:effectLst/>
                <a:latin typeface="Avenir Roman"/>
                <a:ea typeface="Avenir Roman"/>
                <a:cs typeface="Avenir Roman"/>
                <a:sym typeface="Avenir Roman"/>
                <a:hlinkClick r:id="rId3"/>
              </a:rPr>
              <a:t>http://www.pbgh.org/storage/documents/PBGH_Cost_Calc_Summary_Grid.pdf</a:t>
            </a:r>
            <a:endParaRPr lang="en-US" sz="1100" dirty="0" smtClean="0">
              <a:effectLst/>
              <a:latin typeface="Avenir Roman"/>
              <a:ea typeface="Avenir Roman"/>
              <a:cs typeface="Avenir Roman"/>
              <a:sym typeface="Avenir Roman"/>
            </a:endParaRPr>
          </a:p>
          <a:p>
            <a:pPr marL="0" lvl="1" indent="0">
              <a:buFont typeface="Arial" panose="020B0604020202020204" pitchFamily="34" charset="0"/>
              <a:buNone/>
            </a:pPr>
            <a:endParaRPr lang="en-US" sz="1000" dirty="0"/>
          </a:p>
        </p:txBody>
      </p:sp>
    </p:spTree>
    <p:extLst>
      <p:ext uri="{BB962C8B-B14F-4D97-AF65-F5344CB8AC3E}">
        <p14:creationId xmlns:p14="http://schemas.microsoft.com/office/powerpoint/2010/main" val="359020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solidFill>
                  <a:schemeClr val="tx1"/>
                </a:solidFill>
              </a:rPr>
              <a:t>This slide discusses why it is hard even for self-funded employers</a:t>
            </a:r>
            <a:r>
              <a:rPr lang="en-US" sz="1100" baseline="0" dirty="0" smtClean="0">
                <a:solidFill>
                  <a:schemeClr val="tx1"/>
                </a:solidFill>
              </a:rPr>
              <a:t> to obtain data from health plans that manage their claims.</a:t>
            </a:r>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solidFill>
                <a:schemeClr val="tx1"/>
              </a:solidFill>
            </a:endParaRPr>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solidFill>
                  <a:schemeClr val="tx1"/>
                </a:solidFill>
              </a:rPr>
              <a:t>Due to restrictions on data use from health plans, many self-funded purchasers face challenges with using their own claims data to build transparency tools for their consumers.</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solidFill>
                  <a:schemeClr val="tx1"/>
                </a:solidFill>
              </a:rPr>
              <a:t>Some health plans do not allow purchasers who want price transparency to use their own data with a third</a:t>
            </a:r>
            <a:r>
              <a:rPr lang="en-US" sz="1100" baseline="0" dirty="0" smtClean="0">
                <a:solidFill>
                  <a:schemeClr val="tx1"/>
                </a:solidFill>
              </a:rPr>
              <a:t> party vendor to analyze and offer information on prices</a:t>
            </a:r>
            <a:r>
              <a:rPr lang="en-US" sz="1100" dirty="0" smtClean="0">
                <a:solidFill>
                  <a:schemeClr val="tx1"/>
                </a:solidFill>
              </a:rPr>
              <a:t>, arguing that price information is proprietary and confidential, even though it was the purchaser’s funds that paid these claims.</a:t>
            </a:r>
          </a:p>
          <a:p>
            <a:pPr marL="171450" indent="-171450">
              <a:buFont typeface="Arial" panose="020B0604020202020204" pitchFamily="34" charset="0"/>
              <a:buChar char="•"/>
            </a:pPr>
            <a:endParaRPr lang="en-US" sz="1100" dirty="0" smtClean="0">
              <a:solidFill>
                <a:schemeClr val="tx1"/>
              </a:solidFill>
            </a:endParaRPr>
          </a:p>
          <a:p>
            <a:pPr marL="171450" indent="-171450">
              <a:buFont typeface="Arial" panose="020B0604020202020204" pitchFamily="34" charset="0"/>
              <a:buChar char="•"/>
            </a:pPr>
            <a:r>
              <a:rPr lang="en-US" sz="1100" dirty="0" smtClean="0">
                <a:solidFill>
                  <a:schemeClr val="tx1"/>
                </a:solidFill>
              </a:rPr>
              <a:t>Health plans are developing more sophisticated and proprietary transparency tools using claims data. Their investment in these tools is significant and they have concerns that providing claims data to their other vendors will introduce or support competing products.</a:t>
            </a:r>
          </a:p>
          <a:p>
            <a:endParaRPr lang="en-US" sz="1100" dirty="0"/>
          </a:p>
        </p:txBody>
      </p:sp>
    </p:spTree>
    <p:extLst>
      <p:ext uri="{BB962C8B-B14F-4D97-AF65-F5344CB8AC3E}">
        <p14:creationId xmlns:p14="http://schemas.microsoft.com/office/powerpoint/2010/main" val="1148165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This slide talks about why transparency is crucial to certain payment reforms.</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Transparency is critical to payment reforms such as reference</a:t>
            </a:r>
            <a:r>
              <a:rPr lang="en-US" sz="1100" baseline="0" dirty="0" smtClean="0"/>
              <a:t> pricing. Without price and quality information, employees would be driving blind.  </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Reference pricing establishes a standard price for a drug, procedure, service or bundle of services, and generally requires that health plan members pay any allowed charges beyond this amount. Reference pricing has been shown to lower the cost and increase value in prescription plans,</a:t>
            </a:r>
            <a:r>
              <a:rPr lang="en-US" sz="1100" baseline="0" dirty="0" smtClean="0"/>
              <a:t> </a:t>
            </a:r>
            <a:r>
              <a:rPr lang="en-US" sz="1100" dirty="0" smtClean="0"/>
              <a:t>and is now expanding in the United States to selected medical and surgical services. Many employers already use reference pricing to establish premium contributions for health benefit plans which are more expensive than a “base” plan.</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Reference pricing begins with health plans or employers seeing high variability in price for a procedure or service in their claims data, coupled with the fact that the higher prices are not associated with better quality or outcomes. The health plan then sets a standard allowable price for that procedure or service that would allow patient members a high level of coverage at an adequate number of providers. Quality can also be factored into providers’ qualification for being paid the reference price. Members choosing providers with higher allowable fees must pay some or all of the difference, encouraging them to seek. Without price information, none of this works.</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Safeway is a national grocery chain that provides health insurance to over 180,000 employees and dependents. It turned to reference pricing after discovering a ten-fold variations in the price of colonoscopies in a local market without variations in quality. This led them to pilot a reference price program for colonoscopies. Safeway launched a program in 2009 that set a reference price of $1,500 for colonoscopies. Patients who choose a provider with a price of less than $1,250 paid nothing out of pocket while those choosing a provider whose price was more than $1,250 would pay the difference. Safeway has since expanded its reference pricing program to cover many other tests and procedures.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err="1" smtClean="0">
                <a:effectLst/>
                <a:latin typeface="Avenir Roman"/>
                <a:ea typeface="Avenir Roman"/>
                <a:cs typeface="Avenir Roman"/>
                <a:sym typeface="Avenir Roman"/>
              </a:rPr>
              <a:t>CalPERs</a:t>
            </a:r>
            <a:r>
              <a:rPr lang="en-US" sz="1100" dirty="0" smtClean="0">
                <a:effectLst/>
                <a:latin typeface="Avenir Roman"/>
                <a:ea typeface="Avenir Roman"/>
                <a:cs typeface="Avenir Roman"/>
                <a:sym typeface="Avenir Roman"/>
              </a:rPr>
              <a:t> provides coverage for over 1.3 million employees, dependents, and retirees in the State of California, turned to reference pricing for orthopedic surgery after they determined they were paying California hospitals facility fees ranging from less than $10,000 to over $120,000 for total knee and hip replacements. </a:t>
            </a:r>
            <a:r>
              <a:rPr lang="en-US" sz="1100" dirty="0" err="1" smtClean="0">
                <a:effectLst/>
                <a:latin typeface="Avenir Roman"/>
                <a:ea typeface="Avenir Roman"/>
                <a:cs typeface="Avenir Roman"/>
                <a:sym typeface="Avenir Roman"/>
              </a:rPr>
              <a:t>CalPERs</a:t>
            </a:r>
            <a:r>
              <a:rPr lang="en-US" sz="1100" dirty="0" smtClean="0">
                <a:effectLst/>
                <a:latin typeface="Avenir Roman"/>
                <a:ea typeface="Avenir Roman"/>
                <a:cs typeface="Avenir Roman"/>
                <a:sym typeface="Avenir Roman"/>
              </a:rPr>
              <a:t> set the reference price at $30,000. Its plan administrator determined that forty-seven hospitals charged less than this amount and had sufficient quality and patient satisfaction scores to qualify as “value-based purchasing centers.” At these centers, patients would be responsible for 10% of the hospital charge up to $30,000. If the patient elected to visit a provider who charged more than $30,000, the patient would be responsible for their 10% co-insurance on the fee under $30,000 plus the entire fee in excess of $30,000.</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CalPERS saved $2.8 million in the first year alone</a:t>
            </a:r>
          </a:p>
          <a:p>
            <a:pPr marL="0" marR="0" indent="0" defTabSz="457200" eaLnBrk="1" fontAlgn="auto" latinLnBrk="0" hangingPunct="1">
              <a:lnSpc>
                <a:spcPct val="125000"/>
              </a:lnSpc>
              <a:spcBef>
                <a:spcPts val="0"/>
              </a:spcBef>
              <a:spcAft>
                <a:spcPts val="0"/>
              </a:spcAft>
              <a:buClrTx/>
              <a:buSzTx/>
              <a:buFontTx/>
              <a:buNone/>
              <a:tabLst/>
              <a:defRPr/>
            </a:pPr>
            <a:endParaRPr lang="en-US" sz="110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1100" dirty="0" smtClean="0">
                <a:effectLst/>
                <a:latin typeface="Avenir Roman"/>
                <a:ea typeface="Avenir Roman"/>
                <a:cs typeface="Avenir Roman"/>
                <a:sym typeface="Avenir Roman"/>
              </a:rPr>
              <a:t>Sources</a:t>
            </a:r>
          </a:p>
          <a:p>
            <a:pPr marL="0" marR="0" indent="0" defTabSz="457200" eaLnBrk="1" fontAlgn="auto" latinLnBrk="0" hangingPunct="1">
              <a:lnSpc>
                <a:spcPct val="125000"/>
              </a:lnSpc>
              <a:spcBef>
                <a:spcPts val="0"/>
              </a:spcBef>
              <a:spcAft>
                <a:spcPts val="0"/>
              </a:spcAft>
              <a:buClrTx/>
              <a:buSzTx/>
              <a:buFontTx/>
              <a:buNone/>
              <a:tabLst/>
              <a:defRPr/>
            </a:pPr>
            <a:r>
              <a:rPr lang="en-US" sz="1100" dirty="0" smtClean="0"/>
              <a:t>Berkeley Center for Health Technology</a:t>
            </a:r>
            <a:r>
              <a:rPr lang="en-US" sz="1100" dirty="0" smtClean="0">
                <a:effectLst/>
                <a:latin typeface="Avenir Roman"/>
                <a:ea typeface="Avenir Roman"/>
                <a:cs typeface="Avenir Roman"/>
                <a:sym typeface="Avenir Roman"/>
              </a:rPr>
              <a:t> http://bcht.berkeley.edu/docs/Vol.4.3.Reference-Pricing.pdf</a:t>
            </a:r>
          </a:p>
          <a:p>
            <a:r>
              <a:rPr lang="en-US" sz="1100" dirty="0" smtClean="0">
                <a:effectLst/>
                <a:latin typeface="Avenir Roman"/>
                <a:ea typeface="Avenir Roman"/>
                <a:cs typeface="Avenir Roman"/>
                <a:sym typeface="Avenir Roman"/>
              </a:rPr>
              <a:t>Health Affairs http://content.healthaffairs.org/content/32/8/1392.abstract</a:t>
            </a:r>
          </a:p>
          <a:p>
            <a:endParaRPr lang="en-US" sz="1100" dirty="0" smtClean="0">
              <a:effectLst/>
              <a:latin typeface="Avenir Roman"/>
              <a:ea typeface="Avenir Roman"/>
              <a:cs typeface="Avenir Roman"/>
              <a:sym typeface="Avenir Roman"/>
            </a:endParaRPr>
          </a:p>
          <a:p>
            <a:endParaRPr lang="en-US" sz="1100" dirty="0" smtClean="0">
              <a:effectLst/>
              <a:latin typeface="Avenir Roman"/>
              <a:ea typeface="Avenir Roman"/>
              <a:cs typeface="Avenir Roman"/>
              <a:sym typeface="Avenir Roman"/>
            </a:endParaRPr>
          </a:p>
          <a:p>
            <a:endParaRPr lang="en-US" sz="1100" dirty="0" smtClean="0">
              <a:effectLst/>
              <a:latin typeface="Avenir Roman"/>
              <a:ea typeface="Avenir Roman"/>
              <a:cs typeface="Avenir Roman"/>
              <a:sym typeface="Avenir Roman"/>
            </a:endParaRPr>
          </a:p>
          <a:p>
            <a:endParaRPr lang="en-US" sz="1100" dirty="0" smtClean="0"/>
          </a:p>
          <a:p>
            <a:endParaRPr lang="en-US" sz="1100" dirty="0" smtClean="0"/>
          </a:p>
          <a:p>
            <a:r>
              <a:rPr lang="en-US" sz="1100" dirty="0"/>
              <a:t/>
            </a:r>
            <a:br>
              <a:rPr lang="en-US" sz="1100" dirty="0"/>
            </a:br>
            <a:endParaRPr lang="en-US" sz="1100" dirty="0"/>
          </a:p>
          <a:p>
            <a:endParaRPr lang="en-US" sz="1100" dirty="0"/>
          </a:p>
        </p:txBody>
      </p:sp>
    </p:spTree>
    <p:extLst>
      <p:ext uri="{BB962C8B-B14F-4D97-AF65-F5344CB8AC3E}">
        <p14:creationId xmlns:p14="http://schemas.microsoft.com/office/powerpoint/2010/main" val="228868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lstStyle/>
          <a:p>
            <a:pPr algn="l">
              <a:spcBef>
                <a:spcPts val="3600"/>
              </a:spcBef>
            </a:pPr>
            <a:r>
              <a:rPr lang="en-US" sz="1100" dirty="0" smtClean="0">
                <a:solidFill>
                  <a:schemeClr val="tx1"/>
                </a:solidFill>
              </a:rPr>
              <a:t>This slide discusses the elements of a program to encourage employees to use price tools. </a:t>
            </a:r>
          </a:p>
          <a:p>
            <a:pPr algn="l">
              <a:spcBef>
                <a:spcPts val="3600"/>
              </a:spcBef>
            </a:pPr>
            <a:endParaRPr lang="en-US" sz="1100" dirty="0" smtClean="0"/>
          </a:p>
          <a:p>
            <a:pPr algn="l">
              <a:spcBef>
                <a:spcPts val="3600"/>
              </a:spcBef>
            </a:pPr>
            <a:r>
              <a:rPr lang="en-US" sz="1100" dirty="0" smtClean="0"/>
              <a:t>Online cost calculator tools can help employees better understand and use their benefits. The Pacific Business Group on Health designed a program to drive usage of these sites.</a:t>
            </a:r>
            <a:r>
              <a:rPr lang="en-US" sz="1100" baseline="0" dirty="0" smtClean="0"/>
              <a:t> It i</a:t>
            </a:r>
            <a:r>
              <a:rPr lang="en-US" sz="1100" dirty="0" smtClean="0">
                <a:solidFill>
                  <a:schemeClr val="tx1"/>
                </a:solidFill>
              </a:rPr>
              <a:t>ncentivizes employees not only to register to use the tools, but to repeatedly use them.</a:t>
            </a:r>
          </a:p>
          <a:p>
            <a:pPr algn="l">
              <a:spcBef>
                <a:spcPts val="3600"/>
              </a:spcBef>
            </a:pPr>
            <a:endParaRPr lang="en-US" sz="1100" dirty="0" smtClean="0">
              <a:solidFill>
                <a:schemeClr val="tx1"/>
              </a:solidFill>
            </a:endParaRPr>
          </a:p>
          <a:p>
            <a:pPr algn="l">
              <a:spcBef>
                <a:spcPts val="3600"/>
              </a:spcBef>
            </a:pPr>
            <a:r>
              <a:rPr lang="en-US" sz="1100" dirty="0" smtClean="0">
                <a:solidFill>
                  <a:schemeClr val="tx1"/>
                </a:solidFill>
              </a:rPr>
              <a:t>According</a:t>
            </a:r>
            <a:r>
              <a:rPr lang="en-US" sz="1100" baseline="0" dirty="0" smtClean="0">
                <a:solidFill>
                  <a:schemeClr val="tx1"/>
                </a:solidFill>
              </a:rPr>
              <a:t> to PBGH, the best practices for such as program are: </a:t>
            </a:r>
            <a:endParaRPr lang="en-US" sz="1100" dirty="0" smtClean="0">
              <a:solidFill>
                <a:schemeClr val="tx1"/>
              </a:solidFill>
            </a:endParaRPr>
          </a:p>
          <a:p>
            <a:pPr marL="171450" indent="-171450" algn="l">
              <a:spcBef>
                <a:spcPts val="3600"/>
              </a:spcBef>
              <a:buFont typeface="Arial" panose="020B0604020202020204" pitchFamily="34" charset="0"/>
              <a:buChar char="•"/>
            </a:pPr>
            <a:r>
              <a:rPr lang="en-US" sz="1100" dirty="0" smtClean="0"/>
              <a:t>Use incentives: Incentives should be rewarded not just based on registration but also based on performing a doctor search or cost calculation. </a:t>
            </a:r>
          </a:p>
          <a:p>
            <a:pPr marL="171450" indent="-171450" algn="l">
              <a:spcBef>
                <a:spcPts val="3600"/>
              </a:spcBef>
              <a:buFont typeface="Arial" panose="020B0604020202020204" pitchFamily="34" charset="0"/>
              <a:buChar char="•"/>
            </a:pPr>
            <a:r>
              <a:rPr lang="en-US" sz="1100" dirty="0" smtClean="0"/>
              <a:t>Design an e-mail campaign featuring incentives and easy to follow instructions</a:t>
            </a:r>
          </a:p>
          <a:p>
            <a:pPr marL="171450" indent="-171450" algn="l">
              <a:spcBef>
                <a:spcPts val="3600"/>
              </a:spcBef>
              <a:buFont typeface="Arial" panose="020B0604020202020204" pitchFamily="34" charset="0"/>
              <a:buChar char="•"/>
            </a:pPr>
            <a:r>
              <a:rPr lang="en-US" sz="1100" dirty="0" smtClean="0"/>
              <a:t>Phase in the promotion strategy: early adopter employees will use the tool first, and then encourage others, so reminders and follow-ups to the original e-mail are helpful. Share interactive demonstration videos, conduct online training sessions, or hold town halls when possible. </a:t>
            </a:r>
          </a:p>
          <a:p>
            <a:pPr marL="171450" indent="-171450" algn="l">
              <a:spcBef>
                <a:spcPts val="3600"/>
              </a:spcBef>
              <a:buFont typeface="Arial" panose="020B0604020202020204" pitchFamily="34" charset="0"/>
              <a:buChar char="•"/>
            </a:pPr>
            <a:r>
              <a:rPr lang="en-US" sz="1100" dirty="0" smtClean="0"/>
              <a:t>Engage spouses and dependents with a home print campaign: mail similar materials to the home address or include in open enrollment materials. </a:t>
            </a:r>
          </a:p>
          <a:p>
            <a:pPr marL="171450" indent="-171450" algn="l">
              <a:spcBef>
                <a:spcPts val="3600"/>
              </a:spcBef>
              <a:buFont typeface="Arial" panose="020B0604020202020204" pitchFamily="34" charset="0"/>
              <a:buChar char="•"/>
            </a:pPr>
            <a:r>
              <a:rPr lang="en-US" sz="1100" dirty="0" smtClean="0"/>
              <a:t>Engage influencers and stakeholders: ask line managers, team captains, and other central communicators to mention he health plan shopping tools. Ask employees who have used the tools to offer testimonials and share via brief videos on the HR portal. </a:t>
            </a:r>
          </a:p>
          <a:p>
            <a:pPr marL="171450" indent="-171450" algn="l">
              <a:spcBef>
                <a:spcPts val="3600"/>
              </a:spcBef>
              <a:buFont typeface="Arial" panose="020B0604020202020204" pitchFamily="34" charset="0"/>
              <a:buChar char="•"/>
            </a:pPr>
            <a:r>
              <a:rPr lang="en-US" sz="1100" dirty="0" smtClean="0"/>
              <a:t>Make the health plan shopping tools stand out in your existing benefits communications, using the messaging above. </a:t>
            </a:r>
          </a:p>
          <a:p>
            <a:pPr marL="171450" indent="-171450" algn="l">
              <a:spcBef>
                <a:spcPts val="3600"/>
              </a:spcBef>
              <a:buFont typeface="Arial" panose="020B0604020202020204" pitchFamily="34" charset="0"/>
              <a:buChar char="•"/>
            </a:pPr>
            <a:r>
              <a:rPr lang="en-US" sz="1100" dirty="0" smtClean="0"/>
              <a:t>Make registration and a health plan shopping tools “walk through” a part of the new hire onboarding process.</a:t>
            </a:r>
            <a:r>
              <a:rPr lang="en-US" sz="1100" dirty="0" smtClean="0">
                <a:solidFill>
                  <a:schemeClr val="tx1"/>
                </a:solidFill>
              </a:rPr>
              <a:t> </a:t>
            </a:r>
          </a:p>
          <a:p>
            <a:pPr marL="171450" indent="-171450" algn="l">
              <a:spcBef>
                <a:spcPts val="3600"/>
              </a:spcBef>
              <a:buFont typeface="Arial" panose="020B0604020202020204" pitchFamily="34" charset="0"/>
              <a:buChar char="•"/>
            </a:pPr>
            <a:r>
              <a:rPr lang="en-US" sz="1100" dirty="0" smtClean="0">
                <a:solidFill>
                  <a:schemeClr val="tx1"/>
                </a:solidFill>
              </a:rPr>
              <a:t>Develop promotion strategy with follow-up emails, interactive demonstration videos, online training sessions and town halls. Engage spouses and dependents through home mailings and materials in open enrollment materials. </a:t>
            </a:r>
          </a:p>
          <a:p>
            <a:pPr algn="l">
              <a:spcBef>
                <a:spcPts val="3600"/>
              </a:spcBef>
            </a:pPr>
            <a:endParaRPr lang="en-US" sz="1100" dirty="0" smtClean="0">
              <a:solidFill>
                <a:schemeClr val="tx1"/>
              </a:solidFill>
            </a:endParaRPr>
          </a:p>
          <a:p>
            <a:pPr algn="l">
              <a:spcBef>
                <a:spcPts val="3600"/>
              </a:spcBef>
            </a:pPr>
            <a:endParaRPr lang="en-US" sz="1100" dirty="0" smtClean="0">
              <a:solidFill>
                <a:schemeClr val="tx1"/>
              </a:solidFill>
            </a:endParaRPr>
          </a:p>
          <a:p>
            <a:pPr marL="457200" indent="-457200" algn="l">
              <a:spcBef>
                <a:spcPts val="3600"/>
              </a:spcBef>
              <a:buFont typeface="Arial" panose="020B0604020202020204" pitchFamily="34" charset="0"/>
              <a:buChar char="•"/>
            </a:pPr>
            <a:endParaRPr lang="en-US" sz="1100" dirty="0" smtClean="0">
              <a:solidFill>
                <a:schemeClr val="tx1"/>
              </a:solidFill>
            </a:endParaRPr>
          </a:p>
          <a:p>
            <a:endParaRPr lang="en-US" sz="1100" dirty="0"/>
          </a:p>
          <a:p>
            <a:r>
              <a:rPr lang="en-US" sz="1100" dirty="0" smtClean="0"/>
              <a:t>Source: http://www.pbgh.org/storage/documents/PBGH_TipSheet_02.pdf </a:t>
            </a:r>
            <a:endParaRPr lang="en-US" sz="1100" dirty="0"/>
          </a:p>
        </p:txBody>
      </p:sp>
    </p:spTree>
    <p:extLst>
      <p:ext uri="{BB962C8B-B14F-4D97-AF65-F5344CB8AC3E}">
        <p14:creationId xmlns:p14="http://schemas.microsoft.com/office/powerpoint/2010/main" val="1775360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pic>
        <p:nvPicPr>
          <p:cNvPr id="7" name="pasted-image.tif"/>
          <p:cNvPicPr/>
          <p:nvPr/>
        </p:nvPicPr>
        <p:blipFill>
          <a:blip r:embed="rId2">
            <a:extLst/>
          </a:blip>
          <a:stretch>
            <a:fillRect/>
          </a:stretch>
        </p:blipFill>
        <p:spPr>
          <a:xfrm>
            <a:off x="-2848" y="3305747"/>
            <a:ext cx="24425939" cy="10094784"/>
          </a:xfrm>
          <a:prstGeom prst="rect">
            <a:avLst/>
          </a:prstGeom>
          <a:ln w="12700">
            <a:miter lim="400000"/>
          </a:ln>
        </p:spPr>
      </p:pic>
      <p:pic>
        <p:nvPicPr>
          <p:cNvPr id="8" name="pasted-image.pdf"/>
          <p:cNvPicPr/>
          <p:nvPr/>
        </p:nvPicPr>
        <p:blipFill>
          <a:blip r:embed="rId3">
            <a:extLst/>
          </a:blip>
          <a:stretch>
            <a:fillRect/>
          </a:stretch>
        </p:blipFill>
        <p:spPr>
          <a:xfrm>
            <a:off x="-120396" y="0"/>
            <a:ext cx="24624792" cy="3334530"/>
          </a:xfrm>
          <a:prstGeom prst="rect">
            <a:avLst/>
          </a:prstGeom>
          <a:ln w="12700">
            <a:miter lim="400000"/>
          </a:ln>
        </p:spPr>
      </p:pic>
      <p:sp>
        <p:nvSpPr>
          <p:cNvPr id="13"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3" name="Rectangle 2"/>
          <p:cNvSpPr/>
          <p:nvPr userDrawn="1"/>
        </p:nvSpPr>
        <p:spPr>
          <a:xfrm>
            <a:off x="18173425" y="1749781"/>
            <a:ext cx="5378734" cy="923330"/>
          </a:xfrm>
          <a:prstGeom prst="rect">
            <a:avLst/>
          </a:prstGeom>
          <a:noFill/>
        </p:spPr>
        <p:txBody>
          <a:bodyPr wrap="none" lIns="91440" tIns="45720" rIns="91440" bIns="45720">
            <a:spAutoFit/>
          </a:bodyPr>
          <a:lstStyle/>
          <a:p>
            <a:pPr algn="ctr"/>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
        <p:nvSpPr>
          <p:cNvPr id="12" name="Rectangle 11"/>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Tree>
    <p:extLst>
      <p:ext uri="{BB962C8B-B14F-4D97-AF65-F5344CB8AC3E}">
        <p14:creationId xmlns:p14="http://schemas.microsoft.com/office/powerpoint/2010/main" val="12526964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pic>
        <p:nvPicPr>
          <p:cNvPr id="2" name="Picture 1" descr="Untitled copy1.png"/>
          <p:cNvPicPr>
            <a:picLocks noChangeAspect="1"/>
          </p:cNvPicPr>
          <p:nvPr userDrawn="1"/>
        </p:nvPicPr>
        <p:blipFill rotWithShape="1">
          <a:blip r:embed="rId2" cstate="print">
            <a:extLst>
              <a:ext uri="{28A0092B-C50C-407E-A947-70E740481C1C}">
                <a14:useLocalDpi xmlns:a14="http://schemas.microsoft.com/office/drawing/2010/main"/>
              </a:ext>
            </a:extLst>
          </a:blip>
          <a:srcRect b="6897"/>
          <a:stretch/>
        </p:blipFill>
        <p:spPr>
          <a:xfrm>
            <a:off x="-103791" y="0"/>
            <a:ext cx="24591582" cy="13716000"/>
          </a:xfrm>
          <a:prstGeom prst="rect">
            <a:avLst/>
          </a:prstGeom>
        </p:spPr>
      </p:pic>
      <p:sp>
        <p:nvSpPr>
          <p:cNvPr id="17" name="Shape 17"/>
          <p:cNvSpPr>
            <a:spLocks noGrp="1"/>
          </p:cNvSpPr>
          <p:nvPr>
            <p:ph type="title"/>
          </p:nvPr>
        </p:nvSpPr>
        <p:spPr>
          <a:xfrm>
            <a:off x="1778000" y="2882900"/>
            <a:ext cx="20828000" cy="4648200"/>
          </a:xfrm>
          <a:prstGeom prst="rect">
            <a:avLst/>
          </a:prstGeom>
        </p:spPr>
        <p:txBody>
          <a:bodyPr anchor="b"/>
          <a:lstStyle>
            <a:lvl1pPr>
              <a:defRPr sz="11200">
                <a:solidFill>
                  <a:srgbClr val="FFF7FD"/>
                </a:solidFill>
              </a:defRPr>
            </a:lvl1pPr>
          </a:lstStyle>
          <a:p>
            <a:pPr lvl="0">
              <a:defRPr sz="1800">
                <a:solidFill>
                  <a:srgbClr val="000000"/>
                </a:solidFill>
              </a:defRPr>
            </a:pPr>
            <a:r>
              <a:rPr sz="11200" dirty="0">
                <a:solidFill>
                  <a:srgbClr val="FFF7FD"/>
                </a:solidFill>
              </a:rPr>
              <a:t>Title Text</a:t>
            </a:r>
          </a:p>
        </p:txBody>
      </p:sp>
      <p:sp>
        <p:nvSpPr>
          <p:cNvPr id="15" name="Shape 5"/>
          <p:cNvSpPr>
            <a:spLocks noGrp="1"/>
          </p:cNvSpPr>
          <p:nvPr>
            <p:ph type="sldNum" sz="quarter" idx="4"/>
          </p:nvPr>
        </p:nvSpPr>
        <p:spPr>
          <a:xfrm>
            <a:off x="23754633" y="13092530"/>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7"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8" name="Rectangle 7"/>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
        <p:nvSpPr>
          <p:cNvPr id="10" name="Rectangle 9"/>
          <p:cNvSpPr/>
          <p:nvPr userDrawn="1"/>
        </p:nvSpPr>
        <p:spPr>
          <a:xfrm>
            <a:off x="457663" y="12769503"/>
            <a:ext cx="5378734" cy="923330"/>
          </a:xfrm>
          <a:prstGeom prst="rect">
            <a:avLst/>
          </a:prstGeom>
          <a:noFill/>
        </p:spPr>
        <p:txBody>
          <a:bodyPr wrap="none" lIns="91440" tIns="45720" rIns="91440" bIns="45720" anchor="ctr">
            <a:spAutoFit/>
          </a:bodyPr>
          <a:lstStyle/>
          <a:p>
            <a:pPr algn="l"/>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Tree>
    <p:extLst>
      <p:ext uri="{BB962C8B-B14F-4D97-AF65-F5344CB8AC3E}">
        <p14:creationId xmlns:p14="http://schemas.microsoft.com/office/powerpoint/2010/main" val="261355964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9" name="Shape 5"/>
          <p:cNvSpPr>
            <a:spLocks noGrp="1"/>
          </p:cNvSpPr>
          <p:nvPr>
            <p:ph type="sldNum" sz="quarter" idx="2"/>
          </p:nvPr>
        </p:nvSpPr>
        <p:spPr>
          <a:xfrm>
            <a:off x="23754633" y="13066012"/>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dirty="0"/>
          </a:p>
        </p:txBody>
      </p:sp>
      <p:sp>
        <p:nvSpPr>
          <p:cNvPr id="15" name="Shape 28"/>
          <p:cNvSpPr>
            <a:spLocks noGrp="1"/>
          </p:cNvSpPr>
          <p:nvPr>
            <p:ph type="body" idx="1"/>
          </p:nvPr>
        </p:nvSpPr>
        <p:spPr>
          <a:xfrm>
            <a:off x="457663" y="2749752"/>
            <a:ext cx="23354700" cy="9657359"/>
          </a:xfrm>
          <a:prstGeom prst="rect">
            <a:avLst/>
          </a:prstGeom>
        </p:spPr>
        <p:txBody>
          <a:bodyPr numCol="2" spcCol="1150107"/>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2" name="Title 1"/>
          <p:cNvSpPr>
            <a:spLocks noGrp="1"/>
          </p:cNvSpPr>
          <p:nvPr>
            <p:ph type="title" hasCustomPrompt="1"/>
          </p:nvPr>
        </p:nvSpPr>
        <p:spPr/>
        <p:txBody>
          <a:bodyPr vert="horz">
            <a:normAutofit/>
          </a:bodyPr>
          <a:lstStyle>
            <a:lvl1pPr>
              <a:defRPr sz="6000"/>
            </a:lvl1pPr>
          </a:lstStyle>
          <a:p>
            <a:r>
              <a:rPr lang="en-US" dirty="0" smtClean="0"/>
              <a:t>Title Text</a:t>
            </a:r>
            <a:endParaRPr lang="en-US" dirty="0"/>
          </a:p>
        </p:txBody>
      </p:sp>
    </p:spTree>
    <p:extLst>
      <p:ext uri="{BB962C8B-B14F-4D97-AF65-F5344CB8AC3E}">
        <p14:creationId xmlns:p14="http://schemas.microsoft.com/office/powerpoint/2010/main" val="33343029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Bulls 2 col">
    <p:spTree>
      <p:nvGrpSpPr>
        <p:cNvPr id="1" name=""/>
        <p:cNvGrpSpPr/>
        <p:nvPr/>
      </p:nvGrpSpPr>
      <p:grpSpPr>
        <a:xfrm>
          <a:off x="0" y="0"/>
          <a:ext cx="0" cy="0"/>
          <a:chOff x="0" y="0"/>
          <a:chExt cx="0" cy="0"/>
        </a:xfrm>
      </p:grpSpPr>
      <p:sp>
        <p:nvSpPr>
          <p:cNvPr id="7" name="Shape 5"/>
          <p:cNvSpPr>
            <a:spLocks noGrp="1"/>
          </p:cNvSpPr>
          <p:nvPr>
            <p:ph type="sldNum" sz="quarter" idx="2"/>
          </p:nvPr>
        </p:nvSpPr>
        <p:spPr>
          <a:xfrm>
            <a:off x="23754633" y="13066012"/>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12" name="Shape 28"/>
          <p:cNvSpPr>
            <a:spLocks noGrp="1"/>
          </p:cNvSpPr>
          <p:nvPr>
            <p:ph type="body" idx="1"/>
          </p:nvPr>
        </p:nvSpPr>
        <p:spPr>
          <a:xfrm>
            <a:off x="457663" y="2749752"/>
            <a:ext cx="23354700" cy="9657359"/>
          </a:xfrm>
          <a:prstGeom prst="rect">
            <a:avLst/>
          </a:prstGeom>
        </p:spPr>
        <p:txBody>
          <a:bodyPr numCol="2" spcCol="1150107"/>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2" name="Title 1"/>
          <p:cNvSpPr>
            <a:spLocks noGrp="1"/>
          </p:cNvSpPr>
          <p:nvPr>
            <p:ph type="title" hasCustomPrompt="1"/>
          </p:nvPr>
        </p:nvSpPr>
        <p:spPr/>
        <p:txBody>
          <a:bodyPr vert="horz"/>
          <a:lstStyle>
            <a:lvl1pPr>
              <a:defRPr baseline="0"/>
            </a:lvl1pPr>
          </a:lstStyle>
          <a:p>
            <a:r>
              <a:rPr lang="en-US" dirty="0" smtClean="0"/>
              <a:t>Title Text</a:t>
            </a:r>
            <a:endParaRPr lang="en-US" dirty="0"/>
          </a:p>
        </p:txBody>
      </p:sp>
    </p:spTree>
    <p:extLst>
      <p:ext uri="{BB962C8B-B14F-4D97-AF65-F5344CB8AC3E}">
        <p14:creationId xmlns:p14="http://schemas.microsoft.com/office/powerpoint/2010/main" val="34605014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6480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9440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descr="Untitled copy.png"/>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19529" y="0"/>
            <a:ext cx="24623058" cy="13745882"/>
          </a:xfrm>
          <a:prstGeom prst="rect">
            <a:avLst/>
          </a:prstGeom>
        </p:spPr>
      </p:pic>
      <p:sp>
        <p:nvSpPr>
          <p:cNvPr id="3" name="Shape 3"/>
          <p:cNvSpPr>
            <a:spLocks noGrp="1"/>
          </p:cNvSpPr>
          <p:nvPr>
            <p:ph type="title"/>
          </p:nvPr>
        </p:nvSpPr>
        <p:spPr>
          <a:xfrm>
            <a:off x="457663" y="114881"/>
            <a:ext cx="23351266" cy="17894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lang="en-US" sz="6000" dirty="0" smtClean="0">
                <a:solidFill>
                  <a:srgbClr val="FFFFFF"/>
                </a:solidFill>
              </a:rPr>
              <a:t>Title Text</a:t>
            </a:r>
            <a:endParaRPr sz="8000" dirty="0">
              <a:solidFill>
                <a:srgbClr val="FFFFFF"/>
              </a:solidFill>
            </a:endParaRPr>
          </a:p>
        </p:txBody>
      </p:sp>
      <p:sp>
        <p:nvSpPr>
          <p:cNvPr id="4" name="Shape 4"/>
          <p:cNvSpPr>
            <a:spLocks noGrp="1"/>
          </p:cNvSpPr>
          <p:nvPr>
            <p:ph type="body" idx="1"/>
          </p:nvPr>
        </p:nvSpPr>
        <p:spPr>
          <a:xfrm>
            <a:off x="457663" y="2749752"/>
            <a:ext cx="23354700" cy="96573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15" name="Shape 5"/>
          <p:cNvSpPr>
            <a:spLocks noGrp="1"/>
          </p:cNvSpPr>
          <p:nvPr>
            <p:ph type="sldNum" sz="quarter" idx="4"/>
          </p:nvPr>
        </p:nvSpPr>
        <p:spPr>
          <a:xfrm>
            <a:off x="23754633" y="13092530"/>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17"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18" name="Rectangle 17"/>
          <p:cNvSpPr/>
          <p:nvPr userDrawn="1"/>
        </p:nvSpPr>
        <p:spPr>
          <a:xfrm>
            <a:off x="457663" y="12769503"/>
            <a:ext cx="5378734" cy="923330"/>
          </a:xfrm>
          <a:prstGeom prst="rect">
            <a:avLst/>
          </a:prstGeom>
          <a:noFill/>
        </p:spPr>
        <p:txBody>
          <a:bodyPr wrap="none" lIns="91440" tIns="45720" rIns="91440" bIns="45720" anchor="ctr">
            <a:spAutoFit/>
          </a:bodyPr>
          <a:lstStyle/>
          <a:p>
            <a:pPr algn="l"/>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
        <p:nvSpPr>
          <p:cNvPr id="19" name="Rectangle 18"/>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Tree>
    <p:extLst>
      <p:ext uri="{BB962C8B-B14F-4D97-AF65-F5344CB8AC3E}">
        <p14:creationId xmlns:p14="http://schemas.microsoft.com/office/powerpoint/2010/main" val="222485927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transition spd="med"/>
  <p:hf hdr="0" ftr="0" dt="0"/>
  <p:txStyles>
    <p:titleStyle>
      <a:lvl1pPr algn="l" defTabSz="825500">
        <a:defRPr sz="6000">
          <a:solidFill>
            <a:srgbClr val="FFFFFF"/>
          </a:solidFill>
          <a:latin typeface="Arial"/>
          <a:ea typeface="Arial"/>
          <a:cs typeface="Arial"/>
          <a:sym typeface="Arial"/>
        </a:defRPr>
      </a:lvl1pPr>
      <a:lvl2pPr indent="228600" defTabSz="825500">
        <a:defRPr sz="8000">
          <a:solidFill>
            <a:srgbClr val="FFFFFF"/>
          </a:solidFill>
          <a:latin typeface="Arial"/>
          <a:ea typeface="Arial"/>
          <a:cs typeface="Arial"/>
          <a:sym typeface="Arial"/>
        </a:defRPr>
      </a:lvl2pPr>
      <a:lvl3pPr indent="457200" defTabSz="825500">
        <a:defRPr sz="8000">
          <a:solidFill>
            <a:srgbClr val="FFFFFF"/>
          </a:solidFill>
          <a:latin typeface="Arial"/>
          <a:ea typeface="Arial"/>
          <a:cs typeface="Arial"/>
          <a:sym typeface="Arial"/>
        </a:defRPr>
      </a:lvl3pPr>
      <a:lvl4pPr indent="685800" defTabSz="825500">
        <a:defRPr sz="8000">
          <a:solidFill>
            <a:srgbClr val="FFFFFF"/>
          </a:solidFill>
          <a:latin typeface="Arial"/>
          <a:ea typeface="Arial"/>
          <a:cs typeface="Arial"/>
          <a:sym typeface="Arial"/>
        </a:defRPr>
      </a:lvl4pPr>
      <a:lvl5pPr indent="914400" defTabSz="825500">
        <a:defRPr sz="8000">
          <a:solidFill>
            <a:srgbClr val="FFFFFF"/>
          </a:solidFill>
          <a:latin typeface="Arial"/>
          <a:ea typeface="Arial"/>
          <a:cs typeface="Arial"/>
          <a:sym typeface="Arial"/>
        </a:defRPr>
      </a:lvl5pPr>
      <a:lvl6pPr indent="1143000" defTabSz="825500">
        <a:defRPr sz="8000">
          <a:solidFill>
            <a:srgbClr val="FFFFFF"/>
          </a:solidFill>
          <a:latin typeface="Arial"/>
          <a:ea typeface="Arial"/>
          <a:cs typeface="Arial"/>
          <a:sym typeface="Arial"/>
        </a:defRPr>
      </a:lvl6pPr>
      <a:lvl7pPr indent="1371600" defTabSz="825500">
        <a:defRPr sz="8000">
          <a:solidFill>
            <a:srgbClr val="FFFFFF"/>
          </a:solidFill>
          <a:latin typeface="Arial"/>
          <a:ea typeface="Arial"/>
          <a:cs typeface="Arial"/>
          <a:sym typeface="Arial"/>
        </a:defRPr>
      </a:lvl7pPr>
      <a:lvl8pPr indent="1600200" defTabSz="825500">
        <a:defRPr sz="8000">
          <a:solidFill>
            <a:srgbClr val="FFFFFF"/>
          </a:solidFill>
          <a:latin typeface="Arial"/>
          <a:ea typeface="Arial"/>
          <a:cs typeface="Arial"/>
          <a:sym typeface="Arial"/>
        </a:defRPr>
      </a:lvl8pPr>
      <a:lvl9pPr indent="1828800" defTabSz="825500">
        <a:defRPr sz="8000">
          <a:solidFill>
            <a:srgbClr val="FFFFFF"/>
          </a:solidFill>
          <a:latin typeface="Arial"/>
          <a:ea typeface="Arial"/>
          <a:cs typeface="Arial"/>
          <a:sym typeface="Arial"/>
        </a:defRPr>
      </a:lvl9pPr>
    </p:titleStyle>
    <p:body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172307" indent="-537307" defTabSz="825500">
        <a:spcBef>
          <a:spcPts val="5900"/>
        </a:spcBef>
        <a:buClr>
          <a:srgbClr val="4EB04A"/>
        </a:buClr>
        <a:buSzPct val="75000"/>
        <a:buChar char="•"/>
        <a:defRPr sz="4400">
          <a:solidFill>
            <a:srgbClr val="53585F"/>
          </a:solidFill>
          <a:latin typeface="Arial"/>
          <a:ea typeface="Arial"/>
          <a:cs typeface="Arial"/>
          <a:sym typeface="Arial"/>
        </a:defRPr>
      </a:lvl2pPr>
      <a:lvl3pPr marL="1807307" indent="-537307" defTabSz="825500">
        <a:spcBef>
          <a:spcPts val="5900"/>
        </a:spcBef>
        <a:buClr>
          <a:srgbClr val="4EB04A"/>
        </a:buClr>
        <a:buSzPct val="75000"/>
        <a:buChar char="•"/>
        <a:defRPr sz="4400">
          <a:solidFill>
            <a:srgbClr val="53585F"/>
          </a:solidFill>
          <a:latin typeface="Arial"/>
          <a:ea typeface="Arial"/>
          <a:cs typeface="Arial"/>
          <a:sym typeface="Arial"/>
        </a:defRPr>
      </a:lvl3pPr>
      <a:lvl4pPr marL="2442307" indent="-537307" defTabSz="825500">
        <a:spcBef>
          <a:spcPts val="5900"/>
        </a:spcBef>
        <a:buClr>
          <a:srgbClr val="4EB04A"/>
        </a:buClr>
        <a:buSzPct val="75000"/>
        <a:buChar char="•"/>
        <a:defRPr sz="4400">
          <a:solidFill>
            <a:srgbClr val="53585F"/>
          </a:solidFill>
          <a:latin typeface="Arial"/>
          <a:ea typeface="Arial"/>
          <a:cs typeface="Arial"/>
          <a:sym typeface="Arial"/>
        </a:defRPr>
      </a:lvl4pPr>
      <a:lvl5pPr marL="3077307" indent="-537307" defTabSz="825500">
        <a:spcBef>
          <a:spcPts val="5900"/>
        </a:spcBef>
        <a:buClr>
          <a:srgbClr val="4EB04A"/>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p:bodyStyle>
    <p:otherStyle>
      <a:lvl1pPr algn="ctr" defTabSz="825500">
        <a:defRPr>
          <a:solidFill>
            <a:schemeClr val="tx1"/>
          </a:solidFill>
          <a:latin typeface="+mn-lt"/>
          <a:ea typeface="+mn-ea"/>
          <a:cs typeface="+mn-cs"/>
          <a:sym typeface="Arial Bold"/>
        </a:defRPr>
      </a:lvl1pPr>
      <a:lvl2pPr indent="228600" algn="ctr" defTabSz="825500">
        <a:defRPr>
          <a:solidFill>
            <a:schemeClr val="tx1"/>
          </a:solidFill>
          <a:latin typeface="+mn-lt"/>
          <a:ea typeface="+mn-ea"/>
          <a:cs typeface="+mn-cs"/>
          <a:sym typeface="Arial Bold"/>
        </a:defRPr>
      </a:lvl2pPr>
      <a:lvl3pPr indent="457200" algn="ctr" defTabSz="825500">
        <a:defRPr>
          <a:solidFill>
            <a:schemeClr val="tx1"/>
          </a:solidFill>
          <a:latin typeface="+mn-lt"/>
          <a:ea typeface="+mn-ea"/>
          <a:cs typeface="+mn-cs"/>
          <a:sym typeface="Arial Bold"/>
        </a:defRPr>
      </a:lvl3pPr>
      <a:lvl4pPr indent="685800" algn="ctr" defTabSz="825500">
        <a:defRPr>
          <a:solidFill>
            <a:schemeClr val="tx1"/>
          </a:solidFill>
          <a:latin typeface="+mn-lt"/>
          <a:ea typeface="+mn-ea"/>
          <a:cs typeface="+mn-cs"/>
          <a:sym typeface="Arial Bold"/>
        </a:defRPr>
      </a:lvl4pPr>
      <a:lvl5pPr indent="914400" algn="ctr" defTabSz="825500">
        <a:defRPr>
          <a:solidFill>
            <a:schemeClr val="tx1"/>
          </a:solidFill>
          <a:latin typeface="+mn-lt"/>
          <a:ea typeface="+mn-ea"/>
          <a:cs typeface="+mn-cs"/>
          <a:sym typeface="Arial Bold"/>
        </a:defRPr>
      </a:lvl5pPr>
      <a:lvl6pPr indent="1143000" algn="ctr" defTabSz="825500">
        <a:defRPr>
          <a:solidFill>
            <a:schemeClr val="tx1"/>
          </a:solidFill>
          <a:latin typeface="+mn-lt"/>
          <a:ea typeface="+mn-ea"/>
          <a:cs typeface="+mn-cs"/>
          <a:sym typeface="Arial Bold"/>
        </a:defRPr>
      </a:lvl6pPr>
      <a:lvl7pPr indent="1371600" algn="ctr" defTabSz="825500">
        <a:defRPr>
          <a:solidFill>
            <a:schemeClr val="tx1"/>
          </a:solidFill>
          <a:latin typeface="+mn-lt"/>
          <a:ea typeface="+mn-ea"/>
          <a:cs typeface="+mn-cs"/>
          <a:sym typeface="Arial Bold"/>
        </a:defRPr>
      </a:lvl7pPr>
      <a:lvl8pPr indent="1600200" algn="ctr" defTabSz="825500">
        <a:defRPr>
          <a:solidFill>
            <a:schemeClr val="tx1"/>
          </a:solidFill>
          <a:latin typeface="+mn-lt"/>
          <a:ea typeface="+mn-ea"/>
          <a:cs typeface="+mn-cs"/>
          <a:sym typeface="Arial Bold"/>
        </a:defRPr>
      </a:lvl8pPr>
      <a:lvl9pPr indent="1828800" algn="ctr" defTabSz="825500">
        <a:defRPr>
          <a:solidFill>
            <a:schemeClr val="tx1"/>
          </a:solidFill>
          <a:latin typeface="+mn-lt"/>
          <a:ea typeface="+mn-ea"/>
          <a:cs typeface="+mn-cs"/>
          <a:sym typeface="Arial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1778000" y="5466565"/>
            <a:ext cx="20828000" cy="4213018"/>
          </a:xfrm>
          <a:prstGeom prst="rect">
            <a:avLst/>
          </a:prstGeom>
        </p:spPr>
        <p:txBody>
          <a:bodyPr>
            <a:normAutofit/>
          </a:bodyPr>
          <a:lstStyle/>
          <a:p>
            <a:pPr lvl="0">
              <a:defRPr sz="1800">
                <a:solidFill>
                  <a:srgbClr val="000000"/>
                </a:solidFill>
              </a:defRPr>
            </a:pPr>
            <a:r>
              <a:rPr lang="en-US" sz="8800" dirty="0" smtClean="0">
                <a:solidFill>
                  <a:srgbClr val="FFF7FD"/>
                </a:solidFill>
              </a:rPr>
              <a:t>Price Transparency</a:t>
            </a:r>
            <a:endParaRPr sz="8800" dirty="0">
              <a:solidFill>
                <a:srgbClr val="FFF7FD"/>
              </a:solidFill>
            </a:endParaRPr>
          </a:p>
        </p:txBody>
      </p:sp>
      <p:sp>
        <p:nvSpPr>
          <p:cNvPr id="4" name="Shape 39"/>
          <p:cNvSpPr txBox="1">
            <a:spLocks/>
          </p:cNvSpPr>
          <p:nvPr/>
        </p:nvSpPr>
        <p:spPr>
          <a:xfrm>
            <a:off x="23860364" y="13218288"/>
            <a:ext cx="256756"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chemeClr val="bg1"/>
                </a:solidFill>
              </a:rPr>
              <a:pPr>
                <a:defRPr>
                  <a:solidFill>
                    <a:srgbClr val="000000"/>
                  </a:solidFill>
                </a:defRPr>
              </a:pPr>
              <a:t>1</a:t>
            </a:fld>
            <a:endParaRPr lang="en-US">
              <a:solidFill>
                <a:schemeClr val="bg1"/>
              </a:solidFill>
            </a:endParaRPr>
          </a:p>
        </p:txBody>
      </p:sp>
    </p:spTree>
    <p:extLst>
      <p:ext uri="{BB962C8B-B14F-4D97-AF65-F5344CB8AC3E}">
        <p14:creationId xmlns:p14="http://schemas.microsoft.com/office/powerpoint/2010/main" val="50256696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63" y="114881"/>
            <a:ext cx="23351266" cy="1789444"/>
          </a:xfrm>
        </p:spPr>
        <p:txBody>
          <a:bodyPr/>
          <a:lstStyle/>
          <a:p>
            <a:r>
              <a:rPr lang="en-US" dirty="0" smtClean="0"/>
              <a:t>Price and Quality Transparency</a:t>
            </a:r>
            <a:endParaRPr lang="en-US" dirty="0"/>
          </a:p>
        </p:txBody>
      </p:sp>
      <p:sp>
        <p:nvSpPr>
          <p:cNvPr id="42" name="Shape 42"/>
          <p:cNvSpPr>
            <a:spLocks noGrp="1"/>
          </p:cNvSpPr>
          <p:nvPr>
            <p:ph type="body" idx="4294967295"/>
          </p:nvPr>
        </p:nvSpPr>
        <p:spPr>
          <a:xfrm>
            <a:off x="457663" y="2842054"/>
            <a:ext cx="23002149" cy="10229709"/>
          </a:xfrm>
          <a:prstGeom prst="rect">
            <a:avLst/>
          </a:prstGeom>
        </p:spPr>
        <p:txBody>
          <a:bodyPr anchor="t"/>
          <a:lstStyle/>
          <a:p>
            <a:pPr>
              <a:spcAft>
                <a:spcPts val="0"/>
              </a:spcAft>
            </a:pPr>
            <a:r>
              <a:rPr lang="en-US" dirty="0" smtClean="0">
                <a:solidFill>
                  <a:srgbClr val="000000"/>
                </a:solidFill>
              </a:rPr>
              <a:t>Transparency is important to: </a:t>
            </a:r>
          </a:p>
          <a:p>
            <a:pPr lvl="1">
              <a:spcBef>
                <a:spcPts val="2400"/>
              </a:spcBef>
            </a:pPr>
            <a:r>
              <a:rPr lang="en-US" sz="4000" dirty="0" smtClean="0">
                <a:solidFill>
                  <a:srgbClr val="000000"/>
                </a:solidFill>
              </a:rPr>
              <a:t>Create educated healthcare consumers</a:t>
            </a:r>
          </a:p>
          <a:p>
            <a:pPr lvl="1">
              <a:spcBef>
                <a:spcPts val="2400"/>
              </a:spcBef>
            </a:pPr>
            <a:r>
              <a:rPr lang="en-US" sz="4000" dirty="0" smtClean="0">
                <a:solidFill>
                  <a:srgbClr val="000000"/>
                </a:solidFill>
              </a:rPr>
              <a:t>Create accountability for price and quality variation among providers</a:t>
            </a:r>
          </a:p>
          <a:p>
            <a:pPr lvl="1">
              <a:spcBef>
                <a:spcPts val="2400"/>
              </a:spcBef>
            </a:pPr>
            <a:r>
              <a:rPr lang="en-US" sz="4000" dirty="0" smtClean="0">
                <a:solidFill>
                  <a:srgbClr val="000000"/>
                </a:solidFill>
              </a:rPr>
              <a:t>Enable purchasers to judge value</a:t>
            </a:r>
          </a:p>
          <a:p>
            <a:pPr>
              <a:spcBef>
                <a:spcPts val="1200"/>
              </a:spcBef>
            </a:pPr>
            <a:endParaRPr lang="en-US" sz="4000" dirty="0" smtClean="0"/>
          </a:p>
          <a:p>
            <a:pPr lvl="1">
              <a:spcBef>
                <a:spcPts val="1200"/>
              </a:spcBef>
            </a:pPr>
            <a:endParaRPr lang="en-US" sz="4000" dirty="0"/>
          </a:p>
          <a:p>
            <a:pPr marL="0" indent="0">
              <a:spcBef>
                <a:spcPts val="1200"/>
              </a:spcBef>
              <a:buNone/>
            </a:pPr>
            <a:r>
              <a:rPr lang="en-US" sz="4000" dirty="0" smtClean="0"/>
              <a:t> </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630524" y="6747616"/>
            <a:ext cx="7416731" cy="5316038"/>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00549" y="6747616"/>
            <a:ext cx="8856303" cy="5939684"/>
          </a:xfrm>
          <a:prstGeom prst="rect">
            <a:avLst/>
          </a:prstGeom>
        </p:spPr>
      </p:pic>
      <p:sp>
        <p:nvSpPr>
          <p:cNvPr id="7"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a:t>
            </a:fld>
            <a:endParaRPr lang="en-US">
              <a:solidFill>
                <a:srgbClr val="000000"/>
              </a:solidFill>
            </a:endParaRPr>
          </a:p>
        </p:txBody>
      </p:sp>
    </p:spTree>
    <p:extLst>
      <p:ext uri="{BB962C8B-B14F-4D97-AF65-F5344CB8AC3E}">
        <p14:creationId xmlns:p14="http://schemas.microsoft.com/office/powerpoint/2010/main" val="413043601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2"/>
          <p:cNvSpPr txBox="1">
            <a:spLocks/>
          </p:cNvSpPr>
          <p:nvPr/>
        </p:nvSpPr>
        <p:spPr>
          <a:xfrm>
            <a:off x="1235677" y="3594537"/>
            <a:ext cx="21920886" cy="67476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270000" indent="-635000" defTabSz="825500">
              <a:spcBef>
                <a:spcPts val="5900"/>
              </a:spcBef>
              <a:buClrTx/>
              <a:buSzPct val="75000"/>
              <a:buChar char="‣"/>
              <a:defRPr sz="4400">
                <a:solidFill>
                  <a:srgbClr val="53585F"/>
                </a:solidFill>
                <a:latin typeface="Arial"/>
                <a:ea typeface="Arial"/>
                <a:cs typeface="Arial"/>
                <a:sym typeface="Arial"/>
              </a:defRPr>
            </a:lvl2pPr>
            <a:lvl3pPr marL="1905000" indent="-635000" defTabSz="825500">
              <a:spcBef>
                <a:spcPts val="5900"/>
              </a:spcBef>
              <a:buClr>
                <a:srgbClr val="53585F"/>
              </a:buClr>
              <a:buSzPct val="75000"/>
              <a:buChar char="‣"/>
              <a:defRPr sz="4400">
                <a:solidFill>
                  <a:srgbClr val="53585F"/>
                </a:solidFill>
                <a:latin typeface="Arial"/>
                <a:ea typeface="Arial"/>
                <a:cs typeface="Arial"/>
                <a:sym typeface="Arial"/>
              </a:defRPr>
            </a:lvl3pPr>
            <a:lvl4pPr marL="2540000" indent="-635000" defTabSz="825500">
              <a:spcBef>
                <a:spcPts val="5900"/>
              </a:spcBef>
              <a:buClr>
                <a:srgbClr val="A6AAA9"/>
              </a:buClr>
              <a:buSzPct val="75000"/>
              <a:buChar char="‣"/>
              <a:defRPr sz="4400">
                <a:solidFill>
                  <a:srgbClr val="53585F"/>
                </a:solidFill>
                <a:latin typeface="Arial"/>
                <a:ea typeface="Arial"/>
                <a:cs typeface="Arial"/>
                <a:sym typeface="Arial"/>
              </a:defRPr>
            </a:lvl4pPr>
            <a:lvl5pPr marL="3175000" indent="-635000" defTabSz="825500">
              <a:spcBef>
                <a:spcPts val="5900"/>
              </a:spcBef>
              <a:buClr>
                <a:srgbClr val="DCDEE0"/>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a:lstStyle>
          <a:p>
            <a:pPr marL="0" indent="0" algn="l">
              <a:spcBef>
                <a:spcPts val="0"/>
              </a:spcBef>
              <a:buFontTx/>
              <a:buNone/>
            </a:pPr>
            <a:r>
              <a:rPr lang="en-US" dirty="0" smtClean="0">
                <a:solidFill>
                  <a:schemeClr val="tx1"/>
                </a:solidFill>
              </a:rPr>
              <a:t>The National Association of Health Underwriters defines price transparency as “empowering the healthcare consumer with the cost and quality information necessary to make an educated and informed choice on a particular service, treatment, procedure or appliance before they make a buying decision.”</a:t>
            </a:r>
            <a:endParaRPr lang="en-US" i="1" dirty="0">
              <a:solidFill>
                <a:schemeClr val="tx1"/>
              </a:solidFill>
            </a:endParaRPr>
          </a:p>
        </p:txBody>
      </p:sp>
      <p:sp>
        <p:nvSpPr>
          <p:cNvPr id="7" name="Title 1"/>
          <p:cNvSpPr>
            <a:spLocks noGrp="1"/>
          </p:cNvSpPr>
          <p:nvPr>
            <p:ph type="title"/>
          </p:nvPr>
        </p:nvSpPr>
        <p:spPr>
          <a:xfrm>
            <a:off x="457663" y="114881"/>
            <a:ext cx="23351266" cy="1789444"/>
          </a:xfrm>
        </p:spPr>
        <p:txBody>
          <a:bodyPr/>
          <a:lstStyle/>
          <a:p>
            <a:r>
              <a:rPr lang="en-US" dirty="0" smtClean="0"/>
              <a:t>Defining Price Transparency</a:t>
            </a:r>
            <a:endParaRPr lang="en-US" dirty="0"/>
          </a:p>
        </p:txBody>
      </p:sp>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3</a:t>
            </a:fld>
            <a:endParaRPr lang="en-US">
              <a:solidFill>
                <a:srgbClr val="000000"/>
              </a:solidFill>
            </a:endParaRPr>
          </a:p>
        </p:txBody>
      </p:sp>
    </p:spTree>
    <p:extLst>
      <p:ext uri="{BB962C8B-B14F-4D97-AF65-F5344CB8AC3E}">
        <p14:creationId xmlns:p14="http://schemas.microsoft.com/office/powerpoint/2010/main" val="145080103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42"/>
          <p:cNvSpPr>
            <a:spLocks noGrp="1"/>
          </p:cNvSpPr>
          <p:nvPr>
            <p:ph type="body" idx="4294967295"/>
          </p:nvPr>
        </p:nvSpPr>
        <p:spPr>
          <a:xfrm>
            <a:off x="3786263" y="2586811"/>
            <a:ext cx="20210387" cy="10039979"/>
          </a:xfrm>
          <a:prstGeom prst="rect">
            <a:avLst/>
          </a:prstGeom>
        </p:spPr>
        <p:txBody>
          <a:bodyPr/>
          <a:lstStyle/>
          <a:p>
            <a:pPr algn="l">
              <a:spcBef>
                <a:spcPts val="0"/>
              </a:spcBef>
              <a:defRPr sz="1800">
                <a:solidFill>
                  <a:srgbClr val="000000"/>
                </a:solidFill>
              </a:defRPr>
            </a:pPr>
            <a:r>
              <a:rPr lang="en-US" sz="5500" dirty="0" smtClean="0">
                <a:solidFill>
                  <a:schemeClr val="tx1"/>
                </a:solidFill>
              </a:rPr>
              <a:t>Employers are asking employees to get engaged, educated and empowered</a:t>
            </a:r>
          </a:p>
          <a:p>
            <a:pPr algn="l">
              <a:spcBef>
                <a:spcPts val="0"/>
              </a:spcBef>
              <a:defRPr sz="1800">
                <a:solidFill>
                  <a:srgbClr val="000000"/>
                </a:solidFill>
              </a:defRPr>
            </a:pPr>
            <a:endParaRPr lang="en-US" sz="5500" dirty="0" smtClean="0">
              <a:solidFill>
                <a:schemeClr val="tx1"/>
              </a:solidFill>
            </a:endParaRPr>
          </a:p>
          <a:p>
            <a:pPr algn="l">
              <a:spcBef>
                <a:spcPts val="0"/>
              </a:spcBef>
              <a:defRPr sz="1800">
                <a:solidFill>
                  <a:srgbClr val="000000"/>
                </a:solidFill>
              </a:defRPr>
            </a:pPr>
            <a:r>
              <a:rPr lang="en-US" sz="5500" dirty="0" smtClean="0">
                <a:solidFill>
                  <a:schemeClr val="tx1"/>
                </a:solidFill>
              </a:rPr>
              <a:t>Empowered employees can help drive better quality and efficiency</a:t>
            </a:r>
          </a:p>
          <a:p>
            <a:pPr algn="l">
              <a:spcBef>
                <a:spcPts val="0"/>
              </a:spcBef>
              <a:defRPr sz="1800">
                <a:solidFill>
                  <a:srgbClr val="000000"/>
                </a:solidFill>
              </a:defRPr>
            </a:pPr>
            <a:endParaRPr lang="en-US" sz="5500" dirty="0" smtClean="0">
              <a:solidFill>
                <a:schemeClr val="tx1"/>
              </a:solidFill>
            </a:endParaRPr>
          </a:p>
          <a:p>
            <a:pPr algn="l">
              <a:spcBef>
                <a:spcPts val="0"/>
              </a:spcBef>
              <a:defRPr sz="1800">
                <a:solidFill>
                  <a:srgbClr val="000000"/>
                </a:solidFill>
              </a:defRPr>
            </a:pPr>
            <a:r>
              <a:rPr lang="en-US" sz="5500" dirty="0" smtClean="0">
                <a:solidFill>
                  <a:schemeClr val="tx1"/>
                </a:solidFill>
              </a:rPr>
              <a:t>Unwarranted price variation needs to be exposed to help identify high-value providers. </a:t>
            </a:r>
          </a:p>
        </p:txBody>
      </p:sp>
      <p:pic>
        <p:nvPicPr>
          <p:cNvPr id="13" name="Picture 4"/>
          <p:cNvPicPr>
            <a:picLocks noChangeAspect="1" noChangeArrowheads="1"/>
          </p:cNvPicPr>
          <p:nvPr/>
        </p:nvPicPr>
        <p:blipFill rotWithShape="1">
          <a:blip r:embed="rId3" cstate="print">
            <a:grayscl/>
            <a:extLst>
              <a:ext uri="{28A0092B-C50C-407E-A947-70E740481C1C}">
                <a14:useLocalDpi xmlns:a14="http://schemas.microsoft.com/office/drawing/2010/main"/>
              </a:ext>
            </a:extLst>
          </a:blip>
          <a:srcRect/>
          <a:stretch/>
        </p:blipFill>
        <p:spPr bwMode="auto">
          <a:xfrm>
            <a:off x="787420" y="6610179"/>
            <a:ext cx="2490268" cy="18023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13"/>
          <p:cNvPicPr>
            <a:picLocks noChangeAspect="1"/>
          </p:cNvPicPr>
          <p:nvPr/>
        </p:nvPicPr>
        <p:blipFill rotWithShape="1">
          <a:blip r:embed="rId4" cstate="print">
            <a:grayscl/>
            <a:extLst>
              <a:ext uri="{28A0092B-C50C-407E-A947-70E740481C1C}">
                <a14:useLocalDpi xmlns:a14="http://schemas.microsoft.com/office/drawing/2010/main"/>
              </a:ext>
            </a:extLst>
          </a:blip>
          <a:srcRect l="8794"/>
          <a:stretch/>
        </p:blipFill>
        <p:spPr>
          <a:xfrm>
            <a:off x="1035573" y="9710049"/>
            <a:ext cx="1993963" cy="2081650"/>
          </a:xfrm>
          <a:prstGeom prst="rect">
            <a:avLst/>
          </a:prstGeom>
        </p:spPr>
      </p:pic>
      <p:pic>
        <p:nvPicPr>
          <p:cNvPr id="15" name="Picture 2"/>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183936" y="3358143"/>
            <a:ext cx="1697236" cy="23928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itle 1"/>
          <p:cNvSpPr>
            <a:spLocks noGrp="1"/>
          </p:cNvSpPr>
          <p:nvPr>
            <p:ph type="title"/>
          </p:nvPr>
        </p:nvSpPr>
        <p:spPr>
          <a:xfrm>
            <a:off x="457663" y="114881"/>
            <a:ext cx="23351266" cy="1789444"/>
          </a:xfrm>
        </p:spPr>
        <p:txBody>
          <a:bodyPr/>
          <a:lstStyle/>
          <a:p>
            <a:r>
              <a:rPr lang="en-US" dirty="0" smtClean="0"/>
              <a:t>Employers’ Need for Price Transparency</a:t>
            </a:r>
            <a:endParaRPr lang="en-US" dirty="0"/>
          </a:p>
        </p:txBody>
      </p:sp>
      <p:sp>
        <p:nvSpPr>
          <p:cNvPr id="8"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4</a:t>
            </a:fld>
            <a:endParaRPr lang="en-US">
              <a:solidFill>
                <a:srgbClr val="000000"/>
              </a:solidFill>
            </a:endParaRPr>
          </a:p>
        </p:txBody>
      </p:sp>
    </p:spTree>
    <p:extLst>
      <p:ext uri="{BB962C8B-B14F-4D97-AF65-F5344CB8AC3E}">
        <p14:creationId xmlns:p14="http://schemas.microsoft.com/office/powerpoint/2010/main" val="118922998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8871"/>
            <a:ext cx="23353776" cy="1792224"/>
          </a:xfrm>
          <a:prstGeom prst="rect">
            <a:avLst/>
          </a:prstGeom>
        </p:spPr>
        <p:txBody>
          <a:bodyPr wrap="square" lIns="0" tIns="0" rIns="0" bIns="0" anchor="ctr" anchorCtr="0">
            <a:normAutofit/>
          </a:bodyPr>
          <a:lstStyle/>
          <a:p>
            <a:pPr algn="l"/>
            <a:r>
              <a:rPr lang="en-US" sz="6000" dirty="0" smtClean="0">
                <a:solidFill>
                  <a:srgbClr val="FFFFFF"/>
                </a:solidFill>
                <a:latin typeface="Arial" panose="020B0604020202020204" pitchFamily="34" charset="0"/>
                <a:cs typeface="Arial" panose="020B0604020202020204" pitchFamily="34" charset="0"/>
              </a:rPr>
              <a:t>States Are Not Filling the Void…</a:t>
            </a:r>
            <a:endParaRPr lang="en-US" sz="6000" dirty="0">
              <a:latin typeface="Arial" panose="020B0604020202020204" pitchFamily="34" charset="0"/>
              <a:cs typeface="Arial" panose="020B0604020202020204" pitchFamily="34" charset="0"/>
            </a:endParaRPr>
          </a:p>
        </p:txBody>
      </p:sp>
      <p:sp>
        <p:nvSpPr>
          <p:cNvPr id="3" name="TextBox 2"/>
          <p:cNvSpPr txBox="1"/>
          <p:nvPr/>
        </p:nvSpPr>
        <p:spPr>
          <a:xfrm>
            <a:off x="0" y="2631016"/>
            <a:ext cx="16227199"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b="1" dirty="0" smtClean="0">
                <a:solidFill>
                  <a:schemeClr val="tx1"/>
                </a:solidFill>
              </a:rPr>
              <a:t>2015 Report Card on State Price Transparency Laws</a:t>
            </a:r>
            <a:endParaRPr lang="en-US" b="1" dirty="0">
              <a:solidFill>
                <a:schemeClr val="tx1"/>
              </a:solidFill>
            </a:endParaRPr>
          </a:p>
        </p:txBody>
      </p:sp>
      <p:pic>
        <p:nvPicPr>
          <p:cNvPr id="6" name="Picture 5"/>
          <p:cNvPicPr>
            <a:picLocks noChangeAspect="1"/>
          </p:cNvPicPr>
          <p:nvPr/>
        </p:nvPicPr>
        <p:blipFill>
          <a:blip r:embed="rId3"/>
          <a:stretch>
            <a:fillRect/>
          </a:stretch>
        </p:blipFill>
        <p:spPr>
          <a:xfrm>
            <a:off x="0" y="3487695"/>
            <a:ext cx="12353167" cy="5836336"/>
          </a:xfrm>
          <a:prstGeom prst="rect">
            <a:avLst/>
          </a:prstGeom>
        </p:spPr>
      </p:pic>
      <p:pic>
        <p:nvPicPr>
          <p:cNvPr id="7" name="Picture 6"/>
          <p:cNvPicPr>
            <a:picLocks noChangeAspect="1"/>
          </p:cNvPicPr>
          <p:nvPr/>
        </p:nvPicPr>
        <p:blipFill>
          <a:blip r:embed="rId4"/>
          <a:stretch>
            <a:fillRect/>
          </a:stretch>
        </p:blipFill>
        <p:spPr>
          <a:xfrm>
            <a:off x="12083908" y="6573796"/>
            <a:ext cx="11416471" cy="4817332"/>
          </a:xfrm>
          <a:prstGeom prst="rect">
            <a:avLst/>
          </a:prstGeom>
        </p:spPr>
      </p:pic>
      <p:sp>
        <p:nvSpPr>
          <p:cNvPr id="8" name="TextBox 7"/>
          <p:cNvSpPr txBox="1"/>
          <p:nvPr/>
        </p:nvSpPr>
        <p:spPr>
          <a:xfrm>
            <a:off x="593124" y="10503661"/>
            <a:ext cx="10775092"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r>
              <a:rPr kumimoji="0" lang="en-US" sz="8000" b="0" i="0" u="none" strike="noStrike" cap="none" spc="0" normalizeH="0" baseline="0" dirty="0" smtClean="0">
                <a:ln>
                  <a:noFill/>
                </a:ln>
                <a:solidFill>
                  <a:schemeClr val="accent1">
                    <a:lumMod val="75000"/>
                  </a:schemeClr>
                </a:solidFill>
                <a:effectLst/>
                <a:uFillTx/>
                <a:latin typeface="+mn-lt"/>
                <a:ea typeface="+mn-ea"/>
                <a:cs typeface="+mn-cs"/>
                <a:sym typeface="Helvetica Light"/>
              </a:rPr>
              <a:t>1-A</a:t>
            </a:r>
            <a:r>
              <a:rPr kumimoji="0" lang="en-US" sz="8000" b="0" i="0" u="none" strike="noStrike" cap="none" spc="0" normalizeH="0" baseline="0" dirty="0" smtClean="0">
                <a:ln>
                  <a:noFill/>
                </a:ln>
                <a:solidFill>
                  <a:srgbClr val="000000"/>
                </a:solidFill>
                <a:effectLst/>
                <a:uFillTx/>
                <a:latin typeface="+mn-lt"/>
                <a:ea typeface="+mn-ea"/>
                <a:cs typeface="+mn-cs"/>
                <a:sym typeface="Helvetica Light"/>
              </a:rPr>
              <a:t>   </a:t>
            </a:r>
            <a:r>
              <a:rPr kumimoji="0" lang="en-US" sz="8000" b="0" i="0" u="none" strike="noStrike" cap="none" spc="0" normalizeH="0" baseline="0" dirty="0" smtClean="0">
                <a:ln>
                  <a:noFill/>
                </a:ln>
                <a:solidFill>
                  <a:schemeClr val="accent2">
                    <a:lumMod val="75000"/>
                  </a:schemeClr>
                </a:solidFill>
                <a:effectLst/>
                <a:uFillTx/>
                <a:latin typeface="+mn-lt"/>
                <a:ea typeface="+mn-ea"/>
                <a:cs typeface="+mn-cs"/>
                <a:sym typeface="Helvetica Light"/>
              </a:rPr>
              <a:t>2-Bs</a:t>
            </a:r>
            <a:r>
              <a:rPr kumimoji="0" lang="en-US" sz="8000" b="0" i="0" u="none" strike="noStrike" cap="none" spc="0" normalizeH="0" baseline="0" dirty="0" smtClean="0">
                <a:ln>
                  <a:noFill/>
                </a:ln>
                <a:solidFill>
                  <a:srgbClr val="000000"/>
                </a:solidFill>
                <a:effectLst/>
                <a:uFillTx/>
                <a:latin typeface="+mn-lt"/>
                <a:ea typeface="+mn-ea"/>
                <a:cs typeface="+mn-cs"/>
                <a:sym typeface="Helvetica Light"/>
              </a:rPr>
              <a:t>   </a:t>
            </a:r>
            <a:r>
              <a:rPr kumimoji="0" lang="en-US" sz="8000" b="0" i="0" u="none" strike="noStrike" cap="none" spc="0" normalizeH="0" baseline="0" dirty="0" smtClean="0">
                <a:ln>
                  <a:noFill/>
                </a:ln>
                <a:solidFill>
                  <a:schemeClr val="accent3"/>
                </a:solidFill>
                <a:effectLst/>
                <a:uFillTx/>
                <a:latin typeface="+mn-lt"/>
                <a:ea typeface="+mn-ea"/>
                <a:cs typeface="+mn-cs"/>
                <a:sym typeface="Helvetica Light"/>
              </a:rPr>
              <a:t>2-Cs</a:t>
            </a:r>
            <a:r>
              <a:rPr kumimoji="0" lang="en-US" sz="8000" b="0" i="0" u="none" strike="noStrike" cap="none" spc="0" normalizeH="0" baseline="0" dirty="0" smtClean="0">
                <a:ln>
                  <a:noFill/>
                </a:ln>
                <a:solidFill>
                  <a:srgbClr val="000000"/>
                </a:solidFill>
                <a:effectLst/>
                <a:uFillTx/>
                <a:latin typeface="+mn-lt"/>
                <a:ea typeface="+mn-ea"/>
                <a:cs typeface="+mn-cs"/>
                <a:sym typeface="Helvetica Light"/>
              </a:rPr>
              <a:t>  </a:t>
            </a:r>
            <a:r>
              <a:rPr kumimoji="0" lang="en-US" sz="8000" b="0" i="0" u="none" strike="noStrike" cap="none" spc="0" normalizeH="0" baseline="0" dirty="0" smtClean="0">
                <a:ln>
                  <a:noFill/>
                </a:ln>
                <a:solidFill>
                  <a:srgbClr val="FF0000"/>
                </a:solidFill>
                <a:effectLst/>
                <a:uFillTx/>
                <a:latin typeface="+mn-lt"/>
                <a:ea typeface="+mn-ea"/>
                <a:cs typeface="+mn-cs"/>
                <a:sym typeface="Helvetica Light"/>
              </a:rPr>
              <a:t>45-Fs</a:t>
            </a:r>
            <a:r>
              <a:rPr kumimoji="0" lang="en-US" sz="8000" b="0" i="0" u="none" strike="noStrike" cap="none" spc="0" normalizeH="0" baseline="0" dirty="0" smtClean="0">
                <a:ln>
                  <a:noFill/>
                </a:ln>
                <a:solidFill>
                  <a:srgbClr val="000000"/>
                </a:solidFill>
                <a:effectLst/>
                <a:uFillTx/>
                <a:latin typeface="+mn-lt"/>
                <a:ea typeface="+mn-ea"/>
                <a:cs typeface="+mn-cs"/>
                <a:sym typeface="Helvetica Light"/>
              </a:rPr>
              <a:t> </a:t>
            </a:r>
            <a:endParaRPr kumimoji="0" lang="en-US" sz="8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9" name="Picture 8"/>
          <p:cNvPicPr>
            <a:picLocks noChangeAspect="1"/>
          </p:cNvPicPr>
          <p:nvPr/>
        </p:nvPicPr>
        <p:blipFill>
          <a:blip r:embed="rId5"/>
          <a:stretch>
            <a:fillRect/>
          </a:stretch>
        </p:blipFill>
        <p:spPr>
          <a:xfrm>
            <a:off x="13834776" y="11391128"/>
            <a:ext cx="2843400" cy="1346200"/>
          </a:xfrm>
          <a:prstGeom prst="rect">
            <a:avLst/>
          </a:prstGeom>
        </p:spPr>
      </p:pic>
      <p:pic>
        <p:nvPicPr>
          <p:cNvPr id="10" name="Picture 9"/>
          <p:cNvPicPr>
            <a:picLocks noChangeAspect="1"/>
          </p:cNvPicPr>
          <p:nvPr/>
        </p:nvPicPr>
        <p:blipFill>
          <a:blip r:embed="rId6"/>
          <a:stretch>
            <a:fillRect/>
          </a:stretch>
        </p:blipFill>
        <p:spPr>
          <a:xfrm>
            <a:off x="17034726" y="11626078"/>
            <a:ext cx="3808126" cy="876300"/>
          </a:xfrm>
          <a:prstGeom prst="rect">
            <a:avLst/>
          </a:prstGeom>
        </p:spPr>
      </p:pic>
      <p:sp>
        <p:nvSpPr>
          <p:cNvPr id="11"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5</a:t>
            </a:fld>
            <a:endParaRPr lang="en-US">
              <a:solidFill>
                <a:srgbClr val="000000"/>
              </a:solidFill>
            </a:endParaRPr>
          </a:p>
        </p:txBody>
      </p:sp>
    </p:spTree>
    <p:extLst>
      <p:ext uri="{BB962C8B-B14F-4D97-AF65-F5344CB8AC3E}">
        <p14:creationId xmlns:p14="http://schemas.microsoft.com/office/powerpoint/2010/main" val="221885431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507152"/>
            <a:ext cx="23353776" cy="1015663"/>
          </a:xfrm>
          <a:prstGeom prst="rect">
            <a:avLst/>
          </a:prstGeom>
        </p:spPr>
        <p:txBody>
          <a:bodyPr wrap="square" bIns="0" anchor="ctr" anchorCtr="0">
            <a:normAutofit/>
          </a:bodyPr>
          <a:lstStyle/>
          <a:p>
            <a:pPr algn="l"/>
            <a:r>
              <a:rPr lang="en-US" sz="6000" dirty="0" smtClean="0">
                <a:solidFill>
                  <a:srgbClr val="FFFFFF"/>
                </a:solidFill>
                <a:latin typeface="Arial" panose="020B0604020202020204" pitchFamily="34" charset="0"/>
                <a:cs typeface="Arial" panose="020B0604020202020204" pitchFamily="34" charset="0"/>
              </a:rPr>
              <a:t>Private Price Tools on the Rise</a:t>
            </a:r>
            <a:endParaRPr lang="en-US" sz="6000" dirty="0">
              <a:latin typeface="Arial" panose="020B0604020202020204" pitchFamily="34" charset="0"/>
              <a:cs typeface="Arial" panose="020B0604020202020204" pitchFamily="34" charset="0"/>
            </a:endParaRPr>
          </a:p>
        </p:txBody>
      </p:sp>
      <p:sp>
        <p:nvSpPr>
          <p:cNvPr id="9" name="Shape 42"/>
          <p:cNvSpPr>
            <a:spLocks noGrp="1"/>
          </p:cNvSpPr>
          <p:nvPr>
            <p:ph type="body" idx="4294967295"/>
          </p:nvPr>
        </p:nvSpPr>
        <p:spPr>
          <a:xfrm>
            <a:off x="962729" y="3255950"/>
            <a:ext cx="10761911" cy="7671393"/>
          </a:xfrm>
          <a:prstGeom prst="rect">
            <a:avLst/>
          </a:prstGeom>
        </p:spPr>
        <p:txBody>
          <a:bodyPr/>
          <a:lstStyle/>
          <a:p>
            <a:pPr lvl="1" algn="l">
              <a:spcBef>
                <a:spcPts val="0"/>
              </a:spcBef>
            </a:pPr>
            <a:r>
              <a:rPr lang="en-US" sz="4800" dirty="0" smtClean="0">
                <a:solidFill>
                  <a:schemeClr val="tx1"/>
                </a:solidFill>
              </a:rPr>
              <a:t>The private sector is stepping up with information about price and in some cases quality.</a:t>
            </a:r>
          </a:p>
          <a:p>
            <a:pPr lvl="2" algn="l">
              <a:spcBef>
                <a:spcPts val="2400"/>
              </a:spcBef>
            </a:pPr>
            <a:r>
              <a:rPr lang="en-US" sz="4800" dirty="0" smtClean="0">
                <a:solidFill>
                  <a:schemeClr val="tx1"/>
                </a:solidFill>
              </a:rPr>
              <a:t>Health plans</a:t>
            </a:r>
          </a:p>
          <a:p>
            <a:pPr lvl="2" algn="l">
              <a:spcBef>
                <a:spcPts val="2400"/>
              </a:spcBef>
            </a:pPr>
            <a:r>
              <a:rPr lang="en-US" sz="4800" dirty="0" smtClean="0">
                <a:solidFill>
                  <a:schemeClr val="tx1"/>
                </a:solidFill>
              </a:rPr>
              <a:t>Independent vendors: </a:t>
            </a:r>
            <a:r>
              <a:rPr lang="en-US" sz="4800" dirty="0" err="1" smtClean="0">
                <a:solidFill>
                  <a:schemeClr val="tx1"/>
                </a:solidFill>
              </a:rPr>
              <a:t>Castlight</a:t>
            </a:r>
            <a:r>
              <a:rPr lang="en-US" sz="4800" dirty="0" smtClean="0">
                <a:solidFill>
                  <a:schemeClr val="tx1"/>
                </a:solidFill>
              </a:rPr>
              <a:t> Health, Change Healthcare, Fair Health, </a:t>
            </a:r>
            <a:r>
              <a:rPr lang="en-US" sz="4800" dirty="0" err="1" smtClean="0">
                <a:solidFill>
                  <a:schemeClr val="tx1"/>
                </a:solidFill>
              </a:rPr>
              <a:t>gooru</a:t>
            </a:r>
            <a:r>
              <a:rPr lang="en-US" sz="4800" dirty="0" smtClean="0">
                <a:solidFill>
                  <a:schemeClr val="tx1"/>
                </a:solidFill>
              </a:rPr>
              <a:t>, Healthcare Bluebook, Zest Health</a:t>
            </a:r>
            <a:endParaRPr lang="en-US" sz="4800" i="1" dirty="0">
              <a:solidFill>
                <a:schemeClr val="tx1"/>
              </a:solidFill>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837919" y="3068320"/>
            <a:ext cx="8962655" cy="9184640"/>
          </a:xfrm>
          <a:prstGeom prst="rect">
            <a:avLst/>
          </a:prstGeom>
          <a:ln w="12700">
            <a:solidFill>
              <a:schemeClr val="tx1"/>
            </a:solidFill>
          </a:ln>
        </p:spPr>
      </p:pic>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6</a:t>
            </a:fld>
            <a:endParaRPr lang="en-US">
              <a:solidFill>
                <a:srgbClr val="000000"/>
              </a:solidFill>
            </a:endParaRPr>
          </a:p>
        </p:txBody>
      </p:sp>
    </p:spTree>
    <p:extLst>
      <p:ext uri="{BB962C8B-B14F-4D97-AF65-F5344CB8AC3E}">
        <p14:creationId xmlns:p14="http://schemas.microsoft.com/office/powerpoint/2010/main" val="251954038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23351266" cy="1789444"/>
          </a:xfrm>
        </p:spPr>
        <p:txBody>
          <a:bodyPr>
            <a:normAutofit/>
          </a:bodyPr>
          <a:lstStyle/>
          <a:p>
            <a:r>
              <a:rPr lang="en-US" dirty="0" smtClean="0">
                <a:latin typeface="Arial" panose="020B0604020202020204" pitchFamily="34" charset="0"/>
                <a:cs typeface="Arial" panose="020B0604020202020204" pitchFamily="34" charset="0"/>
              </a:rPr>
              <a:t>The Data Sharing “Spat”</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4294967295"/>
          </p:nvPr>
        </p:nvSpPr>
        <p:spPr>
          <a:xfrm>
            <a:off x="632221" y="3187407"/>
            <a:ext cx="23002149" cy="8292846"/>
          </a:xfrm>
        </p:spPr>
        <p:txBody>
          <a:bodyPr/>
          <a:lstStyle/>
          <a:p>
            <a:pPr marL="0" indent="0">
              <a:buNone/>
            </a:pPr>
            <a:r>
              <a:rPr lang="en-US" sz="4800" dirty="0" smtClean="0">
                <a:solidFill>
                  <a:schemeClr val="tx1"/>
                </a:solidFill>
              </a:rPr>
              <a:t>Many health plans restrict data use by self-funded purchasers </a:t>
            </a:r>
          </a:p>
          <a:p>
            <a:r>
              <a:rPr lang="en-US" sz="4800" dirty="0" smtClean="0">
                <a:solidFill>
                  <a:schemeClr val="tx1"/>
                </a:solidFill>
              </a:rPr>
              <a:t>Some plans do not allow purchasers to give price data to other third party vendors </a:t>
            </a:r>
          </a:p>
          <a:p>
            <a:pPr lvl="1"/>
            <a:r>
              <a:rPr lang="en-US" sz="4800" dirty="0" smtClean="0">
                <a:solidFill>
                  <a:schemeClr val="tx1"/>
                </a:solidFill>
              </a:rPr>
              <a:t>They argue that price information is proprietary and confidential</a:t>
            </a:r>
          </a:p>
          <a:p>
            <a:r>
              <a:rPr lang="en-US" sz="4800" dirty="0" smtClean="0">
                <a:solidFill>
                  <a:schemeClr val="tx1"/>
                </a:solidFill>
              </a:rPr>
              <a:t>Plans making significant investments in more sophisticated and proprietary transparency tools worry that providing data to other vendors supports competing products</a:t>
            </a:r>
          </a:p>
        </p:txBody>
      </p:sp>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7</a:t>
            </a:fld>
            <a:endParaRPr lang="en-US">
              <a:solidFill>
                <a:srgbClr val="000000"/>
              </a:solidFill>
            </a:endParaRPr>
          </a:p>
        </p:txBody>
      </p:sp>
    </p:spTree>
    <p:extLst>
      <p:ext uri="{BB962C8B-B14F-4D97-AF65-F5344CB8AC3E}">
        <p14:creationId xmlns:p14="http://schemas.microsoft.com/office/powerpoint/2010/main" val="51852228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8872"/>
            <a:ext cx="23353776" cy="1792224"/>
          </a:xfrm>
          <a:prstGeom prst="rect">
            <a:avLst/>
          </a:prstGeom>
        </p:spPr>
        <p:txBody>
          <a:bodyPr wrap="square" lIns="0" tIns="0" rIns="0" bIns="0" anchor="ctr" anchorCtr="0">
            <a:noAutofit/>
          </a:bodyPr>
          <a:lstStyle/>
          <a:p>
            <a:pPr algn="l"/>
            <a:r>
              <a:rPr lang="en-US" sz="6000" dirty="0" smtClean="0">
                <a:solidFill>
                  <a:srgbClr val="FFFFFF"/>
                </a:solidFill>
                <a:latin typeface="Arial" panose="020B0604020202020204" pitchFamily="34" charset="0"/>
                <a:cs typeface="Arial" panose="020B0604020202020204" pitchFamily="34" charset="0"/>
              </a:rPr>
              <a:t>Employers Using Price, Quality Information for Reference Pricing</a:t>
            </a:r>
            <a:endParaRPr lang="en-US" sz="6000" dirty="0">
              <a:latin typeface="Arial" panose="020B0604020202020204" pitchFamily="34" charset="0"/>
              <a:cs typeface="Arial" panose="020B0604020202020204" pitchFamily="34" charset="0"/>
            </a:endParaRPr>
          </a:p>
        </p:txBody>
      </p:sp>
      <p:pic>
        <p:nvPicPr>
          <p:cNvPr id="10" name="Picture 3"/>
          <p:cNvPicPr>
            <a:picLocks noChangeAspect="1" noChangeArrowheads="1"/>
          </p:cNvPicPr>
          <p:nvPr/>
        </p:nvPicPr>
        <p:blipFill>
          <a:blip r:embed="rId3" cstate="print"/>
          <a:srcRect/>
          <a:stretch>
            <a:fillRect/>
          </a:stretch>
        </p:blipFill>
        <p:spPr bwMode="auto">
          <a:xfrm>
            <a:off x="7713561" y="3180708"/>
            <a:ext cx="1943100" cy="2072639"/>
          </a:xfrm>
          <a:prstGeom prst="rect">
            <a:avLst/>
          </a:prstGeom>
          <a:noFill/>
          <a:ln w="9525">
            <a:noFill/>
            <a:miter lim="800000"/>
            <a:headEnd/>
            <a:tailEnd/>
          </a:ln>
        </p:spPr>
      </p:pic>
      <p:pic>
        <p:nvPicPr>
          <p:cNvPr id="11" name="Picture 10" descr="calpers.jpg"/>
          <p:cNvPicPr>
            <a:picLocks noChangeAspect="1"/>
          </p:cNvPicPr>
          <p:nvPr/>
        </p:nvPicPr>
        <p:blipFill>
          <a:blip r:embed="rId4" cstate="print"/>
          <a:stretch>
            <a:fillRect/>
          </a:stretch>
        </p:blipFill>
        <p:spPr>
          <a:xfrm>
            <a:off x="14804569" y="3358608"/>
            <a:ext cx="1943100" cy="1664994"/>
          </a:xfrm>
          <a:prstGeom prst="rect">
            <a:avLst/>
          </a:prstGeom>
        </p:spPr>
      </p:pic>
      <p:grpSp>
        <p:nvGrpSpPr>
          <p:cNvPr id="13" name="Group 12"/>
          <p:cNvGrpSpPr/>
          <p:nvPr/>
        </p:nvGrpSpPr>
        <p:grpSpPr>
          <a:xfrm>
            <a:off x="2050624" y="5833908"/>
            <a:ext cx="20293375" cy="6246604"/>
            <a:chOff x="874985" y="5335960"/>
            <a:chExt cx="20293375" cy="6892935"/>
          </a:xfrm>
        </p:grpSpPr>
        <p:grpSp>
          <p:nvGrpSpPr>
            <p:cNvPr id="14" name="Group 13"/>
            <p:cNvGrpSpPr/>
            <p:nvPr/>
          </p:nvGrpSpPr>
          <p:grpSpPr>
            <a:xfrm>
              <a:off x="2133600" y="5463540"/>
              <a:ext cx="14793884" cy="6765355"/>
              <a:chOff x="685800" y="2687746"/>
              <a:chExt cx="5791200" cy="3404884"/>
            </a:xfrm>
          </p:grpSpPr>
          <p:sp>
            <p:nvSpPr>
              <p:cNvPr id="20" name="TextBox 19"/>
              <p:cNvSpPr txBox="1"/>
              <p:nvPr/>
            </p:nvSpPr>
            <p:spPr>
              <a:xfrm>
                <a:off x="838200" y="4435440"/>
                <a:ext cx="914400" cy="433716"/>
              </a:xfrm>
              <a:prstGeom prst="rect">
                <a:avLst/>
              </a:prstGeom>
              <a:noFill/>
            </p:spPr>
            <p:txBody>
              <a:bodyPr wrap="square" rtlCol="0">
                <a:spAutoFit/>
              </a:bodyPr>
              <a:lstStyle/>
              <a:p>
                <a:r>
                  <a:rPr lang="en-US" b="1" dirty="0" smtClean="0">
                    <a:solidFill>
                      <a:srgbClr val="3B6E8F"/>
                    </a:solidFill>
                  </a:rPr>
                  <a:t>$5K</a:t>
                </a:r>
                <a:endParaRPr lang="en-US" b="1" dirty="0">
                  <a:solidFill>
                    <a:srgbClr val="3B6E8F"/>
                  </a:solidFill>
                </a:endParaRPr>
              </a:p>
            </p:txBody>
          </p:sp>
          <p:sp>
            <p:nvSpPr>
              <p:cNvPr id="21" name="TextBox 20"/>
              <p:cNvSpPr txBox="1"/>
              <p:nvPr/>
            </p:nvSpPr>
            <p:spPr>
              <a:xfrm>
                <a:off x="685800" y="2826570"/>
                <a:ext cx="1066800" cy="433716"/>
              </a:xfrm>
              <a:prstGeom prst="rect">
                <a:avLst/>
              </a:prstGeom>
              <a:noFill/>
            </p:spPr>
            <p:txBody>
              <a:bodyPr wrap="square" rtlCol="0">
                <a:spAutoFit/>
              </a:bodyPr>
              <a:lstStyle/>
              <a:p>
                <a:r>
                  <a:rPr lang="en-US" b="1" dirty="0" smtClean="0">
                    <a:solidFill>
                      <a:srgbClr val="3B6E8F"/>
                    </a:solidFill>
                  </a:rPr>
                  <a:t>$20K</a:t>
                </a:r>
                <a:endParaRPr lang="en-US" dirty="0">
                  <a:solidFill>
                    <a:srgbClr val="3B6E8F"/>
                  </a:solidFill>
                </a:endParaRPr>
              </a:p>
            </p:txBody>
          </p:sp>
          <p:cxnSp>
            <p:nvCxnSpPr>
              <p:cNvPr id="22" name="Straight Arrow Connector 21"/>
              <p:cNvCxnSpPr/>
              <p:nvPr/>
            </p:nvCxnSpPr>
            <p:spPr bwMode="auto">
              <a:xfrm>
                <a:off x="1600200" y="5430946"/>
                <a:ext cx="4495800" cy="2"/>
              </a:xfrm>
              <a:prstGeom prst="straightConnector1">
                <a:avLst/>
              </a:prstGeom>
              <a:solidFill>
                <a:schemeClr val="accent1"/>
              </a:solidFill>
              <a:ln w="76200" cap="flat" cmpd="sng" algn="ctr">
                <a:solidFill>
                  <a:srgbClr val="3B6E8F"/>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 name="TextBox 22"/>
              <p:cNvSpPr txBox="1"/>
              <p:nvPr/>
            </p:nvSpPr>
            <p:spPr>
              <a:xfrm>
                <a:off x="685800" y="3946557"/>
                <a:ext cx="1066800" cy="433716"/>
              </a:xfrm>
              <a:prstGeom prst="rect">
                <a:avLst/>
              </a:prstGeom>
              <a:noFill/>
            </p:spPr>
            <p:txBody>
              <a:bodyPr wrap="square" rtlCol="0">
                <a:spAutoFit/>
              </a:bodyPr>
              <a:lstStyle/>
              <a:p>
                <a:r>
                  <a:rPr lang="en-US" b="1" dirty="0" smtClean="0">
                    <a:solidFill>
                      <a:srgbClr val="3B6E8F"/>
                    </a:solidFill>
                  </a:rPr>
                  <a:t>$10K</a:t>
                </a:r>
                <a:endParaRPr lang="en-US" b="1" dirty="0">
                  <a:solidFill>
                    <a:srgbClr val="3B6E8F"/>
                  </a:solidFill>
                </a:endParaRPr>
              </a:p>
            </p:txBody>
          </p:sp>
          <p:sp>
            <p:nvSpPr>
              <p:cNvPr id="24" name="TextBox 23"/>
              <p:cNvSpPr txBox="1"/>
              <p:nvPr/>
            </p:nvSpPr>
            <p:spPr>
              <a:xfrm>
                <a:off x="685800" y="3377881"/>
                <a:ext cx="1066800" cy="433716"/>
              </a:xfrm>
              <a:prstGeom prst="rect">
                <a:avLst/>
              </a:prstGeom>
              <a:noFill/>
            </p:spPr>
            <p:txBody>
              <a:bodyPr wrap="square" rtlCol="0">
                <a:spAutoFit/>
              </a:bodyPr>
              <a:lstStyle/>
              <a:p>
                <a:r>
                  <a:rPr lang="en-US" b="1" dirty="0" smtClean="0">
                    <a:solidFill>
                      <a:srgbClr val="3B6E8F"/>
                    </a:solidFill>
                  </a:rPr>
                  <a:t>$15K</a:t>
                </a:r>
                <a:endParaRPr lang="en-US" dirty="0">
                  <a:solidFill>
                    <a:srgbClr val="3B6E8F"/>
                  </a:solidFill>
                </a:endParaRPr>
              </a:p>
            </p:txBody>
          </p:sp>
          <p:sp>
            <p:nvSpPr>
              <p:cNvPr id="25" name="TextBox 24"/>
              <p:cNvSpPr txBox="1"/>
              <p:nvPr/>
            </p:nvSpPr>
            <p:spPr>
              <a:xfrm>
                <a:off x="1562100" y="5767343"/>
                <a:ext cx="4800600" cy="325287"/>
              </a:xfrm>
              <a:prstGeom prst="rect">
                <a:avLst/>
              </a:prstGeom>
              <a:noFill/>
            </p:spPr>
            <p:txBody>
              <a:bodyPr wrap="square" rtlCol="0">
                <a:spAutoFit/>
              </a:bodyPr>
              <a:lstStyle/>
              <a:p>
                <a:r>
                  <a:rPr lang="en-US" sz="3600" b="1" dirty="0" smtClean="0">
                    <a:solidFill>
                      <a:srgbClr val="3B6E8F"/>
                    </a:solidFill>
                    <a:latin typeface="Calibri" panose="020F0502020204030204" pitchFamily="34" charset="0"/>
                  </a:rPr>
                  <a:t>Frequency and Cost of Services Performed</a:t>
                </a:r>
                <a:endParaRPr lang="en-US" sz="3600" b="1" dirty="0">
                  <a:solidFill>
                    <a:srgbClr val="3B6E8F"/>
                  </a:solidFill>
                  <a:latin typeface="Calibri" panose="020F0502020204030204" pitchFamily="34" charset="0"/>
                </a:endParaRPr>
              </a:p>
            </p:txBody>
          </p:sp>
          <p:cxnSp>
            <p:nvCxnSpPr>
              <p:cNvPr id="26" name="Straight Connector 25"/>
              <p:cNvCxnSpPr/>
              <p:nvPr/>
            </p:nvCxnSpPr>
            <p:spPr bwMode="auto">
              <a:xfrm>
                <a:off x="1600200" y="4235630"/>
                <a:ext cx="4495800" cy="0"/>
              </a:xfrm>
              <a:prstGeom prst="line">
                <a:avLst/>
              </a:prstGeom>
              <a:solidFill>
                <a:schemeClr val="accent1"/>
              </a:solidFill>
              <a:ln w="28575" cap="flat" cmpd="sng" algn="ctr">
                <a:solidFill>
                  <a:srgbClr val="EE2E24"/>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p:cNvSpPr txBox="1"/>
              <p:nvPr/>
            </p:nvSpPr>
            <p:spPr>
              <a:xfrm>
                <a:off x="2590800" y="3971154"/>
                <a:ext cx="2743200" cy="263327"/>
              </a:xfrm>
              <a:prstGeom prst="rect">
                <a:avLst/>
              </a:prstGeom>
              <a:noFill/>
            </p:spPr>
            <p:txBody>
              <a:bodyPr wrap="square" rtlCol="0">
                <a:spAutoFit/>
              </a:bodyPr>
              <a:lstStyle/>
              <a:p>
                <a:r>
                  <a:rPr lang="en-US" sz="2800" b="1" dirty="0" smtClean="0">
                    <a:solidFill>
                      <a:srgbClr val="EE2E24"/>
                    </a:solidFill>
                    <a:latin typeface="Calibri" panose="020F0502020204030204" pitchFamily="34" charset="0"/>
                  </a:rPr>
                  <a:t>REFERENCE PRICE</a:t>
                </a:r>
                <a:endParaRPr lang="en-US" sz="2800" b="1" dirty="0">
                  <a:solidFill>
                    <a:srgbClr val="EE2E24"/>
                  </a:solidFill>
                  <a:latin typeface="Calibri" panose="020F0502020204030204" pitchFamily="34" charset="0"/>
                </a:endParaRPr>
              </a:p>
            </p:txBody>
          </p:sp>
          <p:sp>
            <p:nvSpPr>
              <p:cNvPr id="28" name="Right Brace 27"/>
              <p:cNvSpPr/>
              <p:nvPr/>
            </p:nvSpPr>
            <p:spPr bwMode="auto">
              <a:xfrm>
                <a:off x="6096000" y="4287946"/>
                <a:ext cx="381000" cy="1143000"/>
              </a:xfrm>
              <a:prstGeom prst="rightBrace">
                <a:avLst>
                  <a:gd name="adj1" fmla="val 47736"/>
                  <a:gd name="adj2" fmla="val 50000"/>
                </a:avLst>
              </a:prstGeom>
              <a:noFill/>
              <a:ln w="9525" cap="flat" cmpd="sng" algn="ctr">
                <a:solidFill>
                  <a:srgbClr val="F3732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34" charset="-128"/>
                </a:endParaRPr>
              </a:p>
            </p:txBody>
          </p:sp>
          <p:sp>
            <p:nvSpPr>
              <p:cNvPr id="29" name="Right Brace 28"/>
              <p:cNvSpPr/>
              <p:nvPr/>
            </p:nvSpPr>
            <p:spPr bwMode="auto">
              <a:xfrm>
                <a:off x="6096000" y="2687746"/>
                <a:ext cx="381000" cy="1524000"/>
              </a:xfrm>
              <a:prstGeom prst="rightBrace">
                <a:avLst>
                  <a:gd name="adj1" fmla="val 47736"/>
                  <a:gd name="adj2" fmla="val 50000"/>
                </a:avLst>
              </a:prstGeom>
              <a:noFill/>
              <a:ln w="9525" cap="flat" cmpd="sng" algn="ctr">
                <a:solidFill>
                  <a:srgbClr val="F3732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34" charset="-128"/>
                </a:endParaRPr>
              </a:p>
            </p:txBody>
          </p:sp>
        </p:grpSp>
        <p:cxnSp>
          <p:nvCxnSpPr>
            <p:cNvPr id="15" name="Straight Arrow Connector 14"/>
            <p:cNvCxnSpPr/>
            <p:nvPr/>
          </p:nvCxnSpPr>
          <p:spPr bwMode="auto">
            <a:xfrm flipV="1">
              <a:off x="4469476" y="5692140"/>
              <a:ext cx="0" cy="5222021"/>
            </a:xfrm>
            <a:prstGeom prst="straightConnector1">
              <a:avLst/>
            </a:prstGeom>
            <a:solidFill>
              <a:schemeClr val="accent1"/>
            </a:solidFill>
            <a:ln w="76200" cap="flat" cmpd="sng" algn="ctr">
              <a:solidFill>
                <a:srgbClr val="3B6E8F"/>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TextBox 15"/>
            <p:cNvSpPr txBox="1"/>
            <p:nvPr/>
          </p:nvSpPr>
          <p:spPr>
            <a:xfrm>
              <a:off x="2522913" y="10062736"/>
              <a:ext cx="2335876" cy="861775"/>
            </a:xfrm>
            <a:prstGeom prst="rect">
              <a:avLst/>
            </a:prstGeom>
            <a:noFill/>
          </p:spPr>
          <p:txBody>
            <a:bodyPr wrap="square" rtlCol="0">
              <a:spAutoFit/>
            </a:bodyPr>
            <a:lstStyle/>
            <a:p>
              <a:r>
                <a:rPr lang="en-US" b="1" dirty="0" smtClean="0">
                  <a:solidFill>
                    <a:srgbClr val="3B6E8F"/>
                  </a:solidFill>
                </a:rPr>
                <a:t>$0</a:t>
              </a:r>
              <a:endParaRPr lang="en-US" b="1" dirty="0">
                <a:solidFill>
                  <a:srgbClr val="3B6E8F"/>
                </a:solidFill>
              </a:endParaRPr>
            </a:p>
          </p:txBody>
        </p:sp>
        <p:sp>
          <p:nvSpPr>
            <p:cNvPr id="17" name="TextBox 16"/>
            <p:cNvSpPr txBox="1"/>
            <p:nvPr/>
          </p:nvSpPr>
          <p:spPr>
            <a:xfrm>
              <a:off x="17282160" y="5335960"/>
              <a:ext cx="3886200" cy="2677656"/>
            </a:xfrm>
            <a:prstGeom prst="rect">
              <a:avLst/>
            </a:prstGeom>
            <a:noFill/>
          </p:spPr>
          <p:txBody>
            <a:bodyPr wrap="square" rtlCol="0">
              <a:spAutoFit/>
            </a:bodyPr>
            <a:lstStyle/>
            <a:p>
              <a:pPr algn="l"/>
              <a:r>
                <a:rPr lang="en-US" sz="2800" dirty="0" smtClean="0">
                  <a:solidFill>
                    <a:srgbClr val="F37321"/>
                  </a:solidFill>
                </a:rPr>
                <a:t>Consumers seeking care from providers </a:t>
              </a:r>
              <a:r>
                <a:rPr lang="en-US" sz="2800" b="1" u="sng" dirty="0" smtClean="0">
                  <a:solidFill>
                    <a:srgbClr val="F37321"/>
                  </a:solidFill>
                </a:rPr>
                <a:t>above</a:t>
              </a:r>
              <a:r>
                <a:rPr lang="en-US" sz="2800" dirty="0" smtClean="0">
                  <a:solidFill>
                    <a:srgbClr val="F37321"/>
                  </a:solidFill>
                </a:rPr>
                <a:t> the reference price may be subject to additional out-of-pocket financial liability</a:t>
              </a:r>
              <a:endParaRPr lang="en-US" sz="2800" dirty="0">
                <a:solidFill>
                  <a:srgbClr val="F37321"/>
                </a:solidFill>
              </a:endParaRPr>
            </a:p>
          </p:txBody>
        </p:sp>
        <p:sp>
          <p:nvSpPr>
            <p:cNvPr id="18" name="TextBox 17"/>
            <p:cNvSpPr txBox="1"/>
            <p:nvPr/>
          </p:nvSpPr>
          <p:spPr>
            <a:xfrm>
              <a:off x="17282160" y="8517000"/>
              <a:ext cx="3886200" cy="2677656"/>
            </a:xfrm>
            <a:prstGeom prst="rect">
              <a:avLst/>
            </a:prstGeom>
            <a:noFill/>
          </p:spPr>
          <p:txBody>
            <a:bodyPr wrap="square" rtlCol="0">
              <a:spAutoFit/>
            </a:bodyPr>
            <a:lstStyle/>
            <a:p>
              <a:pPr algn="l"/>
              <a:r>
                <a:rPr lang="en-US" sz="2800" dirty="0" smtClean="0">
                  <a:solidFill>
                    <a:srgbClr val="F37321"/>
                  </a:solidFill>
                </a:rPr>
                <a:t>Consumers seeking care from providers </a:t>
              </a:r>
              <a:r>
                <a:rPr lang="en-US" sz="2800" b="1" u="sng" dirty="0" smtClean="0">
                  <a:solidFill>
                    <a:srgbClr val="F37321"/>
                  </a:solidFill>
                </a:rPr>
                <a:t>at or below</a:t>
              </a:r>
              <a:r>
                <a:rPr lang="en-US" sz="2800" dirty="0" smtClean="0">
                  <a:solidFill>
                    <a:srgbClr val="F37321"/>
                  </a:solidFill>
                </a:rPr>
                <a:t> the reference price are typically responsible for normal or no cost-sharing</a:t>
              </a:r>
              <a:endParaRPr lang="en-US" sz="2800" dirty="0">
                <a:solidFill>
                  <a:srgbClr val="F37321"/>
                </a:solidFill>
              </a:endParaRPr>
            </a:p>
          </p:txBody>
        </p:sp>
        <p:sp>
          <p:nvSpPr>
            <p:cNvPr id="19" name="TextBox 18"/>
            <p:cNvSpPr txBox="1"/>
            <p:nvPr/>
          </p:nvSpPr>
          <p:spPr>
            <a:xfrm rot="16200000">
              <a:off x="-1246624" y="7872720"/>
              <a:ext cx="5443547" cy="1200329"/>
            </a:xfrm>
            <a:prstGeom prst="rect">
              <a:avLst/>
            </a:prstGeom>
            <a:noFill/>
          </p:spPr>
          <p:txBody>
            <a:bodyPr wrap="square" rtlCol="0">
              <a:spAutoFit/>
            </a:bodyPr>
            <a:lstStyle/>
            <a:p>
              <a:pPr algn="ctr"/>
              <a:r>
                <a:rPr lang="en-US" sz="3600" b="1" dirty="0" smtClean="0">
                  <a:solidFill>
                    <a:srgbClr val="3B6E8F"/>
                  </a:solidFill>
                  <a:latin typeface="Calibri" panose="020F0502020204030204" pitchFamily="34" charset="0"/>
                </a:rPr>
                <a:t>Price Variation </a:t>
              </a:r>
            </a:p>
            <a:p>
              <a:pPr algn="ctr"/>
              <a:r>
                <a:rPr lang="en-US" sz="3600" b="1" dirty="0" smtClean="0">
                  <a:solidFill>
                    <a:srgbClr val="3B6E8F"/>
                  </a:solidFill>
                  <a:latin typeface="Calibri" panose="020F0502020204030204" pitchFamily="34" charset="0"/>
                </a:rPr>
                <a:t>Identical Service</a:t>
              </a:r>
              <a:endParaRPr lang="en-US" sz="3600" b="1" dirty="0">
                <a:solidFill>
                  <a:srgbClr val="3B6E8F"/>
                </a:solidFill>
                <a:latin typeface="Calibri" panose="020F0502020204030204" pitchFamily="34" charset="0"/>
              </a:endParaRPr>
            </a:p>
          </p:txBody>
        </p:sp>
      </p:grpSp>
      <p:sp>
        <p:nvSpPr>
          <p:cNvPr id="30"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8</a:t>
            </a:fld>
            <a:endParaRPr lang="en-US">
              <a:solidFill>
                <a:srgbClr val="000000"/>
              </a:solidFill>
            </a:endParaRPr>
          </a:p>
        </p:txBody>
      </p:sp>
      <p:sp>
        <p:nvSpPr>
          <p:cNvPr id="31" name="TextBox 30"/>
          <p:cNvSpPr txBox="1"/>
          <p:nvPr/>
        </p:nvSpPr>
        <p:spPr>
          <a:xfrm>
            <a:off x="14278708" y="12413924"/>
            <a:ext cx="6506307"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1100" b="0" i="0" u="none" strike="noStrike" cap="none" spc="0" normalizeH="0" baseline="0" dirty="0" smtClean="0">
                <a:ln>
                  <a:noFill/>
                </a:ln>
                <a:solidFill>
                  <a:srgbClr val="000000"/>
                </a:solidFill>
                <a:effectLst/>
                <a:uFillTx/>
                <a:latin typeface="+mn-lt"/>
                <a:ea typeface="+mn-ea"/>
                <a:cs typeface="+mn-cs"/>
                <a:sym typeface="Helvetica Light"/>
              </a:rPr>
              <a:t>Catalyst for Payment Reform</a:t>
            </a:r>
            <a:endParaRPr kumimoji="0" lang="en-US" sz="11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29238331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8872"/>
            <a:ext cx="23353776" cy="1792224"/>
          </a:xfrm>
          <a:prstGeom prst="rect">
            <a:avLst/>
          </a:prstGeom>
        </p:spPr>
        <p:txBody>
          <a:bodyPr wrap="square" lIns="0" tIns="0" rIns="0" bIns="0" anchor="ctr" anchorCtr="0">
            <a:normAutofit/>
          </a:bodyPr>
          <a:lstStyle/>
          <a:p>
            <a:pPr algn="l"/>
            <a:r>
              <a:rPr lang="en-US" sz="6000" dirty="0" smtClean="0">
                <a:solidFill>
                  <a:srgbClr val="FFFFFF"/>
                </a:solidFill>
                <a:latin typeface="Arial" panose="020B0604020202020204" pitchFamily="34" charset="0"/>
                <a:cs typeface="Arial" panose="020B0604020202020204" pitchFamily="34" charset="0"/>
              </a:rPr>
              <a:t>What Employers Can Do About It</a:t>
            </a:r>
          </a:p>
        </p:txBody>
      </p:sp>
      <p:sp>
        <p:nvSpPr>
          <p:cNvPr id="7" name="Text Placeholder 2"/>
          <p:cNvSpPr txBox="1">
            <a:spLocks/>
          </p:cNvSpPr>
          <p:nvPr/>
        </p:nvSpPr>
        <p:spPr>
          <a:xfrm>
            <a:off x="935947" y="4954980"/>
            <a:ext cx="10724037" cy="800551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270000" indent="-635000" defTabSz="825500">
              <a:spcBef>
                <a:spcPts val="5900"/>
              </a:spcBef>
              <a:buClrTx/>
              <a:buSzPct val="75000"/>
              <a:buChar char="‣"/>
              <a:defRPr sz="4400">
                <a:solidFill>
                  <a:srgbClr val="53585F"/>
                </a:solidFill>
                <a:latin typeface="Arial"/>
                <a:ea typeface="Arial"/>
                <a:cs typeface="Arial"/>
                <a:sym typeface="Arial"/>
              </a:defRPr>
            </a:lvl2pPr>
            <a:lvl3pPr marL="1905000" indent="-635000" defTabSz="825500">
              <a:spcBef>
                <a:spcPts val="5900"/>
              </a:spcBef>
              <a:buClr>
                <a:srgbClr val="53585F"/>
              </a:buClr>
              <a:buSzPct val="75000"/>
              <a:buChar char="‣"/>
              <a:defRPr sz="4400">
                <a:solidFill>
                  <a:srgbClr val="53585F"/>
                </a:solidFill>
                <a:latin typeface="Arial"/>
                <a:ea typeface="Arial"/>
                <a:cs typeface="Arial"/>
                <a:sym typeface="Arial"/>
              </a:defRPr>
            </a:lvl3pPr>
            <a:lvl4pPr marL="2540000" indent="-635000" defTabSz="825500">
              <a:spcBef>
                <a:spcPts val="5900"/>
              </a:spcBef>
              <a:buClr>
                <a:srgbClr val="A6AAA9"/>
              </a:buClr>
              <a:buSzPct val="75000"/>
              <a:buChar char="‣"/>
              <a:defRPr sz="4400">
                <a:solidFill>
                  <a:srgbClr val="53585F"/>
                </a:solidFill>
                <a:latin typeface="Arial"/>
                <a:ea typeface="Arial"/>
                <a:cs typeface="Arial"/>
                <a:sym typeface="Arial"/>
              </a:defRPr>
            </a:lvl4pPr>
            <a:lvl5pPr marL="3175000" indent="-635000" defTabSz="825500">
              <a:spcBef>
                <a:spcPts val="5900"/>
              </a:spcBef>
              <a:buClr>
                <a:srgbClr val="DCDEE0"/>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a:lstStyle>
          <a:p>
            <a:pPr algn="l">
              <a:spcBef>
                <a:spcPts val="3600"/>
              </a:spcBef>
            </a:pPr>
            <a:r>
              <a:rPr lang="en-US" dirty="0" smtClean="0">
                <a:solidFill>
                  <a:schemeClr val="tx1"/>
                </a:solidFill>
              </a:rPr>
              <a:t>Incentivize employees</a:t>
            </a:r>
          </a:p>
          <a:p>
            <a:pPr algn="l">
              <a:spcBef>
                <a:spcPts val="3600"/>
              </a:spcBef>
            </a:pPr>
            <a:r>
              <a:rPr lang="en-US" dirty="0" smtClean="0">
                <a:solidFill>
                  <a:schemeClr val="tx1"/>
                </a:solidFill>
              </a:rPr>
              <a:t>Email campaign</a:t>
            </a:r>
          </a:p>
          <a:p>
            <a:pPr algn="l">
              <a:spcBef>
                <a:spcPts val="3600"/>
              </a:spcBef>
            </a:pPr>
            <a:r>
              <a:rPr lang="en-US" dirty="0" smtClean="0">
                <a:solidFill>
                  <a:schemeClr val="tx1"/>
                </a:solidFill>
              </a:rPr>
              <a:t>Follow up promotion strategy</a:t>
            </a:r>
          </a:p>
          <a:p>
            <a:pPr algn="l">
              <a:spcBef>
                <a:spcPts val="3600"/>
              </a:spcBef>
            </a:pPr>
            <a:r>
              <a:rPr lang="en-US" dirty="0">
                <a:solidFill>
                  <a:schemeClr val="tx1"/>
                </a:solidFill>
              </a:rPr>
              <a:t>Engage spouses and dependents</a:t>
            </a:r>
          </a:p>
          <a:p>
            <a:pPr algn="l">
              <a:spcBef>
                <a:spcPts val="3600"/>
              </a:spcBef>
            </a:pPr>
            <a:endParaRPr lang="en-US" dirty="0">
              <a:solidFill>
                <a:schemeClr val="tx1"/>
              </a:solidFill>
            </a:endParaRPr>
          </a:p>
        </p:txBody>
      </p:sp>
      <p:sp>
        <p:nvSpPr>
          <p:cNvPr id="8" name="TextBox 7"/>
          <p:cNvSpPr txBox="1"/>
          <p:nvPr/>
        </p:nvSpPr>
        <p:spPr>
          <a:xfrm>
            <a:off x="1118827" y="2591839"/>
            <a:ext cx="22106933"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b="1" dirty="0" smtClean="0">
                <a:solidFill>
                  <a:schemeClr val="tx1"/>
                </a:solidFill>
              </a:rPr>
              <a:t>Tips to Encourage Employee Use of Plan Cost Tools</a:t>
            </a:r>
            <a:endParaRPr lang="en-US" b="1" dirty="0">
              <a:solidFill>
                <a:schemeClr val="tx1"/>
              </a:solidFill>
            </a:endParaRPr>
          </a:p>
        </p:txBody>
      </p:sp>
      <p:sp>
        <p:nvSpPr>
          <p:cNvPr id="9" name="Text Placeholder 2"/>
          <p:cNvSpPr txBox="1">
            <a:spLocks/>
          </p:cNvSpPr>
          <p:nvPr/>
        </p:nvSpPr>
        <p:spPr>
          <a:xfrm>
            <a:off x="12791677" y="4954980"/>
            <a:ext cx="10724037" cy="8537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270000" indent="-635000" defTabSz="825500">
              <a:spcBef>
                <a:spcPts val="5900"/>
              </a:spcBef>
              <a:buClrTx/>
              <a:buSzPct val="75000"/>
              <a:buChar char="‣"/>
              <a:defRPr sz="4400">
                <a:solidFill>
                  <a:srgbClr val="53585F"/>
                </a:solidFill>
                <a:latin typeface="Arial"/>
                <a:ea typeface="Arial"/>
                <a:cs typeface="Arial"/>
                <a:sym typeface="Arial"/>
              </a:defRPr>
            </a:lvl2pPr>
            <a:lvl3pPr marL="1905000" indent="-635000" defTabSz="825500">
              <a:spcBef>
                <a:spcPts val="5900"/>
              </a:spcBef>
              <a:buClr>
                <a:srgbClr val="53585F"/>
              </a:buClr>
              <a:buSzPct val="75000"/>
              <a:buChar char="‣"/>
              <a:defRPr sz="4400">
                <a:solidFill>
                  <a:srgbClr val="53585F"/>
                </a:solidFill>
                <a:latin typeface="Arial"/>
                <a:ea typeface="Arial"/>
                <a:cs typeface="Arial"/>
                <a:sym typeface="Arial"/>
              </a:defRPr>
            </a:lvl3pPr>
            <a:lvl4pPr marL="2540000" indent="-635000" defTabSz="825500">
              <a:spcBef>
                <a:spcPts val="5900"/>
              </a:spcBef>
              <a:buClr>
                <a:srgbClr val="A6AAA9"/>
              </a:buClr>
              <a:buSzPct val="75000"/>
              <a:buChar char="‣"/>
              <a:defRPr sz="4400">
                <a:solidFill>
                  <a:srgbClr val="53585F"/>
                </a:solidFill>
                <a:latin typeface="Arial"/>
                <a:ea typeface="Arial"/>
                <a:cs typeface="Arial"/>
                <a:sym typeface="Arial"/>
              </a:defRPr>
            </a:lvl4pPr>
            <a:lvl5pPr marL="3175000" indent="-635000" defTabSz="825500">
              <a:spcBef>
                <a:spcPts val="5900"/>
              </a:spcBef>
              <a:buClr>
                <a:srgbClr val="DCDEE0"/>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a:lstStyle>
          <a:p>
            <a:pPr algn="l">
              <a:spcBef>
                <a:spcPts val="3600"/>
              </a:spcBef>
            </a:pPr>
            <a:r>
              <a:rPr lang="en-US" dirty="0" smtClean="0">
                <a:solidFill>
                  <a:schemeClr val="tx1"/>
                </a:solidFill>
              </a:rPr>
              <a:t>Engage influencers and stakeholders</a:t>
            </a:r>
          </a:p>
          <a:p>
            <a:pPr algn="l">
              <a:spcBef>
                <a:spcPts val="3600"/>
              </a:spcBef>
            </a:pPr>
            <a:r>
              <a:rPr lang="en-US" dirty="0" smtClean="0">
                <a:solidFill>
                  <a:schemeClr val="tx1"/>
                </a:solidFill>
              </a:rPr>
              <a:t>Use testimonials</a:t>
            </a:r>
          </a:p>
          <a:p>
            <a:pPr algn="l">
              <a:spcBef>
                <a:spcPts val="3600"/>
              </a:spcBef>
            </a:pPr>
            <a:r>
              <a:rPr lang="en-US" dirty="0" smtClean="0">
                <a:solidFill>
                  <a:schemeClr val="tx1"/>
                </a:solidFill>
              </a:rPr>
              <a:t>Highlight health plan tools in existing benefits communications</a:t>
            </a:r>
          </a:p>
          <a:p>
            <a:pPr algn="l">
              <a:spcBef>
                <a:spcPts val="3600"/>
              </a:spcBef>
            </a:pPr>
            <a:r>
              <a:rPr lang="en-US" dirty="0" smtClean="0">
                <a:solidFill>
                  <a:schemeClr val="tx1"/>
                </a:solidFill>
              </a:rPr>
              <a:t>Incorporate tools in new hire onboarding</a:t>
            </a:r>
          </a:p>
          <a:p>
            <a:pPr algn="l">
              <a:spcBef>
                <a:spcPts val="3600"/>
              </a:spcBef>
            </a:pP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96562" y="3340470"/>
            <a:ext cx="3287509" cy="1603663"/>
          </a:xfrm>
          <a:prstGeom prst="rect">
            <a:avLst/>
          </a:prstGeom>
        </p:spPr>
      </p:pic>
      <p:sp>
        <p:nvSpPr>
          <p:cNvPr id="10"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9</a:t>
            </a:fld>
            <a:endParaRPr lang="en-US">
              <a:solidFill>
                <a:srgbClr val="000000"/>
              </a:solidFill>
            </a:endParaRPr>
          </a:p>
        </p:txBody>
      </p:sp>
    </p:spTree>
    <p:extLst>
      <p:ext uri="{BB962C8B-B14F-4D97-AF65-F5344CB8AC3E}">
        <p14:creationId xmlns:p14="http://schemas.microsoft.com/office/powerpoint/2010/main" val="4175741051"/>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6577</TotalTime>
  <Words>2145</Words>
  <Application>Microsoft Office PowerPoint</Application>
  <PresentationFormat>Custom</PresentationFormat>
  <Paragraphs>165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ＭＳ Ｐゴシック</vt:lpstr>
      <vt:lpstr>Arial</vt:lpstr>
      <vt:lpstr>Arial Bold</vt:lpstr>
      <vt:lpstr>Avenir Roman</vt:lpstr>
      <vt:lpstr>Calibri</vt:lpstr>
      <vt:lpstr>Helvetica</vt:lpstr>
      <vt:lpstr>Helvetica Light</vt:lpstr>
      <vt:lpstr>1_White</vt:lpstr>
      <vt:lpstr>Price Transparency</vt:lpstr>
      <vt:lpstr>Price and Quality Transparency</vt:lpstr>
      <vt:lpstr>Defining Price Transparency</vt:lpstr>
      <vt:lpstr>Employers’ Need for Price Transparency</vt:lpstr>
      <vt:lpstr>PowerPoint Presentation</vt:lpstr>
      <vt:lpstr>PowerPoint Presentation</vt:lpstr>
      <vt:lpstr>The Data Sharing “Spat”</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dc:title>
  <dc:subject/>
  <dc:creator>Chuck Alston</dc:creator>
  <cp:keywords/>
  <dc:description/>
  <cp:lastModifiedBy>Chuck Alston</cp:lastModifiedBy>
  <cp:revision>237</cp:revision>
  <cp:lastPrinted>2015-12-22T15:12:40Z</cp:lastPrinted>
  <dcterms:modified xsi:type="dcterms:W3CDTF">2015-12-22T17:50:10Z</dcterms:modified>
  <cp:category/>
</cp:coreProperties>
</file>