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 ContentType="image/t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3"/>
  </p:notesMasterIdLst>
  <p:handoutMasterIdLst>
    <p:handoutMasterId r:id="rId14"/>
  </p:handoutMasterIdLst>
  <p:sldIdLst>
    <p:sldId id="262" r:id="rId2"/>
    <p:sldId id="339" r:id="rId3"/>
    <p:sldId id="385" r:id="rId4"/>
    <p:sldId id="340" r:id="rId5"/>
    <p:sldId id="341" r:id="rId6"/>
    <p:sldId id="342" r:id="rId7"/>
    <p:sldId id="384" r:id="rId8"/>
    <p:sldId id="346" r:id="rId9"/>
    <p:sldId id="386" r:id="rId10"/>
    <p:sldId id="347" r:id="rId11"/>
    <p:sldId id="348" r:id="rId12"/>
  </p:sldIdLst>
  <p:sldSz cx="24384000" cy="13716000"/>
  <p:notesSz cx="7026275" cy="9312275"/>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A735"/>
    <a:srgbClr val="1C1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49" autoAdjust="0"/>
  </p:normalViewPr>
  <p:slideViewPr>
    <p:cSldViewPr snapToGrid="0" snapToObjects="1">
      <p:cViewPr varScale="1">
        <p:scale>
          <a:sx n="32" d="100"/>
          <a:sy n="32" d="100"/>
        </p:scale>
        <p:origin x="1320" y="77"/>
      </p:cViewPr>
      <p:guideLst>
        <p:guide orient="horz" pos="4320"/>
        <p:guide pos="7680"/>
      </p:guideLst>
    </p:cSldViewPr>
  </p:slideViewPr>
  <p:notesTextViewPr>
    <p:cViewPr>
      <p:scale>
        <a:sx n="100" d="100"/>
        <a:sy n="100" d="100"/>
      </p:scale>
      <p:origin x="0" y="0"/>
    </p:cViewPr>
  </p:notesTextViewPr>
  <p:sorterViewPr>
    <p:cViewPr>
      <p:scale>
        <a:sx n="50" d="100"/>
        <a:sy n="50" d="100"/>
      </p:scale>
      <p:origin x="0" y="-2784"/>
    </p:cViewPr>
  </p:sorterViewPr>
  <p:notesViewPr>
    <p:cSldViewPr snapToGrid="0" snapToObjects="1" showGuides="1">
      <p:cViewPr varScale="1">
        <p:scale>
          <a:sx n="65" d="100"/>
          <a:sy n="65" d="100"/>
        </p:scale>
        <p:origin x="3048"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dLbl>
              <c:idx val="0"/>
              <c:layout>
                <c:manualLayout>
                  <c:x val="4.4534804918191499E-2"/>
                  <c:y val="1.85385447242391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3.0980733856133199E-2"/>
                  <c:y val="-1.2359029816159399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2"/>
              <c:layout>
                <c:manualLayout>
                  <c:x val="8.9069609836382999E-2"/>
                  <c:y val="-0.105051753437355"/>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bg2">
                          <a:lumMod val="5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3"/>
              <c:layout>
                <c:manualLayout>
                  <c:x val="0.22848291218898201"/>
                  <c:y val="-2.1628302178279001E-2"/>
                </c:manualLayout>
              </c:layout>
              <c:tx>
                <c:rich>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fld id="{32A1E874-BF5D-4F02-BAA5-183644806070}" type="CATEGORYNAME">
                      <a:rPr lang="en-US" sz="2000"/>
                      <a:pPr>
                        <a:defRPr sz="2000">
                          <a:solidFill>
                            <a:schemeClr val="accent1"/>
                          </a:solidFill>
                        </a:defRPr>
                      </a:pPr>
                      <a:t>[CATEGORY NAME]</a:t>
                    </a:fld>
                    <a:r>
                      <a:rPr lang="en-US" sz="2000"/>
                      <a:t>
</a:t>
                    </a:r>
                    <a:fld id="{84ED424D-A50A-4F79-82E3-A1003A8760CB}" type="PERCENTAGE">
                      <a:rPr lang="en-US" sz="2000"/>
                      <a:pPr>
                        <a:defRPr sz="2000">
                          <a:solidFill>
                            <a:schemeClr val="accent1"/>
                          </a:solidFill>
                        </a:defRPr>
                      </a:pPr>
                      <a:t>[PERCENTAGE]</a:t>
                    </a:fld>
                    <a:endParaRPr lang="en-US" sz="2000"/>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4"/>
              <c:layout>
                <c:manualLayout>
                  <c:x val="-3.8725917320166503E-2"/>
                  <c:y val="-1.8538544724239301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5"/>
              <c:layout>
                <c:manualLayout>
                  <c:x val="-6.3897763578274799E-2"/>
                  <c:y val="1.85385447242391E-2"/>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Persons with no chronic conditions</c:v>
                </c:pt>
                <c:pt idx="1">
                  <c:v>Persons with 1 chronic condition</c:v>
                </c:pt>
                <c:pt idx="2">
                  <c:v>Persons with 2 chronic conditions</c:v>
                </c:pt>
                <c:pt idx="3">
                  <c:v>Persons with 3 chronic conditions</c:v>
                </c:pt>
                <c:pt idx="4">
                  <c:v>Persons with 4 chronic conditions</c:v>
                </c:pt>
                <c:pt idx="5">
                  <c:v>Persons with more than 5 chronic conditions </c:v>
                </c:pt>
              </c:strCache>
            </c:strRef>
          </c:cat>
          <c:val>
            <c:numRef>
              <c:f>Sheet1!$B$2:$B$7</c:f>
              <c:numCache>
                <c:formatCode>General</c:formatCode>
                <c:ptCount val="6"/>
                <c:pt idx="0">
                  <c:v>14.2</c:v>
                </c:pt>
                <c:pt idx="1">
                  <c:v>14.8</c:v>
                </c:pt>
                <c:pt idx="2">
                  <c:v>13</c:v>
                </c:pt>
                <c:pt idx="3">
                  <c:v>11.8</c:v>
                </c:pt>
                <c:pt idx="4">
                  <c:v>11.2</c:v>
                </c:pt>
                <c:pt idx="5">
                  <c:v>35</c:v>
                </c:pt>
              </c:numCache>
            </c:numRef>
          </c:val>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D62C960D-67CB-48A7-85F9-FD2A0A3F0EF1}" type="datetimeFigureOut">
              <a:rPr lang="en-US" smtClean="0"/>
              <a:t>12/22/2015</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8DF446D9-8B00-4B9F-BACD-10E4B17EB569}" type="slidenum">
              <a:rPr lang="en-US" smtClean="0"/>
              <a:t>‹#›</a:t>
            </a:fld>
            <a:endParaRPr lang="en-US"/>
          </a:p>
        </p:txBody>
      </p:sp>
    </p:spTree>
    <p:extLst>
      <p:ext uri="{BB962C8B-B14F-4D97-AF65-F5344CB8AC3E}">
        <p14:creationId xmlns:p14="http://schemas.microsoft.com/office/powerpoint/2010/main" val="1489378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409575" y="698500"/>
            <a:ext cx="6207125" cy="3492500"/>
          </a:xfrm>
          <a:prstGeom prst="rect">
            <a:avLst/>
          </a:prstGeom>
        </p:spPr>
        <p:txBody>
          <a:bodyPr lIns="93360" tIns="46680" rIns="93360" bIns="46680"/>
          <a:lstStyle/>
          <a:p>
            <a:pPr lvl="0"/>
            <a:endParaRPr/>
          </a:p>
        </p:txBody>
      </p:sp>
      <p:sp>
        <p:nvSpPr>
          <p:cNvPr id="34" name="Shape 34"/>
          <p:cNvSpPr>
            <a:spLocks noGrp="1"/>
          </p:cNvSpPr>
          <p:nvPr>
            <p:ph type="body" sz="quarter" idx="1"/>
          </p:nvPr>
        </p:nvSpPr>
        <p:spPr>
          <a:xfrm>
            <a:off x="936837" y="4423331"/>
            <a:ext cx="5152602" cy="4190524"/>
          </a:xfrm>
          <a:prstGeom prst="rect">
            <a:avLst/>
          </a:prstGeom>
        </p:spPr>
        <p:txBody>
          <a:bodyPr lIns="93360" tIns="46680" rIns="93360" bIns="46680"/>
          <a:lstStyle/>
          <a:p>
            <a:pPr lvl="0"/>
            <a:endParaRPr dirty="0"/>
          </a:p>
        </p:txBody>
      </p:sp>
    </p:spTree>
    <p:extLst>
      <p:ext uri="{BB962C8B-B14F-4D97-AF65-F5344CB8AC3E}">
        <p14:creationId xmlns:p14="http://schemas.microsoft.com/office/powerpoint/2010/main" val="3235310014"/>
      </p:ext>
    </p:extLst>
  </p:cSld>
  <p:clrMap bg1="lt1" tx1="dk1" bg2="lt2" tx2="dk2" accent1="accent1" accent2="accent2" accent3="accent3" accent4="accent4" accent5="accent5" accent6="accent6" hlink="hlink" folHlink="folHlink"/>
  <p:notesStyle>
    <a:lvl1pPr defTabSz="457200">
      <a:lnSpc>
        <a:spcPct val="125000"/>
      </a:lnSpc>
      <a:defRPr sz="11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schange.com/CONTENT/11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134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b="0" i="0" dirty="0" smtClean="0">
                <a:effectLst/>
                <a:latin typeface="Avenir Roman"/>
                <a:ea typeface="Avenir Roman"/>
                <a:cs typeface="Avenir Roman"/>
                <a:sym typeface="Avenir Roman"/>
              </a:rPr>
              <a:t>This slide is a further illustration of</a:t>
            </a:r>
            <a:r>
              <a:rPr lang="en-US" sz="1100" b="0" i="0" baseline="0" dirty="0" smtClean="0">
                <a:effectLst/>
                <a:latin typeface="Avenir Roman"/>
                <a:ea typeface="Avenir Roman"/>
                <a:cs typeface="Avenir Roman"/>
                <a:sym typeface="Avenir Roman"/>
              </a:rPr>
              <a:t> </a:t>
            </a:r>
            <a:r>
              <a:rPr lang="en-US" sz="1100" b="0" i="0" dirty="0" smtClean="0">
                <a:effectLst/>
                <a:latin typeface="Avenir Roman"/>
                <a:ea typeface="Avenir Roman"/>
                <a:cs typeface="Avenir Roman"/>
                <a:sym typeface="Avenir Roman"/>
              </a:rPr>
              <a:t>price variation. </a:t>
            </a:r>
          </a:p>
          <a:p>
            <a:pPr marL="0" indent="0">
              <a:buFont typeface="Arial" panose="020B0604020202020204" pitchFamily="34" charset="0"/>
              <a:buNone/>
            </a:pPr>
            <a:endParaRPr lang="en-US" sz="1100" b="0" i="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b="0" i="0" dirty="0" smtClean="0">
                <a:effectLst/>
                <a:latin typeface="Avenir Roman"/>
                <a:ea typeface="Avenir Roman"/>
                <a:cs typeface="Avenir Roman"/>
                <a:sym typeface="Avenir Roman"/>
              </a:rPr>
              <a:t>We’ve all heard and read stories about the just how widely healthcare prices can vary, such as knee replacement surgery, which can vary by tens of thousands of dollars depending on where you get it. </a:t>
            </a:r>
          </a:p>
          <a:p>
            <a:pPr marL="171450" indent="-171450">
              <a:buFont typeface="Arial" panose="020B0604020202020204" pitchFamily="34" charset="0"/>
              <a:buChar char="•"/>
            </a:pPr>
            <a:endParaRPr lang="en-US" sz="1100" b="0" i="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b="0" i="0" dirty="0" smtClean="0">
                <a:effectLst/>
                <a:latin typeface="Avenir Roman"/>
                <a:ea typeface="Avenir Roman"/>
                <a:cs typeface="Avenir Roman"/>
                <a:sym typeface="Avenir Roman"/>
              </a:rPr>
              <a:t>The Center for Studying Health System Change looked at eight health care markets in 2010—Cleveland; Indianapolis; Los Angeles; Miami; Milwaukee; Richmond, Va.; San Francisco; and rural Wisconsin. It found</a:t>
            </a:r>
            <a:r>
              <a:rPr lang="en-US" sz="1100" b="0" i="0" baseline="0" dirty="0" smtClean="0">
                <a:effectLst/>
                <a:latin typeface="Avenir Roman"/>
                <a:ea typeface="Avenir Roman"/>
                <a:cs typeface="Avenir Roman"/>
                <a:sym typeface="Avenir Roman"/>
              </a:rPr>
              <a:t> </a:t>
            </a:r>
            <a:r>
              <a:rPr lang="en-US" sz="1100" b="0" i="0" dirty="0" smtClean="0">
                <a:effectLst/>
                <a:latin typeface="Avenir Roman"/>
                <a:ea typeface="Avenir Roman"/>
                <a:cs typeface="Avenir Roman"/>
                <a:sym typeface="Avenir Roman"/>
              </a:rPr>
              <a:t>wide variation what private insurers paid hospitals and physicians across and within local markets. It suggests that some providers, particularly hospitals, have significant market power to negotiate higher-than-competitive prices. </a:t>
            </a:r>
          </a:p>
          <a:p>
            <a:endParaRPr lang="en-US" sz="1100" b="0" i="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b="0" i="0" dirty="0" smtClean="0">
                <a:effectLst/>
                <a:latin typeface="Avenir Roman"/>
                <a:ea typeface="Avenir Roman"/>
                <a:cs typeface="Avenir Roman"/>
                <a:sym typeface="Avenir Roman"/>
              </a:rPr>
              <a:t>In these 8 markets,</a:t>
            </a:r>
            <a:r>
              <a:rPr lang="en-US" sz="1100" b="0" i="0" baseline="0" dirty="0" smtClean="0">
                <a:effectLst/>
                <a:latin typeface="Avenir Roman"/>
                <a:ea typeface="Avenir Roman"/>
                <a:cs typeface="Avenir Roman"/>
                <a:sym typeface="Avenir Roman"/>
              </a:rPr>
              <a:t> </a:t>
            </a:r>
            <a:r>
              <a:rPr lang="en-US" sz="1100" b="0" i="0" dirty="0" smtClean="0">
                <a:effectLst/>
                <a:latin typeface="Avenir Roman"/>
                <a:ea typeface="Avenir Roman"/>
                <a:cs typeface="Avenir Roman"/>
                <a:sym typeface="Avenir Roman"/>
              </a:rPr>
              <a:t>average inpatient hospital payment rates of four large national insurers ranged from 147 percent of what Medicare pays in Miami to 210 percent in San Francisco. In extreme cases, some hospitals command almost five times what Medicare pays for inpatient services and more than seven times what Medicare pays for outpatient care. </a:t>
            </a:r>
            <a:endParaRPr lang="en-US" sz="1100" i="0" dirty="0"/>
          </a:p>
          <a:p>
            <a:endParaRPr lang="en-US" sz="1100" i="0" dirty="0" smtClean="0"/>
          </a:p>
          <a:p>
            <a:r>
              <a:rPr lang="en-US" sz="1100" i="0" dirty="0" smtClean="0"/>
              <a:t>Source</a:t>
            </a:r>
            <a:r>
              <a:rPr lang="en-US" sz="1100" i="0" dirty="0"/>
              <a:t>: Ginsburg PB. Wide variation in hospital and physician payment rates evidence of provider market power. Center for Studying Health System Change, 2010. Available from: </a:t>
            </a:r>
            <a:r>
              <a:rPr lang="en-US" sz="1100" i="0" u="sng" dirty="0">
                <a:hlinkClick r:id="rId3"/>
              </a:rPr>
              <a:t>www.hschange.com/CONTENT/1162/</a:t>
            </a:r>
            <a:endParaRPr lang="en-US" sz="1100" i="0" dirty="0"/>
          </a:p>
          <a:p>
            <a:endParaRPr lang="en-US" dirty="0"/>
          </a:p>
          <a:p>
            <a:endParaRPr lang="en-US" dirty="0"/>
          </a:p>
        </p:txBody>
      </p:sp>
    </p:spTree>
    <p:extLst>
      <p:ext uri="{BB962C8B-B14F-4D97-AF65-F5344CB8AC3E}">
        <p14:creationId xmlns:p14="http://schemas.microsoft.com/office/powerpoint/2010/main" val="100495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is a further illustration of price variation.</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This is analysis of prices paid to hospitals in Massachusetts for selected diagnosis groups. It shows just how prices can vary. For example, prices paid for an appendectomy varied by more than 11-fold for a severity-1 stay and 16-fold for a severity-2 stay. Prices paid for each of the other selected DRGs varied less significantly, but in no instance did they vary by less than 300 percent statewide.</a:t>
            </a:r>
          </a:p>
          <a:p>
            <a:endParaRPr lang="en-US" dirty="0" smtClean="0"/>
          </a:p>
          <a:p>
            <a:r>
              <a:rPr lang="en-US" dirty="0" smtClean="0"/>
              <a:t>Source: Mathematica Policy Research http://www.chiamass.gov/assets/docs/cost-trend-docs/cost-trends-docs-2011/price-variation-report-executive-summary.pdf</a:t>
            </a:r>
            <a:endParaRPr lang="en-US" dirty="0"/>
          </a:p>
          <a:p>
            <a:endParaRPr lang="en-US" dirty="0"/>
          </a:p>
        </p:txBody>
      </p:sp>
    </p:spTree>
    <p:extLst>
      <p:ext uri="{BB962C8B-B14F-4D97-AF65-F5344CB8AC3E}">
        <p14:creationId xmlns:p14="http://schemas.microsoft.com/office/powerpoint/2010/main" val="266347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fontAlgn="base">
              <a:buFont typeface="Arial" panose="020B0604020202020204" pitchFamily="34" charset="0"/>
              <a:buNone/>
            </a:pPr>
            <a:r>
              <a:rPr lang="en-US" sz="1100" dirty="0" smtClean="0">
                <a:effectLst/>
                <a:latin typeface="Avenir Roman"/>
                <a:ea typeface="Avenir Roman"/>
                <a:cs typeface="Avenir Roman"/>
                <a:sym typeface="Avenir Roman"/>
              </a:rPr>
              <a:t>This slide is an introductory slide to illustrate the impact of health care on the U.S.</a:t>
            </a:r>
            <a:r>
              <a:rPr lang="en-US" sz="1100" baseline="0" dirty="0" smtClean="0">
                <a:effectLst/>
                <a:latin typeface="Avenir Roman"/>
                <a:ea typeface="Avenir Roman"/>
                <a:cs typeface="Avenir Roman"/>
                <a:sym typeface="Avenir Roman"/>
              </a:rPr>
              <a:t> economy.</a:t>
            </a: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Spending for health care in U.S. hit $2.9 trillion in 2013. If the U.S. health care system were a country, it would be the sixth largest economy in the world.</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Spending is projected to rise to $5.4 trillion in less than 10 years, and account for about 1 in every five dollars of gross domestic product.</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defTabSz="473896">
              <a:buFont typeface="Arial" panose="020B0604020202020204" pitchFamily="34" charset="0"/>
              <a:buChar char="•"/>
              <a:defRPr/>
            </a:pPr>
            <a:r>
              <a:rPr lang="en-US" sz="1100" b="0" i="0" dirty="0" smtClean="0">
                <a:effectLst/>
                <a:latin typeface="Avenir Roman"/>
                <a:ea typeface="Avenir Roman"/>
                <a:cs typeface="Avenir Roman"/>
                <a:sym typeface="Avenir Roman"/>
              </a:rPr>
              <a:t>According to the Center for Medicare &amp; Medicaid Services, that’s a growth rate of 5.8 percent a year.</a:t>
            </a:r>
          </a:p>
          <a:p>
            <a:pPr marL="171450" indent="-171450" defTabSz="473896">
              <a:buFont typeface="Arial" panose="020B0604020202020204" pitchFamily="34" charset="0"/>
              <a:buChar char="•"/>
              <a:defRPr/>
            </a:pPr>
            <a:endParaRPr lang="en-US" dirty="0" smtClean="0"/>
          </a:p>
          <a:p>
            <a:pPr marL="171450" indent="-171450" defTabSz="473896">
              <a:buFont typeface="Arial" panose="020B0604020202020204" pitchFamily="34" charset="0"/>
              <a:buChar char="•"/>
              <a:defRPr/>
            </a:pPr>
            <a:r>
              <a:rPr lang="en-US" dirty="0" smtClean="0"/>
              <a:t>Recent </a:t>
            </a:r>
            <a:r>
              <a:rPr lang="en-US" dirty="0"/>
              <a:t>reports show that health spending is rising more rapidly after five years of record low increases, as the economy </a:t>
            </a:r>
            <a:r>
              <a:rPr lang="en-US" dirty="0" smtClean="0"/>
              <a:t>improves</a:t>
            </a:r>
          </a:p>
          <a:p>
            <a:pPr marL="355422" indent="-355422" defTabSz="473896">
              <a:buFont typeface="Arial" panose="020B0604020202020204" pitchFamily="34" charset="0"/>
              <a:buChar char="•"/>
              <a:defRPr/>
            </a:pPr>
            <a:endParaRPr lang="en-US" dirty="0"/>
          </a:p>
          <a:p>
            <a:endParaRPr lang="en-US" dirty="0" smtClean="0"/>
          </a:p>
          <a:p>
            <a:pPr defTabSz="473896">
              <a:defRPr/>
            </a:pPr>
            <a:r>
              <a:rPr lang="en-US" dirty="0" smtClean="0"/>
              <a:t>*</a:t>
            </a:r>
            <a:r>
              <a:rPr lang="en-US" dirty="0"/>
              <a:t>Source: CMS </a:t>
            </a:r>
            <a:r>
              <a:rPr lang="en-US" dirty="0" smtClean="0"/>
              <a:t>https://www.cms.gov/Research-Statistics-Data-and-Systems/Statistics-Trends-and-Reports/NationalHealthExpendData/NationalHealthAccountsProjected.html</a:t>
            </a:r>
          </a:p>
          <a:p>
            <a:pPr defTabSz="473896">
              <a:defRPr/>
            </a:pPr>
            <a:endParaRPr lang="en-US" dirty="0" smtClean="0"/>
          </a:p>
          <a:p>
            <a:pPr defTabSz="473896">
              <a:defRPr/>
            </a:pPr>
            <a:endParaRPr lang="en-US" dirty="0"/>
          </a:p>
        </p:txBody>
      </p:sp>
    </p:spTree>
    <p:extLst>
      <p:ext uri="{BB962C8B-B14F-4D97-AF65-F5344CB8AC3E}">
        <p14:creationId xmlns:p14="http://schemas.microsoft.com/office/powerpoint/2010/main" val="227687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 typeface="Arial" panose="020B0604020202020204" pitchFamily="34" charset="0"/>
              <a:buNone/>
            </a:pPr>
            <a:r>
              <a:rPr lang="en-US" sz="1100" dirty="0" smtClean="0">
                <a:effectLst/>
                <a:latin typeface="Avenir Roman"/>
                <a:ea typeface="Avenir Roman"/>
                <a:cs typeface="Avenir Roman"/>
                <a:sym typeface="Avenir Roman"/>
              </a:rPr>
              <a:t>This slide is intended an alternative way of introducing the cost trend for healthcare.  The numbers and percentages are actual through 2013 and projected for 2014-2024. The blue bars are total national health expenditures. The orange line represents healthcare spending as a percent of GDP</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Spending for health care in U.S. hit $2.9 trillion in 2013. If the U.S. health care system were a country, it would be the sixth largest economy in the world.</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Spending is projected to rise to $5.4 trillion in less than 10 years, and account for about 1 in every five dollars of gross domestic product.</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defTabSz="473896">
              <a:buFont typeface="Arial" panose="020B0604020202020204" pitchFamily="34" charset="0"/>
              <a:buChar char="•"/>
              <a:defRPr/>
            </a:pPr>
            <a:r>
              <a:rPr lang="en-US" sz="1100" b="0" i="0" dirty="0" smtClean="0">
                <a:effectLst/>
                <a:latin typeface="Avenir Roman"/>
                <a:ea typeface="Avenir Roman"/>
                <a:cs typeface="Avenir Roman"/>
                <a:sym typeface="Avenir Roman"/>
              </a:rPr>
              <a:t>According to the Center for Medicare &amp; Medicaid Services, that’s a growth rate of 5.8 percent a year.</a:t>
            </a:r>
          </a:p>
          <a:p>
            <a:pPr marL="171450" indent="-171450" defTabSz="473896">
              <a:buFont typeface="Arial" panose="020B0604020202020204" pitchFamily="34" charset="0"/>
              <a:buChar char="•"/>
              <a:defRPr/>
            </a:pPr>
            <a:endParaRPr lang="en-US" dirty="0" smtClean="0"/>
          </a:p>
          <a:p>
            <a:pPr marL="171450" indent="-171450" defTabSz="473896">
              <a:buFont typeface="Arial" panose="020B0604020202020204" pitchFamily="34" charset="0"/>
              <a:buChar char="•"/>
              <a:defRPr/>
            </a:pPr>
            <a:r>
              <a:rPr lang="en-US" dirty="0" smtClean="0"/>
              <a:t>Recent reports show that health spending is rising more rapidly after five years of record low increases, as the economy improves</a:t>
            </a:r>
          </a:p>
          <a:p>
            <a:pPr marL="355422" indent="-355422" defTabSz="473896">
              <a:buFont typeface="Arial" panose="020B0604020202020204" pitchFamily="34" charset="0"/>
              <a:buChar char="•"/>
              <a:defRPr/>
            </a:pPr>
            <a:endParaRPr lang="en-US" dirty="0" smtClean="0"/>
          </a:p>
          <a:p>
            <a:endParaRPr lang="en-US" dirty="0" smtClean="0"/>
          </a:p>
          <a:p>
            <a:pPr defTabSz="473896">
              <a:defRPr/>
            </a:pPr>
            <a:r>
              <a:rPr lang="en-US" dirty="0" smtClean="0"/>
              <a:t>Source: CMS National Health Expenditures Data https://www.cms.gov/Research-Statistics-Data-and-Systems/Statistics-Trends-and-Reports/NationalHealthExpendData/NationalHealthAccountsProjected.html</a:t>
            </a:r>
          </a:p>
          <a:p>
            <a:pPr defTabSz="473896">
              <a:defRPr/>
            </a:pPr>
            <a:endParaRPr lang="en-US" dirty="0" smtClean="0"/>
          </a:p>
          <a:p>
            <a:pPr defTabSz="473896">
              <a:defRPr/>
            </a:pPr>
            <a:endParaRPr lang="en-US" dirty="0" smtClean="0"/>
          </a:p>
          <a:p>
            <a:endParaRPr lang="en-US" dirty="0"/>
          </a:p>
        </p:txBody>
      </p:sp>
    </p:spTree>
    <p:extLst>
      <p:ext uri="{BB962C8B-B14F-4D97-AF65-F5344CB8AC3E}">
        <p14:creationId xmlns:p14="http://schemas.microsoft.com/office/powerpoint/2010/main" val="278618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is intended to illustrate the burden</a:t>
            </a:r>
            <a:r>
              <a:rPr lang="en-US" baseline="0" dirty="0" smtClean="0"/>
              <a:t> on both employers and employees.</a:t>
            </a:r>
          </a:p>
          <a:p>
            <a:pPr marL="0" indent="0">
              <a:buFont typeface="Arial" panose="020B0604020202020204" pitchFamily="34" charset="0"/>
              <a:buNone/>
            </a:pPr>
            <a:r>
              <a:rPr lang="en-US" baseline="0" dirty="0" smtClean="0"/>
              <a:t> </a:t>
            </a:r>
            <a:endParaRPr lang="en-US" dirty="0" smtClean="0"/>
          </a:p>
          <a:p>
            <a:pPr marL="355422" indent="-355422">
              <a:buFont typeface="Arial" panose="020B0604020202020204" pitchFamily="34" charset="0"/>
              <a:buChar char="•"/>
            </a:pPr>
            <a:r>
              <a:rPr lang="en-US" dirty="0" smtClean="0"/>
              <a:t>Employers </a:t>
            </a:r>
            <a:r>
              <a:rPr lang="en-US" dirty="0"/>
              <a:t>continue to subsidize their employees’ healthcare costs by paying an average of 58 percent of the total cost of health care in 2014. </a:t>
            </a:r>
            <a:r>
              <a:rPr lang="en-US" dirty="0" smtClean="0"/>
              <a:t>Of </a:t>
            </a:r>
            <a:r>
              <a:rPr lang="en-US" dirty="0"/>
              <a:t>the $23,215 in medical costs for a typical family of four, the employer pays about $13,520 while the employee pays the remaining $9,695, which is a combination of $5,908 in employee payroll deductions and $3,787 in out-of-pocket costs when they utilize medical services</a:t>
            </a:r>
            <a:r>
              <a:rPr lang="en-US" dirty="0" smtClean="0"/>
              <a:t>.</a:t>
            </a:r>
          </a:p>
          <a:p>
            <a:pPr marL="355422" indent="-355422">
              <a:buFont typeface="Arial" panose="020B0604020202020204" pitchFamily="34" charset="0"/>
              <a:buChar char="•"/>
            </a:pPr>
            <a:endParaRPr lang="en-US" dirty="0" smtClean="0"/>
          </a:p>
          <a:p>
            <a:pPr marL="355422" indent="-355422">
              <a:buFont typeface="Arial" panose="020B0604020202020204" pitchFamily="34" charset="0"/>
              <a:buChar char="•"/>
            </a:pPr>
            <a:r>
              <a:rPr lang="en-US" dirty="0" smtClean="0"/>
              <a:t>According</a:t>
            </a:r>
            <a:r>
              <a:rPr lang="en-US" baseline="0" dirty="0" smtClean="0"/>
              <a:t> to CMS,  private business remained the largest health care payer in 2013, footing the bill for 21 percent of national healthcare expenditures, slightly ahead of Medicare’s 20 percent. </a:t>
            </a:r>
            <a:endParaRPr lang="en-US" dirty="0"/>
          </a:p>
          <a:p>
            <a:endParaRPr lang="en-US" dirty="0"/>
          </a:p>
          <a:p>
            <a:pPr marL="0" indent="0">
              <a:buFont typeface="Arial" panose="020B0604020202020204" pitchFamily="34" charset="0"/>
              <a:buNone/>
            </a:pPr>
            <a:r>
              <a:rPr lang="en-US" dirty="0" smtClean="0"/>
              <a:t>Sources</a:t>
            </a:r>
          </a:p>
          <a:p>
            <a:pPr marL="171450" indent="-171450">
              <a:buFont typeface="Arial" panose="020B0604020202020204" pitchFamily="34" charset="0"/>
              <a:buChar char="•"/>
            </a:pPr>
            <a:r>
              <a:rPr lang="en-US" dirty="0" smtClean="0"/>
              <a:t>2014 </a:t>
            </a:r>
            <a:r>
              <a:rPr lang="en-US" dirty="0" err="1"/>
              <a:t>Milliman</a:t>
            </a:r>
            <a:r>
              <a:rPr lang="en-US" dirty="0"/>
              <a:t> Medical Index Research Report </a:t>
            </a:r>
            <a:r>
              <a:rPr lang="en-US" dirty="0" smtClean="0"/>
              <a:t>http</a:t>
            </a:r>
            <a:r>
              <a:rPr lang="en-US" dirty="0"/>
              <a:t>://www.milliman.com/mmi</a:t>
            </a:r>
            <a:r>
              <a:rPr lang="en-US" dirty="0" smtClean="0"/>
              <a:t>/ </a:t>
            </a:r>
          </a:p>
          <a:p>
            <a:pPr marL="171450" indent="-171450">
              <a:buFont typeface="Arial" panose="020B0604020202020204" pitchFamily="34" charset="0"/>
              <a:buChar char="•"/>
            </a:pPr>
            <a:r>
              <a:rPr lang="en-US" dirty="0" smtClean="0"/>
              <a:t>CMS National Health Expenditures Fact Sheet https://www.cms.gov/Research-Statistics-Data-and-Systems/Statistics-Trends-and-Reports/NationalHealthExpendData/NHE-Fact-Sheet.html</a:t>
            </a:r>
            <a:endParaRPr lang="en-US" dirty="0"/>
          </a:p>
        </p:txBody>
      </p:sp>
    </p:spTree>
    <p:extLst>
      <p:ext uri="{BB962C8B-B14F-4D97-AF65-F5344CB8AC3E}">
        <p14:creationId xmlns:p14="http://schemas.microsoft.com/office/powerpoint/2010/main" val="111255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This slide is intended to introduce the topic of health care cost drivers.   </a:t>
            </a:r>
          </a:p>
          <a:p>
            <a:pPr marL="0" indent="0">
              <a:buFont typeface="Arial" panose="020B0604020202020204" pitchFamily="34" charset="0"/>
              <a:buNone/>
            </a:pPr>
            <a:endParaRPr lang="en-US" sz="1100" dirty="0" smtClean="0"/>
          </a:p>
          <a:p>
            <a:pPr marL="171450" indent="-171450">
              <a:buFont typeface="Arial" panose="020B0604020202020204" pitchFamily="34" charset="0"/>
              <a:buChar char="•"/>
            </a:pPr>
            <a:r>
              <a:rPr lang="en-US" sz="1100" dirty="0" smtClean="0"/>
              <a:t>Health insurance is expensive because healthcare is expensive.  Everybody has their favorite scapegoat for the high cost of health care, but the fact is, the factors driving healthcare </a:t>
            </a:r>
            <a:r>
              <a:rPr lang="en-US" sz="1100" dirty="0"/>
              <a:t>cost growth are complex and multifaceted</a:t>
            </a:r>
          </a:p>
          <a:p>
            <a:pPr lvl="4" indent="0"/>
            <a:r>
              <a:rPr lang="en-US" sz="1100" dirty="0"/>
              <a:t>	- No single driver is responsible for the nation's high and rising health care costs. </a:t>
            </a:r>
          </a:p>
          <a:p>
            <a:pPr lvl="4" indent="0"/>
            <a:r>
              <a:rPr lang="en-US" sz="1100" dirty="0"/>
              <a:t>	- Likewise, no single policy solution will be adequate to meet this challenge. </a:t>
            </a:r>
          </a:p>
          <a:p>
            <a:pPr lvl="4" indent="0"/>
            <a:endParaRPr lang="en-US" sz="1100" dirty="0"/>
          </a:p>
          <a:p>
            <a:pPr lvl="4" indent="0"/>
            <a:endParaRPr lang="en-US" sz="1100" dirty="0"/>
          </a:p>
        </p:txBody>
      </p:sp>
    </p:spTree>
    <p:extLst>
      <p:ext uri="{BB962C8B-B14F-4D97-AF65-F5344CB8AC3E}">
        <p14:creationId xmlns:p14="http://schemas.microsoft.com/office/powerpoint/2010/main" val="17883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lvl="1" indent="0"/>
            <a:r>
              <a:rPr lang="en-US" sz="1100" dirty="0" smtClean="0"/>
              <a:t>This slide is intended to show how complex the healthcare cost growth equation is. Because the finger pointing about health acre costs can be partisan, we are using a report from the Bipartisan Policy Center. The center was f</a:t>
            </a:r>
            <a:r>
              <a:rPr lang="en-US" sz="1100" b="0" i="0" dirty="0" smtClean="0">
                <a:effectLst/>
                <a:latin typeface="Avenir Roman"/>
                <a:ea typeface="Avenir Roman"/>
                <a:cs typeface="Avenir Roman"/>
                <a:sym typeface="Avenir Roman"/>
              </a:rPr>
              <a:t>ounded in 2007 by former Senate Majority Leaders Howard Baker, Tom Daschle, Bob Dole and George Mitchell.</a:t>
            </a:r>
          </a:p>
          <a:p>
            <a:pPr lvl="1" indent="0"/>
            <a:endParaRPr lang="en-US" sz="1100" dirty="0" smtClean="0"/>
          </a:p>
          <a:p>
            <a:pPr lvl="1" indent="0"/>
            <a:r>
              <a:rPr lang="en-US" sz="1100" dirty="0" smtClean="0"/>
              <a:t>A September 2012 study from the Bipartisan Policy Center identified the top drivers of healthcare costs. They include:</a:t>
            </a:r>
          </a:p>
          <a:p>
            <a:pPr marL="355422" lvl="1" indent="-355422">
              <a:buFont typeface="Arial" panose="020B0604020202020204" pitchFamily="34" charset="0"/>
              <a:buChar char="•"/>
            </a:pPr>
            <a:r>
              <a:rPr lang="en-US" sz="1100" dirty="0" smtClean="0"/>
              <a:t>Fee-for-service </a:t>
            </a:r>
            <a:r>
              <a:rPr lang="en-US" sz="1100" dirty="0"/>
              <a:t>reimbursement</a:t>
            </a:r>
          </a:p>
          <a:p>
            <a:pPr marL="355422" lvl="1" indent="-355422">
              <a:buFont typeface="Arial" panose="020B0604020202020204" pitchFamily="34" charset="0"/>
              <a:buChar char="•"/>
            </a:pPr>
            <a:r>
              <a:rPr lang="en-US" sz="1100" dirty="0"/>
              <a:t>Fragmentation in care delivery</a:t>
            </a:r>
          </a:p>
          <a:p>
            <a:pPr marL="355422" lvl="1" indent="-355422">
              <a:buFont typeface="Arial" panose="020B0604020202020204" pitchFamily="34" charset="0"/>
              <a:buChar char="•"/>
            </a:pPr>
            <a:r>
              <a:rPr lang="en-US" sz="1100" dirty="0"/>
              <a:t>Administrative burden on providers, payers and </a:t>
            </a:r>
            <a:r>
              <a:rPr lang="en-US" sz="1100" dirty="0" smtClean="0"/>
              <a:t>patients</a:t>
            </a:r>
          </a:p>
          <a:p>
            <a:pPr marL="355422" lvl="1" indent="-355422">
              <a:buFont typeface="Arial" panose="020B0604020202020204" pitchFamily="34" charset="0"/>
              <a:buChar char="•"/>
            </a:pPr>
            <a:r>
              <a:rPr lang="en-US" sz="1100" dirty="0" smtClean="0"/>
              <a:t>Population </a:t>
            </a:r>
            <a:r>
              <a:rPr lang="en-US" sz="1100" dirty="0"/>
              <a:t>aging, rising rates of chronic disease and co-morbidities, as well as lifestyle factors and personal health choices</a:t>
            </a:r>
          </a:p>
          <a:p>
            <a:pPr marL="355422" lvl="1" indent="-355422">
              <a:buFont typeface="Arial" panose="020B0604020202020204" pitchFamily="34" charset="0"/>
              <a:buChar char="•"/>
            </a:pPr>
            <a:r>
              <a:rPr lang="en-US" sz="1100" dirty="0"/>
              <a:t>Advances in medical technology</a:t>
            </a:r>
          </a:p>
          <a:p>
            <a:pPr marL="355422" lvl="1" indent="-355422">
              <a:buFont typeface="Arial" panose="020B0604020202020204" pitchFamily="34" charset="0"/>
              <a:buChar char="•"/>
            </a:pPr>
            <a:r>
              <a:rPr lang="en-US" sz="1100" dirty="0"/>
              <a:t>Tax treatment of health insurance</a:t>
            </a:r>
          </a:p>
          <a:p>
            <a:pPr marL="355422" lvl="1" indent="-355422">
              <a:buFont typeface="Arial" panose="020B0604020202020204" pitchFamily="34" charset="0"/>
              <a:buChar char="•"/>
            </a:pPr>
            <a:r>
              <a:rPr lang="en-US" sz="1100" dirty="0"/>
              <a:t>Insurance benefit design</a:t>
            </a:r>
          </a:p>
          <a:p>
            <a:pPr marL="355422" lvl="1" indent="-355422">
              <a:buFont typeface="Arial" panose="020B0604020202020204" pitchFamily="34" charset="0"/>
              <a:buChar char="•"/>
            </a:pPr>
            <a:r>
              <a:rPr lang="en-US" sz="1100" dirty="0"/>
              <a:t>Lack of transparency about cost and quality, compounded by limited data, to inform consumer choice</a:t>
            </a:r>
          </a:p>
          <a:p>
            <a:pPr marL="355422" lvl="1" indent="-355422">
              <a:buFont typeface="Arial" panose="020B0604020202020204" pitchFamily="34" charset="0"/>
              <a:buChar char="•"/>
            </a:pPr>
            <a:r>
              <a:rPr lang="en-US" sz="1100" dirty="0"/>
              <a:t>Cultural biases that influence care utilization</a:t>
            </a:r>
          </a:p>
          <a:p>
            <a:pPr marL="355422" lvl="1" indent="-355422">
              <a:buFont typeface="Arial" panose="020B0604020202020204" pitchFamily="34" charset="0"/>
              <a:buChar char="•"/>
            </a:pPr>
            <a:r>
              <a:rPr lang="en-US" sz="1100" dirty="0"/>
              <a:t>Changing trends in healthcare market consolidation and competition for providers and insurers</a:t>
            </a:r>
          </a:p>
          <a:p>
            <a:pPr marL="355422" lvl="2" indent="-355422">
              <a:buFont typeface="Arial" panose="020B0604020202020204" pitchFamily="34" charset="0"/>
              <a:buChar char="•"/>
            </a:pPr>
            <a:r>
              <a:rPr lang="en-US" sz="1100" dirty="0" smtClean="0"/>
              <a:t>High </a:t>
            </a:r>
            <a:r>
              <a:rPr lang="en-US" sz="1100" dirty="0"/>
              <a:t>unit prices of medical services</a:t>
            </a:r>
          </a:p>
          <a:p>
            <a:pPr marL="355422" lvl="2" indent="-355422">
              <a:buFont typeface="Arial" panose="020B0604020202020204" pitchFamily="34" charset="0"/>
              <a:buChar char="•"/>
            </a:pPr>
            <a:r>
              <a:rPr lang="en-US" sz="1100" dirty="0"/>
              <a:t>The health care legal and regulatory environment, including current medical malpractice and fraud and abuse laws</a:t>
            </a:r>
          </a:p>
          <a:p>
            <a:pPr marL="355422" lvl="2" indent="-355422">
              <a:buFont typeface="Arial" panose="020B0604020202020204" pitchFamily="34" charset="0"/>
              <a:buChar char="•"/>
            </a:pPr>
            <a:r>
              <a:rPr lang="en-US" sz="1100" dirty="0"/>
              <a:t>Structure and supply of the health professional workforce, including scope of practice restrictions, trends in clinical specialization, and patient access to providers. </a:t>
            </a:r>
          </a:p>
          <a:p>
            <a:pPr lvl="2" indent="0"/>
            <a:endParaRPr lang="en-US" sz="1100" dirty="0"/>
          </a:p>
          <a:p>
            <a:pPr lvl="2" indent="0"/>
            <a:r>
              <a:rPr lang="en-US" sz="1100" dirty="0" smtClean="0"/>
              <a:t>Source</a:t>
            </a:r>
            <a:r>
              <a:rPr lang="en-US" sz="1100" dirty="0"/>
              <a:t>: http://bipartisanpolicy.org/wp-content/uploads/sites/default/files/BPC%20Health%20Care%20Cost%20Drivers%20Brief%20Sept%202012.pdf</a:t>
            </a:r>
          </a:p>
          <a:p>
            <a:pPr lvl="2" indent="0"/>
            <a:r>
              <a:rPr lang="en-US" sz="1100" dirty="0"/>
              <a:t> </a:t>
            </a:r>
          </a:p>
          <a:p>
            <a:endParaRPr lang="en-US" sz="1100" dirty="0"/>
          </a:p>
        </p:txBody>
      </p:sp>
    </p:spTree>
    <p:extLst>
      <p:ext uri="{BB962C8B-B14F-4D97-AF65-F5344CB8AC3E}">
        <p14:creationId xmlns:p14="http://schemas.microsoft.com/office/powerpoint/2010/main" val="214494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effectLst/>
                <a:latin typeface="Avenir Roman"/>
                <a:ea typeface="Avenir Roman"/>
                <a:cs typeface="Avenir Roman"/>
                <a:sym typeface="Avenir Roman"/>
              </a:rPr>
              <a:t>This slide is intended to introduce a major problem facing our healthcare system: the soaring prevalence of chronic disease and the</a:t>
            </a:r>
            <a:r>
              <a:rPr lang="en-US" sz="1100" baseline="0" dirty="0" smtClean="0">
                <a:effectLst/>
                <a:latin typeface="Avenir Roman"/>
                <a:ea typeface="Avenir Roman"/>
                <a:cs typeface="Avenir Roman"/>
                <a:sym typeface="Avenir Roman"/>
              </a:rPr>
              <a:t> resources it takes to treat people with chronic disease. </a:t>
            </a:r>
            <a:r>
              <a:rPr lang="en-US" sz="1100" dirty="0" smtClean="0">
                <a:effectLst/>
                <a:latin typeface="Avenir Roman"/>
                <a:ea typeface="Avenir Roman"/>
                <a:cs typeface="Avenir Roman"/>
                <a:sym typeface="Avenir Roman"/>
              </a:rPr>
              <a:t> It also sets up the following slide, which shows where we do and do not do a good job of treating people with chronic disease outside of expensive hospital settings.</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soaring prevalence of chronic disease</a:t>
            </a:r>
            <a:r>
              <a:rPr lang="en-US" sz="1100" baseline="0" dirty="0" smtClean="0">
                <a:effectLst/>
                <a:latin typeface="Avenir Roman"/>
                <a:ea typeface="Avenir Roman"/>
                <a:cs typeface="Avenir Roman"/>
                <a:sym typeface="Avenir Roman"/>
              </a:rPr>
              <a:t> is a major cost driver, because people with multiple chronic conditions are the heaviest users of the healthcare system</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86% of our healthcare spending is for patients with one or more chronic conditions, like diabetes, hypertension, asthma or depression.</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71% of healthcare spending is for patients with more than one chronic conditions. That’s right, 71¢ of every dollar of healthcare spending goes to treating people with multiple chronic conditions.</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In fact, 31.5% of all Americans, almost a third of the population, are now living with multiple chronic conditions.</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Many of these conditions are preventable and can be routinely managed outside of the hospital. But if they are not managed well, these patients can end up in and out of the emergency room and the hospital. </a:t>
            </a:r>
          </a:p>
          <a:p>
            <a:endParaRPr lang="en-US" dirty="0" smtClean="0"/>
          </a:p>
          <a:p>
            <a:r>
              <a:rPr lang="en-US" dirty="0" smtClean="0"/>
              <a:t>Source: Agency for Healthcare Research and Quality </a:t>
            </a:r>
          </a:p>
          <a:p>
            <a:r>
              <a:rPr lang="en-US" dirty="0" smtClean="0"/>
              <a:t>http://www.ahrq.gov/sites/default/files/wysiwyg/professionals/prevention-chronic-care/decision/mcc/mccchartbook.pdf</a:t>
            </a:r>
            <a:endParaRPr lang="en-US" dirty="0"/>
          </a:p>
        </p:txBody>
      </p:sp>
    </p:spTree>
    <p:extLst>
      <p:ext uri="{BB962C8B-B14F-4D97-AF65-F5344CB8AC3E}">
        <p14:creationId xmlns:p14="http://schemas.microsoft.com/office/powerpoint/2010/main" val="1216156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baseline="0" dirty="0" smtClean="0"/>
              <a:t>This slide shows how the quality of care varies widely across the country and builds on the previous slide that notes the importance of trying to treat people with chronic conditions outside of expensive hospital settings.</a:t>
            </a:r>
          </a:p>
          <a:p>
            <a:pPr marL="0" indent="0">
              <a:buFont typeface="Arial" panose="020B0604020202020204" pitchFamily="34" charset="0"/>
              <a:buNone/>
            </a:pPr>
            <a:endParaRPr lang="en-US" sz="1100" baseline="0" dirty="0" smtClean="0"/>
          </a:p>
          <a:p>
            <a:pPr marL="171450" indent="-171450">
              <a:buFont typeface="Arial" panose="020B0604020202020204" pitchFamily="34" charset="0"/>
              <a:buChar char="•"/>
            </a:pPr>
            <a:r>
              <a:rPr lang="en-US" sz="1100" baseline="0" dirty="0" smtClean="0"/>
              <a:t>Health care researchers have developed a measure to look at how well we do at treating people with chronic conditions outside the hospital. This is a pretty good indicator of how good a job primary care doctors and specialists are  doing to help people manage conditions like diabetes, asthma or heart disease.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They look at the people who are hospitalized, analyze the diagnoses, and see which ones should have been treated more effectively outside the hospital. This measures what are called “potentially avoidable hospitalizations.” </a:t>
            </a:r>
            <a:r>
              <a:rPr lang="en-US" sz="1100" dirty="0" smtClean="0"/>
              <a:t>An</a:t>
            </a:r>
            <a:r>
              <a:rPr lang="en-US" sz="1100" baseline="0" dirty="0" smtClean="0"/>
              <a:t> example is a patient with diabetes who ends up in the hospital because their blood sugar is out of control.</a:t>
            </a:r>
            <a:endParaRPr lang="en-US" sz="1100" dirty="0" smtClean="0"/>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Reducing potentially avoidable hospitalizations with timely and effective outpatient care is seen as a promising way to improve care and lower health care costs. </a:t>
            </a:r>
          </a:p>
          <a:p>
            <a:pPr marL="171450" indent="-171450">
              <a:buFont typeface="Arial" panose="020B0604020202020204" pitchFamily="34" charset="0"/>
              <a:buChar char="•"/>
            </a:pPr>
            <a:endParaRPr lang="en-US" sz="1100" dirty="0" smtClean="0"/>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A community’s rate of avoidable hospitalizations is a pretty good snap shot of the quality of care and other dynamics in a community. </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High rates of avoidable hospitalizations are associated with chronic illness, low economic resources and poor health behaviors. </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This chart is based on claims data from </a:t>
            </a:r>
            <a:r>
              <a:rPr lang="en-US" sz="1100" dirty="0" err="1" smtClean="0"/>
              <a:t>UnitedHealthcare</a:t>
            </a:r>
            <a:r>
              <a:rPr lang="en-US" sz="1100" dirty="0" smtClean="0"/>
              <a:t>. It shows that even among individuals with health insurance, gaps in care coordination, patient engagement and chronic condition management lead to avoidable, expensive hospitalizations. Rates are highest in the South and certain rural and urban regions, indicated by the orange and red shades.  </a:t>
            </a:r>
          </a:p>
          <a:p>
            <a:endParaRPr lang="en-US" sz="1100" dirty="0" smtClean="0"/>
          </a:p>
          <a:p>
            <a:pPr marL="0" marR="0" indent="0" algn="l" defTabSz="457200" eaLnBrk="1" fontAlgn="auto" latinLnBrk="0" hangingPunct="1">
              <a:lnSpc>
                <a:spcPct val="125000"/>
              </a:lnSpc>
              <a:spcBef>
                <a:spcPts val="0"/>
              </a:spcBef>
              <a:spcAft>
                <a:spcPts val="0"/>
              </a:spcAft>
              <a:buClrTx/>
              <a:buSzTx/>
              <a:buFontTx/>
              <a:buNone/>
              <a:tabLst/>
              <a:defRPr/>
            </a:pPr>
            <a:r>
              <a:rPr lang="en-US" sz="1100" dirty="0" smtClean="0"/>
              <a:t>Source: </a:t>
            </a:r>
            <a:r>
              <a:rPr lang="en-US" sz="1100" dirty="0" err="1" smtClean="0"/>
              <a:t>Optum</a:t>
            </a:r>
            <a:r>
              <a:rPr lang="en-US" sz="1100" dirty="0" smtClean="0"/>
              <a:t>  http://academyhealth.org/files/2013/sunday/simon.pdf</a:t>
            </a:r>
          </a:p>
          <a:p>
            <a:endParaRPr lang="en-US" sz="1100" dirty="0"/>
          </a:p>
        </p:txBody>
      </p:sp>
    </p:spTree>
    <p:extLst>
      <p:ext uri="{BB962C8B-B14F-4D97-AF65-F5344CB8AC3E}">
        <p14:creationId xmlns:p14="http://schemas.microsoft.com/office/powerpoint/2010/main" val="332614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b="0" i="0" dirty="0" smtClean="0">
                <a:effectLst/>
                <a:latin typeface="Avenir Roman"/>
                <a:ea typeface="Avenir Roman"/>
                <a:cs typeface="Avenir Roman"/>
                <a:sym typeface="Avenir Roman"/>
              </a:rPr>
              <a:t>This slide is to introduce the concept of price variation in health care.</a:t>
            </a:r>
          </a:p>
          <a:p>
            <a:pPr marL="0" indent="0">
              <a:buFont typeface="Arial" panose="020B0604020202020204" pitchFamily="34" charset="0"/>
              <a:buNone/>
            </a:pPr>
            <a:endParaRPr lang="en-US" sz="1100" b="0" i="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b="0" i="0" dirty="0" smtClean="0">
                <a:effectLst/>
                <a:latin typeface="Avenir Roman"/>
                <a:ea typeface="Avenir Roman"/>
                <a:cs typeface="Avenir Roman"/>
                <a:sym typeface="Avenir Roman"/>
              </a:rPr>
              <a:t>We’ve all heard and read stories about the just how widely healthcare prices can vary depending on where you get it.  This slide is a screen taken in November</a:t>
            </a:r>
            <a:r>
              <a:rPr lang="en-US" sz="1100" b="0" i="0" baseline="0" dirty="0" smtClean="0">
                <a:effectLst/>
                <a:latin typeface="Avenir Roman"/>
                <a:ea typeface="Avenir Roman"/>
                <a:cs typeface="Avenir Roman"/>
                <a:sym typeface="Avenir Roman"/>
              </a:rPr>
              <a:t> 2015 on </a:t>
            </a:r>
            <a:r>
              <a:rPr lang="en-US" sz="1100" b="0" i="0" baseline="0" dirty="0" err="1" smtClean="0">
                <a:effectLst/>
                <a:latin typeface="Avenir Roman"/>
                <a:ea typeface="Avenir Roman"/>
                <a:cs typeface="Avenir Roman"/>
                <a:sym typeface="Avenir Roman"/>
              </a:rPr>
              <a:t>Castlight’s</a:t>
            </a:r>
            <a:r>
              <a:rPr lang="en-US" sz="1100" b="0" i="0" baseline="0" dirty="0" smtClean="0">
                <a:effectLst/>
                <a:latin typeface="Avenir Roman"/>
                <a:ea typeface="Avenir Roman"/>
                <a:cs typeface="Avenir Roman"/>
                <a:sym typeface="Avenir Roman"/>
              </a:rPr>
              <a:t> web site. </a:t>
            </a:r>
            <a:r>
              <a:rPr lang="en-US" sz="1100" b="0" i="0" baseline="0" dirty="0" err="1" smtClean="0">
                <a:effectLst/>
                <a:latin typeface="Avenir Roman"/>
                <a:ea typeface="Avenir Roman"/>
                <a:cs typeface="Avenir Roman"/>
                <a:sym typeface="Avenir Roman"/>
              </a:rPr>
              <a:t>Castlight</a:t>
            </a:r>
            <a:r>
              <a:rPr lang="en-US" sz="1100" b="0" i="0" baseline="0" dirty="0" smtClean="0">
                <a:effectLst/>
                <a:latin typeface="Avenir Roman"/>
                <a:ea typeface="Avenir Roman"/>
                <a:cs typeface="Avenir Roman"/>
                <a:sym typeface="Avenir Roman"/>
              </a:rPr>
              <a:t> is one of many new companies that have emerged in the last five years to help employer’s and their employees manage their health benefits, and among its services is price transparency.  The differences size of the circles track the variation in the average price for a lower back MRI/ The larger the circle, the higher the average price.. But the variations aren’t just among markets, they are also within markets. As the popup for Omaha shows, prices in that market ranged from $511 to $3,040, a nearly six fold difference. The average price was $2,111. </a:t>
            </a:r>
            <a:endParaRPr lang="en-US" dirty="0"/>
          </a:p>
        </p:txBody>
      </p:sp>
    </p:spTree>
    <p:extLst>
      <p:ext uri="{BB962C8B-B14F-4D97-AF65-F5344CB8AC3E}">
        <p14:creationId xmlns:p14="http://schemas.microsoft.com/office/powerpoint/2010/main" val="787672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pic>
        <p:nvPicPr>
          <p:cNvPr id="7" name="pasted-image.tif"/>
          <p:cNvPicPr/>
          <p:nvPr/>
        </p:nvPicPr>
        <p:blipFill>
          <a:blip r:embed="rId2">
            <a:extLst/>
          </a:blip>
          <a:stretch>
            <a:fillRect/>
          </a:stretch>
        </p:blipFill>
        <p:spPr>
          <a:xfrm>
            <a:off x="-2848" y="3305747"/>
            <a:ext cx="24425939" cy="10094784"/>
          </a:xfrm>
          <a:prstGeom prst="rect">
            <a:avLst/>
          </a:prstGeom>
          <a:ln w="12700">
            <a:miter lim="400000"/>
          </a:ln>
        </p:spPr>
      </p:pic>
      <p:pic>
        <p:nvPicPr>
          <p:cNvPr id="8" name="pasted-image.pdf"/>
          <p:cNvPicPr/>
          <p:nvPr/>
        </p:nvPicPr>
        <p:blipFill>
          <a:blip r:embed="rId3">
            <a:extLst/>
          </a:blip>
          <a:stretch>
            <a:fillRect/>
          </a:stretch>
        </p:blipFill>
        <p:spPr>
          <a:xfrm>
            <a:off x="-120396" y="0"/>
            <a:ext cx="24624792" cy="3334530"/>
          </a:xfrm>
          <a:prstGeom prst="rect">
            <a:avLst/>
          </a:prstGeom>
          <a:ln w="12700">
            <a:miter lim="400000"/>
          </a:ln>
        </p:spPr>
      </p:pic>
      <p:sp>
        <p:nvSpPr>
          <p:cNvPr id="13"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3" name="Rectangle 2"/>
          <p:cNvSpPr/>
          <p:nvPr userDrawn="1"/>
        </p:nvSpPr>
        <p:spPr>
          <a:xfrm>
            <a:off x="18173425" y="1749781"/>
            <a:ext cx="5378734" cy="923330"/>
          </a:xfrm>
          <a:prstGeom prst="rect">
            <a:avLst/>
          </a:prstGeom>
          <a:noFill/>
        </p:spPr>
        <p:txBody>
          <a:bodyPr wrap="none" lIns="91440" tIns="45720" rIns="91440" bIns="45720">
            <a:spAutoFit/>
          </a:bodyPr>
          <a:lstStyle/>
          <a:p>
            <a:pPr algn="ctr"/>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2" name="Rectangle 11"/>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12526964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pic>
        <p:nvPicPr>
          <p:cNvPr id="2" name="Picture 1" descr="Untitled copy1.png"/>
          <p:cNvPicPr>
            <a:picLocks noChangeAspect="1"/>
          </p:cNvPicPr>
          <p:nvPr userDrawn="1"/>
        </p:nvPicPr>
        <p:blipFill rotWithShape="1">
          <a:blip r:embed="rId2" cstate="print">
            <a:extLst>
              <a:ext uri="{28A0092B-C50C-407E-A947-70E740481C1C}">
                <a14:useLocalDpi xmlns:a14="http://schemas.microsoft.com/office/drawing/2010/main"/>
              </a:ext>
            </a:extLst>
          </a:blip>
          <a:srcRect b="6897"/>
          <a:stretch/>
        </p:blipFill>
        <p:spPr>
          <a:xfrm>
            <a:off x="-103791" y="0"/>
            <a:ext cx="24591582" cy="13716000"/>
          </a:xfrm>
          <a:prstGeom prst="rect">
            <a:avLst/>
          </a:prstGeom>
        </p:spPr>
      </p:pic>
      <p:sp>
        <p:nvSpPr>
          <p:cNvPr id="17" name="Shape 17"/>
          <p:cNvSpPr>
            <a:spLocks noGrp="1"/>
          </p:cNvSpPr>
          <p:nvPr>
            <p:ph type="title"/>
          </p:nvPr>
        </p:nvSpPr>
        <p:spPr>
          <a:xfrm>
            <a:off x="1778000" y="2882900"/>
            <a:ext cx="20828000" cy="4648200"/>
          </a:xfrm>
          <a:prstGeom prst="rect">
            <a:avLst/>
          </a:prstGeom>
        </p:spPr>
        <p:txBody>
          <a:bodyPr anchor="b"/>
          <a:lstStyle>
            <a:lvl1pPr>
              <a:defRPr sz="11200">
                <a:solidFill>
                  <a:srgbClr val="FFF7FD"/>
                </a:solidFill>
              </a:defRPr>
            </a:lvl1pPr>
          </a:lstStyle>
          <a:p>
            <a:pPr lvl="0">
              <a:defRPr sz="1800">
                <a:solidFill>
                  <a:srgbClr val="000000"/>
                </a:solidFill>
              </a:defRPr>
            </a:pPr>
            <a:r>
              <a:rPr sz="11200" dirty="0">
                <a:solidFill>
                  <a:srgbClr val="FFF7FD"/>
                </a:solidFill>
              </a:rPr>
              <a:t>Title Text</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8" name="Rectangle 7"/>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
        <p:nvSpPr>
          <p:cNvPr id="10" name="Rectangle 9"/>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Tree>
    <p:extLst>
      <p:ext uri="{BB962C8B-B14F-4D97-AF65-F5344CB8AC3E}">
        <p14:creationId xmlns:p14="http://schemas.microsoft.com/office/powerpoint/2010/main" val="261355964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9"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dirty="0"/>
          </a:p>
        </p:txBody>
      </p:sp>
      <p:sp>
        <p:nvSpPr>
          <p:cNvPr id="15"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normAutofit/>
          </a:bodyPr>
          <a:lstStyle>
            <a:lvl1pPr>
              <a:defRPr sz="6000"/>
            </a:lvl1pPr>
          </a:lstStyle>
          <a:p>
            <a:r>
              <a:rPr lang="en-US" dirty="0" smtClean="0"/>
              <a:t>Title Text</a:t>
            </a:r>
            <a:endParaRPr lang="en-US" dirty="0"/>
          </a:p>
        </p:txBody>
      </p:sp>
    </p:spTree>
    <p:extLst>
      <p:ext uri="{BB962C8B-B14F-4D97-AF65-F5344CB8AC3E}">
        <p14:creationId xmlns:p14="http://schemas.microsoft.com/office/powerpoint/2010/main" val="33343029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Bulls 2 col">
    <p:spTree>
      <p:nvGrpSpPr>
        <p:cNvPr id="1" name=""/>
        <p:cNvGrpSpPr/>
        <p:nvPr/>
      </p:nvGrpSpPr>
      <p:grpSpPr>
        <a:xfrm>
          <a:off x="0" y="0"/>
          <a:ext cx="0" cy="0"/>
          <a:chOff x="0" y="0"/>
          <a:chExt cx="0" cy="0"/>
        </a:xfrm>
      </p:grpSpPr>
      <p:sp>
        <p:nvSpPr>
          <p:cNvPr id="7"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2"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lstStyle>
            <a:lvl1pPr>
              <a:defRPr baseline="0"/>
            </a:lvl1pPr>
          </a:lstStyle>
          <a:p>
            <a:r>
              <a:rPr lang="en-US" dirty="0" smtClean="0"/>
              <a:t>Title Text</a:t>
            </a:r>
            <a:endParaRPr lang="en-US" dirty="0"/>
          </a:p>
        </p:txBody>
      </p:sp>
    </p:spTree>
    <p:extLst>
      <p:ext uri="{BB962C8B-B14F-4D97-AF65-F5344CB8AC3E}">
        <p14:creationId xmlns:p14="http://schemas.microsoft.com/office/powerpoint/2010/main" val="34605014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6480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9440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descr="Untitled copy.png"/>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19529" y="0"/>
            <a:ext cx="24623058" cy="13745882"/>
          </a:xfrm>
          <a:prstGeom prst="rect">
            <a:avLst/>
          </a:prstGeom>
        </p:spPr>
      </p:pic>
      <p:sp>
        <p:nvSpPr>
          <p:cNvPr id="3" name="Shape 3"/>
          <p:cNvSpPr>
            <a:spLocks noGrp="1"/>
          </p:cNvSpPr>
          <p:nvPr>
            <p:ph type="title"/>
          </p:nvPr>
        </p:nvSpPr>
        <p:spPr>
          <a:xfrm>
            <a:off x="457663" y="114881"/>
            <a:ext cx="23351266" cy="17894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lang="en-US" sz="6000" dirty="0" smtClean="0">
                <a:solidFill>
                  <a:srgbClr val="FFFFFF"/>
                </a:solidFill>
              </a:rPr>
              <a:t>Title Text</a:t>
            </a:r>
            <a:endParaRPr sz="8000" dirty="0">
              <a:solidFill>
                <a:srgbClr val="FFFFFF"/>
              </a:solidFill>
            </a:endParaRPr>
          </a:p>
        </p:txBody>
      </p:sp>
      <p:sp>
        <p:nvSpPr>
          <p:cNvPr id="4" name="Shape 4"/>
          <p:cNvSpPr>
            <a:spLocks noGrp="1"/>
          </p:cNvSpPr>
          <p:nvPr>
            <p:ph type="body" idx="1"/>
          </p:nvPr>
        </p:nvSpPr>
        <p:spPr>
          <a:xfrm>
            <a:off x="457663" y="2749752"/>
            <a:ext cx="23354700" cy="96573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18" name="Rectangle 17"/>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9" name="Rectangle 18"/>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22248592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transition spd="med"/>
  <p:hf hdr="0" ftr="0" dt="0"/>
  <p:txStyles>
    <p:titleStyle>
      <a:lvl1pPr algn="l" defTabSz="825500">
        <a:defRPr sz="6000">
          <a:solidFill>
            <a:srgbClr val="FFFFFF"/>
          </a:solidFill>
          <a:latin typeface="Arial"/>
          <a:ea typeface="Arial"/>
          <a:cs typeface="Arial"/>
          <a:sym typeface="Arial"/>
        </a:defRPr>
      </a:lvl1pPr>
      <a:lvl2pPr indent="228600" defTabSz="825500">
        <a:defRPr sz="8000">
          <a:solidFill>
            <a:srgbClr val="FFFFFF"/>
          </a:solidFill>
          <a:latin typeface="Arial"/>
          <a:ea typeface="Arial"/>
          <a:cs typeface="Arial"/>
          <a:sym typeface="Arial"/>
        </a:defRPr>
      </a:lvl2pPr>
      <a:lvl3pPr indent="457200" defTabSz="825500">
        <a:defRPr sz="8000">
          <a:solidFill>
            <a:srgbClr val="FFFFFF"/>
          </a:solidFill>
          <a:latin typeface="Arial"/>
          <a:ea typeface="Arial"/>
          <a:cs typeface="Arial"/>
          <a:sym typeface="Arial"/>
        </a:defRPr>
      </a:lvl3pPr>
      <a:lvl4pPr indent="685800" defTabSz="825500">
        <a:defRPr sz="8000">
          <a:solidFill>
            <a:srgbClr val="FFFFFF"/>
          </a:solidFill>
          <a:latin typeface="Arial"/>
          <a:ea typeface="Arial"/>
          <a:cs typeface="Arial"/>
          <a:sym typeface="Arial"/>
        </a:defRPr>
      </a:lvl4pPr>
      <a:lvl5pPr indent="914400" defTabSz="825500">
        <a:defRPr sz="8000">
          <a:solidFill>
            <a:srgbClr val="FFFFFF"/>
          </a:solidFill>
          <a:latin typeface="Arial"/>
          <a:ea typeface="Arial"/>
          <a:cs typeface="Arial"/>
          <a:sym typeface="Arial"/>
        </a:defRPr>
      </a:lvl5pPr>
      <a:lvl6pPr indent="1143000" defTabSz="825500">
        <a:defRPr sz="8000">
          <a:solidFill>
            <a:srgbClr val="FFFFFF"/>
          </a:solidFill>
          <a:latin typeface="Arial"/>
          <a:ea typeface="Arial"/>
          <a:cs typeface="Arial"/>
          <a:sym typeface="Arial"/>
        </a:defRPr>
      </a:lvl6pPr>
      <a:lvl7pPr indent="1371600" defTabSz="825500">
        <a:defRPr sz="8000">
          <a:solidFill>
            <a:srgbClr val="FFFFFF"/>
          </a:solidFill>
          <a:latin typeface="Arial"/>
          <a:ea typeface="Arial"/>
          <a:cs typeface="Arial"/>
          <a:sym typeface="Arial"/>
        </a:defRPr>
      </a:lvl7pPr>
      <a:lvl8pPr indent="1600200" defTabSz="825500">
        <a:defRPr sz="8000">
          <a:solidFill>
            <a:srgbClr val="FFFFFF"/>
          </a:solidFill>
          <a:latin typeface="Arial"/>
          <a:ea typeface="Arial"/>
          <a:cs typeface="Arial"/>
          <a:sym typeface="Arial"/>
        </a:defRPr>
      </a:lvl8pPr>
      <a:lvl9pPr indent="1828800" defTabSz="825500">
        <a:defRPr sz="8000">
          <a:solidFill>
            <a:srgbClr val="FFFFFF"/>
          </a:solidFill>
          <a:latin typeface="Arial"/>
          <a:ea typeface="Arial"/>
          <a:cs typeface="Arial"/>
          <a:sym typeface="Arial"/>
        </a:defRPr>
      </a:lvl9pPr>
    </p:titleStyle>
    <p:body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172307" indent="-537307" defTabSz="825500">
        <a:spcBef>
          <a:spcPts val="5900"/>
        </a:spcBef>
        <a:buClr>
          <a:srgbClr val="4EB04A"/>
        </a:buClr>
        <a:buSzPct val="75000"/>
        <a:buChar char="•"/>
        <a:defRPr sz="4400">
          <a:solidFill>
            <a:srgbClr val="53585F"/>
          </a:solidFill>
          <a:latin typeface="Arial"/>
          <a:ea typeface="Arial"/>
          <a:cs typeface="Arial"/>
          <a:sym typeface="Arial"/>
        </a:defRPr>
      </a:lvl2pPr>
      <a:lvl3pPr marL="1807307" indent="-537307" defTabSz="825500">
        <a:spcBef>
          <a:spcPts val="5900"/>
        </a:spcBef>
        <a:buClr>
          <a:srgbClr val="4EB04A"/>
        </a:buClr>
        <a:buSzPct val="75000"/>
        <a:buChar char="•"/>
        <a:defRPr sz="4400">
          <a:solidFill>
            <a:srgbClr val="53585F"/>
          </a:solidFill>
          <a:latin typeface="Arial"/>
          <a:ea typeface="Arial"/>
          <a:cs typeface="Arial"/>
          <a:sym typeface="Arial"/>
        </a:defRPr>
      </a:lvl3pPr>
      <a:lvl4pPr marL="2442307" indent="-537307" defTabSz="825500">
        <a:spcBef>
          <a:spcPts val="5900"/>
        </a:spcBef>
        <a:buClr>
          <a:srgbClr val="4EB04A"/>
        </a:buClr>
        <a:buSzPct val="75000"/>
        <a:buChar char="•"/>
        <a:defRPr sz="4400">
          <a:solidFill>
            <a:srgbClr val="53585F"/>
          </a:solidFill>
          <a:latin typeface="Arial"/>
          <a:ea typeface="Arial"/>
          <a:cs typeface="Arial"/>
          <a:sym typeface="Arial"/>
        </a:defRPr>
      </a:lvl4pPr>
      <a:lvl5pPr marL="3077307" indent="-537307" defTabSz="825500">
        <a:spcBef>
          <a:spcPts val="5900"/>
        </a:spcBef>
        <a:buClr>
          <a:srgbClr val="4EB04A"/>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p:bodyStyle>
    <p:otherStyle>
      <a:lvl1pPr algn="ctr" defTabSz="825500">
        <a:defRPr>
          <a:solidFill>
            <a:schemeClr val="tx1"/>
          </a:solidFill>
          <a:latin typeface="+mn-lt"/>
          <a:ea typeface="+mn-ea"/>
          <a:cs typeface="+mn-cs"/>
          <a:sym typeface="Arial Bold"/>
        </a:defRPr>
      </a:lvl1pPr>
      <a:lvl2pPr indent="228600" algn="ctr" defTabSz="825500">
        <a:defRPr>
          <a:solidFill>
            <a:schemeClr val="tx1"/>
          </a:solidFill>
          <a:latin typeface="+mn-lt"/>
          <a:ea typeface="+mn-ea"/>
          <a:cs typeface="+mn-cs"/>
          <a:sym typeface="Arial Bold"/>
        </a:defRPr>
      </a:lvl2pPr>
      <a:lvl3pPr indent="457200" algn="ctr" defTabSz="825500">
        <a:defRPr>
          <a:solidFill>
            <a:schemeClr val="tx1"/>
          </a:solidFill>
          <a:latin typeface="+mn-lt"/>
          <a:ea typeface="+mn-ea"/>
          <a:cs typeface="+mn-cs"/>
          <a:sym typeface="Arial Bold"/>
        </a:defRPr>
      </a:lvl3pPr>
      <a:lvl4pPr indent="685800" algn="ctr" defTabSz="825500">
        <a:defRPr>
          <a:solidFill>
            <a:schemeClr val="tx1"/>
          </a:solidFill>
          <a:latin typeface="+mn-lt"/>
          <a:ea typeface="+mn-ea"/>
          <a:cs typeface="+mn-cs"/>
          <a:sym typeface="Arial Bold"/>
        </a:defRPr>
      </a:lvl4pPr>
      <a:lvl5pPr indent="914400" algn="ctr" defTabSz="825500">
        <a:defRPr>
          <a:solidFill>
            <a:schemeClr val="tx1"/>
          </a:solidFill>
          <a:latin typeface="+mn-lt"/>
          <a:ea typeface="+mn-ea"/>
          <a:cs typeface="+mn-cs"/>
          <a:sym typeface="Arial Bold"/>
        </a:defRPr>
      </a:lvl5pPr>
      <a:lvl6pPr indent="1143000" algn="ctr" defTabSz="825500">
        <a:defRPr>
          <a:solidFill>
            <a:schemeClr val="tx1"/>
          </a:solidFill>
          <a:latin typeface="+mn-lt"/>
          <a:ea typeface="+mn-ea"/>
          <a:cs typeface="+mn-cs"/>
          <a:sym typeface="Arial Bold"/>
        </a:defRPr>
      </a:lvl6pPr>
      <a:lvl7pPr indent="1371600" algn="ctr" defTabSz="825500">
        <a:defRPr>
          <a:solidFill>
            <a:schemeClr val="tx1"/>
          </a:solidFill>
          <a:latin typeface="+mn-lt"/>
          <a:ea typeface="+mn-ea"/>
          <a:cs typeface="+mn-cs"/>
          <a:sym typeface="Arial Bold"/>
        </a:defRPr>
      </a:lvl7pPr>
      <a:lvl8pPr indent="1600200" algn="ctr" defTabSz="825500">
        <a:defRPr>
          <a:solidFill>
            <a:schemeClr val="tx1"/>
          </a:solidFill>
          <a:latin typeface="+mn-lt"/>
          <a:ea typeface="+mn-ea"/>
          <a:cs typeface="+mn-cs"/>
          <a:sym typeface="Arial Bold"/>
        </a:defRPr>
      </a:lvl8pPr>
      <a:lvl9pPr indent="1828800" algn="ctr" defTabSz="825500">
        <a:defRPr>
          <a:solidFill>
            <a:schemeClr val="tx1"/>
          </a:solidFill>
          <a:latin typeface="+mn-lt"/>
          <a:ea typeface="+mn-ea"/>
          <a:cs typeface="+mn-cs"/>
          <a:sym typeface="Arial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1778000" y="5175504"/>
            <a:ext cx="20828000" cy="3922776"/>
          </a:xfrm>
          <a:prstGeom prst="rect">
            <a:avLst/>
          </a:prstGeom>
        </p:spPr>
        <p:txBody>
          <a:bodyPr>
            <a:normAutofit/>
          </a:bodyPr>
          <a:lstStyle/>
          <a:p>
            <a:pPr lvl="0">
              <a:defRPr sz="1800">
                <a:solidFill>
                  <a:srgbClr val="000000"/>
                </a:solidFill>
              </a:defRPr>
            </a:pPr>
            <a:r>
              <a:rPr lang="en-US" sz="8800" dirty="0" smtClean="0">
                <a:solidFill>
                  <a:srgbClr val="FFF7FD"/>
                </a:solidFill>
              </a:rPr>
              <a:t>State of U.S. Healthcare</a:t>
            </a:r>
            <a:endParaRPr sz="8800" dirty="0">
              <a:solidFill>
                <a:srgbClr val="FFF7FD"/>
              </a:solidFill>
            </a:endParaRPr>
          </a:p>
        </p:txBody>
      </p:sp>
      <p:sp>
        <p:nvSpPr>
          <p:cNvPr id="39" name="Shape 39"/>
          <p:cNvSpPr>
            <a:spLocks noGrp="1"/>
          </p:cNvSpPr>
          <p:nvPr>
            <p:ph type="sldNum" sz="quarter" idx="4294967295"/>
          </p:nvPr>
        </p:nvSpPr>
        <p:spPr>
          <a:xfrm>
            <a:off x="23868092" y="13218288"/>
            <a:ext cx="241300" cy="360363"/>
          </a:xfrm>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t>1</a:t>
            </a:fld>
            <a:endParaRPr>
              <a:solidFill>
                <a:srgbClr val="FFFFFF"/>
              </a:solidFill>
            </a:endParaRPr>
          </a:p>
        </p:txBody>
      </p:sp>
    </p:spTree>
    <p:extLst>
      <p:ext uri="{BB962C8B-B14F-4D97-AF65-F5344CB8AC3E}">
        <p14:creationId xmlns:p14="http://schemas.microsoft.com/office/powerpoint/2010/main" val="59276620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714989" y="2301767"/>
            <a:ext cx="23002149" cy="12617392"/>
          </a:xfrm>
          <a:prstGeom prst="rect">
            <a:avLst/>
          </a:prstGeom>
        </p:spPr>
        <p:txBody>
          <a:bodyPr/>
          <a:lstStyle/>
          <a:p>
            <a:pPr marL="0" indent="0" algn="ctr">
              <a:spcBef>
                <a:spcPts val="0"/>
              </a:spcBef>
              <a:buNone/>
              <a:defRPr sz="1800">
                <a:solidFill>
                  <a:srgbClr val="000000"/>
                </a:solidFill>
              </a:defRPr>
            </a:pPr>
            <a:r>
              <a:rPr lang="en-US" sz="7200" dirty="0" smtClean="0">
                <a:solidFill>
                  <a:schemeClr val="tx1"/>
                </a:solidFill>
              </a:rPr>
              <a:t>Price for service in the U.S. can vary as much as </a:t>
            </a:r>
          </a:p>
          <a:p>
            <a:pPr marL="0" indent="0" algn="ctr">
              <a:spcBef>
                <a:spcPts val="0"/>
              </a:spcBef>
              <a:buNone/>
              <a:defRPr sz="1800">
                <a:solidFill>
                  <a:srgbClr val="000000"/>
                </a:solidFill>
              </a:defRPr>
            </a:pPr>
            <a:r>
              <a:rPr lang="en-US" sz="50000" b="1" spc="-150" dirty="0">
                <a:solidFill>
                  <a:srgbClr val="C00000"/>
                </a:solidFill>
                <a:effectLst>
                  <a:outerShdw blurRad="38100" dist="38100" dir="2700000" algn="tl">
                    <a:srgbClr val="000000">
                      <a:alpha val="43137"/>
                    </a:srgbClr>
                  </a:outerShdw>
                </a:effectLst>
              </a:rPr>
              <a:t>6</a:t>
            </a:r>
            <a:r>
              <a:rPr lang="en-US" sz="50000" b="1" spc="-150" dirty="0" smtClean="0">
                <a:solidFill>
                  <a:srgbClr val="C00000"/>
                </a:solidFill>
                <a:effectLst>
                  <a:outerShdw blurRad="38100" dist="38100" dir="2700000" algn="tl">
                    <a:srgbClr val="000000">
                      <a:alpha val="43137"/>
                    </a:srgbClr>
                  </a:outerShdw>
                </a:effectLst>
              </a:rPr>
              <a:t>00%</a:t>
            </a:r>
            <a:endParaRPr lang="en-US" sz="50000" b="1" spc="-150" dirty="0" smtClean="0">
              <a:solidFill>
                <a:srgbClr val="53585F"/>
              </a:solidFill>
              <a:effectLst>
                <a:outerShdw blurRad="38100" dist="38100" dir="2700000" algn="tl">
                  <a:srgbClr val="000000">
                    <a:alpha val="43137"/>
                  </a:srgbClr>
                </a:outerShdw>
              </a:effectLst>
            </a:endParaRPr>
          </a:p>
        </p:txBody>
      </p:sp>
      <p:sp>
        <p:nvSpPr>
          <p:cNvPr id="6" name="Title 1"/>
          <p:cNvSpPr>
            <a:spLocks noGrp="1"/>
          </p:cNvSpPr>
          <p:nvPr>
            <p:ph type="title"/>
          </p:nvPr>
        </p:nvSpPr>
        <p:spPr>
          <a:xfrm>
            <a:off x="457663" y="114881"/>
            <a:ext cx="23351266" cy="1789444"/>
          </a:xfrm>
        </p:spPr>
        <p:txBody>
          <a:bodyPr/>
          <a:lstStyle/>
          <a:p>
            <a:r>
              <a:rPr lang="en-US" dirty="0" smtClean="0"/>
              <a:t>Price Varies Widely</a:t>
            </a:r>
            <a:endParaRPr lang="en-US"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10</a:t>
            </a:fld>
            <a:endParaRPr lang="en-US">
              <a:solidFill>
                <a:srgbClr val="000000"/>
              </a:solidFill>
            </a:endParaRPr>
          </a:p>
        </p:txBody>
      </p:sp>
    </p:spTree>
    <p:extLst>
      <p:ext uri="{BB962C8B-B14F-4D97-AF65-F5344CB8AC3E}">
        <p14:creationId xmlns:p14="http://schemas.microsoft.com/office/powerpoint/2010/main" val="322620627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421502" y="2594916"/>
            <a:ext cx="15291886" cy="9868830"/>
            <a:chOff x="4421502" y="2594916"/>
            <a:chExt cx="15291886" cy="1025942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r="6544"/>
            <a:stretch/>
          </p:blipFill>
          <p:spPr>
            <a:xfrm>
              <a:off x="4421502" y="2594916"/>
              <a:ext cx="15291886" cy="10259420"/>
            </a:xfrm>
            <a:prstGeom prst="rect">
              <a:avLst/>
            </a:prstGeom>
            <a:ln>
              <a:solidFill>
                <a:srgbClr val="3B6E8F"/>
              </a:solidFill>
            </a:ln>
          </p:spPr>
        </p:pic>
        <p:sp>
          <p:nvSpPr>
            <p:cNvPr id="3" name="Rectangle 2"/>
            <p:cNvSpPr/>
            <p:nvPr/>
          </p:nvSpPr>
          <p:spPr>
            <a:xfrm>
              <a:off x="4769708" y="10132541"/>
              <a:ext cx="13790141" cy="1186248"/>
            </a:xfrm>
            <a:prstGeom prst="rect">
              <a:avLst/>
            </a:prstGeom>
            <a:solidFill>
              <a:srgbClr val="FFFF00">
                <a:alpha val="18000"/>
              </a:srgbClr>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7" name="Title 1"/>
          <p:cNvSpPr>
            <a:spLocks noGrp="1"/>
          </p:cNvSpPr>
          <p:nvPr>
            <p:ph type="title"/>
          </p:nvPr>
        </p:nvSpPr>
        <p:spPr>
          <a:xfrm>
            <a:off x="457663" y="114881"/>
            <a:ext cx="23351266" cy="1789444"/>
          </a:xfrm>
        </p:spPr>
        <p:txBody>
          <a:bodyPr/>
          <a:lstStyle/>
          <a:p>
            <a:r>
              <a:rPr lang="en-US" dirty="0" smtClean="0"/>
              <a:t>Price Varies Widely: Massachusetts Hospitals</a:t>
            </a:r>
            <a:endParaRPr lang="en-US" dirty="0"/>
          </a:p>
        </p:txBody>
      </p:sp>
      <p:sp>
        <p:nvSpPr>
          <p:cNvPr id="8"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11</a:t>
            </a:fld>
            <a:endParaRPr lang="en-US">
              <a:solidFill>
                <a:srgbClr val="000000"/>
              </a:solidFill>
            </a:endParaRPr>
          </a:p>
        </p:txBody>
      </p:sp>
    </p:spTree>
    <p:extLst>
      <p:ext uri="{BB962C8B-B14F-4D97-AF65-F5344CB8AC3E}">
        <p14:creationId xmlns:p14="http://schemas.microsoft.com/office/powerpoint/2010/main" val="152299668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26549" y="3816194"/>
            <a:ext cx="7489306" cy="7730897"/>
          </a:xfrm>
          <a:prstGeom prst="rect">
            <a:avLst/>
          </a:prstGeom>
        </p:spPr>
      </p:pic>
      <p:sp>
        <p:nvSpPr>
          <p:cNvPr id="42" name="Shape 42"/>
          <p:cNvSpPr>
            <a:spLocks noGrp="1"/>
          </p:cNvSpPr>
          <p:nvPr>
            <p:ph type="body" idx="4294967295"/>
          </p:nvPr>
        </p:nvSpPr>
        <p:spPr>
          <a:xfrm>
            <a:off x="632221" y="2029320"/>
            <a:ext cx="23002149" cy="9657359"/>
          </a:xfrm>
          <a:prstGeom prst="rect">
            <a:avLst/>
          </a:prstGeom>
        </p:spPr>
        <p:txBody>
          <a:bodyPr/>
          <a:lstStyle/>
          <a:p>
            <a:pPr marL="0" lvl="0" indent="0" algn="ctr">
              <a:buNone/>
              <a:defRPr sz="1800">
                <a:solidFill>
                  <a:srgbClr val="000000"/>
                </a:solidFill>
              </a:defRPr>
            </a:pPr>
            <a:r>
              <a:rPr lang="en-US" sz="5400" dirty="0" smtClean="0">
                <a:solidFill>
                  <a:schemeClr val="tx1"/>
                </a:solidFill>
              </a:rPr>
              <a:t>Projected 2024 U.S. healthcare spending = $5.46 trillion, 19.6% GDP</a:t>
            </a:r>
          </a:p>
          <a:p>
            <a:pPr lvl="0">
              <a:defRPr sz="1800">
                <a:solidFill>
                  <a:srgbClr val="000000"/>
                </a:solidFill>
              </a:defRPr>
            </a:pPr>
            <a:endParaRPr lang="en-US" sz="6000" b="1" dirty="0">
              <a:solidFill>
                <a:schemeClr val="tx1"/>
              </a:solidFill>
            </a:endParaRPr>
          </a:p>
          <a:p>
            <a:pPr lvl="0">
              <a:defRPr sz="1800">
                <a:solidFill>
                  <a:srgbClr val="000000"/>
                </a:solidFill>
              </a:defRPr>
            </a:pPr>
            <a:endParaRPr lang="en-US" sz="6000" b="1" dirty="0" smtClean="0">
              <a:solidFill>
                <a:srgbClr val="53585F"/>
              </a:solidFill>
            </a:endParaRPr>
          </a:p>
          <a:p>
            <a:pPr lvl="0">
              <a:defRPr sz="1800">
                <a:solidFill>
                  <a:srgbClr val="000000"/>
                </a:solidFill>
              </a:defRPr>
            </a:pPr>
            <a:endParaRPr lang="en-US" sz="6000" dirty="0" smtClean="0">
              <a:solidFill>
                <a:srgbClr val="53585F"/>
              </a:solidFill>
            </a:endParaRPr>
          </a:p>
          <a:p>
            <a:pPr lvl="0">
              <a:defRPr sz="1800">
                <a:solidFill>
                  <a:srgbClr val="000000"/>
                </a:solidFill>
              </a:defRPr>
            </a:pPr>
            <a:endParaRPr sz="6000" dirty="0" smtClean="0">
              <a:solidFill>
                <a:srgbClr val="53585F"/>
              </a:solidFill>
            </a:endParaRPr>
          </a:p>
        </p:txBody>
      </p:sp>
      <p:sp>
        <p:nvSpPr>
          <p:cNvPr id="6" name="Title 2"/>
          <p:cNvSpPr>
            <a:spLocks noGrp="1"/>
          </p:cNvSpPr>
          <p:nvPr>
            <p:ph type="title"/>
          </p:nvPr>
        </p:nvSpPr>
        <p:spPr>
          <a:xfrm>
            <a:off x="457663" y="114881"/>
            <a:ext cx="23351266" cy="1789444"/>
          </a:xfrm>
        </p:spPr>
        <p:txBody>
          <a:bodyPr anchor="ctr">
            <a:normAutofit/>
          </a:bodyPr>
          <a:lstStyle/>
          <a:p>
            <a:r>
              <a:rPr lang="en-US" dirty="0" smtClean="0"/>
              <a:t>Healthcare Costs &amp; the Economy</a:t>
            </a:r>
            <a:endParaRPr lang="en-US" dirty="0"/>
          </a:p>
        </p:txBody>
      </p:sp>
      <p:sp>
        <p:nvSpPr>
          <p:cNvPr id="7"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a:t>
            </a:fld>
            <a:endParaRPr lang="en-US">
              <a:solidFill>
                <a:srgbClr val="000000"/>
              </a:solidFill>
            </a:endParaRPr>
          </a:p>
        </p:txBody>
      </p:sp>
    </p:spTree>
    <p:extLst>
      <p:ext uri="{BB962C8B-B14F-4D97-AF65-F5344CB8AC3E}">
        <p14:creationId xmlns:p14="http://schemas.microsoft.com/office/powerpoint/2010/main" val="3289962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07224" y="3470166"/>
            <a:ext cx="14872447" cy="7534069"/>
          </a:xfrm>
          <a:prstGeom prst="rect">
            <a:avLst/>
          </a:prstGeom>
          <a:ln>
            <a:solidFill>
              <a:schemeClr val="accent1"/>
            </a:solidFill>
          </a:ln>
        </p:spPr>
      </p:pic>
      <p:sp>
        <p:nvSpPr>
          <p:cNvPr id="3" name="Title 2"/>
          <p:cNvSpPr>
            <a:spLocks noGrp="1"/>
          </p:cNvSpPr>
          <p:nvPr>
            <p:ph type="title"/>
          </p:nvPr>
        </p:nvSpPr>
        <p:spPr>
          <a:xfrm>
            <a:off x="457663" y="114881"/>
            <a:ext cx="23351266" cy="1789444"/>
          </a:xfrm>
        </p:spPr>
        <p:txBody>
          <a:bodyPr>
            <a:normAutofit/>
          </a:bodyPr>
          <a:lstStyle/>
          <a:p>
            <a:r>
              <a:rPr lang="en-US" dirty="0" smtClean="0"/>
              <a:t>Up</a:t>
            </a:r>
            <a:r>
              <a:rPr lang="en-US" smtClean="0"/>
              <a:t>, Up </a:t>
            </a:r>
            <a:r>
              <a:rPr lang="en-US" dirty="0" smtClean="0"/>
              <a:t>and Away: U.S. Healthcare Spending Projections</a:t>
            </a:r>
            <a:endParaRPr lang="en-US"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3</a:t>
            </a:fld>
            <a:endParaRPr lang="en-US">
              <a:solidFill>
                <a:srgbClr val="000000"/>
              </a:solidFill>
            </a:endParaRPr>
          </a:p>
        </p:txBody>
      </p:sp>
      <p:sp>
        <p:nvSpPr>
          <p:cNvPr id="6" name="Rectangle 5"/>
          <p:cNvSpPr/>
          <p:nvPr/>
        </p:nvSpPr>
        <p:spPr>
          <a:xfrm>
            <a:off x="14652232" y="11004235"/>
            <a:ext cx="4278736" cy="338554"/>
          </a:xfrm>
          <a:prstGeom prst="rect">
            <a:avLst/>
          </a:prstGeom>
        </p:spPr>
        <p:txBody>
          <a:bodyPr wrap="none">
            <a:spAutoFit/>
          </a:bodyPr>
          <a:lstStyle/>
          <a:p>
            <a:r>
              <a:rPr lang="en-US" sz="1600" dirty="0" smtClean="0"/>
              <a:t>Centers for Medicare and Medicaid Services </a:t>
            </a:r>
            <a:endParaRPr lang="en-US" sz="1600" dirty="0"/>
          </a:p>
        </p:txBody>
      </p:sp>
    </p:spTree>
    <p:extLst>
      <p:ext uri="{BB962C8B-B14F-4D97-AF65-F5344CB8AC3E}">
        <p14:creationId xmlns:p14="http://schemas.microsoft.com/office/powerpoint/2010/main" val="36075819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690926" y="2029321"/>
            <a:ext cx="23002149" cy="9657359"/>
          </a:xfrm>
          <a:prstGeom prst="rect">
            <a:avLst/>
          </a:prstGeom>
        </p:spPr>
        <p:txBody>
          <a:bodyPr/>
          <a:lstStyle/>
          <a:p>
            <a:pPr marL="0" lvl="0" indent="0" algn="l">
              <a:spcBef>
                <a:spcPts val="0"/>
              </a:spcBef>
              <a:buNone/>
              <a:defRPr sz="1800">
                <a:solidFill>
                  <a:srgbClr val="000000"/>
                </a:solidFill>
              </a:defRPr>
            </a:pPr>
            <a:r>
              <a:rPr lang="en-US" sz="6000" dirty="0" smtClean="0">
                <a:solidFill>
                  <a:schemeClr val="tx1"/>
                </a:solidFill>
              </a:rPr>
              <a:t>Employers paid </a:t>
            </a:r>
            <a:r>
              <a:rPr lang="en-US" sz="6000" b="1" dirty="0" smtClean="0">
                <a:solidFill>
                  <a:srgbClr val="C00000"/>
                </a:solidFill>
              </a:rPr>
              <a:t>58% </a:t>
            </a:r>
            <a:r>
              <a:rPr lang="en-US" sz="6000" dirty="0" smtClean="0">
                <a:solidFill>
                  <a:schemeClr val="tx1"/>
                </a:solidFill>
              </a:rPr>
              <a:t>of employees’ healthcare costs in 2014.</a:t>
            </a:r>
          </a:p>
          <a:p>
            <a:pPr marL="0" lvl="0" indent="0" algn="ctr">
              <a:spcBef>
                <a:spcPts val="0"/>
              </a:spcBef>
              <a:buNone/>
              <a:defRPr sz="1800">
                <a:solidFill>
                  <a:srgbClr val="000000"/>
                </a:solidFill>
              </a:defRPr>
            </a:pPr>
            <a:endParaRPr lang="en-US" sz="6000" b="1" dirty="0"/>
          </a:p>
          <a:p>
            <a:pPr marL="0" lvl="0" indent="0" algn="ctr">
              <a:spcBef>
                <a:spcPts val="0"/>
              </a:spcBef>
              <a:buNone/>
              <a:defRPr sz="1800">
                <a:solidFill>
                  <a:srgbClr val="000000"/>
                </a:solidFill>
              </a:defRPr>
            </a:pPr>
            <a:endParaRPr lang="en-US" sz="6000" b="1" dirty="0" smtClean="0">
              <a:solidFill>
                <a:srgbClr val="53585F"/>
              </a:solidFill>
            </a:endParaRPr>
          </a:p>
          <a:p>
            <a:pPr>
              <a:spcBef>
                <a:spcPts val="2400"/>
              </a:spcBef>
              <a:defRPr sz="1800">
                <a:solidFill>
                  <a:srgbClr val="000000"/>
                </a:solidFill>
              </a:defRPr>
            </a:pPr>
            <a:r>
              <a:rPr lang="en-US" sz="5500" dirty="0" smtClean="0">
                <a:solidFill>
                  <a:schemeClr val="tx1"/>
                </a:solidFill>
              </a:rPr>
              <a:t>A typical family of four has </a:t>
            </a:r>
            <a:r>
              <a:rPr lang="en-US" sz="5500" b="1" dirty="0" smtClean="0">
                <a:solidFill>
                  <a:schemeClr val="tx1"/>
                </a:solidFill>
              </a:rPr>
              <a:t>$23,215 </a:t>
            </a:r>
            <a:r>
              <a:rPr lang="en-US" sz="5500" dirty="0">
                <a:solidFill>
                  <a:schemeClr val="tx1"/>
                </a:solidFill>
              </a:rPr>
              <a:t>in medical costs </a:t>
            </a:r>
            <a:r>
              <a:rPr lang="en-US" sz="5500" dirty="0" smtClean="0">
                <a:solidFill>
                  <a:schemeClr val="tx1"/>
                </a:solidFill>
              </a:rPr>
              <a:t>each year</a:t>
            </a:r>
          </a:p>
          <a:p>
            <a:pPr lvl="1">
              <a:spcBef>
                <a:spcPts val="2400"/>
              </a:spcBef>
              <a:defRPr sz="1800">
                <a:solidFill>
                  <a:srgbClr val="000000"/>
                </a:solidFill>
              </a:defRPr>
            </a:pPr>
            <a:r>
              <a:rPr lang="en-US" sz="5500" dirty="0" smtClean="0">
                <a:solidFill>
                  <a:schemeClr val="tx1"/>
                </a:solidFill>
              </a:rPr>
              <a:t>Employer </a:t>
            </a:r>
            <a:r>
              <a:rPr lang="en-US" sz="5500" dirty="0">
                <a:solidFill>
                  <a:schemeClr val="tx1"/>
                </a:solidFill>
              </a:rPr>
              <a:t>pays </a:t>
            </a:r>
            <a:r>
              <a:rPr lang="en-US" sz="5500" b="1" dirty="0" smtClean="0">
                <a:solidFill>
                  <a:schemeClr val="tx1"/>
                </a:solidFill>
              </a:rPr>
              <a:t>$</a:t>
            </a:r>
            <a:r>
              <a:rPr lang="en-US" sz="5500" b="1" dirty="0">
                <a:solidFill>
                  <a:schemeClr val="tx1"/>
                </a:solidFill>
              </a:rPr>
              <a:t>13,520 </a:t>
            </a:r>
            <a:endParaRPr lang="en-US" sz="5500" dirty="0" smtClean="0">
              <a:solidFill>
                <a:schemeClr val="tx1"/>
              </a:solidFill>
            </a:endParaRPr>
          </a:p>
          <a:p>
            <a:pPr lvl="1">
              <a:spcBef>
                <a:spcPts val="2400"/>
              </a:spcBef>
              <a:defRPr sz="1800">
                <a:solidFill>
                  <a:srgbClr val="000000"/>
                </a:solidFill>
              </a:defRPr>
            </a:pPr>
            <a:r>
              <a:rPr lang="en-US" sz="5500" dirty="0" smtClean="0">
                <a:solidFill>
                  <a:schemeClr val="tx1"/>
                </a:solidFill>
              </a:rPr>
              <a:t>Employee </a:t>
            </a:r>
            <a:r>
              <a:rPr lang="en-US" sz="5500" dirty="0">
                <a:solidFill>
                  <a:schemeClr val="tx1"/>
                </a:solidFill>
              </a:rPr>
              <a:t>pays </a:t>
            </a:r>
            <a:r>
              <a:rPr lang="en-US" sz="5500" b="1" dirty="0" smtClean="0">
                <a:solidFill>
                  <a:schemeClr val="tx1"/>
                </a:solidFill>
              </a:rPr>
              <a:t>$9,695</a:t>
            </a:r>
            <a:r>
              <a:rPr lang="en-US" sz="5500" dirty="0">
                <a:solidFill>
                  <a:schemeClr val="tx1"/>
                </a:solidFill>
              </a:rPr>
              <a:t> </a:t>
            </a:r>
            <a:endParaRPr lang="en-US" sz="5500" dirty="0" smtClean="0">
              <a:solidFill>
                <a:schemeClr val="tx1"/>
              </a:solidFill>
            </a:endParaRPr>
          </a:p>
          <a:p>
            <a:pPr lvl="2">
              <a:spcBef>
                <a:spcPts val="2400"/>
              </a:spcBef>
              <a:defRPr sz="1800">
                <a:solidFill>
                  <a:srgbClr val="000000"/>
                </a:solidFill>
              </a:defRPr>
            </a:pPr>
            <a:r>
              <a:rPr lang="en-US" sz="4000" i="1" dirty="0" smtClean="0">
                <a:solidFill>
                  <a:schemeClr val="tx1"/>
                </a:solidFill>
              </a:rPr>
              <a:t>($</a:t>
            </a:r>
            <a:r>
              <a:rPr lang="en-US" sz="4000" i="1" dirty="0">
                <a:solidFill>
                  <a:schemeClr val="tx1"/>
                </a:solidFill>
              </a:rPr>
              <a:t>5,908 in </a:t>
            </a:r>
            <a:r>
              <a:rPr lang="en-US" sz="4000" i="1" dirty="0" smtClean="0">
                <a:solidFill>
                  <a:schemeClr val="tx1"/>
                </a:solidFill>
              </a:rPr>
              <a:t>payroll </a:t>
            </a:r>
            <a:r>
              <a:rPr lang="en-US" sz="4000" i="1" dirty="0">
                <a:solidFill>
                  <a:schemeClr val="tx1"/>
                </a:solidFill>
              </a:rPr>
              <a:t>deductions and $3,787 in out-of-pocket </a:t>
            </a:r>
            <a:r>
              <a:rPr lang="en-US" sz="4000" i="1" dirty="0" smtClean="0">
                <a:solidFill>
                  <a:schemeClr val="tx1"/>
                </a:solidFill>
              </a:rPr>
              <a:t>costs.)</a:t>
            </a:r>
          </a:p>
        </p:txBody>
      </p:sp>
      <p:sp>
        <p:nvSpPr>
          <p:cNvPr id="6" name="Title 1"/>
          <p:cNvSpPr>
            <a:spLocks noGrp="1"/>
          </p:cNvSpPr>
          <p:nvPr>
            <p:ph type="title"/>
          </p:nvPr>
        </p:nvSpPr>
        <p:spPr>
          <a:xfrm>
            <a:off x="457663" y="118872"/>
            <a:ext cx="23351266" cy="1789444"/>
          </a:xfrm>
        </p:spPr>
        <p:txBody>
          <a:bodyPr>
            <a:normAutofit/>
          </a:bodyPr>
          <a:lstStyle/>
          <a:p>
            <a:r>
              <a:rPr lang="en-US" dirty="0" smtClean="0">
                <a:latin typeface="Arial" panose="020B0604020202020204" pitchFamily="34" charset="0"/>
                <a:cs typeface="Arial" panose="020B0604020202020204" pitchFamily="34" charset="0"/>
              </a:rPr>
              <a:t>Employers Foot the Bill</a:t>
            </a:r>
            <a:endParaRPr lang="en-US" dirty="0">
              <a:latin typeface="Arial" panose="020B0604020202020204" pitchFamily="34" charset="0"/>
              <a:cs typeface="Arial" panose="020B0604020202020204" pitchFamily="34" charset="0"/>
            </a:endParaRPr>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4</a:t>
            </a:fld>
            <a:endParaRPr lang="en-US">
              <a:solidFill>
                <a:srgbClr val="000000"/>
              </a:solidFill>
            </a:endParaRPr>
          </a:p>
        </p:txBody>
      </p:sp>
    </p:spTree>
    <p:extLst>
      <p:ext uri="{BB962C8B-B14F-4D97-AF65-F5344CB8AC3E}">
        <p14:creationId xmlns:p14="http://schemas.microsoft.com/office/powerpoint/2010/main" val="98339245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690926" y="2743200"/>
            <a:ext cx="23002149" cy="8198069"/>
          </a:xfrm>
          <a:prstGeom prst="rect">
            <a:avLst/>
          </a:prstGeom>
        </p:spPr>
        <p:txBody>
          <a:bodyPr/>
          <a:lstStyle/>
          <a:p>
            <a:pPr algn="l">
              <a:spcBef>
                <a:spcPts val="0"/>
              </a:spcBef>
              <a:defRPr sz="1800">
                <a:solidFill>
                  <a:srgbClr val="000000"/>
                </a:solidFill>
              </a:defRPr>
            </a:pPr>
            <a:r>
              <a:rPr lang="en-US" sz="6500" dirty="0" smtClean="0"/>
              <a:t>There is </a:t>
            </a:r>
            <a:r>
              <a:rPr lang="en-US" sz="6500" i="1" dirty="0" smtClean="0"/>
              <a:t>no single driver </a:t>
            </a:r>
            <a:r>
              <a:rPr lang="en-US" sz="6500" dirty="0" smtClean="0"/>
              <a:t>responsible for the nation’s high and rising healthcare costs.</a:t>
            </a:r>
          </a:p>
          <a:p>
            <a:pPr algn="l">
              <a:spcBef>
                <a:spcPts val="0"/>
              </a:spcBef>
              <a:defRPr sz="1800">
                <a:solidFill>
                  <a:srgbClr val="000000"/>
                </a:solidFill>
              </a:defRPr>
            </a:pPr>
            <a:endParaRPr lang="en-US" sz="6500" dirty="0" smtClean="0"/>
          </a:p>
          <a:p>
            <a:pPr algn="l">
              <a:spcBef>
                <a:spcPts val="0"/>
              </a:spcBef>
              <a:defRPr sz="1800">
                <a:solidFill>
                  <a:srgbClr val="000000"/>
                </a:solidFill>
              </a:defRPr>
            </a:pPr>
            <a:r>
              <a:rPr lang="en-US" sz="6500" dirty="0" smtClean="0"/>
              <a:t>There is </a:t>
            </a:r>
            <a:r>
              <a:rPr lang="en-US" sz="6500" i="1" dirty="0" smtClean="0"/>
              <a:t>no single strategy </a:t>
            </a:r>
            <a:r>
              <a:rPr lang="en-US" sz="6500" dirty="0" smtClean="0"/>
              <a:t>to meet this challenge. </a:t>
            </a:r>
            <a:endParaRPr lang="en-US" sz="6000" dirty="0" smtClean="0"/>
          </a:p>
        </p:txBody>
      </p:sp>
      <p:sp>
        <p:nvSpPr>
          <p:cNvPr id="2" name="TextBox 1"/>
          <p:cNvSpPr txBox="1"/>
          <p:nvPr/>
        </p:nvSpPr>
        <p:spPr>
          <a:xfrm>
            <a:off x="7180891" y="8998928"/>
            <a:ext cx="795089"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ctr" defTabSz="8255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Title 1"/>
          <p:cNvSpPr>
            <a:spLocks noGrp="1"/>
          </p:cNvSpPr>
          <p:nvPr>
            <p:ph type="title"/>
          </p:nvPr>
        </p:nvSpPr>
        <p:spPr>
          <a:xfrm>
            <a:off x="457663" y="118872"/>
            <a:ext cx="23351266" cy="1789444"/>
          </a:xfrm>
        </p:spPr>
        <p:txBody>
          <a:bodyPr>
            <a:normAutofit/>
          </a:bodyPr>
          <a:lstStyle/>
          <a:p>
            <a:r>
              <a:rPr lang="en-US" dirty="0" smtClean="0">
                <a:latin typeface="Arial" panose="020B0604020202020204" pitchFamily="34" charset="0"/>
                <a:cs typeface="Arial" panose="020B0604020202020204" pitchFamily="34" charset="0"/>
              </a:rPr>
              <a:t>What Is Driving Healthcare Costs?</a:t>
            </a:r>
            <a:endParaRPr lang="en-US" dirty="0">
              <a:latin typeface="Arial" panose="020B0604020202020204" pitchFamily="34" charset="0"/>
              <a:cs typeface="Arial" panose="020B0604020202020204" pitchFamily="34" charset="0"/>
            </a:endParaRPr>
          </a:p>
        </p:txBody>
      </p:sp>
      <p:sp>
        <p:nvSpPr>
          <p:cNvPr id="7"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5</a:t>
            </a:fld>
            <a:endParaRPr lang="en-US">
              <a:solidFill>
                <a:srgbClr val="000000"/>
              </a:solidFill>
            </a:endParaRPr>
          </a:p>
        </p:txBody>
      </p:sp>
    </p:spTree>
    <p:extLst>
      <p:ext uri="{BB962C8B-B14F-4D97-AF65-F5344CB8AC3E}">
        <p14:creationId xmlns:p14="http://schemas.microsoft.com/office/powerpoint/2010/main" val="423046329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935947" y="3146609"/>
            <a:ext cx="10724037" cy="10703858"/>
          </a:xfrm>
        </p:spPr>
        <p:txBody>
          <a:bodyPr anchor="t" anchorCtr="0"/>
          <a:lstStyle/>
          <a:p>
            <a:pPr>
              <a:spcBef>
                <a:spcPts val="3600"/>
              </a:spcBef>
            </a:pPr>
            <a:r>
              <a:rPr lang="en-US" dirty="0" smtClean="0">
                <a:solidFill>
                  <a:schemeClr val="tx1"/>
                </a:solidFill>
              </a:rPr>
              <a:t>Fee-for-service </a:t>
            </a:r>
            <a:r>
              <a:rPr lang="en-US" dirty="0">
                <a:solidFill>
                  <a:schemeClr val="tx1"/>
                </a:solidFill>
              </a:rPr>
              <a:t>r</a:t>
            </a:r>
            <a:r>
              <a:rPr lang="en-US" dirty="0" smtClean="0">
                <a:solidFill>
                  <a:schemeClr val="tx1"/>
                </a:solidFill>
              </a:rPr>
              <a:t>eimbursement</a:t>
            </a:r>
          </a:p>
          <a:p>
            <a:pPr>
              <a:spcBef>
                <a:spcPts val="3600"/>
              </a:spcBef>
            </a:pPr>
            <a:r>
              <a:rPr lang="en-US" dirty="0" smtClean="0">
                <a:solidFill>
                  <a:schemeClr val="tx1"/>
                </a:solidFill>
              </a:rPr>
              <a:t>Fragmentation in care delivery</a:t>
            </a:r>
          </a:p>
          <a:p>
            <a:pPr>
              <a:spcBef>
                <a:spcPts val="3600"/>
              </a:spcBef>
            </a:pPr>
            <a:r>
              <a:rPr lang="en-US" dirty="0" smtClean="0">
                <a:solidFill>
                  <a:schemeClr val="tx1"/>
                </a:solidFill>
              </a:rPr>
              <a:t>Administrative burden </a:t>
            </a:r>
          </a:p>
          <a:p>
            <a:pPr>
              <a:spcBef>
                <a:spcPts val="3600"/>
              </a:spcBef>
            </a:pPr>
            <a:r>
              <a:rPr lang="en-US" dirty="0" smtClean="0">
                <a:solidFill>
                  <a:schemeClr val="tx1"/>
                </a:solidFill>
              </a:rPr>
              <a:t>Population aging, rising </a:t>
            </a:r>
            <a:r>
              <a:rPr lang="en-US" dirty="0">
                <a:solidFill>
                  <a:schemeClr val="tx1"/>
                </a:solidFill>
              </a:rPr>
              <a:t>rates of chronic disease and </a:t>
            </a:r>
            <a:r>
              <a:rPr lang="en-US" dirty="0" smtClean="0">
                <a:solidFill>
                  <a:schemeClr val="tx1"/>
                </a:solidFill>
              </a:rPr>
              <a:t>co-morbidities</a:t>
            </a:r>
          </a:p>
          <a:p>
            <a:pPr>
              <a:spcBef>
                <a:spcPts val="3600"/>
              </a:spcBef>
            </a:pPr>
            <a:r>
              <a:rPr lang="en-US" dirty="0" smtClean="0">
                <a:solidFill>
                  <a:schemeClr val="tx1"/>
                </a:solidFill>
              </a:rPr>
              <a:t>Advances in medical technology</a:t>
            </a:r>
          </a:p>
          <a:p>
            <a:pPr algn="l">
              <a:spcBef>
                <a:spcPts val="3600"/>
              </a:spcBef>
            </a:pPr>
            <a:r>
              <a:rPr lang="en-US" dirty="0" smtClean="0">
                <a:solidFill>
                  <a:schemeClr val="tx1"/>
                </a:solidFill>
              </a:rPr>
              <a:t>Lack of transparency about cost, quality</a:t>
            </a:r>
          </a:p>
          <a:p>
            <a:pPr algn="l">
              <a:spcBef>
                <a:spcPts val="3600"/>
              </a:spcBef>
            </a:pPr>
            <a:r>
              <a:rPr lang="en-US" dirty="0">
                <a:solidFill>
                  <a:schemeClr val="tx1"/>
                </a:solidFill>
              </a:rPr>
              <a:t>Tax treatment of health insurance</a:t>
            </a:r>
          </a:p>
          <a:p>
            <a:pPr marL="0" indent="0" algn="l">
              <a:spcBef>
                <a:spcPts val="3600"/>
              </a:spcBef>
              <a:buNone/>
            </a:pPr>
            <a:endParaRPr lang="en-US" dirty="0">
              <a:solidFill>
                <a:schemeClr val="tx1"/>
              </a:solidFill>
            </a:endParaRPr>
          </a:p>
          <a:p>
            <a:pPr algn="l">
              <a:spcBef>
                <a:spcPts val="3600"/>
              </a:spcBef>
            </a:pPr>
            <a:endParaRPr lang="en-US" dirty="0">
              <a:solidFill>
                <a:schemeClr val="tx1"/>
              </a:solidFill>
            </a:endParaRPr>
          </a:p>
        </p:txBody>
      </p:sp>
      <p:sp>
        <p:nvSpPr>
          <p:cNvPr id="2" name="TextBox 1"/>
          <p:cNvSpPr txBox="1"/>
          <p:nvPr/>
        </p:nvSpPr>
        <p:spPr>
          <a:xfrm>
            <a:off x="7180891" y="8998928"/>
            <a:ext cx="795089"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ctr" defTabSz="8255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2" name="Text Placeholder 2"/>
          <p:cNvSpPr txBox="1">
            <a:spLocks/>
          </p:cNvSpPr>
          <p:nvPr/>
        </p:nvSpPr>
        <p:spPr>
          <a:xfrm>
            <a:off x="12791677" y="3146609"/>
            <a:ext cx="10724037" cy="95938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chorCtr="0"/>
          <a:lst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270000" indent="-635000" defTabSz="825500">
              <a:spcBef>
                <a:spcPts val="5900"/>
              </a:spcBef>
              <a:buClrTx/>
              <a:buSzPct val="75000"/>
              <a:buChar char="‣"/>
              <a:defRPr sz="4400">
                <a:solidFill>
                  <a:srgbClr val="53585F"/>
                </a:solidFill>
                <a:latin typeface="Arial"/>
                <a:ea typeface="Arial"/>
                <a:cs typeface="Arial"/>
                <a:sym typeface="Arial"/>
              </a:defRPr>
            </a:lvl2pPr>
            <a:lvl3pPr marL="1905000" indent="-635000" defTabSz="825500">
              <a:spcBef>
                <a:spcPts val="5900"/>
              </a:spcBef>
              <a:buClr>
                <a:srgbClr val="53585F"/>
              </a:buClr>
              <a:buSzPct val="75000"/>
              <a:buChar char="‣"/>
              <a:defRPr sz="4400">
                <a:solidFill>
                  <a:srgbClr val="53585F"/>
                </a:solidFill>
                <a:latin typeface="Arial"/>
                <a:ea typeface="Arial"/>
                <a:cs typeface="Arial"/>
                <a:sym typeface="Arial"/>
              </a:defRPr>
            </a:lvl3pPr>
            <a:lvl4pPr marL="2540000" indent="-635000" defTabSz="825500">
              <a:spcBef>
                <a:spcPts val="5900"/>
              </a:spcBef>
              <a:buClr>
                <a:srgbClr val="A6AAA9"/>
              </a:buClr>
              <a:buSzPct val="75000"/>
              <a:buChar char="‣"/>
              <a:defRPr sz="4400">
                <a:solidFill>
                  <a:srgbClr val="53585F"/>
                </a:solidFill>
                <a:latin typeface="Arial"/>
                <a:ea typeface="Arial"/>
                <a:cs typeface="Arial"/>
                <a:sym typeface="Arial"/>
              </a:defRPr>
            </a:lvl4pPr>
            <a:lvl5pPr marL="3175000" indent="-635000" defTabSz="825500">
              <a:spcBef>
                <a:spcPts val="5900"/>
              </a:spcBef>
              <a:buClr>
                <a:srgbClr val="DCDEE0"/>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a:lstStyle>
          <a:p>
            <a:pPr algn="l">
              <a:spcBef>
                <a:spcPts val="3600"/>
              </a:spcBef>
            </a:pPr>
            <a:r>
              <a:rPr lang="en-US" dirty="0">
                <a:solidFill>
                  <a:schemeClr val="tx1"/>
                </a:solidFill>
              </a:rPr>
              <a:t>Tax treatment of health insurance</a:t>
            </a:r>
          </a:p>
          <a:p>
            <a:pPr algn="l">
              <a:spcBef>
                <a:spcPts val="3600"/>
              </a:spcBef>
            </a:pPr>
            <a:r>
              <a:rPr lang="en-US" dirty="0">
                <a:solidFill>
                  <a:schemeClr val="tx1"/>
                </a:solidFill>
              </a:rPr>
              <a:t>Insurance benefit design</a:t>
            </a:r>
          </a:p>
          <a:p>
            <a:pPr algn="l">
              <a:spcBef>
                <a:spcPts val="3600"/>
              </a:spcBef>
            </a:pPr>
            <a:r>
              <a:rPr lang="en-US" dirty="0" smtClean="0">
                <a:solidFill>
                  <a:schemeClr val="tx1"/>
                </a:solidFill>
              </a:rPr>
              <a:t>Cultural biases influencing care utilization</a:t>
            </a:r>
          </a:p>
          <a:p>
            <a:pPr algn="l">
              <a:spcBef>
                <a:spcPts val="3600"/>
              </a:spcBef>
            </a:pPr>
            <a:r>
              <a:rPr lang="en-US" dirty="0" smtClean="0">
                <a:solidFill>
                  <a:schemeClr val="tx1"/>
                </a:solidFill>
              </a:rPr>
              <a:t>Healthcare market consolidation</a:t>
            </a:r>
          </a:p>
          <a:p>
            <a:pPr algn="l">
              <a:spcBef>
                <a:spcPts val="3600"/>
              </a:spcBef>
            </a:pPr>
            <a:r>
              <a:rPr lang="en-US" dirty="0" smtClean="0">
                <a:solidFill>
                  <a:srgbClr val="000000"/>
                </a:solidFill>
              </a:rPr>
              <a:t>High unit prices of medical services</a:t>
            </a:r>
          </a:p>
          <a:p>
            <a:pPr algn="l">
              <a:spcBef>
                <a:spcPts val="3600"/>
              </a:spcBef>
            </a:pPr>
            <a:r>
              <a:rPr lang="en-US" dirty="0" smtClean="0">
                <a:solidFill>
                  <a:srgbClr val="000000"/>
                </a:solidFill>
              </a:rPr>
              <a:t>The </a:t>
            </a:r>
            <a:r>
              <a:rPr lang="en-US" dirty="0">
                <a:solidFill>
                  <a:srgbClr val="000000"/>
                </a:solidFill>
              </a:rPr>
              <a:t>health care legal and regulatory </a:t>
            </a:r>
            <a:r>
              <a:rPr lang="en-US" dirty="0" smtClean="0">
                <a:solidFill>
                  <a:srgbClr val="000000"/>
                </a:solidFill>
              </a:rPr>
              <a:t>environment</a:t>
            </a:r>
          </a:p>
          <a:p>
            <a:pPr algn="l">
              <a:spcBef>
                <a:spcPts val="3600"/>
              </a:spcBef>
            </a:pPr>
            <a:r>
              <a:rPr lang="en-US" dirty="0" smtClean="0">
                <a:solidFill>
                  <a:srgbClr val="000000"/>
                </a:solidFill>
              </a:rPr>
              <a:t>Structure </a:t>
            </a:r>
            <a:r>
              <a:rPr lang="en-US" dirty="0">
                <a:solidFill>
                  <a:srgbClr val="000000"/>
                </a:solidFill>
              </a:rPr>
              <a:t>and supply of the health professional </a:t>
            </a:r>
            <a:r>
              <a:rPr lang="en-US" dirty="0" smtClean="0">
                <a:solidFill>
                  <a:srgbClr val="000000"/>
                </a:solidFill>
              </a:rPr>
              <a:t>workforce</a:t>
            </a:r>
            <a:endParaRPr lang="en-US" dirty="0">
              <a:solidFill>
                <a:srgbClr val="000000"/>
              </a:solidFill>
            </a:endParaRPr>
          </a:p>
        </p:txBody>
      </p:sp>
      <p:sp>
        <p:nvSpPr>
          <p:cNvPr id="7" name="Title 1"/>
          <p:cNvSpPr>
            <a:spLocks noGrp="1"/>
          </p:cNvSpPr>
          <p:nvPr>
            <p:ph type="title"/>
          </p:nvPr>
        </p:nvSpPr>
        <p:spPr>
          <a:xfrm>
            <a:off x="457663" y="118872"/>
            <a:ext cx="23351266" cy="1789444"/>
          </a:xfrm>
        </p:spPr>
        <p:txBody>
          <a:bodyPr>
            <a:normAutofit/>
          </a:bodyPr>
          <a:lstStyle/>
          <a:p>
            <a:r>
              <a:rPr lang="en-US" dirty="0" smtClean="0">
                <a:latin typeface="Arial" panose="020B0604020202020204" pitchFamily="34" charset="0"/>
                <a:cs typeface="Arial" panose="020B0604020202020204" pitchFamily="34" charset="0"/>
              </a:rPr>
              <a:t>What Is Driving Healthcare Costs?</a:t>
            </a:r>
            <a:endParaRPr lang="en-US" dirty="0">
              <a:latin typeface="Arial" panose="020B0604020202020204" pitchFamily="34" charset="0"/>
              <a:cs typeface="Arial" panose="020B0604020202020204" pitchFamily="34" charset="0"/>
            </a:endParaRPr>
          </a:p>
        </p:txBody>
      </p:sp>
      <p:sp>
        <p:nvSpPr>
          <p:cNvPr id="8"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6</a:t>
            </a:fld>
            <a:endParaRPr lang="en-US">
              <a:solidFill>
                <a:srgbClr val="000000"/>
              </a:solidFill>
            </a:endParaRPr>
          </a:p>
        </p:txBody>
      </p:sp>
    </p:spTree>
    <p:extLst>
      <p:ext uri="{BB962C8B-B14F-4D97-AF65-F5344CB8AC3E}">
        <p14:creationId xmlns:p14="http://schemas.microsoft.com/office/powerpoint/2010/main" val="3811143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663" y="114881"/>
            <a:ext cx="23351266" cy="1789444"/>
          </a:xfrm>
        </p:spPr>
        <p:txBody>
          <a:bodyPr/>
          <a:lstStyle/>
          <a:p>
            <a:r>
              <a:rPr lang="en-US" dirty="0" smtClean="0"/>
              <a:t>Chronic Disease Drives Healthcare Spending</a:t>
            </a:r>
            <a:endParaRPr lang="en-US" dirty="0"/>
          </a:p>
        </p:txBody>
      </p:sp>
      <p:sp>
        <p:nvSpPr>
          <p:cNvPr id="4" name="Text Placeholder 3"/>
          <p:cNvSpPr>
            <a:spLocks noGrp="1"/>
          </p:cNvSpPr>
          <p:nvPr>
            <p:ph type="body" idx="4294967295"/>
          </p:nvPr>
        </p:nvSpPr>
        <p:spPr>
          <a:xfrm>
            <a:off x="690926" y="2528067"/>
            <a:ext cx="23002149" cy="434660"/>
          </a:xfrm>
        </p:spPr>
        <p:txBody>
          <a:bodyPr>
            <a:normAutofit fontScale="77500" lnSpcReduction="20000"/>
          </a:bodyPr>
          <a:lstStyle/>
          <a:p>
            <a:pPr marL="0" indent="0" algn="ctr">
              <a:buNone/>
            </a:pPr>
            <a:r>
              <a:rPr lang="en-US" dirty="0" smtClean="0"/>
              <a:t>U.S. Healthcare Spending by Number of Chronic Conditions in 2010</a:t>
            </a:r>
            <a:endParaRPr lang="en-US" dirty="0"/>
          </a:p>
        </p:txBody>
      </p:sp>
      <p:graphicFrame>
        <p:nvGraphicFramePr>
          <p:cNvPr id="6" name="Chart 5"/>
          <p:cNvGraphicFramePr/>
          <p:nvPr>
            <p:extLst>
              <p:ext uri="{D42A27DB-BD31-4B8C-83A1-F6EECF244321}">
                <p14:modId xmlns:p14="http://schemas.microsoft.com/office/powerpoint/2010/main" val="2848452576"/>
              </p:ext>
            </p:extLst>
          </p:nvPr>
        </p:nvGraphicFramePr>
        <p:xfrm>
          <a:off x="4968240" y="3211276"/>
          <a:ext cx="14447520" cy="9306560"/>
        </p:xfrm>
        <a:graphic>
          <a:graphicData uri="http://schemas.openxmlformats.org/drawingml/2006/chart">
            <c:chart xmlns:c="http://schemas.openxmlformats.org/drawingml/2006/chart" xmlns:r="http://schemas.openxmlformats.org/officeDocument/2006/relationships" r:id="rId3"/>
          </a:graphicData>
        </a:graphic>
      </p:graphicFrame>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7</a:t>
            </a:fld>
            <a:endParaRPr lang="en-US">
              <a:solidFill>
                <a:srgbClr val="000000"/>
              </a:solidFill>
            </a:endParaRPr>
          </a:p>
        </p:txBody>
      </p:sp>
    </p:spTree>
    <p:extLst>
      <p:ext uri="{BB962C8B-B14F-4D97-AF65-F5344CB8AC3E}">
        <p14:creationId xmlns:p14="http://schemas.microsoft.com/office/powerpoint/2010/main" val="229561021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63" y="114881"/>
            <a:ext cx="23351266" cy="1789444"/>
          </a:xfrm>
        </p:spPr>
        <p:txBody>
          <a:bodyPr>
            <a:normAutofit/>
          </a:bodyPr>
          <a:lstStyle/>
          <a:p>
            <a:r>
              <a:rPr lang="en-US" dirty="0" smtClean="0">
                <a:latin typeface="Arial" panose="020B0604020202020204" pitchFamily="34" charset="0"/>
                <a:cs typeface="Arial" panose="020B0604020202020204" pitchFamily="34" charset="0"/>
              </a:rPr>
              <a:t>Quality Varies Widely</a:t>
            </a:r>
            <a:endParaRPr lang="en-US" dirty="0">
              <a:latin typeface="Arial" panose="020B0604020202020204" pitchFamily="34" charset="0"/>
              <a:cs typeface="Arial" panose="020B0604020202020204" pitchFamily="34" charset="0"/>
            </a:endParaRPr>
          </a:p>
        </p:txBody>
      </p:sp>
      <p:sp>
        <p:nvSpPr>
          <p:cNvPr id="13" name="Text Placeholder 12"/>
          <p:cNvSpPr>
            <a:spLocks noGrp="1"/>
          </p:cNvSpPr>
          <p:nvPr>
            <p:ph type="body" idx="4294967295"/>
          </p:nvPr>
        </p:nvSpPr>
        <p:spPr>
          <a:xfrm>
            <a:off x="14230991" y="7120068"/>
            <a:ext cx="8910363" cy="2422517"/>
          </a:xfrm>
        </p:spPr>
        <p:txBody>
          <a:bodyPr anchor="t" anchorCtr="0"/>
          <a:lstStyle/>
          <a:p>
            <a:pPr marL="0" indent="0" algn="l" rtl="0" latinLnBrk="1" hangingPunct="0">
              <a:spcBef>
                <a:spcPts val="0"/>
              </a:spcBef>
              <a:buClrTx/>
              <a:buSzTx/>
              <a:buNone/>
            </a:pPr>
            <a:r>
              <a:rPr lang="en-US" dirty="0">
                <a:solidFill>
                  <a:srgbClr val="000000"/>
                </a:solidFill>
                <a:latin typeface="Arial" panose="020B0604020202020204" pitchFamily="34" charset="0"/>
                <a:cs typeface="Arial" panose="020B0604020202020204" pitchFamily="34" charset="0"/>
                <a:sym typeface="Helvetica Light"/>
              </a:rPr>
              <a:t>There is a radical difference in </a:t>
            </a:r>
          </a:p>
          <a:p>
            <a:pPr marL="0" indent="0" algn="l" rtl="0" latinLnBrk="1" hangingPunct="0">
              <a:spcBef>
                <a:spcPts val="0"/>
              </a:spcBef>
              <a:buClrTx/>
              <a:buSzTx/>
              <a:buNone/>
            </a:pPr>
            <a:r>
              <a:rPr lang="en-US" dirty="0">
                <a:solidFill>
                  <a:srgbClr val="000000"/>
                </a:solidFill>
                <a:latin typeface="Arial" panose="020B0604020202020204" pitchFamily="34" charset="0"/>
                <a:cs typeface="Arial" panose="020B0604020202020204" pitchFamily="34" charset="0"/>
                <a:sym typeface="Helvetica Light"/>
              </a:rPr>
              <a:t>potentially avoidable hospitalization rates </a:t>
            </a:r>
            <a:r>
              <a:rPr lang="en-US" dirty="0" smtClean="0">
                <a:solidFill>
                  <a:srgbClr val="000000"/>
                </a:solidFill>
                <a:latin typeface="Arial" panose="020B0604020202020204" pitchFamily="34" charset="0"/>
                <a:cs typeface="Arial" panose="020B0604020202020204" pitchFamily="34" charset="0"/>
                <a:sym typeface="Helvetica Light"/>
              </a:rPr>
              <a:t>across </a:t>
            </a:r>
            <a:r>
              <a:rPr lang="en-US" dirty="0">
                <a:solidFill>
                  <a:srgbClr val="000000"/>
                </a:solidFill>
                <a:latin typeface="Arial" panose="020B0604020202020204" pitchFamily="34" charset="0"/>
                <a:cs typeface="Arial" panose="020B0604020202020204" pitchFamily="34" charset="0"/>
                <a:sym typeface="Helvetica Light"/>
              </a:rPr>
              <a:t>the country </a:t>
            </a:r>
          </a:p>
          <a:p>
            <a:endParaRPr lang="en-US" dirty="0"/>
          </a:p>
        </p:txBody>
      </p:sp>
      <p:grpSp>
        <p:nvGrpSpPr>
          <p:cNvPr id="8" name="Group 7"/>
          <p:cNvGrpSpPr/>
          <p:nvPr/>
        </p:nvGrpSpPr>
        <p:grpSpPr>
          <a:xfrm>
            <a:off x="1274762" y="2365663"/>
            <a:ext cx="12034838" cy="10404950"/>
            <a:chOff x="1274762" y="2365663"/>
            <a:chExt cx="12034838" cy="1040495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74762" y="2365663"/>
              <a:ext cx="12034838" cy="10404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6"/>
            <p:cNvSpPr/>
            <p:nvPr/>
          </p:nvSpPr>
          <p:spPr>
            <a:xfrm>
              <a:off x="1828800" y="2789169"/>
              <a:ext cx="6376086" cy="1458097"/>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9"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8</a:t>
            </a:fld>
            <a:endParaRPr lang="en-US">
              <a:solidFill>
                <a:srgbClr val="000000"/>
              </a:solidFill>
            </a:endParaRPr>
          </a:p>
        </p:txBody>
      </p:sp>
    </p:spTree>
    <p:extLst>
      <p:ext uri="{BB962C8B-B14F-4D97-AF65-F5344CB8AC3E}">
        <p14:creationId xmlns:p14="http://schemas.microsoft.com/office/powerpoint/2010/main" val="38187611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63" y="114881"/>
            <a:ext cx="23351266" cy="1789444"/>
          </a:xfrm>
        </p:spPr>
        <p:txBody>
          <a:bodyPr/>
          <a:lstStyle/>
          <a:p>
            <a:r>
              <a:rPr lang="en-US" dirty="0" smtClean="0"/>
              <a:t>Price Varies Widely</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393635" y="2429909"/>
            <a:ext cx="13596731" cy="10246813"/>
          </a:xfrm>
          <a:prstGeom prst="rect">
            <a:avLst/>
          </a:prstGeom>
          <a:ln w="38100">
            <a:solidFill>
              <a:schemeClr val="accent1"/>
            </a:solidFill>
          </a:ln>
        </p:spPr>
      </p:pic>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9</a:t>
            </a:fld>
            <a:endParaRPr lang="en-US">
              <a:solidFill>
                <a:srgbClr val="000000"/>
              </a:solidFill>
            </a:endParaRPr>
          </a:p>
        </p:txBody>
      </p:sp>
    </p:spTree>
    <p:extLst>
      <p:ext uri="{BB962C8B-B14F-4D97-AF65-F5344CB8AC3E}">
        <p14:creationId xmlns:p14="http://schemas.microsoft.com/office/powerpoint/2010/main" val="290585947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6524</TotalTime>
  <Words>1851</Words>
  <Application>Microsoft Office PowerPoint</Application>
  <PresentationFormat>Custom</PresentationFormat>
  <Paragraphs>159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Avenir Roman</vt:lpstr>
      <vt:lpstr>Calibri</vt:lpstr>
      <vt:lpstr>Helvetica</vt:lpstr>
      <vt:lpstr>Helvetica Light</vt:lpstr>
      <vt:lpstr>1_White</vt:lpstr>
      <vt:lpstr>State of U.S. Healthcare</vt:lpstr>
      <vt:lpstr>Healthcare Costs &amp; the Economy</vt:lpstr>
      <vt:lpstr>Up, Up and Away: U.S. Healthcare Spending Projections</vt:lpstr>
      <vt:lpstr>Employers Foot the Bill</vt:lpstr>
      <vt:lpstr>What Is Driving Healthcare Costs?</vt:lpstr>
      <vt:lpstr>What Is Driving Healthcare Costs?</vt:lpstr>
      <vt:lpstr>Chronic Disease Drives Healthcare Spending</vt:lpstr>
      <vt:lpstr>Quality Varies Widely</vt:lpstr>
      <vt:lpstr>Price Varies Widely</vt:lpstr>
      <vt:lpstr>Price Varies Widely</vt:lpstr>
      <vt:lpstr>Price Varies Widely: Massachusetts Hospitals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dc:title>
  <dc:subject/>
  <dc:creator>Chuck Alston</dc:creator>
  <cp:keywords/>
  <dc:description/>
  <cp:lastModifiedBy>Chuck Alston</cp:lastModifiedBy>
  <cp:revision>229</cp:revision>
  <cp:lastPrinted>2015-12-08T16:38:35Z</cp:lastPrinted>
  <dcterms:modified xsi:type="dcterms:W3CDTF">2015-12-22T17:50:25Z</dcterms:modified>
  <cp:category/>
</cp:coreProperties>
</file>