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sldIdLst>
    <p:sldId id="260" r:id="rId3"/>
    <p:sldId id="261" r:id="rId4"/>
    <p:sldId id="265" r:id="rId5"/>
    <p:sldId id="264" r:id="rId6"/>
    <p:sldId id="266" r:id="rId7"/>
    <p:sldId id="262" r:id="rId8"/>
    <p:sldId id="267" r:id="rId9"/>
    <p:sldId id="268" r:id="rId10"/>
    <p:sldId id="278" r:id="rId11"/>
    <p:sldId id="276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8E"/>
    <a:srgbClr val="AC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9" d="100"/>
          <a:sy n="119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2399"/>
            <a:ext cx="6400800" cy="8080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600" b="1" i="1" baseline="6000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1371600" y="3892068"/>
            <a:ext cx="6400800" cy="397698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1800" i="1" baseline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PRESENTED BY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371600" y="4301061"/>
            <a:ext cx="6400800" cy="397698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400" i="0" baseline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2489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baseline="0"/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474221"/>
            <a:ext cx="6247104" cy="530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041407"/>
            <a:ext cx="821643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97230" y="6527746"/>
            <a:ext cx="3084512" cy="328667"/>
          </a:xfrm>
          <a:prstGeom prst="rect">
            <a:avLst/>
          </a:prstGeom>
        </p:spPr>
        <p:txBody>
          <a:bodyPr vert="horz"/>
          <a:lstStyle>
            <a:lvl1pPr algn="r">
              <a:buFontTx/>
              <a:buNone/>
              <a:defRPr sz="1000" b="0" i="0">
                <a:latin typeface="Arial Narrow"/>
                <a:cs typeface="Arial Narrow"/>
              </a:defRPr>
            </a:lvl1pPr>
            <a:lvl2pPr>
              <a:buFontTx/>
              <a:buNone/>
              <a:defRPr sz="900" b="0" i="0">
                <a:latin typeface="Arial"/>
                <a:cs typeface="Arial"/>
              </a:defRPr>
            </a:lvl2pPr>
            <a:lvl3pPr>
              <a:buFontTx/>
              <a:buNone/>
              <a:defRPr sz="900" b="0" i="0">
                <a:latin typeface="Arial"/>
                <a:cs typeface="Arial"/>
              </a:defRPr>
            </a:lvl3pPr>
            <a:lvl4pPr>
              <a:buFontTx/>
              <a:buNone/>
              <a:defRPr sz="900" b="0" i="0">
                <a:latin typeface="Arial"/>
                <a:cs typeface="Arial"/>
              </a:defRPr>
            </a:lvl4pPr>
            <a:lvl5pPr>
              <a:buFontTx/>
              <a:buNone/>
              <a:defRPr sz="9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2011, National Association of Health Underwriters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2489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baseline="0"/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474221"/>
            <a:ext cx="6247104" cy="530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041407"/>
            <a:ext cx="821643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0575" y="2094915"/>
            <a:ext cx="2803525" cy="4031248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11480"/>
            <a:ext cx="8229600" cy="80615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lvl1pPr>
          </a:lstStyle>
          <a:p>
            <a:r>
              <a:rPr lang="en-US" dirty="0" smtClean="0"/>
              <a:t>Slide Title Here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1407"/>
            <a:ext cx="403860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407"/>
            <a:ext cx="403860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17638"/>
            <a:ext cx="4038600" cy="492125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400" b="1" i="1">
                <a:solidFill>
                  <a:srgbClr val="00338E"/>
                </a:solidFill>
              </a:defRPr>
            </a:lvl1pPr>
            <a:lvl2pPr>
              <a:defRPr sz="2800" b="1">
                <a:solidFill>
                  <a:srgbClr val="00338E"/>
                </a:solidFill>
              </a:defRPr>
            </a:lvl2pPr>
            <a:lvl3pPr>
              <a:defRPr sz="2800" b="1">
                <a:solidFill>
                  <a:srgbClr val="00338E"/>
                </a:solidFill>
              </a:defRPr>
            </a:lvl3pPr>
            <a:lvl4pPr>
              <a:defRPr sz="2800" b="1">
                <a:solidFill>
                  <a:srgbClr val="00338E"/>
                </a:solidFill>
              </a:defRPr>
            </a:lvl4pPr>
            <a:lvl5pPr>
              <a:defRPr sz="2800" b="1">
                <a:solidFill>
                  <a:srgbClr val="00338E"/>
                </a:solidFill>
              </a:defRPr>
            </a:lvl5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504" y="612775"/>
            <a:ext cx="8586666" cy="566738"/>
          </a:xfrm>
          <a:prstGeom prst="rect">
            <a:avLst/>
          </a:prstGeo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792288" y="1401763"/>
            <a:ext cx="5486400" cy="381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AHU TitleGraphic_1_LtBLu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AHU-TitleGraphic_1A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 txBox="1">
            <a:spLocks/>
          </p:cNvSpPr>
          <p:nvPr userDrawn="1"/>
        </p:nvSpPr>
        <p:spPr>
          <a:xfrm>
            <a:off x="5290022" y="6526158"/>
            <a:ext cx="3591720" cy="328667"/>
          </a:xfrm>
          <a:prstGeom prst="rect">
            <a:avLst/>
          </a:prstGeom>
        </p:spPr>
        <p:txBody>
          <a:bodyPr vert="horz"/>
          <a:lstStyle>
            <a:lvl1pPr algn="r">
              <a:buFontTx/>
              <a:buNone/>
              <a:defRPr sz="1000" b="0" i="0">
                <a:latin typeface="Arial Narrow"/>
                <a:cs typeface="Arial Narrow"/>
              </a:defRPr>
            </a:lvl1pPr>
            <a:lvl2pPr>
              <a:buFontTx/>
              <a:buNone/>
              <a:defRPr sz="900" b="0" i="0">
                <a:latin typeface="Arial"/>
                <a:cs typeface="Arial"/>
              </a:defRPr>
            </a:lvl2pPr>
            <a:lvl3pPr>
              <a:buFontTx/>
              <a:buNone/>
              <a:defRPr sz="900" b="0" i="0">
                <a:latin typeface="Arial"/>
                <a:cs typeface="Arial"/>
              </a:defRPr>
            </a:lvl3pPr>
            <a:lvl4pPr>
              <a:buFontTx/>
              <a:buNone/>
              <a:defRPr sz="900" b="0" i="0">
                <a:latin typeface="Arial"/>
                <a:cs typeface="Arial"/>
              </a:defRPr>
            </a:lvl4pPr>
            <a:lvl5pPr>
              <a:buFontTx/>
              <a:buNone/>
              <a:defRPr sz="900" b="0" i="0">
                <a:latin typeface="Arial"/>
                <a:cs typeface="Arial"/>
              </a:defRPr>
            </a:lvl5pPr>
          </a:lstStyle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© 2011, National Association of Health Underwriters •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www.nahu.org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8" name="Picture 7" descr="NAHU_Logo_SmBlue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48384" y="5768009"/>
            <a:ext cx="848695" cy="691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6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11.jpg@01CDC258.C60CA34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4377"/>
            <a:ext cx="7772400" cy="717049"/>
          </a:xfrm>
        </p:spPr>
        <p:txBody>
          <a:bodyPr/>
          <a:lstStyle/>
          <a:p>
            <a:r>
              <a:rPr lang="en-US" dirty="0" smtClean="0"/>
              <a:t>Leading </a:t>
            </a:r>
            <a:r>
              <a:rPr lang="en-US" dirty="0" smtClean="0"/>
              <a:t>Producer Round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1426"/>
            <a:ext cx="6400800" cy="808051"/>
          </a:xfrm>
        </p:spPr>
        <p:txBody>
          <a:bodyPr>
            <a:normAutofit/>
          </a:bodyPr>
          <a:lstStyle/>
          <a:p>
            <a:r>
              <a:rPr lang="en-US" sz="4800" b="0" i="0" dirty="0" smtClean="0"/>
              <a:t>What you need to know …</a:t>
            </a:r>
            <a:endParaRPr lang="en-US" sz="4800" b="0" i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483456" y="6435181"/>
            <a:ext cx="3431944" cy="365125"/>
          </a:xfrm>
          <a:prstGeom prst="rect">
            <a:avLst/>
          </a:prstGeom>
        </p:spPr>
        <p:txBody>
          <a:bodyPr/>
          <a:lstStyle>
            <a:lvl1pPr algn="r">
              <a:defRPr sz="10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© 2011, National Association of Health Underwriters • </a:t>
            </a:r>
            <a:r>
              <a:rPr lang="en-US" dirty="0" err="1" smtClean="0"/>
              <a:t>www.nahu.org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AC1A2F"/>
                </a:solidFill>
              </a:rPr>
              <a:t>The benefits are in the letters </a:t>
            </a:r>
            <a:r>
              <a:rPr lang="en-US" b="1" u="sng" dirty="0" smtClean="0">
                <a:solidFill>
                  <a:srgbClr val="AC1A2F"/>
                </a:solidFill>
              </a:rPr>
              <a:t>LPRT</a:t>
            </a:r>
            <a:r>
              <a:rPr lang="en-US" b="1" dirty="0" smtClean="0">
                <a:solidFill>
                  <a:srgbClr val="AC1A2F"/>
                </a:solidFill>
              </a:rPr>
              <a:t>:</a:t>
            </a:r>
          </a:p>
          <a:p>
            <a:pPr algn="ctr">
              <a:buNone/>
            </a:pPr>
            <a:endParaRPr lang="en-US" b="1" dirty="0" smtClean="0">
              <a:solidFill>
                <a:srgbClr val="AC1A2F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AC1A2F"/>
                </a:solidFill>
              </a:rPr>
              <a:t>L</a:t>
            </a:r>
            <a:r>
              <a:rPr lang="en-US" b="1" dirty="0" smtClean="0">
                <a:solidFill>
                  <a:srgbClr val="AC1A2F"/>
                </a:solidFill>
              </a:rPr>
              <a:t>EADERSHIP: 	</a:t>
            </a:r>
            <a:r>
              <a:rPr lang="en-US" b="1" dirty="0" smtClean="0">
                <a:solidFill>
                  <a:srgbClr val="00338E"/>
                </a:solidFill>
                <a:latin typeface="Arial"/>
                <a:cs typeface="Arial"/>
              </a:rPr>
              <a:t>Top </a:t>
            </a:r>
            <a:r>
              <a:rPr lang="en-US" b="1" dirty="0">
                <a:solidFill>
                  <a:srgbClr val="00338E"/>
                </a:solidFill>
                <a:latin typeface="Arial"/>
                <a:cs typeface="Arial"/>
              </a:rPr>
              <a:t>leaders in sales &amp; service.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AC1A2F"/>
                </a:solidFill>
              </a:rPr>
              <a:t>P</a:t>
            </a:r>
            <a:r>
              <a:rPr lang="en-US" b="1" dirty="0" smtClean="0">
                <a:solidFill>
                  <a:srgbClr val="AC1A2F"/>
                </a:solidFill>
              </a:rPr>
              <a:t>ESPECTIVE: 	</a:t>
            </a:r>
            <a:r>
              <a:rPr lang="en-US" b="1" dirty="0" smtClean="0">
                <a:solidFill>
                  <a:srgbClr val="00338E"/>
                </a:solidFill>
                <a:latin typeface="Arial"/>
                <a:cs typeface="Arial"/>
              </a:rPr>
              <a:t>Gained </a:t>
            </a:r>
            <a:r>
              <a:rPr lang="en-US" b="1" dirty="0">
                <a:solidFill>
                  <a:srgbClr val="00338E"/>
                </a:solidFill>
                <a:latin typeface="Arial"/>
                <a:cs typeface="Arial"/>
              </a:rPr>
              <a:t>by rubbing elbows at exclusive </a:t>
            </a:r>
            <a:r>
              <a:rPr lang="en-US" b="1" dirty="0" smtClean="0">
                <a:solidFill>
                  <a:srgbClr val="00338E"/>
                </a:solidFill>
                <a:latin typeface="Arial"/>
                <a:cs typeface="Arial"/>
              </a:rPr>
              <a:t>				    	LPRT </a:t>
            </a:r>
            <a:r>
              <a:rPr lang="en-US" b="1" dirty="0">
                <a:solidFill>
                  <a:srgbClr val="00338E"/>
                </a:solidFill>
                <a:latin typeface="Arial"/>
                <a:cs typeface="Arial"/>
              </a:rPr>
              <a:t>events.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AC1A2F"/>
                </a:solidFill>
              </a:rPr>
              <a:t>R</a:t>
            </a:r>
            <a:r>
              <a:rPr lang="en-US" b="1" dirty="0" smtClean="0">
                <a:solidFill>
                  <a:srgbClr val="AC1A2F"/>
                </a:solidFill>
              </a:rPr>
              <a:t>ECOGNITION: </a:t>
            </a:r>
            <a:r>
              <a:rPr lang="en-US" b="1" dirty="0" smtClean="0">
                <a:solidFill>
                  <a:srgbClr val="00338E"/>
                </a:solidFill>
                <a:latin typeface="Arial"/>
                <a:cs typeface="Arial"/>
              </a:rPr>
              <a:t>THE </a:t>
            </a:r>
            <a:r>
              <a:rPr lang="en-US" b="1" dirty="0">
                <a:solidFill>
                  <a:srgbClr val="00338E"/>
                </a:solidFill>
                <a:latin typeface="Arial"/>
                <a:cs typeface="Arial"/>
              </a:rPr>
              <a:t>elite peer recognition for benefit </a:t>
            </a:r>
            <a:r>
              <a:rPr lang="en-US" b="1" dirty="0" smtClean="0">
                <a:solidFill>
                  <a:srgbClr val="00338E"/>
                </a:solidFill>
                <a:latin typeface="Arial"/>
                <a:cs typeface="Arial"/>
              </a:rPr>
              <a:t>						 specialists</a:t>
            </a:r>
            <a:r>
              <a:rPr lang="en-US" b="1" dirty="0">
                <a:solidFill>
                  <a:srgbClr val="00338E"/>
                </a:solidFill>
                <a:latin typeface="Arial"/>
                <a:cs typeface="Arial"/>
              </a:rPr>
              <a:t>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AC1A2F"/>
                </a:solidFill>
              </a:rPr>
              <a:t>T</a:t>
            </a:r>
            <a:r>
              <a:rPr lang="en-US" b="1" dirty="0" smtClean="0">
                <a:solidFill>
                  <a:srgbClr val="AC1A2F"/>
                </a:solidFill>
              </a:rPr>
              <a:t>RANSPARENT: </a:t>
            </a:r>
            <a:r>
              <a:rPr lang="en-US" b="1" dirty="0" smtClean="0">
                <a:solidFill>
                  <a:srgbClr val="00338E"/>
                </a:solidFill>
                <a:latin typeface="Arial"/>
                <a:cs typeface="Arial"/>
              </a:rPr>
              <a:t>Easier </a:t>
            </a:r>
            <a:r>
              <a:rPr lang="en-US" b="1" dirty="0">
                <a:solidFill>
                  <a:srgbClr val="00338E"/>
                </a:solidFill>
                <a:latin typeface="Arial"/>
                <a:cs typeface="Arial"/>
              </a:rPr>
              <a:t>to apply than ever!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>
          <a:xfrm>
            <a:off x="457200" y="1859280"/>
            <a:ext cx="8216430" cy="467868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Why apply?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Differentiate yourself from the rest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Member discounts and exclusive programs</a:t>
            </a:r>
          </a:p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Who should apply?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Brokers/Agents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Carrier Representatives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Carrier Rep Managers and those who sell Administrative services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General Agents</a:t>
            </a:r>
          </a:p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When to apply?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January 1</a:t>
            </a:r>
            <a:r>
              <a:rPr lang="en-US" baseline="30000" dirty="0" smtClean="0"/>
              <a:t>st</a:t>
            </a:r>
            <a:r>
              <a:rPr lang="en-US" dirty="0" smtClean="0"/>
              <a:t> – March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sz="1600" i="1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April 1</a:t>
            </a:r>
            <a:r>
              <a:rPr lang="en-US" baseline="30000" dirty="0" smtClean="0"/>
              <a:t>st</a:t>
            </a:r>
            <a:r>
              <a:rPr lang="en-US" dirty="0" smtClean="0"/>
              <a:t> – December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sz="1600" i="1" dirty="0" smtClean="0"/>
              <a:t>(additional fees apply)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Award Levels: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Soaring Eagle and Lifetime Soaring Eagle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Golden Eagle and Lifetime Golden Eagle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Eagle and Lifetime Eagle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Presidents Council and Lifetime Presidents Council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Leading Producer Round Table and Lifetime </a:t>
            </a:r>
            <a:r>
              <a:rPr lang="en-US" dirty="0" err="1" smtClean="0"/>
              <a:t>LPRT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338E"/>
                </a:solidFill>
              </a:rPr>
              <a:t>Lifetime (Only for Non producers as there is no annual fee after initial payment)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Calculations are accumulated by either </a:t>
            </a:r>
            <a:r>
              <a:rPr lang="en-US" b="1" dirty="0" smtClean="0">
                <a:solidFill>
                  <a:srgbClr val="AC1A2F"/>
                </a:solidFill>
              </a:rPr>
              <a:t>Income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AC1A2F"/>
                </a:solidFill>
              </a:rPr>
              <a:t>Points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Applications are processed either </a:t>
            </a:r>
            <a:r>
              <a:rPr lang="en-US" b="1" dirty="0" smtClean="0">
                <a:solidFill>
                  <a:srgbClr val="AC1A2F"/>
                </a:solidFill>
              </a:rPr>
              <a:t>on line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AC1A2F"/>
                </a:solidFill>
              </a:rPr>
              <a:t>on paper</a:t>
            </a:r>
          </a:p>
        </p:txBody>
      </p:sp>
      <p:pic>
        <p:nvPicPr>
          <p:cNvPr id="5" name="Content Placeholder 6" descr="Description: LPRT Logo"/>
          <p:cNvPicPr>
            <a:picLocks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239000" y="2131613"/>
            <a:ext cx="1434630" cy="14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Effective Communication:</a:t>
            </a:r>
            <a:endParaRPr lang="en-US" dirty="0" smtClean="0">
              <a:solidFill>
                <a:srgbClr val="AC1A2F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Don’t just talk about it three months of the year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Make it a monthly conversation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Award points are given for: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Actively promoting at least </a:t>
            </a:r>
            <a:r>
              <a:rPr lang="en-US" b="1" dirty="0" smtClean="0"/>
              <a:t>3 times </a:t>
            </a:r>
            <a:r>
              <a:rPr lang="en-US" dirty="0" smtClean="0"/>
              <a:t>to the membership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Members who are </a:t>
            </a:r>
            <a:r>
              <a:rPr lang="en-US" b="1" dirty="0" smtClean="0"/>
              <a:t>Qualifiers</a:t>
            </a:r>
            <a:r>
              <a:rPr lang="en-US" dirty="0" smtClean="0"/>
              <a:t> within each chapter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What’s the </a:t>
            </a:r>
            <a:r>
              <a:rPr lang="en-US" b="1" u="sng" dirty="0" smtClean="0"/>
              <a:t>BIG</a:t>
            </a:r>
            <a:r>
              <a:rPr lang="en-US" b="1" dirty="0" smtClean="0"/>
              <a:t> deal?</a:t>
            </a:r>
          </a:p>
          <a:p>
            <a:pPr>
              <a:buNone/>
            </a:pPr>
            <a:endParaRPr lang="en-US" sz="800" b="1" dirty="0" smtClean="0">
              <a:solidFill>
                <a:srgbClr val="AC1A2F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Soaring Eagle qualifiers are: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Profound Testimonial about YOU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Distinguished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Knowledgeable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Successful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AC1A2F"/>
                </a:solidFill>
              </a:rPr>
              <a:t>ELITE</a:t>
            </a:r>
            <a:r>
              <a:rPr lang="en-US" dirty="0" smtClean="0"/>
              <a:t> in your profession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Motivation …</a:t>
            </a:r>
            <a:endParaRPr lang="en-US" dirty="0"/>
          </a:p>
        </p:txBody>
      </p:sp>
      <p:pic>
        <p:nvPicPr>
          <p:cNvPr id="6" name="Picture 5" descr="SoaringEagleLog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018504" y="2499360"/>
            <a:ext cx="2439696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>
              <a:buNone/>
            </a:pPr>
            <a:endParaRPr lang="en-US" sz="800" b="1" dirty="0" smtClean="0">
              <a:solidFill>
                <a:srgbClr val="AC1A2F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Soaring Eagle qualifiers get:</a:t>
            </a:r>
          </a:p>
          <a:p>
            <a:r>
              <a:rPr lang="en-US" dirty="0" smtClean="0"/>
              <a:t>Exclusive event </a:t>
            </a:r>
            <a:r>
              <a:rPr lang="en-US" dirty="0" smtClean="0"/>
              <a:t>featuring premier speakers and networking opportunity with other high producers</a:t>
            </a:r>
          </a:p>
          <a:p>
            <a:r>
              <a:rPr lang="en-US" dirty="0" smtClean="0"/>
              <a:t>Networking ideas on how to grow your business</a:t>
            </a:r>
          </a:p>
          <a:p>
            <a:r>
              <a:rPr lang="en-US" dirty="0" smtClean="0"/>
              <a:t>Discounts:</a:t>
            </a:r>
          </a:p>
          <a:p>
            <a:pPr lvl="1"/>
            <a:r>
              <a:rPr lang="en-US" dirty="0" smtClean="0"/>
              <a:t>Capitol Conference</a:t>
            </a:r>
          </a:p>
          <a:p>
            <a:pPr lvl="1"/>
            <a:r>
              <a:rPr lang="en-US" dirty="0" smtClean="0"/>
              <a:t>Annual Convention</a:t>
            </a:r>
          </a:p>
          <a:p>
            <a:pPr lvl="1"/>
            <a:r>
              <a:rPr lang="en-US" dirty="0" smtClean="0"/>
              <a:t>Certifications &amp; Designations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sz="800" dirty="0" smtClean="0"/>
          </a:p>
          <a:p>
            <a:pPr>
              <a:buNone/>
            </a:pPr>
            <a:r>
              <a:rPr lang="en-US" b="1" dirty="0" smtClean="0">
                <a:solidFill>
                  <a:srgbClr val="AC1A2F"/>
                </a:solidFill>
              </a:rPr>
              <a:t>ABS Magazine</a:t>
            </a:r>
            <a:r>
              <a:rPr lang="en-US" b="1" dirty="0" smtClean="0">
                <a:solidFill>
                  <a:srgbClr val="AC1A2F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Are you interested in writing an article on why LPRT is important to you?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 you have something to brag about?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Don’t know where to start, we have an outline.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Toot your own horn!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LPRT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sz="800" b="1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2018 </a:t>
            </a:r>
            <a:r>
              <a:rPr lang="en-US" b="1" dirty="0" smtClean="0">
                <a:solidFill>
                  <a:srgbClr val="00B050"/>
                </a:solidFill>
              </a:rPr>
              <a:t>Annual Convention – </a:t>
            </a:r>
            <a:r>
              <a:rPr lang="en-US" b="1" dirty="0" smtClean="0">
                <a:solidFill>
                  <a:srgbClr val="00B050"/>
                </a:solidFill>
              </a:rPr>
              <a:t>Sheraton at Crown Center, Kansas City, MO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Soaring Eagle </a:t>
            </a:r>
            <a:r>
              <a:rPr lang="en-US" b="1" u="sng" dirty="0" smtClean="0">
                <a:solidFill>
                  <a:srgbClr val="00B050"/>
                </a:solidFill>
              </a:rPr>
              <a:t>Luncheon </a:t>
            </a:r>
            <a:r>
              <a:rPr lang="en-US" b="1" dirty="0" smtClean="0">
                <a:solidFill>
                  <a:srgbClr val="00B050"/>
                </a:solidFill>
              </a:rPr>
              <a:t>will </a:t>
            </a:r>
            <a:r>
              <a:rPr lang="en-US" b="1" dirty="0" smtClean="0">
                <a:solidFill>
                  <a:srgbClr val="00B050"/>
                </a:solidFill>
              </a:rPr>
              <a:t>be </a:t>
            </a:r>
            <a:r>
              <a:rPr lang="en-US" b="1" dirty="0" smtClean="0">
                <a:solidFill>
                  <a:srgbClr val="00B050"/>
                </a:solidFill>
              </a:rPr>
              <a:t>Saturday, June 23, 2018. </a:t>
            </a:r>
            <a:r>
              <a:rPr lang="en-US" b="1" dirty="0" smtClean="0">
                <a:solidFill>
                  <a:srgbClr val="00B050"/>
                </a:solidFill>
              </a:rPr>
              <a:t>Mark your calendar now!  You won’t want to miss out! 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LPRT </a:t>
            </a:r>
            <a:r>
              <a:rPr lang="en-US" b="1" dirty="0" smtClean="0">
                <a:solidFill>
                  <a:srgbClr val="00B050"/>
                </a:solidFill>
              </a:rPr>
              <a:t>event will be at </a:t>
            </a:r>
            <a:r>
              <a:rPr lang="en-US" b="1" dirty="0" smtClean="0">
                <a:solidFill>
                  <a:srgbClr val="00B050"/>
                </a:solidFill>
              </a:rPr>
              <a:t>No Other Pub on Sunday evening, June 24</a:t>
            </a:r>
            <a:r>
              <a:rPr lang="en-US" b="1" baseline="30000" dirty="0" smtClean="0">
                <a:solidFill>
                  <a:srgbClr val="00B050"/>
                </a:solidFill>
              </a:rPr>
              <a:t>th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How can NAHU make it extra special?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Ideas??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5312"/>
            <a:ext cx="7772400" cy="120391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Soaring </a:t>
            </a:r>
            <a:r>
              <a:rPr lang="en-US" dirty="0" smtClean="0"/>
              <a:t>Eagle </a:t>
            </a:r>
            <a:r>
              <a:rPr lang="en-US" dirty="0" smtClean="0"/>
              <a:t>L</a:t>
            </a:r>
            <a:r>
              <a:rPr lang="en-US" dirty="0" smtClean="0"/>
              <a:t>unch </a:t>
            </a:r>
            <a:r>
              <a:rPr lang="en-US" dirty="0"/>
              <a:t>S</a:t>
            </a:r>
            <a:r>
              <a:rPr lang="en-US" dirty="0" smtClean="0"/>
              <a:t>ession </a:t>
            </a:r>
            <a:br>
              <a:rPr lang="en-US" dirty="0" smtClean="0"/>
            </a:br>
            <a:r>
              <a:rPr lang="en-US" dirty="0" smtClean="0"/>
              <a:t>NAHU </a:t>
            </a:r>
            <a:r>
              <a:rPr lang="en-US" dirty="0" smtClean="0"/>
              <a:t>Convention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>
          <a:xfrm>
            <a:off x="530993" y="2711116"/>
            <a:ext cx="8216430" cy="328061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Kevin Trokey facilitates a conversation that will look at recent survey results of agency owners and brokers. </a:t>
            </a:r>
          </a:p>
          <a:p>
            <a:r>
              <a:rPr lang="en-US" dirty="0" smtClean="0"/>
              <a:t>These results will be compared with a LPRT survey of 2018 qualifiers. </a:t>
            </a:r>
          </a:p>
          <a:p>
            <a:r>
              <a:rPr lang="en-US" dirty="0" smtClean="0"/>
              <a:t>Will the results be the same? Or, will there be something there that distinguishes why Soaring Eagle qualifiers are so successful?</a:t>
            </a:r>
          </a:p>
          <a:p>
            <a:r>
              <a:rPr lang="en-US" dirty="0" smtClean="0"/>
              <a:t>Exclusively for Soaring Eagle qualifiers.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84" y="333410"/>
            <a:ext cx="1671412" cy="16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465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Leading Producer Round Table</vt:lpstr>
      <vt:lpstr>LPRT</vt:lpstr>
      <vt:lpstr>LPRT</vt:lpstr>
      <vt:lpstr>LPRT</vt:lpstr>
      <vt:lpstr>LPRT</vt:lpstr>
      <vt:lpstr>LPRT</vt:lpstr>
      <vt:lpstr>LPRT</vt:lpstr>
      <vt:lpstr>LPRT</vt:lpstr>
      <vt:lpstr>  Soaring Eagle Lunch Session  NAHU Convention 2018</vt:lpstr>
      <vt:lpstr>LPRT</vt:lpstr>
    </vt:vector>
  </TitlesOfParts>
  <Company>Brand 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Linda Austin</dc:creator>
  <cp:lastModifiedBy>Brooke Willson</cp:lastModifiedBy>
  <cp:revision>61</cp:revision>
  <dcterms:created xsi:type="dcterms:W3CDTF">2011-10-18T14:37:53Z</dcterms:created>
  <dcterms:modified xsi:type="dcterms:W3CDTF">2018-04-12T19:17:02Z</dcterms:modified>
</cp:coreProperties>
</file>