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 id="2147483697" r:id="rId3"/>
    <p:sldMasterId id="2147483703" r:id="rId4"/>
  </p:sldMasterIdLst>
  <p:notesMasterIdLst>
    <p:notesMasterId r:id="rId25"/>
  </p:notesMasterIdLst>
  <p:sldIdLst>
    <p:sldId id="256" r:id="rId5"/>
    <p:sldId id="257" r:id="rId6"/>
    <p:sldId id="285" r:id="rId7"/>
    <p:sldId id="263" r:id="rId8"/>
    <p:sldId id="266" r:id="rId9"/>
    <p:sldId id="286" r:id="rId10"/>
    <p:sldId id="287" r:id="rId11"/>
    <p:sldId id="295" r:id="rId12"/>
    <p:sldId id="296" r:id="rId13"/>
    <p:sldId id="262" r:id="rId14"/>
    <p:sldId id="289" r:id="rId15"/>
    <p:sldId id="293" r:id="rId16"/>
    <p:sldId id="294" r:id="rId17"/>
    <p:sldId id="288" r:id="rId18"/>
    <p:sldId id="292" r:id="rId19"/>
    <p:sldId id="282" r:id="rId20"/>
    <p:sldId id="290" r:id="rId21"/>
    <p:sldId id="291" r:id="rId22"/>
    <p:sldId id="297" r:id="rId23"/>
    <p:sldId id="280" r:id="rId24"/>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61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78795" autoAdjust="0"/>
  </p:normalViewPr>
  <p:slideViewPr>
    <p:cSldViewPr>
      <p:cViewPr>
        <p:scale>
          <a:sx n="53" d="100"/>
          <a:sy n="53" d="100"/>
        </p:scale>
        <p:origin x="-3246" y="-9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3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EEF75A9-3575-4524-9C07-C7061EC1473A}" type="slidenum">
              <a:rPr lang="en-US" altLang="en-US"/>
              <a:pPr>
                <a:defRPr/>
              </a:pPr>
              <a:t>‹#›</a:t>
            </a:fld>
            <a:endParaRPr lang="en-US" altLang="en-US"/>
          </a:p>
        </p:txBody>
      </p:sp>
    </p:spTree>
    <p:extLst>
      <p:ext uri="{BB962C8B-B14F-4D97-AF65-F5344CB8AC3E}">
        <p14:creationId xmlns:p14="http://schemas.microsoft.com/office/powerpoint/2010/main" val="1298748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nahu.org/members/awards.cf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smtClean="0"/>
              <a:t>This is the NAHU Awards Leadership Training</a:t>
            </a:r>
          </a:p>
        </p:txBody>
      </p:sp>
      <p:sp>
        <p:nvSpPr>
          <p:cNvPr id="35844" name="Slide Number Placeholder 3"/>
          <p:cNvSpPr>
            <a:spLocks noGrp="1"/>
          </p:cNvSpPr>
          <p:nvPr>
            <p:ph type="sldNum" sz="quarter" idx="5"/>
          </p:nvPr>
        </p:nvSpPr>
        <p:spPr>
          <a:noFill/>
          <a:ln>
            <a:miter lim="800000"/>
            <a:headEnd/>
            <a:tailEnd/>
          </a:ln>
        </p:spPr>
        <p:txBody>
          <a:bodyPr/>
          <a:lstStyle/>
          <a:p>
            <a:fld id="{4C8D669B-A773-468E-9C06-71FEA6758A7B}"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13B68954-7B41-4694-94AE-39F021CB2218}" type="slidenum">
              <a:rPr lang="en-US" altLang="en-US" smtClean="0"/>
              <a:pPr/>
              <a:t>10</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b="1" smtClean="0"/>
              <a:t>Applying for NAHU Awards</a:t>
            </a:r>
          </a:p>
          <a:p>
            <a:pPr eaLnBrk="1" hangingPunct="1"/>
            <a:r>
              <a:rPr lang="en-US" altLang="en-US" smtClean="0">
                <a:latin typeface="Times New Roman" pitchFamily="18" charset="0"/>
              </a:rPr>
              <a:t>1</a:t>
            </a:r>
            <a:r>
              <a:rPr lang="en-US" altLang="en-US" baseline="30000" smtClean="0">
                <a:latin typeface="Times New Roman" pitchFamily="18" charset="0"/>
              </a:rPr>
              <a:t>st</a:t>
            </a:r>
            <a:r>
              <a:rPr lang="en-US" altLang="en-US" smtClean="0">
                <a:latin typeface="Times New Roman" pitchFamily="18" charset="0"/>
              </a:rPr>
              <a:t> – Visit the Awards webpage on NAHU’s website</a:t>
            </a:r>
          </a:p>
          <a:p>
            <a:pPr eaLnBrk="1" hangingPunct="1"/>
            <a:r>
              <a:rPr lang="en-US" altLang="en-US" smtClean="0">
                <a:latin typeface="Times New Roman" pitchFamily="18" charset="0"/>
              </a:rPr>
              <a:t>2</a:t>
            </a:r>
            <a:r>
              <a:rPr lang="en-US" altLang="en-US" baseline="30000" smtClean="0">
                <a:latin typeface="Times New Roman" pitchFamily="18" charset="0"/>
              </a:rPr>
              <a:t>nd</a:t>
            </a:r>
            <a:r>
              <a:rPr lang="en-US" altLang="en-US" smtClean="0">
                <a:latin typeface="Times New Roman" pitchFamily="18" charset="0"/>
              </a:rPr>
              <a:t> – Review the awards and select the ones your chapter wants to pursue</a:t>
            </a:r>
          </a:p>
          <a:p>
            <a:pPr eaLnBrk="1" hangingPunct="1"/>
            <a:r>
              <a:rPr lang="en-US" altLang="en-US" smtClean="0">
                <a:latin typeface="Times New Roman" pitchFamily="18" charset="0"/>
              </a:rPr>
              <a:t>3</a:t>
            </a:r>
            <a:r>
              <a:rPr lang="en-US" altLang="en-US" baseline="30000" smtClean="0">
                <a:latin typeface="Times New Roman" pitchFamily="18" charset="0"/>
              </a:rPr>
              <a:t>rd</a:t>
            </a:r>
            <a:r>
              <a:rPr lang="en-US" altLang="en-US" smtClean="0">
                <a:latin typeface="Times New Roman" pitchFamily="18" charset="0"/>
              </a:rPr>
              <a:t> – Plan for who will be responsible for different criteria, the Awards Chair </a:t>
            </a:r>
            <a:r>
              <a:rPr lang="en-US" altLang="en-US" u="sng" smtClean="0">
                <a:latin typeface="Times New Roman" pitchFamily="18" charset="0"/>
              </a:rPr>
              <a:t>cannot</a:t>
            </a:r>
            <a:r>
              <a:rPr lang="en-US" altLang="en-US" smtClean="0">
                <a:latin typeface="Times New Roman" pitchFamily="18" charset="0"/>
              </a:rPr>
              <a:t> do it all.</a:t>
            </a:r>
          </a:p>
          <a:p>
            <a:pPr eaLnBrk="1" hangingPunct="1"/>
            <a:r>
              <a:rPr lang="en-US" altLang="en-US" smtClean="0">
                <a:latin typeface="Times New Roman" pitchFamily="18" charset="0"/>
              </a:rPr>
              <a:t>4</a:t>
            </a:r>
            <a:r>
              <a:rPr lang="en-US" altLang="en-US" baseline="30000" smtClean="0">
                <a:latin typeface="Times New Roman" pitchFamily="18" charset="0"/>
              </a:rPr>
              <a:t>th</a:t>
            </a:r>
            <a:r>
              <a:rPr lang="en-US" altLang="en-US" smtClean="0">
                <a:latin typeface="Times New Roman" pitchFamily="18" charset="0"/>
              </a:rPr>
              <a:t> – Download the Awards Guidebook</a:t>
            </a:r>
          </a:p>
          <a:p>
            <a:pPr eaLnBrk="1" hangingPunct="1"/>
            <a:r>
              <a:rPr lang="en-US" altLang="en-US" smtClean="0">
                <a:latin typeface="Times New Roman" pitchFamily="18" charset="0"/>
              </a:rPr>
              <a:t>5</a:t>
            </a:r>
            <a:r>
              <a:rPr lang="en-US" altLang="en-US" baseline="30000" smtClean="0">
                <a:latin typeface="Times New Roman" pitchFamily="18" charset="0"/>
              </a:rPr>
              <a:t>th</a:t>
            </a:r>
            <a:r>
              <a:rPr lang="en-US" altLang="en-US" smtClean="0">
                <a:latin typeface="Times New Roman" pitchFamily="18" charset="0"/>
              </a:rPr>
              <a:t> – Download award template, three-hole punch and place in a binder</a:t>
            </a:r>
          </a:p>
          <a:p>
            <a:pPr eaLnBrk="1" hangingPunct="1"/>
            <a:endParaRPr lang="en-US" altLang="en-US" smtClean="0"/>
          </a:p>
          <a:p>
            <a:pPr eaLnBrk="1" hangingPunct="1"/>
            <a:r>
              <a:rPr lang="en-US" altLang="en-US" smtClean="0"/>
              <a:t>(4) </a:t>
            </a:r>
            <a:r>
              <a:rPr lang="en-US" b="1" i="1" u="sng" smtClean="0"/>
              <a:t>PLEASE NOTE THAT THE LEADERSHIP GUIDE IS UPDATED CONTINUOUSLY. BEFORE YOU COMPLETE YOUR FINAL SUBMISSIONS IN APRIL, IT WOULD BE A GOOD IDEA TO PULL THE LATEST VERSION OF THE GUIDE IN JANUARY AND DOUBLE CHECK YOUR CRITERIA DOCUMENTATION!!!!  </a:t>
            </a:r>
            <a:endParaRPr lang="en-US" smtClean="0"/>
          </a:p>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962FB4EA-2C9C-47E5-96A2-59449EC4A2C1}" type="slidenum">
              <a:rPr lang="en-US" altLang="en-US" smtClean="0"/>
              <a:pPr/>
              <a:t>11</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lnSpc>
                <a:spcPct val="80000"/>
              </a:lnSpc>
            </a:pPr>
            <a:r>
              <a:rPr lang="en-US" altLang="en-US" smtClean="0">
                <a:latin typeface="Times New Roman" pitchFamily="18" charset="0"/>
              </a:rPr>
              <a:t>6</a:t>
            </a:r>
            <a:r>
              <a:rPr lang="en-US" altLang="en-US" baseline="30000" smtClean="0">
                <a:latin typeface="Times New Roman" pitchFamily="18" charset="0"/>
              </a:rPr>
              <a:t>th</a:t>
            </a:r>
            <a:r>
              <a:rPr lang="en-US" altLang="en-US" smtClean="0">
                <a:latin typeface="Times New Roman" pitchFamily="18" charset="0"/>
              </a:rPr>
              <a:t> – Have who ever is responsible for the criterion send you the information as it is completed. </a:t>
            </a:r>
          </a:p>
          <a:p>
            <a:pPr eaLnBrk="1" hangingPunct="1">
              <a:lnSpc>
                <a:spcPct val="80000"/>
              </a:lnSpc>
            </a:pPr>
            <a:r>
              <a:rPr lang="en-US" altLang="en-US" smtClean="0">
                <a:latin typeface="Times New Roman" pitchFamily="18" charset="0"/>
              </a:rPr>
              <a:t>7</a:t>
            </a:r>
            <a:r>
              <a:rPr lang="en-US" altLang="en-US" baseline="30000" smtClean="0">
                <a:latin typeface="Times New Roman" pitchFamily="18" charset="0"/>
              </a:rPr>
              <a:t>th</a:t>
            </a:r>
            <a:r>
              <a:rPr lang="en-US" altLang="en-US" smtClean="0">
                <a:latin typeface="Times New Roman" pitchFamily="18" charset="0"/>
              </a:rPr>
              <a:t> </a:t>
            </a:r>
            <a:r>
              <a:rPr lang="en-US" smtClean="0">
                <a:latin typeface="Times New Roman" pitchFamily="18" charset="0"/>
              </a:rPr>
              <a:t>– As documentation is received place it in the binder and organize it for submission. </a:t>
            </a:r>
          </a:p>
          <a:p>
            <a:pPr eaLnBrk="1" hangingPunct="1">
              <a:lnSpc>
                <a:spcPct val="80000"/>
              </a:lnSpc>
            </a:pPr>
            <a:r>
              <a:rPr lang="en-US" smtClean="0">
                <a:latin typeface="Times New Roman" pitchFamily="18" charset="0"/>
              </a:rPr>
              <a:t>8</a:t>
            </a:r>
            <a:r>
              <a:rPr lang="en-US" baseline="30000" smtClean="0">
                <a:latin typeface="Times New Roman" pitchFamily="18" charset="0"/>
              </a:rPr>
              <a:t>th</a:t>
            </a:r>
            <a:r>
              <a:rPr lang="en-US" smtClean="0">
                <a:latin typeface="Times New Roman" pitchFamily="18" charset="0"/>
              </a:rPr>
              <a:t> – Clearly section and label each section and documentation item. (i.e. Section 1- NAHU Events, Item 3 – Leg Chair attending Capitol Conference)</a:t>
            </a:r>
          </a:p>
          <a:p>
            <a:pPr eaLnBrk="1" hangingPunct="1">
              <a:lnSpc>
                <a:spcPct val="80000"/>
              </a:lnSpc>
            </a:pPr>
            <a:r>
              <a:rPr lang="en-US" smtClean="0">
                <a:latin typeface="Times New Roman" pitchFamily="18" charset="0"/>
              </a:rPr>
              <a:t>9</a:t>
            </a:r>
            <a:r>
              <a:rPr lang="en-US" baseline="30000" smtClean="0">
                <a:latin typeface="Times New Roman" pitchFamily="18" charset="0"/>
              </a:rPr>
              <a:t>th</a:t>
            </a:r>
            <a:r>
              <a:rPr lang="en-US" smtClean="0">
                <a:latin typeface="Times New Roman" pitchFamily="18" charset="0"/>
              </a:rPr>
              <a:t> – Complete the scoring portion of the application</a:t>
            </a:r>
          </a:p>
          <a:p>
            <a:pPr eaLnBrk="1" hangingPunct="1">
              <a:lnSpc>
                <a:spcPct val="80000"/>
              </a:lnSpc>
            </a:pPr>
            <a:r>
              <a:rPr lang="en-US" smtClean="0">
                <a:latin typeface="Times New Roman" pitchFamily="18" charset="0"/>
              </a:rPr>
              <a:t>10</a:t>
            </a:r>
            <a:r>
              <a:rPr lang="en-US" baseline="30000" smtClean="0">
                <a:latin typeface="Times New Roman" pitchFamily="18" charset="0"/>
              </a:rPr>
              <a:t>th</a:t>
            </a:r>
            <a:r>
              <a:rPr lang="en-US" smtClean="0">
                <a:latin typeface="Times New Roman" pitchFamily="18" charset="0"/>
              </a:rPr>
              <a:t> – Be organized and compile all information as you go, DO NOT WAIT UNTIL THE LAST MINUTE.</a:t>
            </a:r>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r>
              <a:rPr lang="en-US" b="1" smtClean="0">
                <a:latin typeface="Times New Roman" pitchFamily="18" charset="0"/>
                <a:cs typeface="Times New Roman" pitchFamily="18" charset="0"/>
              </a:rPr>
              <a:t>Tips for Organization</a:t>
            </a:r>
          </a:p>
          <a:p>
            <a:pPr eaLnBrk="1" hangingPunct="1">
              <a:buFontTx/>
              <a:buChar char="•"/>
            </a:pPr>
            <a:r>
              <a:rPr lang="en-US" smtClean="0">
                <a:latin typeface="Times New Roman" pitchFamily="18" charset="0"/>
              </a:rPr>
              <a:t> Be organized and compile all information as you go, DO NOT WAIT UNTIL THE LAST MINUTE.</a:t>
            </a:r>
            <a:endParaRPr lang="en-US" altLang="en-US" smtClean="0">
              <a:latin typeface="Times New Roman" pitchFamily="18" charset="0"/>
              <a:cs typeface="Times New Roman" pitchFamily="18" charset="0"/>
            </a:endParaRPr>
          </a:p>
          <a:p>
            <a:pPr eaLnBrk="1" hangingPunct="1">
              <a:buFontTx/>
              <a:buChar char="•"/>
            </a:pPr>
            <a:r>
              <a:rPr lang="en-US" altLang="en-US" smtClean="0">
                <a:latin typeface="Times New Roman" pitchFamily="18" charset="0"/>
                <a:cs typeface="Times New Roman" pitchFamily="18" charset="0"/>
              </a:rPr>
              <a:t> Keep it simple.</a:t>
            </a:r>
          </a:p>
          <a:p>
            <a:pPr eaLnBrk="1" hangingPunct="1">
              <a:buFontTx/>
              <a:buChar char="•"/>
            </a:pPr>
            <a:r>
              <a:rPr lang="en-US" altLang="en-US" smtClean="0">
                <a:latin typeface="Times New Roman" pitchFamily="18" charset="0"/>
                <a:cs typeface="Times New Roman" pitchFamily="18" charset="0"/>
              </a:rPr>
              <a:t> One comprehensive piece of documentation is better than multiple pieces.</a:t>
            </a:r>
          </a:p>
          <a:p>
            <a:pPr eaLnBrk="1" hangingPunct="1">
              <a:buFontTx/>
              <a:buChar char="•"/>
            </a:pPr>
            <a:r>
              <a:rPr lang="en-US" altLang="en-US" smtClean="0">
                <a:latin typeface="Times New Roman" pitchFamily="18" charset="0"/>
                <a:cs typeface="Times New Roman" pitchFamily="18" charset="0"/>
              </a:rPr>
              <a:t> Highlight ALL pertinent information.</a:t>
            </a:r>
          </a:p>
          <a:p>
            <a:pPr eaLnBrk="1" hangingPunct="1">
              <a:buFontTx/>
              <a:buChar char="•"/>
            </a:pPr>
            <a:r>
              <a:rPr lang="en-US" altLang="en-US" smtClean="0">
                <a:latin typeface="Times New Roman" pitchFamily="18" charset="0"/>
                <a:cs typeface="Times New Roman" pitchFamily="18" charset="0"/>
              </a:rPr>
              <a:t> Keep the documentation with the right section.</a:t>
            </a:r>
          </a:p>
          <a:p>
            <a:pPr eaLnBrk="1" hangingPunct="1">
              <a:buFontTx/>
              <a:buChar char="•"/>
            </a:pPr>
            <a:r>
              <a:rPr lang="en-US" altLang="en-US" smtClean="0">
                <a:latin typeface="Times New Roman" pitchFamily="18" charset="0"/>
                <a:cs typeface="Times New Roman" pitchFamily="18" charset="0"/>
              </a:rPr>
              <a:t> Using the same documentation? Make copies and place each copy with the correct section. </a:t>
            </a:r>
          </a:p>
          <a:p>
            <a:endParaRPr lang="en-US" smtClean="0"/>
          </a:p>
        </p:txBody>
      </p:sp>
      <p:sp>
        <p:nvSpPr>
          <p:cNvPr id="47108" name="Slide Number Placeholder 3"/>
          <p:cNvSpPr>
            <a:spLocks noGrp="1"/>
          </p:cNvSpPr>
          <p:nvPr>
            <p:ph type="sldNum" sz="quarter" idx="5"/>
          </p:nvPr>
        </p:nvSpPr>
        <p:spPr>
          <a:noFill/>
          <a:ln>
            <a:miter lim="800000"/>
            <a:headEnd/>
            <a:tailEnd/>
          </a:ln>
        </p:spPr>
        <p:txBody>
          <a:bodyPr/>
          <a:lstStyle/>
          <a:p>
            <a:fld id="{DB45704F-1EB4-4E9D-B503-F3ED284FA264}" type="slidenum">
              <a:rPr lang="en-US" altLang="en-US" smtClean="0"/>
              <a:pPr/>
              <a:t>12</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r>
              <a:rPr lang="en-US" b="1" smtClean="0">
                <a:latin typeface="Times New Roman" pitchFamily="18" charset="0"/>
                <a:cs typeface="Times New Roman" pitchFamily="18" charset="0"/>
              </a:rPr>
              <a:t>Documenting Events</a:t>
            </a:r>
          </a:p>
          <a:p>
            <a:pPr eaLnBrk="1" hangingPunct="1">
              <a:buFontTx/>
              <a:buChar char="•"/>
            </a:pPr>
            <a:r>
              <a:rPr lang="en-US" altLang="en-US" smtClean="0">
                <a:latin typeface="Times New Roman" pitchFamily="18" charset="0"/>
                <a:cs typeface="Times New Roman" pitchFamily="18" charset="0"/>
              </a:rPr>
              <a:t> Board Minutes</a:t>
            </a:r>
          </a:p>
          <a:p>
            <a:pPr eaLnBrk="1" hangingPunct="1">
              <a:buFontTx/>
              <a:buChar char="•"/>
            </a:pPr>
            <a:r>
              <a:rPr lang="en-US" altLang="en-US" smtClean="0">
                <a:latin typeface="Times New Roman" pitchFamily="18" charset="0"/>
                <a:cs typeface="Times New Roman" pitchFamily="18" charset="0"/>
              </a:rPr>
              <a:t> Flyer or Registration Form showing the date, location, who is sponsoring the event and meeting content</a:t>
            </a:r>
          </a:p>
          <a:p>
            <a:pPr eaLnBrk="1" hangingPunct="1">
              <a:buFontTx/>
              <a:buChar char="•"/>
            </a:pPr>
            <a:r>
              <a:rPr lang="en-US" altLang="en-US" smtClean="0">
                <a:latin typeface="Times New Roman" pitchFamily="18" charset="0"/>
                <a:cs typeface="Times New Roman" pitchFamily="18" charset="0"/>
              </a:rPr>
              <a:t> Signed contracts showing date and location of the event</a:t>
            </a:r>
          </a:p>
          <a:p>
            <a:pPr eaLnBrk="1" hangingPunct="1">
              <a:buFontTx/>
              <a:buChar char="•"/>
            </a:pPr>
            <a:r>
              <a:rPr lang="en-US" altLang="en-US" smtClean="0">
                <a:latin typeface="Times New Roman" pitchFamily="18" charset="0"/>
                <a:cs typeface="Times New Roman" pitchFamily="18" charset="0"/>
              </a:rPr>
              <a:t> Confirmation e-mails or letters</a:t>
            </a:r>
          </a:p>
          <a:p>
            <a:endParaRPr lang="en-US" smtClean="0"/>
          </a:p>
        </p:txBody>
      </p:sp>
      <p:sp>
        <p:nvSpPr>
          <p:cNvPr id="48132" name="Slide Number Placeholder 3"/>
          <p:cNvSpPr>
            <a:spLocks noGrp="1"/>
          </p:cNvSpPr>
          <p:nvPr>
            <p:ph type="sldNum" sz="quarter" idx="5"/>
          </p:nvPr>
        </p:nvSpPr>
        <p:spPr>
          <a:noFill/>
          <a:ln>
            <a:miter lim="800000"/>
            <a:headEnd/>
            <a:tailEnd/>
          </a:ln>
        </p:spPr>
        <p:txBody>
          <a:bodyPr/>
          <a:lstStyle/>
          <a:p>
            <a:fld id="{16500EA2-4648-4E18-8018-0E2BFD33A370}" type="slidenum">
              <a:rPr lang="en-US" altLang="en-US" smtClean="0"/>
              <a:pPr/>
              <a:t>13</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E644FDED-79AB-4A0D-A309-BD9A1EEE3844}" type="slidenum">
              <a:rPr lang="en-US" altLang="en-US" smtClean="0"/>
              <a:pPr/>
              <a:t>14</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en-US" b="1" smtClean="0"/>
              <a:t>NAHU Award Tools</a:t>
            </a:r>
          </a:p>
          <a:p>
            <a:pPr eaLnBrk="1" hangingPunct="1"/>
            <a:r>
              <a:rPr lang="en-US" altLang="en-US" smtClean="0"/>
              <a:t>On the NAHU website, click on Leadership Tools and then Awards Tools.</a:t>
            </a:r>
          </a:p>
          <a:p>
            <a:pPr eaLnBrk="1" hangingPunct="1"/>
            <a:r>
              <a:rPr lang="en-US" altLang="en-US" smtClean="0"/>
              <a:t>Here you find most of the information regarding all the NAHU Awards.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p:txBody>
          <a:bodyPr/>
          <a:lstStyle/>
          <a:p>
            <a:pPr eaLnBrk="1" hangingPunct="1">
              <a:defRPr/>
            </a:pPr>
            <a:r>
              <a:rPr lang="en-US" b="1" dirty="0" smtClean="0">
                <a:latin typeface="Times New Roman" pitchFamily="18" charset="0"/>
                <a:cs typeface="Times New Roman" pitchFamily="18" charset="0"/>
              </a:rPr>
              <a:t>Awards Guidebook</a:t>
            </a:r>
          </a:p>
          <a:p>
            <a:pPr marL="533400" indent="-533400" eaLnBrk="1" fontAlgn="auto" hangingPunct="1">
              <a:spcAft>
                <a:spcPts val="0"/>
              </a:spcAft>
              <a:buFont typeface="Arial"/>
              <a:buChar char="•"/>
              <a:defRPr/>
            </a:pPr>
            <a:r>
              <a:rPr lang="en-US" altLang="en-US" dirty="0" smtClean="0">
                <a:latin typeface="Times New Roman" pitchFamily="18" charset="0"/>
              </a:rPr>
              <a:t>Specific to NAHU’s Annual Awards Program</a:t>
            </a:r>
          </a:p>
          <a:p>
            <a:pPr marL="533400" indent="-533400" eaLnBrk="1" fontAlgn="auto" hangingPunct="1">
              <a:spcAft>
                <a:spcPts val="0"/>
              </a:spcAft>
              <a:buFont typeface="Arial"/>
              <a:buChar char="•"/>
              <a:defRPr/>
            </a:pPr>
            <a:r>
              <a:rPr lang="en-US" altLang="en-US" dirty="0" smtClean="0">
                <a:latin typeface="Times New Roman" pitchFamily="18" charset="0"/>
              </a:rPr>
              <a:t>Timeline for planning purposes</a:t>
            </a:r>
          </a:p>
          <a:p>
            <a:pPr marL="533400" indent="-533400" eaLnBrk="1" fontAlgn="auto" hangingPunct="1">
              <a:spcAft>
                <a:spcPts val="0"/>
              </a:spcAft>
              <a:buFont typeface="Arial"/>
              <a:buChar char="•"/>
              <a:defRPr/>
            </a:pPr>
            <a:r>
              <a:rPr lang="en-US" altLang="en-US" b="1" dirty="0" smtClean="0">
                <a:latin typeface="Times New Roman" pitchFamily="18" charset="0"/>
              </a:rPr>
              <a:t>Details specific documentation for each criterion listed in every award application</a:t>
            </a:r>
          </a:p>
          <a:p>
            <a:pPr marL="533400" indent="-533400" eaLnBrk="1" fontAlgn="auto" hangingPunct="1">
              <a:spcAft>
                <a:spcPts val="0"/>
              </a:spcAft>
              <a:buFont typeface="Arial"/>
              <a:buChar char="•"/>
              <a:defRPr/>
            </a:pPr>
            <a:r>
              <a:rPr lang="en-US" altLang="en-US" dirty="0" smtClean="0">
                <a:latin typeface="Times New Roman" pitchFamily="18" charset="0"/>
              </a:rPr>
              <a:t>Lists available tools, organizational tips, and resources</a:t>
            </a:r>
          </a:p>
          <a:p>
            <a:pPr eaLnBrk="1" hangingPunct="1">
              <a:defRPr/>
            </a:pPr>
            <a:endParaRPr lang="en-US" dirty="0" smtClean="0"/>
          </a:p>
        </p:txBody>
      </p:sp>
      <p:sp>
        <p:nvSpPr>
          <p:cNvPr id="50180" name="Slide Number Placeholder 3"/>
          <p:cNvSpPr>
            <a:spLocks noGrp="1"/>
          </p:cNvSpPr>
          <p:nvPr>
            <p:ph type="sldNum" sz="quarter" idx="5"/>
          </p:nvPr>
        </p:nvSpPr>
        <p:spPr>
          <a:noFill/>
          <a:ln>
            <a:miter lim="800000"/>
            <a:headEnd/>
            <a:tailEnd/>
          </a:ln>
        </p:spPr>
        <p:txBody>
          <a:bodyPr/>
          <a:lstStyle/>
          <a:p>
            <a:fld id="{7B39D4D1-FDAA-4548-8447-6531B48CF064}" type="slidenum">
              <a:rPr lang="en-US" altLang="en-US" smtClean="0"/>
              <a:pPr/>
              <a:t>15</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E3DF6D11-9D3D-4151-A458-AE36279829CF}" type="slidenum">
              <a:rPr lang="en-US" altLang="en-US" smtClean="0"/>
              <a:pPr/>
              <a:t>16</a:t>
            </a:fld>
            <a:endParaRPr lang="en-US" altLang="en-US" smtClean="0"/>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noFill/>
        </p:spPr>
        <p:txBody>
          <a:bodyPr/>
          <a:lstStyle/>
          <a:p>
            <a:r>
              <a:rPr lang="en-US" b="1" smtClean="0"/>
              <a:t>1.  Lack of Documentation</a:t>
            </a:r>
            <a:endParaRPr lang="en-US" smtClean="0"/>
          </a:p>
          <a:p>
            <a:r>
              <a:rPr lang="en-US" smtClean="0"/>
              <a:t>It should be noted that the awards committee cannot assume items or events have taken place without the proper documentation. Nor do we know from a vague mention of an event that the event meets the criteria as specified. You have to show us that specifically. Please note that you can use board minutes many times in all areas of the awards. </a:t>
            </a:r>
          </a:p>
          <a:p>
            <a:r>
              <a:rPr lang="en-US" b="1" smtClean="0"/>
              <a:t>2.  Documented events, programs, and/or items do not meet the criteria</a:t>
            </a:r>
            <a:endParaRPr lang="en-US" smtClean="0"/>
          </a:p>
          <a:p>
            <a:r>
              <a:rPr lang="en-US" smtClean="0"/>
              <a:t>Sometimes documentation was received but did not meet the criteria. For example, sending a one page newsletter and taking points for multiple page newsletters.</a:t>
            </a:r>
          </a:p>
          <a:p>
            <a:r>
              <a:rPr lang="en-US" b="1" smtClean="0"/>
              <a:t>3.  Board chairs not properly reported to NAHU</a:t>
            </a:r>
            <a:endParaRPr lang="en-US" smtClean="0"/>
          </a:p>
          <a:p>
            <a:r>
              <a:rPr lang="en-US" smtClean="0"/>
              <a:t>Any time that a criteria specifies that a certain position chair (e.g. President-Elect attends Leadership Conference the day before Capital Conference), the person attended must be the same person who has been reported to Chapter Relations at NAHU. If the Chair changes during the year, that change must be reported to NAHU. </a:t>
            </a:r>
          </a:p>
          <a:p>
            <a:r>
              <a:rPr lang="en-US" b="1" smtClean="0"/>
              <a:t>4.  Publishing and reporting of items </a:t>
            </a:r>
            <a:endParaRPr lang="en-US" smtClean="0"/>
          </a:p>
          <a:p>
            <a:r>
              <a:rPr lang="en-US" smtClean="0"/>
              <a:t>When a criteria says that a chapter must develop and publish certain criteria (such as bylaws and policies and procedures), the documentation often overlooks evidence that it was published to the members. </a:t>
            </a:r>
          </a:p>
          <a:p>
            <a:r>
              <a:rPr lang="en-US" b="1" smtClean="0"/>
              <a:t>5.  Membership campaigns.</a:t>
            </a:r>
            <a:endParaRPr lang="en-US" smtClean="0"/>
          </a:p>
          <a:p>
            <a:r>
              <a:rPr lang="en-US" smtClean="0"/>
              <a:t>Please always refer to the guidebook when holding membership campaigns. There are specific definitions of the various campaign components (such as a membership blitz).</a:t>
            </a:r>
          </a:p>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E7FD87A8-5AF8-49AB-860C-B7E2389A205E}" type="slidenum">
              <a:rPr lang="en-US" altLang="en-US" smtClean="0"/>
              <a:pPr/>
              <a:t>17</a:t>
            </a:fld>
            <a:endParaRPr lang="en-US" altLang="en-US" smtClean="0"/>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noFill/>
        </p:spPr>
        <p:txBody>
          <a:bodyPr/>
          <a:lstStyle/>
          <a:p>
            <a:r>
              <a:rPr lang="en-US" b="1" smtClean="0"/>
              <a:t>6.  Taking points for something another chapter did </a:t>
            </a:r>
            <a:endParaRPr lang="en-US" smtClean="0"/>
          </a:p>
          <a:p>
            <a:r>
              <a:rPr lang="en-US" smtClean="0"/>
              <a:t>The chapter applying for the award must have satisfied the criteria. If you are a State chapter, you cannot take points for something the local did (unless expressly indicated). If you are a Local, you can't take points for something the State did (again unless expressly indicated).</a:t>
            </a:r>
          </a:p>
          <a:p>
            <a:r>
              <a:rPr lang="en-US" b="1" smtClean="0"/>
              <a:t>7.  Insurance Policies </a:t>
            </a:r>
            <a:endParaRPr lang="en-US" smtClean="0"/>
          </a:p>
          <a:p>
            <a:r>
              <a:rPr lang="en-US" smtClean="0"/>
              <a:t>Insurance coverages must be as specified. General liability policies do not count as D&amp;O and event policies must specify the event covered.</a:t>
            </a:r>
          </a:p>
          <a:p>
            <a:r>
              <a:rPr lang="en-US" b="1" smtClean="0"/>
              <a:t>8.  Presentation of NAHU Materials at meetings </a:t>
            </a:r>
            <a:endParaRPr lang="en-US" smtClean="0"/>
          </a:p>
          <a:p>
            <a:r>
              <a:rPr lang="en-US" smtClean="0"/>
              <a:t>The guidebook is specific as to what must be presented to what meeting. This cannot be a program with similar subject matter' but must be the specific PowerPoint provided by NAHU on the web site.</a:t>
            </a:r>
          </a:p>
          <a:p>
            <a:r>
              <a:rPr lang="en-US" b="1" smtClean="0"/>
              <a:t>9.  Assumption is that something is documented in one part of the award application and will be remembered as documentation later in the award application</a:t>
            </a:r>
            <a:endParaRPr lang="en-US" smtClean="0"/>
          </a:p>
          <a:p>
            <a:r>
              <a:rPr lang="en-US" smtClean="0"/>
              <a:t>Please remember that each criteria should stand on its own. Each section should be tabbed and items should be highlighted if possible. The biggest example would be using one set of board minutes to satisfy many items. This is NOT double dipping of points. You are using the same documentation to satisfy several items, but not using the same item to satisfy different points.</a:t>
            </a:r>
          </a:p>
          <a:p>
            <a:r>
              <a:rPr lang="en-US" b="1" smtClean="0"/>
              <a:t>10.  Last but far from least: Failure to refer to the Guidebook</a:t>
            </a:r>
            <a:endParaRPr lang="en-US" smtClean="0"/>
          </a:p>
          <a:p>
            <a:r>
              <a:rPr lang="en-US" smtClean="0"/>
              <a:t>Your Awards Committee works hard to make the Guidebook as clear and specific as possible regarding criteria requirements. They work all throughout the year, based on your input and questions, to update and clarify it. It is your best friend when preparing an awards application - please don't neglect that friendship!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r>
              <a:rPr lang="en-US" b="1" smtClean="0">
                <a:latin typeface="Times New Roman" pitchFamily="18" charset="0"/>
                <a:cs typeface="Times New Roman" pitchFamily="18" charset="0"/>
              </a:rPr>
              <a:t>Submitting Applications</a:t>
            </a:r>
          </a:p>
          <a:p>
            <a:pPr eaLnBrk="1" hangingPunct="1"/>
            <a:r>
              <a:rPr lang="en-US" smtClean="0">
                <a:latin typeface="Times New Roman" pitchFamily="18" charset="0"/>
                <a:cs typeface="Times New Roman" pitchFamily="18" charset="0"/>
              </a:rPr>
              <a:t>Applications can be either submitted online or via hardcopy to NAHU. </a:t>
            </a:r>
          </a:p>
          <a:p>
            <a:pPr eaLnBrk="1" hangingPunct="1"/>
            <a:endParaRPr lang="en-US"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Online and paper applications are available </a:t>
            </a:r>
            <a:r>
              <a:rPr lang="en-US" smtClean="0">
                <a:latin typeface="Times New Roman" pitchFamily="18" charset="0"/>
                <a:cs typeface="Times New Roman" pitchFamily="18" charset="0"/>
                <a:hlinkClick r:id="rId3"/>
              </a:rPr>
              <a:t>here </a:t>
            </a:r>
            <a:r>
              <a:rPr lang="en-US" smtClean="0">
                <a:latin typeface="Times New Roman" pitchFamily="18" charset="0"/>
                <a:cs typeface="Times New Roman" pitchFamily="18" charset="0"/>
              </a:rPr>
              <a:t>on the Awards page</a:t>
            </a:r>
          </a:p>
          <a:p>
            <a:pPr eaLnBrk="1" hangingPunct="1"/>
            <a:endParaRPr lang="en-US"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Awards and all supporting documentation are due on April 5.</a:t>
            </a:r>
          </a:p>
          <a:p>
            <a:endParaRPr lang="en-US" smtClean="0"/>
          </a:p>
        </p:txBody>
      </p:sp>
      <p:sp>
        <p:nvSpPr>
          <p:cNvPr id="53252" name="Slide Number Placeholder 3"/>
          <p:cNvSpPr>
            <a:spLocks noGrp="1"/>
          </p:cNvSpPr>
          <p:nvPr>
            <p:ph type="sldNum" sz="quarter" idx="5"/>
          </p:nvPr>
        </p:nvSpPr>
        <p:spPr>
          <a:noFill/>
          <a:ln>
            <a:miter lim="800000"/>
            <a:headEnd/>
            <a:tailEnd/>
          </a:ln>
        </p:spPr>
        <p:txBody>
          <a:bodyPr/>
          <a:lstStyle/>
          <a:p>
            <a:fld id="{11B093C8-DCFF-4795-A0A9-8DDE178EEE6C}" type="slidenum">
              <a:rPr lang="en-US" altLang="en-US" smtClean="0"/>
              <a:pPr/>
              <a:t>18</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r>
              <a:rPr lang="en-US" b="1" smtClean="0">
                <a:cs typeface="Arial" charset="0"/>
              </a:rPr>
              <a:t>Strategic Planning Spreadsheets</a:t>
            </a:r>
          </a:p>
          <a:p>
            <a:pPr eaLnBrk="1" hangingPunct="1"/>
            <a:r>
              <a:rPr lang="en-US" smtClean="0"/>
              <a:t>Strategic planning spreadsheets are available for the Landmark, Pacesetter, and Legislative chapter awards. </a:t>
            </a:r>
          </a:p>
          <a:p>
            <a:pPr eaLnBrk="1" hangingPunct="1"/>
            <a:r>
              <a:rPr lang="en-US" smtClean="0"/>
              <a:t>On an individual award basis, the Presidential Citation award strategic planning spreadsheet is also available. </a:t>
            </a:r>
          </a:p>
          <a:p>
            <a:pPr eaLnBrk="1" hangingPunct="1"/>
            <a:r>
              <a:rPr lang="en-US" smtClean="0"/>
              <a:t>The tool lays out all of the judging criteria and who in the committee’s best judgment maybe your best resource for information and documentation.</a:t>
            </a:r>
          </a:p>
          <a:p>
            <a:endParaRPr lang="en-US" smtClean="0"/>
          </a:p>
        </p:txBody>
      </p:sp>
      <p:sp>
        <p:nvSpPr>
          <p:cNvPr id="54276" name="Slide Number Placeholder 3"/>
          <p:cNvSpPr>
            <a:spLocks noGrp="1"/>
          </p:cNvSpPr>
          <p:nvPr>
            <p:ph type="sldNum" sz="quarter" idx="5"/>
          </p:nvPr>
        </p:nvSpPr>
        <p:spPr>
          <a:noFill/>
          <a:ln>
            <a:miter lim="800000"/>
            <a:headEnd/>
            <a:tailEnd/>
          </a:ln>
        </p:spPr>
        <p:txBody>
          <a:bodyPr/>
          <a:lstStyle/>
          <a:p>
            <a:fld id="{64015E97-7463-4CC1-B9E4-A78C166FB53E}" type="slidenum">
              <a:rPr lang="en-US" altLang="en-US" smtClean="0"/>
              <a:pPr/>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EEB16919-DA59-45C2-B262-966F8A5963EE}" type="slidenum">
              <a:rPr lang="en-US" altLang="en-US" smtClean="0"/>
              <a:pPr/>
              <a:t>2</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smtClean="0"/>
              <a:t>Awards encompass our lives in almost everything we do.  Try to think of our world without the Oscars, Olympic Gold Medal, Nobel Prize, World Series Championship, Super Bowl, and the Spelling Bee.  Awards not only provide </a:t>
            </a:r>
            <a:r>
              <a:rPr lang="en-US" b="1" smtClean="0"/>
              <a:t>R</a:t>
            </a:r>
            <a:r>
              <a:rPr lang="en-US" b="1" i="1" smtClean="0"/>
              <a:t>ecognition</a:t>
            </a:r>
            <a:r>
              <a:rPr lang="en-US" smtClean="0"/>
              <a:t> for extraordinary efforts, but they also provide the basis of </a:t>
            </a:r>
            <a:r>
              <a:rPr lang="en-US" b="1" smtClean="0"/>
              <a:t>D</a:t>
            </a:r>
            <a:r>
              <a:rPr lang="en-US" b="1" i="1" smtClean="0"/>
              <a:t>irection</a:t>
            </a:r>
            <a:r>
              <a:rPr lang="en-US" smtClean="0"/>
              <a:t> in achieving extraordinary efforts.</a:t>
            </a:r>
          </a:p>
          <a:p>
            <a:r>
              <a:rPr lang="en-US" smtClean="0"/>
              <a:t> </a:t>
            </a:r>
          </a:p>
          <a:p>
            <a:r>
              <a:rPr lang="en-US" smtClean="0"/>
              <a:t>NAHU Awards provide us a framework in which we can use as an outline to insure that we are performing at the highest level.  Chapter, State and Regional Leaders, you do not need to struggle with WHAT you need to do; because following the criteria in each of Awards provides you clear </a:t>
            </a:r>
            <a:r>
              <a:rPr lang="en-US" b="1" smtClean="0"/>
              <a:t>D</a:t>
            </a:r>
            <a:r>
              <a:rPr lang="en-US" b="1" i="1" smtClean="0"/>
              <a:t>irection</a:t>
            </a:r>
            <a:r>
              <a:rPr lang="en-US" smtClean="0"/>
              <a:t>.</a:t>
            </a:r>
          </a:p>
          <a:p>
            <a:r>
              <a:rPr lang="en-US" smtClean="0"/>
              <a:t> </a:t>
            </a:r>
          </a:p>
          <a:p>
            <a:r>
              <a:rPr lang="en-US" smtClean="0"/>
              <a:t>Every NAHU Member should be proud that we have many valuable Awards that can recognize the Individual Member, Local and State Chapters, and the Regions for their outstanding achievements.</a:t>
            </a:r>
          </a:p>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pPr eaLnBrk="1" hangingPunct="1"/>
            <a:r>
              <a:rPr lang="en-US" altLang="en-US" b="1" dirty="0" smtClean="0">
                <a:latin typeface="Times New Roman" pitchFamily="18" charset="0"/>
                <a:cs typeface="Times New Roman" pitchFamily="18" charset="0"/>
              </a:rPr>
              <a:t>Contact Your Regional </a:t>
            </a:r>
            <a:br>
              <a:rPr lang="en-US" altLang="en-US" b="1" dirty="0" smtClean="0">
                <a:latin typeface="Times New Roman" pitchFamily="18" charset="0"/>
                <a:cs typeface="Times New Roman" pitchFamily="18" charset="0"/>
              </a:rPr>
            </a:br>
            <a:r>
              <a:rPr lang="en-US" altLang="en-US" b="1" dirty="0" smtClean="0">
                <a:latin typeface="Times New Roman" pitchFamily="18" charset="0"/>
                <a:cs typeface="Times New Roman" pitchFamily="18" charset="0"/>
              </a:rPr>
              <a:t>2014-2015 Awards Committee Chair</a:t>
            </a:r>
          </a:p>
          <a:p>
            <a:pPr eaLnBrk="1" hangingPunct="1"/>
            <a:endParaRPr lang="en-US" b="1" dirty="0" smtClean="0"/>
          </a:p>
        </p:txBody>
      </p:sp>
      <p:sp>
        <p:nvSpPr>
          <p:cNvPr id="55300" name="Slide Number Placeholder 3"/>
          <p:cNvSpPr>
            <a:spLocks noGrp="1"/>
          </p:cNvSpPr>
          <p:nvPr>
            <p:ph type="sldNum" sz="quarter" idx="5"/>
          </p:nvPr>
        </p:nvSpPr>
        <p:spPr>
          <a:noFill/>
          <a:ln>
            <a:miter lim="800000"/>
            <a:headEnd/>
            <a:tailEnd/>
          </a:ln>
        </p:spPr>
        <p:txBody>
          <a:bodyPr/>
          <a:lstStyle/>
          <a:p>
            <a:fld id="{7BF620B3-3A75-426A-B0D2-3F7A693DD714}" type="slidenum">
              <a:rPr lang="en-US" altLang="en-US" smtClean="0"/>
              <a:pPr/>
              <a:t>20</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5CDD7605-12B7-48CE-9DB3-D498A2A174D0}" type="slidenum">
              <a:rPr lang="en-US" altLang="en-US" smtClean="0"/>
              <a:pPr/>
              <a:t>3</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smtClean="0"/>
              <a:t>All award applications and supporting documentation in either hard copy or via online submission must be received at NAHU office on or before April 5.  This date will not change unless it falls on a weekend, then it will be changed to the Monday directly after the 5</a:t>
            </a:r>
            <a:r>
              <a:rPr lang="en-US" altLang="en-US" baseline="30000" smtClean="0"/>
              <a:t>th</a:t>
            </a:r>
            <a:r>
              <a:rPr lang="en-US" altLang="en-US"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DA6E4643-C775-454D-B3BA-1EC3872B1642}" type="slidenum">
              <a:rPr lang="en-US" altLang="en-US" smtClean="0"/>
              <a:pPr/>
              <a:t>4</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r>
              <a:rPr lang="en-US" smtClean="0"/>
              <a:t>There is an Individual Award for just about everyone.  While some of the awards are those bestowed upon you by your fellow peers, there are others that you can earn through your own dedication to the ideals of this Association.  Whether it’s public speaking, fulfilling a leadership role, recruiting new members or achieving excellence in a number of different fields, you can be recognized.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B20F7D73-33AA-407C-95CD-283421DB58BD}" type="slidenum">
              <a:rPr lang="en-US" altLang="en-US" smtClean="0"/>
              <a:pPr/>
              <a:t>5</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smtClean="0"/>
              <a:t>We are an Association of Members and as such are strength comes from working and bonding together for a common cause.  Not only do the Local Chapter Awards give you Direction to insure your Chapter is collectively performing at the highest level, but will also provide your Chapter the Recognition it deserves.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C4F697E5-DD27-4525-BD0B-091BAB14E18B}" type="slidenum">
              <a:rPr lang="en-US" altLang="en-US" smtClean="0"/>
              <a:pPr/>
              <a:t>6</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US" altLang="en-US" smtClean="0"/>
              <a:t>The State Chapter Awards simply takes it up to the next level.  Just like the Local Chapter Awards, you are in many cases doing the same thing, but just on a larger scale.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94FD49F0-818C-4224-88E2-45729C780546}" type="slidenum">
              <a:rPr lang="en-US" altLang="en-US" smtClean="0"/>
              <a:pPr/>
              <a:t>7</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tLang="en-US" smtClean="0"/>
              <a:t>Our 8 Regions are collectively made up of all the Local and State Chapters in NAHU.  Led by our Regional Vice Presidents, RVP’s, they are tasked with providing a voice between our National leadership and all the way down to the local Member.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smtClean="0"/>
              <a:t>How to Begin.  This is a simplified version on “How to Begin.”  You will find most of what you need to get started by going to the NAHU dot org website and then under the “Members” tab on the top bar click on “Awards”.</a:t>
            </a:r>
          </a:p>
          <a:p>
            <a:r>
              <a:rPr lang="en-US" smtClean="0"/>
              <a:t>Download &amp; print NAHU awards to familiarize yourself with the criteria of each award. </a:t>
            </a:r>
          </a:p>
          <a:p>
            <a:r>
              <a:rPr lang="en-US" smtClean="0"/>
              <a:t>Assemble your empty submission booklets now. Print table(s) of contents, tab dividers and section heading pages with the items needed for each section, and organize your booklets that you will submit later. Submission books are your guide and holder for the items that you will be collecting during the year.</a:t>
            </a:r>
          </a:p>
          <a:p>
            <a:pPr eaLnBrk="1" hangingPunct="1"/>
            <a:r>
              <a:rPr lang="en-US" smtClean="0"/>
              <a:t>Meet with your chapter president to coordinate awards in strategic planning and/or leadership sessions.</a:t>
            </a:r>
          </a:p>
          <a:p>
            <a:pPr eaLnBrk="1" hangingPunct="1"/>
            <a:r>
              <a:rPr lang="en-US" smtClean="0"/>
              <a:t>Plan to attend all board meetings and events for your chapter all year.</a:t>
            </a:r>
          </a:p>
          <a:p>
            <a:endParaRPr lang="en-US" smtClean="0"/>
          </a:p>
          <a:p>
            <a:endParaRPr lang="en-US" smtClean="0"/>
          </a:p>
        </p:txBody>
      </p:sp>
      <p:sp>
        <p:nvSpPr>
          <p:cNvPr id="43012" name="Slide Number Placeholder 3"/>
          <p:cNvSpPr>
            <a:spLocks noGrp="1"/>
          </p:cNvSpPr>
          <p:nvPr>
            <p:ph type="sldNum" sz="quarter" idx="5"/>
          </p:nvPr>
        </p:nvSpPr>
        <p:spPr>
          <a:noFill/>
          <a:ln>
            <a:miter lim="800000"/>
            <a:headEnd/>
            <a:tailEnd/>
          </a:ln>
        </p:spPr>
        <p:txBody>
          <a:bodyPr/>
          <a:lstStyle/>
          <a:p>
            <a:fld id="{3AD8B009-F0BD-4669-A118-0CF7F63163E8}" type="slidenum">
              <a:rPr lang="en-US" altLang="en-US" smtClean="0"/>
              <a:pPr/>
              <a:t>8</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b="1" smtClean="0"/>
              <a:t>How to Begin?</a:t>
            </a:r>
          </a:p>
          <a:p>
            <a:r>
              <a:rPr lang="en-US" smtClean="0"/>
              <a:t>Collect multiple copies of all meeting agendas, minutes, notices, flyers, registration forms; state approved continuing education certificates, all copies of newsletters, copies of media releases, etc.</a:t>
            </a:r>
          </a:p>
          <a:p>
            <a:pPr eaLnBrk="1" hangingPunct="1">
              <a:buFontTx/>
              <a:buChar char="•"/>
            </a:pPr>
            <a:r>
              <a:rPr lang="en-US" smtClean="0"/>
              <a:t> Review the state or local awards chair position description.</a:t>
            </a:r>
          </a:p>
          <a:p>
            <a:pPr eaLnBrk="1" hangingPunct="1">
              <a:buFontTx/>
              <a:buChar char="•"/>
            </a:pPr>
            <a:r>
              <a:rPr lang="en-US" smtClean="0"/>
              <a:t> Contact your regional awards chair to get acquainted and ask any questions.</a:t>
            </a:r>
          </a:p>
          <a:p>
            <a:pPr eaLnBrk="1" hangingPunct="1">
              <a:buFontTx/>
              <a:buChar char="•"/>
            </a:pPr>
            <a:r>
              <a:rPr lang="en-US" smtClean="0"/>
              <a:t> As awards chair, it is important that you are organized, detailed, active and involved in your association activities during the year.</a:t>
            </a:r>
          </a:p>
          <a:p>
            <a:pPr eaLnBrk="1" hangingPunct="1">
              <a:buFontTx/>
              <a:buChar char="•"/>
            </a:pPr>
            <a:endParaRPr lang="en-US" smtClean="0"/>
          </a:p>
          <a:p>
            <a:pPr eaLnBrk="1" hangingPunct="1">
              <a:buFontTx/>
              <a:buChar char="•"/>
            </a:pPr>
            <a:endParaRPr lang="en-US" smtClean="0"/>
          </a:p>
        </p:txBody>
      </p:sp>
      <p:sp>
        <p:nvSpPr>
          <p:cNvPr id="44036" name="Slide Number Placeholder 3"/>
          <p:cNvSpPr>
            <a:spLocks noGrp="1"/>
          </p:cNvSpPr>
          <p:nvPr>
            <p:ph type="sldNum" sz="quarter" idx="5"/>
          </p:nvPr>
        </p:nvSpPr>
        <p:spPr>
          <a:noFill/>
          <a:ln>
            <a:miter lim="800000"/>
            <a:headEnd/>
            <a:tailEnd/>
          </a:ln>
        </p:spPr>
        <p:txBody>
          <a:bodyPr/>
          <a:lstStyle/>
          <a:p>
            <a:fld id="{569E57A2-2990-47ED-BA5B-E9CBC7E3B214}" type="slidenum">
              <a:rPr lang="en-US" altLang="en-US" smtClean="0"/>
              <a:pPr/>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32783E3-FCB6-4062-9A63-E40E191C7AAB}" type="slidenum">
              <a:rPr lang="en-US" altLang="en-US"/>
              <a:pPr>
                <a:defRPr/>
              </a:pPr>
              <a:t>‹#›</a:t>
            </a:fld>
            <a:endParaRPr lang="en-US" alt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C6738B3-771C-4379-B832-0E35AD48D3D2}" type="slidenum">
              <a:rPr lang="en-US" altLang="en-US"/>
              <a:pPr>
                <a:defRPr/>
              </a:pPr>
              <a:t>‹#›</a:t>
            </a:fld>
            <a:endParaRPr lang="en-US" alt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CE08EEB-0AEE-4030-A786-1131701A906F}" type="slidenum">
              <a:rPr lang="en-US" altLang="en-US"/>
              <a:pPr>
                <a:defRPr/>
              </a:pPr>
              <a:t>‹#›</a:t>
            </a:fld>
            <a:endParaRPr lang="en-US" alt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B082D2E-9C08-4AB3-976E-82F83E4144C3}"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BFB2FA-ABCA-40A7-8995-BE82FD91587F}"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E4A5144-1FD2-48E5-86E9-1B93709F0082}"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0171C36-38C3-450A-8AD7-0B14D2BC0FAA}"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E678CAF-B60F-432D-9341-B3FCEC1C5D48}"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C1D1C56-9276-4E27-85F7-36C2C8D22A1A}"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F6B55C72-07E0-4F88-BA3F-C9B09D68A7DF}"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DB15C4-68E4-483D-8EAD-117699A086B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8D900C0-F811-4776-B98B-0B214739C9E0}" type="slidenum">
              <a:rPr lang="en-US" altLang="en-US"/>
              <a:pPr>
                <a:defRPr/>
              </a:pPr>
              <a:t>‹#›</a:t>
            </a:fld>
            <a:endParaRPr lang="en-US" altLang="en-US"/>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2215A5F-6F10-42A8-8478-3379B520B5A0}"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CC99A9D-AF37-4A56-8E67-17695CC9859B}"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21717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74638"/>
            <a:ext cx="63627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E1E599D-A5D6-4491-9DA3-E9809A03745B}" type="slidenum">
              <a:rPr lang="en-US" altLang="en-US"/>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303213" y="6526213"/>
            <a:ext cx="8493125" cy="1587"/>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685800" y="624890"/>
            <a:ext cx="7772400" cy="1470025"/>
          </a:xfrm>
          <a:prstGeom prst="rect">
            <a:avLst/>
          </a:prstGeom>
        </p:spPr>
        <p:txBody>
          <a:bodyPr/>
          <a:lstStyle>
            <a:lvl1pPr>
              <a:defRPr b="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3"/>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cxnSp>
        <p:nvCxnSpPr>
          <p:cNvPr id="7" name="Straight Connector 6"/>
          <p:cNvCxnSpPr/>
          <p:nvPr/>
        </p:nvCxnSpPr>
        <p:spPr>
          <a:xfrm>
            <a:off x="303213" y="6526213"/>
            <a:ext cx="8493125" cy="1587"/>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685800" y="624890"/>
            <a:ext cx="7772400" cy="1470025"/>
          </a:xfrm>
          <a:prstGeom prst="rect">
            <a:avLst/>
          </a:prstGeom>
        </p:spPr>
        <p:txBody>
          <a:bodyPr/>
          <a:lstStyle>
            <a:lvl1pPr>
              <a:defRPr b="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3"/>
          </p:nvPr>
        </p:nvSpPr>
        <p:spPr>
          <a:xfrm>
            <a:off x="5870575" y="2094915"/>
            <a:ext cx="2803525" cy="4031248"/>
          </a:xfrm>
          <a:prstGeom prst="rect">
            <a:avLst/>
          </a:prstGeom>
        </p:spPr>
        <p:txBody>
          <a:bodyPr vert="horz"/>
          <a:lstStyle/>
          <a:p>
            <a:pPr lvl="0"/>
            <a:r>
              <a:rPr lang="en-US" noProof="0" smtClean="0"/>
              <a:t>Click icon to add picture</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6" name="Straight Connector 5"/>
          <p:cNvCxnSpPr/>
          <p:nvPr/>
        </p:nvCxnSpPr>
        <p:spPr>
          <a:xfrm>
            <a:off x="303213" y="6526213"/>
            <a:ext cx="8493125" cy="1587"/>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smtClean="0"/>
              <a:t>Click to edit Master title style</a:t>
            </a: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0"/>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a:off x="303213" y="6526213"/>
            <a:ext cx="8493125" cy="1587"/>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03504" y="612775"/>
            <a:ext cx="8586666" cy="566738"/>
          </a:xfrm>
          <a:prstGeom prst="rect">
            <a:avLst/>
          </a:prstGeom>
        </p:spPr>
        <p:txBody>
          <a:bodyPr anchor="b"/>
          <a:lstStyle>
            <a:lvl1pPr algn="ctr">
              <a:defRPr sz="2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Media Placeholder 10"/>
          <p:cNvSpPr>
            <a:spLocks noGrp="1"/>
          </p:cNvSpPr>
          <p:nvPr>
            <p:ph type="media" sz="quarter" idx="12"/>
          </p:nvPr>
        </p:nvSpPr>
        <p:spPr>
          <a:xfrm>
            <a:off x="1792288" y="1401763"/>
            <a:ext cx="5486400" cy="3810000"/>
          </a:xfrm>
          <a:prstGeom prst="rect">
            <a:avLst/>
          </a:prstGeom>
        </p:spPr>
        <p:txBody>
          <a:bodyPr vert="horz"/>
          <a:lstStyle/>
          <a:p>
            <a:pPr lvl="0"/>
            <a:r>
              <a:rPr lang="en-US" noProof="0" smtClean="0"/>
              <a:t>Click icon to add media</a:t>
            </a:r>
            <a:endParaRPr lang="en-US" noProof="0"/>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eaLnBrk="1" hangingPunct="1">
              <a:spcBef>
                <a:spcPct val="20000"/>
              </a:spcBef>
              <a:defRPr/>
            </a:lvl1pPr>
          </a:lstStyle>
          <a:p>
            <a:pPr>
              <a:defRPr/>
            </a:pPr>
            <a:endParaRPr lang="en-US"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eaLnBrk="1" hangingPunct="1">
              <a:spcBef>
                <a:spcPct val="20000"/>
              </a:spcBef>
              <a:defRPr/>
            </a:lvl1pPr>
          </a:lstStyle>
          <a:p>
            <a:pPr>
              <a:defRPr/>
            </a:pPr>
            <a:endParaRPr lang="en-US" alt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defRPr/>
            </a:lvl1pPr>
          </a:lstStyle>
          <a:p>
            <a:pPr>
              <a:defRPr/>
            </a:pPr>
            <a:fld id="{C99BD950-C8F9-47DE-8AD6-4A8033D75CA0}" type="slidenum">
              <a:rPr lang="en-US" altLang="en-US"/>
              <a:pPr>
                <a:defRPr/>
              </a:pPr>
              <a:t>‹#›</a:t>
            </a:fld>
            <a:endParaRPr lang="en-US" altLang="en-US"/>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eaLnBrk="1" hangingPunct="1">
              <a:spcBef>
                <a:spcPct val="20000"/>
              </a:spcBef>
              <a:defRPr/>
            </a:lvl1pPr>
          </a:lstStyle>
          <a:p>
            <a:pPr>
              <a:defRPr/>
            </a:pPr>
            <a:endParaRPr lang="en-US"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eaLnBrk="1" hangingPunct="1">
              <a:spcBef>
                <a:spcPct val="20000"/>
              </a:spcBef>
              <a:defRPr/>
            </a:lvl1pPr>
          </a:lstStyle>
          <a:p>
            <a:pPr>
              <a:defRPr/>
            </a:pPr>
            <a:endParaRPr lang="en-US" alt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defRPr/>
            </a:lvl1pPr>
          </a:lstStyle>
          <a:p>
            <a:pPr>
              <a:defRPr/>
            </a:pPr>
            <a:fld id="{59296449-305D-434A-91B5-EFED356BD413}" type="slidenum">
              <a:rPr lang="en-US" altLang="en-US"/>
              <a:pPr>
                <a:defRPr/>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eaLnBrk="1" hangingPunct="1">
              <a:spcBef>
                <a:spcPct val="20000"/>
              </a:spcBef>
              <a:defRPr/>
            </a:lvl1pPr>
          </a:lstStyle>
          <a:p>
            <a:pPr>
              <a:defRPr/>
            </a:pPr>
            <a:endParaRPr lang="en-US" alt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eaLnBrk="1" hangingPunct="1">
              <a:spcBef>
                <a:spcPct val="20000"/>
              </a:spcBef>
              <a:defRPr/>
            </a:lvl1pPr>
          </a:lstStyle>
          <a:p>
            <a:pPr>
              <a:defRPr/>
            </a:pPr>
            <a:endParaRPr lang="en-US" alt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defRPr/>
            </a:lvl1pPr>
          </a:lstStyle>
          <a:p>
            <a:pPr>
              <a:defRPr/>
            </a:pPr>
            <a:fld id="{75ACD5DB-CB9B-469A-B54E-842B532EB885}" type="slidenum">
              <a:rPr lang="en-US" altLang="en-US"/>
              <a:pPr>
                <a:defRPr/>
              </a:pPr>
              <a:t>‹#›</a:t>
            </a:fld>
            <a:endParaRPr lang="en-US" alt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4E2CDE-A494-4ACD-9907-6FE43CEC0FCF}" type="slidenum">
              <a:rPr lang="en-US" altLang="en-US"/>
              <a:pPr>
                <a:defRPr/>
              </a:pPr>
              <a:t>‹#›</a:t>
            </a:fld>
            <a:endParaRPr lang="en-US" altLang="en-US"/>
          </a:p>
        </p:txBody>
      </p: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30F1646-2667-4916-B024-40A1A8B2D1CC}" type="datetimeFigureOut">
              <a:rPr lang="en-US"/>
              <a:pPr>
                <a:defRPr/>
              </a:pPr>
              <a:t>4/24/2018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81F427-D463-47A2-AF47-D7609DA7BBA6}"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C363DD-C3B8-4D19-AD25-ADA7F7EB9877}" type="datetimeFigureOut">
              <a:rPr lang="en-US"/>
              <a:pPr>
                <a:defRPr/>
              </a:pPr>
              <a:t>4/24/2018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FF9321-1275-47ED-B9C6-D19A9C3A3056}"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14B815-8B3C-4C84-AE4D-FFE461FA8DFD}" type="datetimeFigureOut">
              <a:rPr lang="en-US"/>
              <a:pPr>
                <a:defRPr/>
              </a:pPr>
              <a:t>4/24/2018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BF0128-57A3-4D9F-BE70-7D148FAC8B3D}"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F24D843-24AD-47AA-A9C7-95532B5A18F4}" type="datetimeFigureOut">
              <a:rPr lang="en-US"/>
              <a:pPr>
                <a:defRPr/>
              </a:pPr>
              <a:t>4/24/2018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F1F4D9C-2428-4794-A26F-B971C7CA9D3B}"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ED78DFE-65F6-483F-B14E-B6859A2F994E}" type="datetimeFigureOut">
              <a:rPr lang="en-US"/>
              <a:pPr>
                <a:defRPr/>
              </a:pPr>
              <a:t>4/24/2018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FF3600-1676-40B4-BF7C-2DC0EC570137}"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8F4CC78-6668-4883-8A6D-7B917A4D5123}" type="datetimeFigureOut">
              <a:rPr lang="en-US"/>
              <a:pPr>
                <a:defRPr/>
              </a:pPr>
              <a:t>4/24/2018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00EB987-BA0F-4839-91CB-F044849067E3}"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BCE3CE-9EDB-49BE-83FB-6DDCC1F92CBE}" type="datetimeFigureOut">
              <a:rPr lang="en-US"/>
              <a:pPr>
                <a:defRPr/>
              </a:pPr>
              <a:t>4/24/2018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E21CBC-B611-4ABF-B07B-FEA74F71F36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034C83-815E-42B3-A4B9-B7B1F27BB68C}" type="datetimeFigureOut">
              <a:rPr lang="en-US"/>
              <a:pPr>
                <a:defRPr/>
              </a:pPr>
              <a:t>4/24/2018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237B71-C2EB-4C70-9B51-95DC9C4F0D1A}"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5A6D6C-871C-4171-9FD3-A9088CA3A430}" type="datetimeFigureOut">
              <a:rPr lang="en-US"/>
              <a:pPr>
                <a:defRPr/>
              </a:pPr>
              <a:t>4/24/2018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57EF12B-7D0F-4D3B-935F-46865CDF3B19}"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2C0960-3D4B-40DC-950F-30D3A599DF24}" type="datetimeFigureOut">
              <a:rPr lang="en-US"/>
              <a:pPr>
                <a:defRPr/>
              </a:pPr>
              <a:t>4/24/2018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F5AE96-9AC6-4198-8EFC-E3F49BE708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BADADF-4118-4F38-8A92-E7C75EB59110}" type="slidenum">
              <a:rPr lang="en-US" altLang="en-US"/>
              <a:pPr>
                <a:defRPr/>
              </a:pPr>
              <a:t>‹#›</a:t>
            </a:fld>
            <a:endParaRPr lang="en-US" altLang="en-US"/>
          </a:p>
        </p:txBody>
      </p:sp>
    </p:spTree>
  </p:cSld>
  <p:clrMapOvr>
    <a:masterClrMapping/>
  </p:clrMapOvr>
  <p:transition>
    <p:fade thruBlk="1"/>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B45985-8116-4849-BB4E-68F49722341C}" type="datetimeFigureOut">
              <a:rPr lang="en-US"/>
              <a:pPr>
                <a:defRPr/>
              </a:pPr>
              <a:t>4/24/2018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FF49E0-7EE5-427A-B7EB-99CD0DE4C651}"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792399"/>
            <a:ext cx="6400800" cy="808051"/>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600" b="1" i="1" baseline="6000">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Content Placeholder 15"/>
          <p:cNvSpPr>
            <a:spLocks noGrp="1"/>
          </p:cNvSpPr>
          <p:nvPr>
            <p:ph sz="quarter" idx="12"/>
          </p:nvPr>
        </p:nvSpPr>
        <p:spPr>
          <a:xfrm>
            <a:off x="1371600" y="3892068"/>
            <a:ext cx="6400800" cy="397698"/>
          </a:xfrm>
          <a:prstGeom prst="rect">
            <a:avLst/>
          </a:prstGeom>
        </p:spPr>
        <p:txBody>
          <a:bodyPr/>
          <a:lstStyle>
            <a:lvl1pPr algn="ctr">
              <a:buFontTx/>
              <a:buNone/>
              <a:defRPr sz="1800" i="1" baseline="0"/>
            </a:lvl1pPr>
            <a:lvl2pPr algn="ctr">
              <a:buFontTx/>
              <a:buNone/>
              <a:defRPr/>
            </a:lvl2pPr>
            <a:lvl3pPr algn="ctr">
              <a:buFontTx/>
              <a:buNone/>
              <a:defRPr/>
            </a:lvl3pPr>
            <a:lvl4pPr algn="ctr">
              <a:buFontTx/>
              <a:buNone/>
              <a:defRPr/>
            </a:lvl4pPr>
            <a:lvl5pPr algn="ctr">
              <a:buFontTx/>
              <a:buNone/>
              <a:defRPr/>
            </a:lvl5pPr>
          </a:lstStyle>
          <a:p>
            <a:pPr lvl="0"/>
            <a:r>
              <a:rPr lang="en-US" smtClean="0"/>
              <a:t>Click to edit Master text styles</a:t>
            </a:r>
          </a:p>
        </p:txBody>
      </p:sp>
      <p:sp>
        <p:nvSpPr>
          <p:cNvPr id="18" name="Content Placeholder 15"/>
          <p:cNvSpPr>
            <a:spLocks noGrp="1"/>
          </p:cNvSpPr>
          <p:nvPr>
            <p:ph sz="quarter" idx="13"/>
          </p:nvPr>
        </p:nvSpPr>
        <p:spPr>
          <a:xfrm>
            <a:off x="1371600" y="4301061"/>
            <a:ext cx="6400800" cy="397698"/>
          </a:xfrm>
          <a:prstGeom prst="rect">
            <a:avLst/>
          </a:prstGeom>
        </p:spPr>
        <p:txBody>
          <a:bodyPr/>
          <a:lstStyle>
            <a:lvl1pPr algn="ctr">
              <a:buFontTx/>
              <a:buNone/>
              <a:defRPr sz="2400" i="0" baseline="0"/>
            </a:lvl1pPr>
            <a:lvl2pPr algn="ctr">
              <a:buFontTx/>
              <a:buNone/>
              <a:defRPr/>
            </a:lvl2pPr>
            <a:lvl3pPr algn="ctr">
              <a:buFontTx/>
              <a:buNone/>
              <a:defRPr/>
            </a:lvl3pPr>
            <a:lvl4pPr algn="ctr">
              <a:buFontTx/>
              <a:buNone/>
              <a:defRPr/>
            </a:lvl4pPr>
            <a:lvl5pPr algn="ctr">
              <a:buFontTx/>
              <a:buNone/>
              <a:defRPr/>
            </a:lvl5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792399"/>
            <a:ext cx="6400800" cy="808051"/>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600" b="1" i="1" baseline="6000">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Content Placeholder 15"/>
          <p:cNvSpPr>
            <a:spLocks noGrp="1"/>
          </p:cNvSpPr>
          <p:nvPr>
            <p:ph sz="quarter" idx="12"/>
          </p:nvPr>
        </p:nvSpPr>
        <p:spPr>
          <a:xfrm>
            <a:off x="1371600" y="3892068"/>
            <a:ext cx="6400800" cy="397698"/>
          </a:xfrm>
          <a:prstGeom prst="rect">
            <a:avLst/>
          </a:prstGeom>
        </p:spPr>
        <p:txBody>
          <a:bodyPr/>
          <a:lstStyle>
            <a:lvl1pPr algn="ctr">
              <a:buFontTx/>
              <a:buNone/>
              <a:defRPr sz="1800" i="1" baseline="0"/>
            </a:lvl1pPr>
            <a:lvl2pPr algn="ctr">
              <a:buFontTx/>
              <a:buNone/>
              <a:defRPr/>
            </a:lvl2pPr>
            <a:lvl3pPr algn="ctr">
              <a:buFontTx/>
              <a:buNone/>
              <a:defRPr/>
            </a:lvl3pPr>
            <a:lvl4pPr algn="ctr">
              <a:buFontTx/>
              <a:buNone/>
              <a:defRPr/>
            </a:lvl4pPr>
            <a:lvl5pPr algn="ctr">
              <a:buFontTx/>
              <a:buNone/>
              <a:defRPr/>
            </a:lvl5pPr>
          </a:lstStyle>
          <a:p>
            <a:pPr lvl="0"/>
            <a:r>
              <a:rPr lang="en-US" smtClean="0"/>
              <a:t>Click to edit Master text styles</a:t>
            </a:r>
          </a:p>
        </p:txBody>
      </p:sp>
      <p:sp>
        <p:nvSpPr>
          <p:cNvPr id="18" name="Content Placeholder 15"/>
          <p:cNvSpPr>
            <a:spLocks noGrp="1"/>
          </p:cNvSpPr>
          <p:nvPr>
            <p:ph sz="quarter" idx="13"/>
          </p:nvPr>
        </p:nvSpPr>
        <p:spPr>
          <a:xfrm>
            <a:off x="1371600" y="4301061"/>
            <a:ext cx="6400800" cy="397698"/>
          </a:xfrm>
          <a:prstGeom prst="rect">
            <a:avLst/>
          </a:prstGeom>
        </p:spPr>
        <p:txBody>
          <a:bodyPr/>
          <a:lstStyle>
            <a:lvl1pPr algn="ctr">
              <a:buFontTx/>
              <a:buNone/>
              <a:defRPr sz="2400" i="0" baseline="0"/>
            </a:lvl1pPr>
            <a:lvl2pPr algn="ctr">
              <a:buFontTx/>
              <a:buNone/>
              <a:defRPr/>
            </a:lvl2pPr>
            <a:lvl3pPr algn="ctr">
              <a:buFontTx/>
              <a:buNone/>
              <a:defRPr/>
            </a:lvl3pPr>
            <a:lvl4pPr algn="ctr">
              <a:buFontTx/>
              <a:buNone/>
              <a:defRPr/>
            </a:lvl4pPr>
            <a:lvl5pPr algn="ctr">
              <a:buFontTx/>
              <a:buNone/>
              <a:defRPr/>
            </a:lvl5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2F71C16-004B-46B8-BE7B-E05DE0C6C650}" type="slidenum">
              <a:rPr lang="en-US" altLang="en-US"/>
              <a:pPr>
                <a:defRPr/>
              </a:pPr>
              <a:t>‹#›</a:t>
            </a:fld>
            <a:endParaRPr lang="en-US" alt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58DEA109-B3EB-4C90-A287-941E7CA0AE0A}" type="slidenum">
              <a:rPr lang="en-US" altLang="en-US"/>
              <a:pPr>
                <a:defRPr/>
              </a:pPr>
              <a:t>‹#›</a:t>
            </a:fld>
            <a:endParaRPr lang="en-US" alt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505997D-DD63-46F9-A471-5F1DA9F2BD05}" type="slidenum">
              <a:rPr lang="en-US" altLang="en-US"/>
              <a:pPr>
                <a:defRPr/>
              </a:pPr>
              <a:t>‹#›</a:t>
            </a:fld>
            <a:endParaRPr lang="en-US" alt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0742194-700F-4578-88FD-3DD337781BF0}" type="slidenum">
              <a:rPr lang="en-US" altLang="en-US"/>
              <a:pPr>
                <a:defRPr/>
              </a:pPr>
              <a:t>‹#›</a:t>
            </a:fld>
            <a:endParaRPr lang="en-US" alt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1CAA22-F209-4A11-A546-5D22F8681A60}" type="slidenum">
              <a:rPr lang="en-US" altLang="en-US"/>
              <a:pPr>
                <a:defRPr/>
              </a:pPr>
              <a:t>‹#›</a:t>
            </a:fld>
            <a:endParaRPr lang="en-US"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8.jpeg"/><Relationship Id="rId4" Type="http://schemas.openxmlformats.org/officeDocument/2006/relationships/slideLayout" Target="../slideLayouts/slideLayout26.xml"/><Relationship Id="rId9"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9.jpe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mj-lt"/>
              </a:defRPr>
            </a:lvl1pPr>
          </a:lstStyle>
          <a:p>
            <a:pPr>
              <a:defRPr/>
            </a:pPr>
            <a:endParaRPr lang="en-US" altLang="en-US"/>
          </a:p>
        </p:txBody>
      </p:sp>
      <p:sp>
        <p:nvSpPr>
          <p:cNvPr id="84997"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mj-lt"/>
              </a:defRPr>
            </a:lvl1pPr>
          </a:lstStyle>
          <a:p>
            <a:pPr>
              <a:defRPr/>
            </a:pPr>
            <a:endParaRPr lang="en-US" altLang="en-US"/>
          </a:p>
        </p:txBody>
      </p:sp>
      <p:sp>
        <p:nvSpPr>
          <p:cNvPr id="84998"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4E37BA29-F748-4E90-B5CF-00576734E19B}" type="slidenum">
              <a:rPr lang="en-US" altLang="en-US"/>
              <a:pPr>
                <a:defRPr/>
              </a:pPr>
              <a:t>‹#›</a:t>
            </a:fld>
            <a:endParaRPr lang="en-US" altLang="en-US"/>
          </a:p>
        </p:txBody>
      </p:sp>
      <p:pic>
        <p:nvPicPr>
          <p:cNvPr id="1031" name="Picture 7" descr="nahu1"/>
          <p:cNvPicPr>
            <a:picLocks noChangeAspect="1" noChangeArrowheads="1"/>
          </p:cNvPicPr>
          <p:nvPr/>
        </p:nvPicPr>
        <p:blipFill>
          <a:blip r:embed="rId13" cstate="print"/>
          <a:srcRect/>
          <a:stretch>
            <a:fillRect/>
          </a:stretch>
        </p:blipFill>
        <p:spPr bwMode="auto">
          <a:xfrm>
            <a:off x="1524000" y="0"/>
            <a:ext cx="1524000" cy="1524000"/>
          </a:xfrm>
          <a:prstGeom prst="rect">
            <a:avLst/>
          </a:prstGeom>
          <a:noFill/>
          <a:ln w="9525">
            <a:noFill/>
            <a:miter lim="800000"/>
            <a:headEnd/>
            <a:tailEnd/>
          </a:ln>
        </p:spPr>
      </p:pic>
      <p:pic>
        <p:nvPicPr>
          <p:cNvPr id="1032" name="Picture 8" descr="nahu2"/>
          <p:cNvPicPr>
            <a:picLocks noChangeAspect="1" noChangeArrowheads="1"/>
          </p:cNvPicPr>
          <p:nvPr/>
        </p:nvPicPr>
        <p:blipFill>
          <a:blip r:embed="rId14" cstate="print"/>
          <a:srcRect/>
          <a:stretch>
            <a:fillRect/>
          </a:stretch>
        </p:blipFill>
        <p:spPr bwMode="auto">
          <a:xfrm>
            <a:off x="3048000" y="0"/>
            <a:ext cx="1524000" cy="1524000"/>
          </a:xfrm>
          <a:prstGeom prst="rect">
            <a:avLst/>
          </a:prstGeom>
          <a:noFill/>
          <a:ln w="9525">
            <a:noFill/>
            <a:miter lim="800000"/>
            <a:headEnd/>
            <a:tailEnd/>
          </a:ln>
        </p:spPr>
      </p:pic>
      <p:pic>
        <p:nvPicPr>
          <p:cNvPr id="1033" name="Picture 9" descr="nahu3"/>
          <p:cNvPicPr>
            <a:picLocks noChangeAspect="1" noChangeArrowheads="1"/>
          </p:cNvPicPr>
          <p:nvPr/>
        </p:nvPicPr>
        <p:blipFill>
          <a:blip r:embed="rId15" cstate="print"/>
          <a:srcRect/>
          <a:stretch>
            <a:fillRect/>
          </a:stretch>
        </p:blipFill>
        <p:spPr bwMode="auto">
          <a:xfrm>
            <a:off x="4572000" y="0"/>
            <a:ext cx="1524000" cy="1524000"/>
          </a:xfrm>
          <a:prstGeom prst="rect">
            <a:avLst/>
          </a:prstGeom>
          <a:noFill/>
          <a:ln w="9525">
            <a:noFill/>
            <a:miter lim="800000"/>
            <a:headEnd/>
            <a:tailEnd/>
          </a:ln>
        </p:spPr>
      </p:pic>
      <p:pic>
        <p:nvPicPr>
          <p:cNvPr id="1034" name="Picture 10" descr="nahu4"/>
          <p:cNvPicPr>
            <a:picLocks noChangeAspect="1" noChangeArrowheads="1"/>
          </p:cNvPicPr>
          <p:nvPr/>
        </p:nvPicPr>
        <p:blipFill>
          <a:blip r:embed="rId16" cstate="print"/>
          <a:srcRect/>
          <a:stretch>
            <a:fillRect/>
          </a:stretch>
        </p:blipFill>
        <p:spPr bwMode="auto">
          <a:xfrm>
            <a:off x="6096000" y="0"/>
            <a:ext cx="3048000" cy="1524000"/>
          </a:xfrm>
          <a:prstGeom prst="rect">
            <a:avLst/>
          </a:prstGeom>
          <a:noFill/>
          <a:ln w="9525">
            <a:noFill/>
            <a:miter lim="800000"/>
            <a:headEnd/>
            <a:tailEnd/>
          </a:ln>
        </p:spPr>
      </p:pic>
      <p:pic>
        <p:nvPicPr>
          <p:cNvPr id="1035" name="Picture 11" descr="nahulogo"/>
          <p:cNvPicPr>
            <a:picLocks noChangeAspect="1" noChangeArrowheads="1"/>
          </p:cNvPicPr>
          <p:nvPr/>
        </p:nvPicPr>
        <p:blipFill>
          <a:blip r:embed="rId17" cstate="print"/>
          <a:srcRect/>
          <a:stretch>
            <a:fillRect/>
          </a:stretch>
        </p:blipFill>
        <p:spPr bwMode="auto">
          <a:xfrm>
            <a:off x="0" y="0"/>
            <a:ext cx="1524000" cy="1524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ransition>
    <p:fade thruBlk="1"/>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NAHU_Logo"/>
          <p:cNvPicPr>
            <a:picLocks noChangeAspect="1" noChangeArrowheads="1"/>
          </p:cNvPicPr>
          <p:nvPr/>
        </p:nvPicPr>
        <p:blipFill>
          <a:blip r:embed="rId13" cstate="print">
            <a:lum bright="82000" contrast="-76000"/>
          </a:blip>
          <a:srcRect/>
          <a:stretch>
            <a:fillRect/>
          </a:stretch>
        </p:blipFill>
        <p:spPr bwMode="auto">
          <a:xfrm>
            <a:off x="1600200" y="457200"/>
            <a:ext cx="6248400" cy="61912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228600" y="274638"/>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7044"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ltLang="en-US"/>
          </a:p>
        </p:txBody>
      </p:sp>
      <p:sp>
        <p:nvSpPr>
          <p:cNvPr id="87045"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ltLang="en-US"/>
          </a:p>
        </p:txBody>
      </p:sp>
      <p:sp>
        <p:nvSpPr>
          <p:cNvPr id="87046"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6DB89F68-98AB-4B24-89B9-076704477EA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ctr" rtl="0" eaLnBrk="0" fontAlgn="base" hangingPunct="0">
        <a:spcBef>
          <a:spcPct val="0"/>
        </a:spcBef>
        <a:spcAft>
          <a:spcPct val="0"/>
        </a:spcAft>
        <a:defRPr sz="4400" b="1">
          <a:solidFill>
            <a:schemeClr val="accent2"/>
          </a:solidFill>
          <a:latin typeface="+mj-lt"/>
          <a:ea typeface="+mj-ea"/>
          <a:cs typeface="+mj-cs"/>
        </a:defRPr>
      </a:lvl1pPr>
      <a:lvl2pPr algn="ctr" rtl="0" eaLnBrk="0" fontAlgn="base" hangingPunct="0">
        <a:spcBef>
          <a:spcPct val="0"/>
        </a:spcBef>
        <a:spcAft>
          <a:spcPct val="0"/>
        </a:spcAft>
        <a:defRPr sz="4400" b="1">
          <a:solidFill>
            <a:schemeClr val="accent2"/>
          </a:solidFill>
          <a:latin typeface="Times New Roman" pitchFamily="18" charset="0"/>
        </a:defRPr>
      </a:lvl2pPr>
      <a:lvl3pPr algn="ctr" rtl="0" eaLnBrk="0" fontAlgn="base" hangingPunct="0">
        <a:spcBef>
          <a:spcPct val="0"/>
        </a:spcBef>
        <a:spcAft>
          <a:spcPct val="0"/>
        </a:spcAft>
        <a:defRPr sz="4400" b="1">
          <a:solidFill>
            <a:schemeClr val="accent2"/>
          </a:solidFill>
          <a:latin typeface="Times New Roman" pitchFamily="18" charset="0"/>
        </a:defRPr>
      </a:lvl3pPr>
      <a:lvl4pPr algn="ctr" rtl="0" eaLnBrk="0" fontAlgn="base" hangingPunct="0">
        <a:spcBef>
          <a:spcPct val="0"/>
        </a:spcBef>
        <a:spcAft>
          <a:spcPct val="0"/>
        </a:spcAft>
        <a:defRPr sz="4400" b="1">
          <a:solidFill>
            <a:schemeClr val="accent2"/>
          </a:solidFill>
          <a:latin typeface="Times New Roman" pitchFamily="18" charset="0"/>
        </a:defRPr>
      </a:lvl4pPr>
      <a:lvl5pPr algn="ctr" rtl="0" eaLnBrk="0" fontAlgn="base" hangingPunct="0">
        <a:spcBef>
          <a:spcPct val="0"/>
        </a:spcBef>
        <a:spcAft>
          <a:spcPct val="0"/>
        </a:spcAft>
        <a:defRPr sz="4400" b="1">
          <a:solidFill>
            <a:schemeClr val="accent2"/>
          </a:solidFill>
          <a:latin typeface="Times New Roman" pitchFamily="18" charset="0"/>
        </a:defRPr>
      </a:lvl5pPr>
      <a:lvl6pPr marL="457200" algn="ctr" rtl="0" fontAlgn="base">
        <a:spcBef>
          <a:spcPct val="0"/>
        </a:spcBef>
        <a:spcAft>
          <a:spcPct val="0"/>
        </a:spcAft>
        <a:defRPr sz="4400" b="1">
          <a:solidFill>
            <a:schemeClr val="accent2"/>
          </a:solidFill>
          <a:latin typeface="Times New Roman" pitchFamily="18" charset="0"/>
        </a:defRPr>
      </a:lvl6pPr>
      <a:lvl7pPr marL="914400" algn="ctr" rtl="0" fontAlgn="base">
        <a:spcBef>
          <a:spcPct val="0"/>
        </a:spcBef>
        <a:spcAft>
          <a:spcPct val="0"/>
        </a:spcAft>
        <a:defRPr sz="4400" b="1">
          <a:solidFill>
            <a:schemeClr val="accent2"/>
          </a:solidFill>
          <a:latin typeface="Times New Roman" pitchFamily="18" charset="0"/>
        </a:defRPr>
      </a:lvl7pPr>
      <a:lvl8pPr marL="1371600" algn="ctr" rtl="0" fontAlgn="base">
        <a:spcBef>
          <a:spcPct val="0"/>
        </a:spcBef>
        <a:spcAft>
          <a:spcPct val="0"/>
        </a:spcAft>
        <a:defRPr sz="4400" b="1">
          <a:solidFill>
            <a:schemeClr val="accent2"/>
          </a:solidFill>
          <a:latin typeface="Times New Roman" pitchFamily="18" charset="0"/>
        </a:defRPr>
      </a:lvl8pPr>
      <a:lvl9pPr marL="1828800" algn="ctr" rtl="0" fontAlgn="base">
        <a:spcBef>
          <a:spcPct val="0"/>
        </a:spcBef>
        <a:spcAft>
          <a:spcPct val="0"/>
        </a:spcAft>
        <a:defRPr sz="44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6" descr="NAHU-TitleGraphic_1A.jpg"/>
          <p:cNvPicPr>
            <a:picLocks noChangeAspect="1"/>
          </p:cNvPicPr>
          <p:nvPr/>
        </p:nvPicPr>
        <p:blipFill>
          <a:blip r:embed="rId9" cstate="print"/>
          <a:srcRect/>
          <a:stretch>
            <a:fillRect/>
          </a:stretch>
        </p:blipFill>
        <p:spPr bwMode="auto">
          <a:xfrm>
            <a:off x="0" y="0"/>
            <a:ext cx="9144000" cy="6858000"/>
          </a:xfrm>
          <a:prstGeom prst="rect">
            <a:avLst/>
          </a:prstGeom>
          <a:noFill/>
          <a:ln w="9525">
            <a:noFill/>
            <a:miter lim="800000"/>
            <a:headEnd/>
            <a:tailEnd/>
          </a:ln>
        </p:spPr>
      </p:pic>
      <p:cxnSp>
        <p:nvCxnSpPr>
          <p:cNvPr id="4" name="Straight Connector 3"/>
          <p:cNvCxnSpPr/>
          <p:nvPr/>
        </p:nvCxnSpPr>
        <p:spPr>
          <a:xfrm>
            <a:off x="303213" y="6526213"/>
            <a:ext cx="8493125" cy="1587"/>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Text Placeholder 8"/>
          <p:cNvSpPr txBox="1">
            <a:spLocks/>
          </p:cNvSpPr>
          <p:nvPr/>
        </p:nvSpPr>
        <p:spPr>
          <a:xfrm>
            <a:off x="5289550" y="6526213"/>
            <a:ext cx="3592513" cy="328612"/>
          </a:xfrm>
          <a:prstGeom prst="rect">
            <a:avLst/>
          </a:prstGeom>
        </p:spPr>
        <p:txBody>
          <a:bodyPr/>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marL="342900" indent="-342900" defTabSz="457200" eaLnBrk="1" fontAlgn="auto" hangingPunct="1">
              <a:spcBef>
                <a:spcPct val="20000"/>
              </a:spcBef>
              <a:spcAft>
                <a:spcPts val="0"/>
              </a:spcAft>
              <a:defRPr/>
            </a:pPr>
            <a:r>
              <a:rPr lang="en-US" dirty="0" smtClean="0"/>
              <a:t>© 2011, National Association of Health Underwriters • </a:t>
            </a:r>
            <a:r>
              <a:rPr lang="en-US" dirty="0" err="1" smtClean="0"/>
              <a:t>www.nahu.org</a:t>
            </a:r>
            <a:endParaRPr lang="en-US" dirty="0"/>
          </a:p>
        </p:txBody>
      </p:sp>
      <p:pic>
        <p:nvPicPr>
          <p:cNvPr id="3077" name="Picture 7" descr="NAHU_Logo_SmBlue.jpg"/>
          <p:cNvPicPr>
            <a:picLocks noChangeAspect="1"/>
          </p:cNvPicPr>
          <p:nvPr/>
        </p:nvPicPr>
        <p:blipFill>
          <a:blip r:embed="rId10" cstate="print"/>
          <a:srcRect/>
          <a:stretch>
            <a:fillRect/>
          </a:stretch>
        </p:blipFill>
        <p:spPr bwMode="auto">
          <a:xfrm>
            <a:off x="7948613" y="5767388"/>
            <a:ext cx="847725" cy="692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Lst>
  <p:transition>
    <p:fade thruBlk="1"/>
  </p:transition>
  <p:timing>
    <p:tnLst>
      <p:par>
        <p:cTn id="1" dur="indefinite" restart="never" nodeType="tmRoot"/>
      </p:par>
    </p:tnLst>
  </p:timing>
  <p:txStyles>
    <p:titleStyle>
      <a:lvl1pPr algn="ctr" defTabSz="457200" rtl="0" eaLnBrk="0" fontAlgn="base" hangingPunct="0">
        <a:spcBef>
          <a:spcPct val="0"/>
        </a:spcBef>
        <a:spcAft>
          <a:spcPct val="0"/>
        </a:spcAft>
        <a:defRPr sz="3600" b="1" kern="1200">
          <a:solidFill>
            <a:schemeClr val="tx1"/>
          </a:solidFill>
          <a:latin typeface="Arial"/>
          <a:ea typeface="+mj-ea"/>
          <a:cs typeface="Arial"/>
        </a:defRPr>
      </a:lvl1pPr>
      <a:lvl2pPr algn="ctr" defTabSz="457200" rtl="0" eaLnBrk="0" fontAlgn="base" hangingPunct="0">
        <a:spcBef>
          <a:spcPct val="0"/>
        </a:spcBef>
        <a:spcAft>
          <a:spcPct val="0"/>
        </a:spcAft>
        <a:defRPr sz="3600" b="1">
          <a:solidFill>
            <a:schemeClr val="tx1"/>
          </a:solidFill>
          <a:latin typeface="Arial" panose="020B0604020202020204" pitchFamily="34" charset="0"/>
          <a:cs typeface="Arial" panose="020B0604020202020204" pitchFamily="34" charset="0"/>
        </a:defRPr>
      </a:lvl2pPr>
      <a:lvl3pPr algn="ctr" defTabSz="457200" rtl="0" eaLnBrk="0" fontAlgn="base" hangingPunct="0">
        <a:spcBef>
          <a:spcPct val="0"/>
        </a:spcBef>
        <a:spcAft>
          <a:spcPct val="0"/>
        </a:spcAft>
        <a:defRPr sz="3600" b="1">
          <a:solidFill>
            <a:schemeClr val="tx1"/>
          </a:solidFill>
          <a:latin typeface="Arial" panose="020B0604020202020204" pitchFamily="34" charset="0"/>
          <a:cs typeface="Arial" panose="020B0604020202020204" pitchFamily="34" charset="0"/>
        </a:defRPr>
      </a:lvl3pPr>
      <a:lvl4pPr algn="ctr" defTabSz="457200" rtl="0" eaLnBrk="0" fontAlgn="base" hangingPunct="0">
        <a:spcBef>
          <a:spcPct val="0"/>
        </a:spcBef>
        <a:spcAft>
          <a:spcPct val="0"/>
        </a:spcAft>
        <a:defRPr sz="3600" b="1">
          <a:solidFill>
            <a:schemeClr val="tx1"/>
          </a:solidFill>
          <a:latin typeface="Arial" panose="020B0604020202020204" pitchFamily="34" charset="0"/>
          <a:cs typeface="Arial" panose="020B0604020202020204" pitchFamily="34" charset="0"/>
        </a:defRPr>
      </a:lvl4pPr>
      <a:lvl5pPr algn="ctr" defTabSz="457200" rtl="0" eaLnBrk="0" fontAlgn="base" hangingPunct="0">
        <a:spcBef>
          <a:spcPct val="0"/>
        </a:spcBef>
        <a:spcAft>
          <a:spcPct val="0"/>
        </a:spcAft>
        <a:defRPr sz="3600" b="1">
          <a:solidFill>
            <a:schemeClr val="tx1"/>
          </a:solidFill>
          <a:latin typeface="Arial" panose="020B0604020202020204" pitchFamily="34" charset="0"/>
          <a:cs typeface="Arial" panose="020B0604020202020204" pitchFamily="34" charset="0"/>
        </a:defRPr>
      </a:lvl5pPr>
      <a:lvl6pPr marL="457200" algn="ctr" defTabSz="457200"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6pPr>
      <a:lvl7pPr marL="914400" algn="ctr" defTabSz="457200"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7pPr>
      <a:lvl8pPr marL="1371600" algn="ctr" defTabSz="457200"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8pPr>
      <a:lvl9pPr marL="1828800" algn="ctr" defTabSz="457200"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20000"/>
              </a:spcBef>
              <a:defRPr sz="1200">
                <a:solidFill>
                  <a:schemeClr val="tx1">
                    <a:tint val="75000"/>
                  </a:schemeClr>
                </a:solidFill>
              </a:defRPr>
            </a:lvl1pPr>
          </a:lstStyle>
          <a:p>
            <a:pPr>
              <a:defRPr/>
            </a:pPr>
            <a:fld id="{6A0F0DC4-C722-4A42-801E-7F54D76B842A}" type="datetimeFigureOut">
              <a:rPr lang="en-US"/>
              <a:pPr>
                <a:defRPr/>
              </a:pPr>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20000"/>
              </a:spcBef>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20000"/>
              </a:spcBef>
              <a:defRPr sz="1200">
                <a:solidFill>
                  <a:srgbClr val="898989"/>
                </a:solidFill>
              </a:defRPr>
            </a:lvl1pPr>
          </a:lstStyle>
          <a:p>
            <a:pPr>
              <a:defRPr/>
            </a:pPr>
            <a:fld id="{6554978B-BB72-4E2A-ADD4-49D50322B7CE}" type="slidenum">
              <a:rPr lang="en-US"/>
              <a:pPr>
                <a:defRPr/>
              </a:pPr>
              <a:t>‹#›</a:t>
            </a:fld>
            <a:endParaRPr lang="en-US"/>
          </a:p>
        </p:txBody>
      </p:sp>
      <p:pic>
        <p:nvPicPr>
          <p:cNvPr id="4103" name="Picture 6" descr="NAHU TitleGraphic_1_LtBLue.jpg"/>
          <p:cNvPicPr>
            <a:picLocks noChangeAspect="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23" r:id="rId12"/>
    <p:sldLayoutId id="2147484024"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hyperlink" Target="http://www.nahu.org/members/awards.cfm" TargetMode="External"/><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hyperlink" Target="mailto:vmbsolutions@yahoo.com" TargetMode="External"/><Relationship Id="rId3" Type="http://schemas.openxmlformats.org/officeDocument/2006/relationships/hyperlink" Target="mailto:alexis_weilmuenster@ajg.com" TargetMode="External"/><Relationship Id="rId7" Type="http://schemas.openxmlformats.org/officeDocument/2006/relationships/hyperlink" Target="mailto:aschroeder@ameritas.com" TargetMode="External"/><Relationship Id="rId12" Type="http://schemas.openxmlformats.org/officeDocument/2006/relationships/hyperlink" Target="mailto:Ross-Pendergraft@Leavitt.com" TargetMode="External"/><Relationship Id="rId2" Type="http://schemas.openxmlformats.org/officeDocument/2006/relationships/notesSlide" Target="../notesSlides/notesSlide20.xml"/><Relationship Id="rId1" Type="http://schemas.openxmlformats.org/officeDocument/2006/relationships/slideLayout" Target="../slideLayouts/slideLayout28.xml"/><Relationship Id="rId6" Type="http://schemas.openxmlformats.org/officeDocument/2006/relationships/hyperlink" Target="mailto:martha_s_monckton@bcbsil.com" TargetMode="External"/><Relationship Id="rId11" Type="http://schemas.openxmlformats.org/officeDocument/2006/relationships/hyperlink" Target="mailto:cjensen@coremarkins.com" TargetMode="External"/><Relationship Id="rId5" Type="http://schemas.openxmlformats.org/officeDocument/2006/relationships/hyperlink" Target="mailto:jcomins@mvphealthcare.com" TargetMode="External"/><Relationship Id="rId10" Type="http://schemas.openxmlformats.org/officeDocument/2006/relationships/hyperlink" Target="mailto:tom.wilson@boleyfeatherston.com" TargetMode="External"/><Relationship Id="rId4" Type="http://schemas.openxmlformats.org/officeDocument/2006/relationships/hyperlink" Target="mailto:jgardner@comstockins.com" TargetMode="External"/><Relationship Id="rId9" Type="http://schemas.openxmlformats.org/officeDocument/2006/relationships/hyperlink" Target="mailto:kelly@ebenconcept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altLang="en-US" sz="4000" b="1" smtClean="0">
                <a:solidFill>
                  <a:srgbClr val="061430"/>
                </a:solidFill>
                <a:latin typeface="Times New Roman" pitchFamily="18" charset="0"/>
                <a:cs typeface="Times New Roman" pitchFamily="18" charset="0"/>
              </a:rPr>
              <a:t>Awards Leadership Training</a:t>
            </a:r>
            <a:endParaRPr lang="en-US" altLang="en-US" sz="4000" b="1" smtClean="0">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1219200" y="4038600"/>
            <a:ext cx="6705600" cy="2133600"/>
          </a:xfrm>
        </p:spPr>
        <p:txBody>
          <a:bodyPr rtlCol="0">
            <a:normAutofit/>
          </a:bodyPr>
          <a:lstStyle/>
          <a:p>
            <a:pPr eaLnBrk="1" fontAlgn="auto" hangingPunct="1">
              <a:lnSpc>
                <a:spcPct val="80000"/>
              </a:lnSpc>
              <a:spcAft>
                <a:spcPts val="0"/>
              </a:spcAft>
              <a:buFont typeface="Arial" panose="020B0604020202020204" pitchFamily="34" charset="0"/>
              <a:buNone/>
              <a:defRPr/>
            </a:pPr>
            <a:endParaRPr lang="en-US" altLang="en-US" sz="2800" b="1"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Applying for NAHU Awards</a:t>
            </a:r>
          </a:p>
        </p:txBody>
      </p:sp>
      <p:sp>
        <p:nvSpPr>
          <p:cNvPr id="23555" name="Rectangle 3"/>
          <p:cNvSpPr>
            <a:spLocks noGrp="1" noChangeArrowheads="1"/>
          </p:cNvSpPr>
          <p:nvPr>
            <p:ph idx="1"/>
          </p:nvPr>
        </p:nvSpPr>
        <p:spPr bwMode="auto">
          <a:xfrm>
            <a:off x="533400" y="1524000"/>
            <a:ext cx="8229600" cy="5029200"/>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Arial" charset="0"/>
              <a:buNone/>
            </a:pPr>
            <a:endParaRPr lang="en-US" altLang="en-US" sz="2800" smtClean="0">
              <a:latin typeface="Times New Roman" pitchFamily="18" charset="0"/>
            </a:endParaRPr>
          </a:p>
          <a:p>
            <a:pPr marL="0" indent="0" eaLnBrk="1" hangingPunct="1">
              <a:buFont typeface="Arial" charset="0"/>
              <a:buNone/>
            </a:pPr>
            <a:r>
              <a:rPr lang="en-US" altLang="en-US" sz="2800" smtClean="0">
                <a:latin typeface="Times New Roman" pitchFamily="18" charset="0"/>
              </a:rPr>
              <a:t>1</a:t>
            </a:r>
            <a:r>
              <a:rPr lang="en-US" altLang="en-US" sz="2800" baseline="30000" smtClean="0">
                <a:latin typeface="Times New Roman" pitchFamily="18" charset="0"/>
              </a:rPr>
              <a:t>st</a:t>
            </a:r>
            <a:r>
              <a:rPr lang="en-US" altLang="en-US" sz="2800" smtClean="0">
                <a:latin typeface="Times New Roman" pitchFamily="18" charset="0"/>
              </a:rPr>
              <a:t> – Visit the Awards webpage on NAHU’s website</a:t>
            </a:r>
          </a:p>
          <a:p>
            <a:pPr marL="0" indent="0" eaLnBrk="1" hangingPunct="1">
              <a:buFont typeface="Arial" charset="0"/>
              <a:buNone/>
            </a:pPr>
            <a:r>
              <a:rPr lang="en-US" altLang="en-US" sz="2800" smtClean="0">
                <a:latin typeface="Times New Roman" pitchFamily="18" charset="0"/>
              </a:rPr>
              <a:t>2</a:t>
            </a:r>
            <a:r>
              <a:rPr lang="en-US" altLang="en-US" sz="2800" baseline="30000" smtClean="0">
                <a:latin typeface="Times New Roman" pitchFamily="18" charset="0"/>
              </a:rPr>
              <a:t>nd</a:t>
            </a:r>
            <a:r>
              <a:rPr lang="en-US" altLang="en-US" sz="2800" smtClean="0">
                <a:latin typeface="Times New Roman" pitchFamily="18" charset="0"/>
              </a:rPr>
              <a:t> – Review the awards and select the ones your chapter wants to pursue</a:t>
            </a:r>
          </a:p>
          <a:p>
            <a:pPr marL="0" indent="0" eaLnBrk="1" hangingPunct="1">
              <a:buFont typeface="Arial" charset="0"/>
              <a:buNone/>
            </a:pPr>
            <a:r>
              <a:rPr lang="en-US" altLang="en-US" sz="2800" smtClean="0">
                <a:latin typeface="Times New Roman" pitchFamily="18" charset="0"/>
              </a:rPr>
              <a:t>3</a:t>
            </a:r>
            <a:r>
              <a:rPr lang="en-US" altLang="en-US" sz="2800" baseline="30000" smtClean="0">
                <a:latin typeface="Times New Roman" pitchFamily="18" charset="0"/>
              </a:rPr>
              <a:t>rd</a:t>
            </a:r>
            <a:r>
              <a:rPr lang="en-US" altLang="en-US" sz="2800" smtClean="0">
                <a:latin typeface="Times New Roman" pitchFamily="18" charset="0"/>
              </a:rPr>
              <a:t> – Plan for who will be responsible for different criteria, the Awards Chair </a:t>
            </a:r>
            <a:r>
              <a:rPr lang="en-US" altLang="en-US" sz="2800" u="sng" smtClean="0">
                <a:latin typeface="Times New Roman" pitchFamily="18" charset="0"/>
              </a:rPr>
              <a:t>cannot</a:t>
            </a:r>
            <a:r>
              <a:rPr lang="en-US" altLang="en-US" sz="2800" smtClean="0">
                <a:latin typeface="Times New Roman" pitchFamily="18" charset="0"/>
              </a:rPr>
              <a:t> do it all.</a:t>
            </a:r>
          </a:p>
          <a:p>
            <a:pPr marL="0" indent="0" eaLnBrk="1" hangingPunct="1">
              <a:buFont typeface="Arial" charset="0"/>
              <a:buNone/>
            </a:pPr>
            <a:r>
              <a:rPr lang="en-US" altLang="en-US" sz="2800" smtClean="0">
                <a:latin typeface="Times New Roman" pitchFamily="18" charset="0"/>
              </a:rPr>
              <a:t>4</a:t>
            </a:r>
            <a:r>
              <a:rPr lang="en-US" altLang="en-US" sz="2800" baseline="30000" smtClean="0">
                <a:latin typeface="Times New Roman" pitchFamily="18" charset="0"/>
              </a:rPr>
              <a:t>th</a:t>
            </a:r>
            <a:r>
              <a:rPr lang="en-US" altLang="en-US" sz="2800" smtClean="0">
                <a:latin typeface="Times New Roman" pitchFamily="18" charset="0"/>
              </a:rPr>
              <a:t> – Download the Awards Guidebook</a:t>
            </a:r>
          </a:p>
          <a:p>
            <a:pPr marL="0" indent="0" eaLnBrk="1" hangingPunct="1">
              <a:buFont typeface="Arial" charset="0"/>
              <a:buNone/>
            </a:pPr>
            <a:r>
              <a:rPr lang="en-US" altLang="en-US" sz="2800" smtClean="0">
                <a:latin typeface="Times New Roman" pitchFamily="18" charset="0"/>
              </a:rPr>
              <a:t>5</a:t>
            </a:r>
            <a:r>
              <a:rPr lang="en-US" altLang="en-US" sz="2800" baseline="30000" smtClean="0">
                <a:latin typeface="Times New Roman" pitchFamily="18" charset="0"/>
              </a:rPr>
              <a:t>th</a:t>
            </a:r>
            <a:r>
              <a:rPr lang="en-US" altLang="en-US" sz="2800" smtClean="0">
                <a:latin typeface="Times New Roman" pitchFamily="18" charset="0"/>
              </a:rPr>
              <a:t> – Download award template, three-hole punch and place in a binder</a:t>
            </a:r>
          </a:p>
          <a:p>
            <a:pPr marL="0" indent="0" eaLnBrk="1" hangingPunct="1">
              <a:lnSpc>
                <a:spcPct val="80000"/>
              </a:lnSpc>
              <a:buFont typeface="Arial" charset="0"/>
              <a:buNone/>
            </a:pPr>
            <a:endParaRPr lang="en-US" altLang="en-US" sz="2800" smtClean="0">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Applying for NAHU Awards</a:t>
            </a:r>
          </a:p>
        </p:txBody>
      </p:sp>
      <p:sp>
        <p:nvSpPr>
          <p:cNvPr id="8195" name="Rectangle 3"/>
          <p:cNvSpPr>
            <a:spLocks noGrp="1" noChangeArrowheads="1"/>
          </p:cNvSpPr>
          <p:nvPr>
            <p:ph idx="1"/>
          </p:nvPr>
        </p:nvSpPr>
        <p:spPr bwMode="auto">
          <a:xfrm>
            <a:off x="533400" y="1524000"/>
            <a:ext cx="8229600" cy="5029200"/>
          </a:xfrm>
          <a:extLst/>
        </p:spPr>
        <p:txBody>
          <a:bodyPr vert="horz" wrap="square" lIns="91440" tIns="45720" rIns="91440" bIns="45720" numCol="1" anchor="t" anchorCtr="0" compatLnSpc="1">
            <a:prstTxWarp prst="textNoShape">
              <a:avLst/>
            </a:prstTxWarp>
          </a:bodyPr>
          <a:lstStyle/>
          <a:p>
            <a:pPr marL="0" indent="0" eaLnBrk="1" fontAlgn="auto" hangingPunct="1">
              <a:lnSpc>
                <a:spcPct val="80000"/>
              </a:lnSpc>
              <a:spcAft>
                <a:spcPts val="0"/>
              </a:spcAft>
              <a:buFont typeface="Arial"/>
              <a:buNone/>
              <a:defRPr/>
            </a:pPr>
            <a:r>
              <a:rPr lang="en-US" altLang="en-US" sz="2800" dirty="0" smtClean="0">
                <a:latin typeface="Times New Roman" pitchFamily="18" charset="0"/>
              </a:rPr>
              <a:t>6</a:t>
            </a:r>
            <a:r>
              <a:rPr lang="en-US" altLang="en-US" sz="2800" baseline="30000" dirty="0" smtClean="0">
                <a:latin typeface="Times New Roman" pitchFamily="18" charset="0"/>
              </a:rPr>
              <a:t>th</a:t>
            </a:r>
            <a:r>
              <a:rPr lang="en-US" altLang="en-US" sz="2800" dirty="0" smtClean="0">
                <a:latin typeface="Times New Roman" pitchFamily="18" charset="0"/>
              </a:rPr>
              <a:t> </a:t>
            </a:r>
            <a:r>
              <a:rPr lang="en-US" altLang="en-US" sz="2800" dirty="0">
                <a:latin typeface="Times New Roman" pitchFamily="18" charset="0"/>
              </a:rPr>
              <a:t>– Have who ever is responsible for the criterion send </a:t>
            </a:r>
            <a:r>
              <a:rPr lang="en-US" altLang="en-US" sz="2800" dirty="0" smtClean="0">
                <a:latin typeface="Times New Roman" pitchFamily="18" charset="0"/>
              </a:rPr>
              <a:t>you </a:t>
            </a:r>
            <a:r>
              <a:rPr lang="en-US" altLang="en-US" sz="2800" dirty="0">
                <a:latin typeface="Times New Roman" pitchFamily="18" charset="0"/>
              </a:rPr>
              <a:t>the information as it is completed. </a:t>
            </a:r>
            <a:endParaRPr lang="en-US" altLang="en-US" sz="2800" dirty="0" smtClean="0">
              <a:latin typeface="Times New Roman" pitchFamily="18" charset="0"/>
            </a:endParaRPr>
          </a:p>
          <a:p>
            <a:pPr marL="0" indent="0" eaLnBrk="1" fontAlgn="auto" hangingPunct="1">
              <a:lnSpc>
                <a:spcPct val="80000"/>
              </a:lnSpc>
              <a:spcAft>
                <a:spcPts val="0"/>
              </a:spcAft>
              <a:buFont typeface="Arial"/>
              <a:buNone/>
              <a:defRPr/>
            </a:pPr>
            <a:r>
              <a:rPr lang="en-US" altLang="en-US" sz="2800" dirty="0" smtClean="0">
                <a:latin typeface="Times New Roman" pitchFamily="18" charset="0"/>
              </a:rPr>
              <a:t>7</a:t>
            </a:r>
            <a:r>
              <a:rPr lang="en-US" altLang="en-US" sz="2800" baseline="30000" dirty="0" smtClean="0">
                <a:latin typeface="Times New Roman" pitchFamily="18" charset="0"/>
              </a:rPr>
              <a:t>th</a:t>
            </a:r>
            <a:r>
              <a:rPr lang="en-US" altLang="en-US" sz="2800" dirty="0" smtClean="0">
                <a:latin typeface="Times New Roman" pitchFamily="18" charset="0"/>
              </a:rPr>
              <a:t> </a:t>
            </a:r>
            <a:r>
              <a:rPr lang="en-US" sz="2800" dirty="0">
                <a:latin typeface="Times New Roman" pitchFamily="18" charset="0"/>
              </a:rPr>
              <a:t>– </a:t>
            </a:r>
            <a:r>
              <a:rPr lang="en-US" sz="2800" dirty="0" smtClean="0">
                <a:latin typeface="Times New Roman" pitchFamily="18" charset="0"/>
              </a:rPr>
              <a:t>As </a:t>
            </a:r>
            <a:r>
              <a:rPr lang="en-US" sz="2800" dirty="0">
                <a:latin typeface="Times New Roman" pitchFamily="18" charset="0"/>
              </a:rPr>
              <a:t>documentation is received </a:t>
            </a:r>
            <a:r>
              <a:rPr lang="en-US" sz="2800" dirty="0" smtClean="0">
                <a:latin typeface="Times New Roman" pitchFamily="18" charset="0"/>
              </a:rPr>
              <a:t>place it in </a:t>
            </a:r>
            <a:r>
              <a:rPr lang="en-US" sz="2800" dirty="0">
                <a:latin typeface="Times New Roman" pitchFamily="18" charset="0"/>
              </a:rPr>
              <a:t>the binder and </a:t>
            </a:r>
            <a:r>
              <a:rPr lang="en-US" sz="2800" dirty="0" smtClean="0">
                <a:latin typeface="Times New Roman" pitchFamily="18" charset="0"/>
              </a:rPr>
              <a:t>organize it for </a:t>
            </a:r>
            <a:r>
              <a:rPr lang="en-US" sz="2800" dirty="0">
                <a:latin typeface="Times New Roman" pitchFamily="18" charset="0"/>
              </a:rPr>
              <a:t>submission. </a:t>
            </a:r>
            <a:endParaRPr lang="en-US" sz="2800" dirty="0" smtClean="0">
              <a:latin typeface="Times New Roman" pitchFamily="18" charset="0"/>
            </a:endParaRPr>
          </a:p>
          <a:p>
            <a:pPr marL="0" indent="0" eaLnBrk="1" fontAlgn="auto" hangingPunct="1">
              <a:lnSpc>
                <a:spcPct val="80000"/>
              </a:lnSpc>
              <a:spcAft>
                <a:spcPts val="0"/>
              </a:spcAft>
              <a:buFont typeface="Arial"/>
              <a:buNone/>
              <a:defRPr/>
            </a:pPr>
            <a:r>
              <a:rPr lang="en-US" sz="2800" dirty="0" smtClean="0">
                <a:latin typeface="Times New Roman" pitchFamily="18" charset="0"/>
              </a:rPr>
              <a:t>8</a:t>
            </a:r>
            <a:r>
              <a:rPr lang="en-US" sz="2800" baseline="30000" dirty="0" smtClean="0">
                <a:latin typeface="Times New Roman" pitchFamily="18" charset="0"/>
              </a:rPr>
              <a:t>th</a:t>
            </a:r>
            <a:r>
              <a:rPr lang="en-US" sz="2800" dirty="0" smtClean="0">
                <a:latin typeface="Times New Roman" pitchFamily="18" charset="0"/>
              </a:rPr>
              <a:t> – Clearly section and label each section and documentation item. (i.e. Section 1- NAHU Events, Item 3 – Leg Chair attending Capitol Conference)</a:t>
            </a:r>
          </a:p>
          <a:p>
            <a:pPr marL="0" indent="0" eaLnBrk="1" fontAlgn="auto" hangingPunct="1">
              <a:lnSpc>
                <a:spcPct val="80000"/>
              </a:lnSpc>
              <a:spcAft>
                <a:spcPts val="0"/>
              </a:spcAft>
              <a:buFont typeface="Arial"/>
              <a:buNone/>
              <a:defRPr/>
            </a:pPr>
            <a:r>
              <a:rPr lang="en-US" sz="2800" dirty="0" smtClean="0">
                <a:latin typeface="Times New Roman" pitchFamily="18" charset="0"/>
              </a:rPr>
              <a:t>9</a:t>
            </a:r>
            <a:r>
              <a:rPr lang="en-US" sz="2800" baseline="30000" dirty="0" smtClean="0">
                <a:latin typeface="Times New Roman" pitchFamily="18" charset="0"/>
              </a:rPr>
              <a:t>th</a:t>
            </a:r>
            <a:r>
              <a:rPr lang="en-US" sz="2800" dirty="0" smtClean="0">
                <a:latin typeface="Times New Roman" pitchFamily="18" charset="0"/>
              </a:rPr>
              <a:t> – Complete the scoring portion of the application</a:t>
            </a:r>
          </a:p>
          <a:p>
            <a:pPr marL="0" indent="0" eaLnBrk="1" fontAlgn="auto" hangingPunct="1">
              <a:lnSpc>
                <a:spcPct val="80000"/>
              </a:lnSpc>
              <a:spcAft>
                <a:spcPts val="0"/>
              </a:spcAft>
              <a:buFont typeface="Arial"/>
              <a:buNone/>
              <a:defRPr/>
            </a:pPr>
            <a:r>
              <a:rPr lang="en-US" sz="2800" dirty="0" smtClean="0">
                <a:latin typeface="Times New Roman" pitchFamily="18" charset="0"/>
              </a:rPr>
              <a:t>10</a:t>
            </a:r>
            <a:r>
              <a:rPr lang="en-US" sz="2800" baseline="30000" dirty="0" smtClean="0">
                <a:latin typeface="Times New Roman" pitchFamily="18" charset="0"/>
              </a:rPr>
              <a:t>th</a:t>
            </a:r>
            <a:r>
              <a:rPr lang="en-US" sz="2800" dirty="0" smtClean="0">
                <a:latin typeface="Times New Roman" pitchFamily="18" charset="0"/>
              </a:rPr>
              <a:t> – Be organized and compile all information as you go, DO NOT WAIT UNTIL THE LAST MINUTE.</a:t>
            </a:r>
            <a:endParaRPr lang="en-US" sz="2800" dirty="0">
              <a:latin typeface="Times New Roman" pitchFamily="18" charset="0"/>
            </a:endParaRPr>
          </a:p>
          <a:p>
            <a:pPr eaLnBrk="1" fontAlgn="auto" hangingPunct="1">
              <a:lnSpc>
                <a:spcPct val="80000"/>
              </a:lnSpc>
              <a:spcAft>
                <a:spcPts val="0"/>
              </a:spcAft>
              <a:buFont typeface="Arial"/>
              <a:buChar char="•"/>
              <a:defRPr/>
            </a:pPr>
            <a:endParaRPr lang="en-US" altLang="en-US" sz="2400" dirty="0" smtClean="0">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
            </a:r>
            <a:br>
              <a:rPr lang="en-US" smtClean="0">
                <a:latin typeface="Arial" charset="0"/>
                <a:cs typeface="Arial" charset="0"/>
              </a:rPr>
            </a:br>
            <a:r>
              <a:rPr lang="en-US" smtClean="0">
                <a:latin typeface="Times New Roman" pitchFamily="18" charset="0"/>
                <a:cs typeface="Times New Roman" pitchFamily="18" charset="0"/>
              </a:rPr>
              <a:t>Tips for Organization</a:t>
            </a:r>
          </a:p>
        </p:txBody>
      </p:sp>
      <p:sp>
        <p:nvSpPr>
          <p:cNvPr id="2560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Char char="•"/>
            </a:pPr>
            <a:r>
              <a:rPr lang="en-US" sz="2800" smtClean="0">
                <a:latin typeface="Times New Roman" pitchFamily="18" charset="0"/>
              </a:rPr>
              <a:t>Be organized and compile all information as you go, DO NOT WAIT UNTIL THE LAST MINUTE.</a:t>
            </a:r>
            <a:endParaRPr lang="en-US" altLang="en-US" sz="2800" smtClean="0">
              <a:latin typeface="Times New Roman" pitchFamily="18" charset="0"/>
              <a:cs typeface="Times New Roman" pitchFamily="18" charset="0"/>
            </a:endParaRPr>
          </a:p>
          <a:p>
            <a:pPr eaLnBrk="1" hangingPunct="1">
              <a:buFontTx/>
              <a:buChar char="•"/>
            </a:pPr>
            <a:r>
              <a:rPr lang="en-US" altLang="en-US" sz="2800" smtClean="0">
                <a:latin typeface="Times New Roman" pitchFamily="18" charset="0"/>
                <a:cs typeface="Times New Roman" pitchFamily="18" charset="0"/>
              </a:rPr>
              <a:t>Keep it simple.</a:t>
            </a:r>
          </a:p>
          <a:p>
            <a:pPr eaLnBrk="1" hangingPunct="1">
              <a:buFontTx/>
              <a:buChar char="•"/>
            </a:pPr>
            <a:r>
              <a:rPr lang="en-US" altLang="en-US" sz="2800" smtClean="0">
                <a:latin typeface="Times New Roman" pitchFamily="18" charset="0"/>
                <a:cs typeface="Times New Roman" pitchFamily="18" charset="0"/>
              </a:rPr>
              <a:t>One comprehensive piece of documentation is better than multiple pieces.</a:t>
            </a:r>
          </a:p>
          <a:p>
            <a:pPr eaLnBrk="1" hangingPunct="1">
              <a:buFontTx/>
              <a:buChar char="•"/>
            </a:pPr>
            <a:r>
              <a:rPr lang="en-US" altLang="en-US" sz="2800" smtClean="0">
                <a:latin typeface="Times New Roman" pitchFamily="18" charset="0"/>
                <a:cs typeface="Times New Roman" pitchFamily="18" charset="0"/>
              </a:rPr>
              <a:t>Highlight ALL pertinent information.</a:t>
            </a:r>
          </a:p>
          <a:p>
            <a:pPr eaLnBrk="1" hangingPunct="1">
              <a:buFontTx/>
              <a:buChar char="•"/>
            </a:pPr>
            <a:r>
              <a:rPr lang="en-US" altLang="en-US" sz="2800" smtClean="0">
                <a:latin typeface="Times New Roman" pitchFamily="18" charset="0"/>
                <a:cs typeface="Times New Roman" pitchFamily="18" charset="0"/>
              </a:rPr>
              <a:t>Keep the documentation with the right section.</a:t>
            </a:r>
          </a:p>
          <a:p>
            <a:pPr eaLnBrk="1" hangingPunct="1">
              <a:buFontTx/>
              <a:buChar char="•"/>
            </a:pPr>
            <a:r>
              <a:rPr lang="en-US" altLang="en-US" sz="2800" smtClean="0">
                <a:latin typeface="Times New Roman" pitchFamily="18" charset="0"/>
                <a:cs typeface="Times New Roman" pitchFamily="18" charset="0"/>
              </a:rPr>
              <a:t>Using the same documentation? Make copies and place each copy with the correct section. </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
            </a:r>
            <a:br>
              <a:rPr lang="en-US" smtClean="0">
                <a:latin typeface="Arial" charset="0"/>
                <a:cs typeface="Arial" charset="0"/>
              </a:rPr>
            </a:br>
            <a:r>
              <a:rPr lang="en-US" smtClean="0">
                <a:latin typeface="Times New Roman" pitchFamily="18" charset="0"/>
                <a:cs typeface="Times New Roman" pitchFamily="18" charset="0"/>
              </a:rPr>
              <a:t>Documenting Events</a:t>
            </a:r>
          </a:p>
        </p:txBody>
      </p:sp>
      <p:sp>
        <p:nvSpPr>
          <p:cNvPr id="2662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Char char="•"/>
            </a:pPr>
            <a:r>
              <a:rPr lang="en-US" altLang="en-US" smtClean="0">
                <a:latin typeface="Times New Roman" pitchFamily="18" charset="0"/>
                <a:cs typeface="Times New Roman" pitchFamily="18" charset="0"/>
              </a:rPr>
              <a:t>Board Minutes</a:t>
            </a:r>
          </a:p>
          <a:p>
            <a:pPr eaLnBrk="1" hangingPunct="1">
              <a:buFontTx/>
              <a:buChar char="•"/>
            </a:pPr>
            <a:r>
              <a:rPr lang="en-US" altLang="en-US" smtClean="0">
                <a:latin typeface="Times New Roman" pitchFamily="18" charset="0"/>
                <a:cs typeface="Times New Roman" pitchFamily="18" charset="0"/>
              </a:rPr>
              <a:t>Flyer or Registration Form showing the date, location, who is sponsoring the event and meeting content</a:t>
            </a:r>
          </a:p>
          <a:p>
            <a:pPr eaLnBrk="1" hangingPunct="1">
              <a:buFontTx/>
              <a:buChar char="•"/>
            </a:pPr>
            <a:r>
              <a:rPr lang="en-US" altLang="en-US" smtClean="0">
                <a:latin typeface="Times New Roman" pitchFamily="18" charset="0"/>
                <a:cs typeface="Times New Roman" pitchFamily="18" charset="0"/>
              </a:rPr>
              <a:t>Signed contracts showing date and location of the event</a:t>
            </a:r>
          </a:p>
          <a:p>
            <a:pPr eaLnBrk="1" hangingPunct="1">
              <a:buFontTx/>
              <a:buChar char="•"/>
            </a:pPr>
            <a:r>
              <a:rPr lang="en-US" altLang="en-US" smtClean="0">
                <a:latin typeface="Times New Roman" pitchFamily="18" charset="0"/>
                <a:cs typeface="Times New Roman" pitchFamily="18" charset="0"/>
              </a:rPr>
              <a:t>Confirmation e-mails or letters</a:t>
            </a:r>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28600" y="0"/>
            <a:ext cx="8686800" cy="1066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NAHU Award Tools</a:t>
            </a:r>
          </a:p>
        </p:txBody>
      </p:sp>
      <p:sp>
        <p:nvSpPr>
          <p:cNvPr id="8195" name="Rectangle 3"/>
          <p:cNvSpPr>
            <a:spLocks noGrp="1" noChangeArrowheads="1"/>
          </p:cNvSpPr>
          <p:nvPr>
            <p:ph idx="1"/>
          </p:nvPr>
        </p:nvSpPr>
        <p:spPr bwMode="auto">
          <a:xfrm>
            <a:off x="457200" y="1295400"/>
            <a:ext cx="8229600" cy="5029200"/>
          </a:xfrm>
          <a:extLst/>
        </p:spPr>
        <p:txBody>
          <a:bodyPr vert="horz" wrap="square" lIns="91440" tIns="45720" rIns="91440" bIns="45720" numCol="1" anchor="t" anchorCtr="0" compatLnSpc="1">
            <a:prstTxWarp prst="textNoShape">
              <a:avLst/>
            </a:prstTxWarp>
          </a:bodyPr>
          <a:lstStyle/>
          <a:p>
            <a:pPr marL="0" indent="0" eaLnBrk="1" fontAlgn="auto" hangingPunct="1">
              <a:lnSpc>
                <a:spcPct val="80000"/>
              </a:lnSpc>
              <a:spcAft>
                <a:spcPts val="0"/>
              </a:spcAft>
              <a:buFont typeface="Arial"/>
              <a:buNone/>
              <a:defRPr/>
            </a:pPr>
            <a:r>
              <a:rPr lang="en-US" altLang="en-US" sz="2600" u="sng" dirty="0" smtClean="0">
                <a:latin typeface="Times New Roman" pitchFamily="18" charset="0"/>
              </a:rPr>
              <a:t>NAHU &gt; Leadership Tools &gt; Awards Tools</a:t>
            </a:r>
          </a:p>
          <a:p>
            <a:pPr eaLnBrk="1" fontAlgn="auto" hangingPunct="1">
              <a:lnSpc>
                <a:spcPct val="80000"/>
              </a:lnSpc>
              <a:spcAft>
                <a:spcPts val="0"/>
              </a:spcAft>
              <a:buFont typeface="Arial"/>
              <a:buChar char="•"/>
              <a:defRPr/>
            </a:pPr>
            <a:r>
              <a:rPr lang="en-US" altLang="en-US" sz="2600" dirty="0" smtClean="0">
                <a:latin typeface="Times New Roman" pitchFamily="18" charset="0"/>
              </a:rPr>
              <a:t>Awards Guidebook</a:t>
            </a:r>
          </a:p>
          <a:p>
            <a:pPr eaLnBrk="1" fontAlgn="auto" hangingPunct="1">
              <a:lnSpc>
                <a:spcPct val="80000"/>
              </a:lnSpc>
              <a:spcAft>
                <a:spcPts val="0"/>
              </a:spcAft>
              <a:buFont typeface="Arial"/>
              <a:buChar char="•"/>
              <a:defRPr/>
            </a:pPr>
            <a:r>
              <a:rPr lang="en-US" altLang="en-US" sz="2600" dirty="0" smtClean="0">
                <a:latin typeface="Times New Roman" pitchFamily="18" charset="0"/>
              </a:rPr>
              <a:t>Regional Awards Committee Chair</a:t>
            </a:r>
          </a:p>
          <a:p>
            <a:pPr eaLnBrk="1" fontAlgn="auto" hangingPunct="1">
              <a:lnSpc>
                <a:spcPct val="80000"/>
              </a:lnSpc>
              <a:spcAft>
                <a:spcPts val="0"/>
              </a:spcAft>
              <a:buFont typeface="Arial"/>
              <a:buChar char="•"/>
              <a:defRPr/>
            </a:pPr>
            <a:r>
              <a:rPr lang="en-US" altLang="en-US" sz="2600" dirty="0" smtClean="0">
                <a:latin typeface="Times New Roman" pitchFamily="18" charset="0"/>
              </a:rPr>
              <a:t>Awards-at-Glance</a:t>
            </a:r>
            <a:endParaRPr lang="en-US" altLang="en-US" sz="2600" dirty="0">
              <a:latin typeface="Times New Roman" pitchFamily="18" charset="0"/>
            </a:endParaRPr>
          </a:p>
          <a:p>
            <a:pPr eaLnBrk="1" fontAlgn="auto" hangingPunct="1">
              <a:lnSpc>
                <a:spcPct val="80000"/>
              </a:lnSpc>
              <a:spcAft>
                <a:spcPts val="0"/>
              </a:spcAft>
              <a:buFont typeface="Arial"/>
              <a:buChar char="•"/>
              <a:defRPr/>
            </a:pPr>
            <a:r>
              <a:rPr lang="en-US" altLang="en-US" sz="2600" dirty="0" smtClean="0">
                <a:latin typeface="Times New Roman" pitchFamily="18" charset="0"/>
              </a:rPr>
              <a:t>State </a:t>
            </a:r>
            <a:r>
              <a:rPr lang="en-US" altLang="en-US" sz="2600" dirty="0">
                <a:latin typeface="Times New Roman" pitchFamily="18" charset="0"/>
              </a:rPr>
              <a:t>and Local Awards Chair Position Description &amp; Commitment Form</a:t>
            </a:r>
          </a:p>
          <a:p>
            <a:pPr eaLnBrk="1" fontAlgn="auto" hangingPunct="1">
              <a:lnSpc>
                <a:spcPct val="80000"/>
              </a:lnSpc>
              <a:spcAft>
                <a:spcPts val="0"/>
              </a:spcAft>
              <a:buFont typeface="Arial"/>
              <a:buChar char="•"/>
              <a:defRPr/>
            </a:pPr>
            <a:r>
              <a:rPr lang="en-US" altLang="en-US" sz="2600" dirty="0" smtClean="0">
                <a:latin typeface="Times New Roman" pitchFamily="18" charset="0"/>
              </a:rPr>
              <a:t>Top </a:t>
            </a:r>
            <a:r>
              <a:rPr lang="en-US" altLang="en-US" sz="2600" dirty="0">
                <a:latin typeface="Times New Roman" pitchFamily="18" charset="0"/>
              </a:rPr>
              <a:t>10 Reasons Points Not </a:t>
            </a:r>
            <a:r>
              <a:rPr lang="en-US" altLang="en-US" sz="2600" dirty="0" smtClean="0">
                <a:latin typeface="Times New Roman" pitchFamily="18" charset="0"/>
              </a:rPr>
              <a:t>Awarded</a:t>
            </a:r>
          </a:p>
          <a:p>
            <a:pPr eaLnBrk="1" fontAlgn="auto" hangingPunct="1">
              <a:lnSpc>
                <a:spcPct val="80000"/>
              </a:lnSpc>
              <a:spcAft>
                <a:spcPts val="0"/>
              </a:spcAft>
              <a:buFont typeface="Arial"/>
              <a:buChar char="•"/>
              <a:defRPr/>
            </a:pPr>
            <a:r>
              <a:rPr lang="en-US" altLang="en-US" sz="2600" dirty="0" smtClean="0">
                <a:latin typeface="Times New Roman" pitchFamily="18" charset="0"/>
              </a:rPr>
              <a:t>Awards Criteria Sheets</a:t>
            </a:r>
            <a:endParaRPr lang="en-US" altLang="en-US" sz="2600" dirty="0">
              <a:latin typeface="Times New Roman" pitchFamily="18" charset="0"/>
            </a:endParaRPr>
          </a:p>
          <a:p>
            <a:pPr eaLnBrk="1" fontAlgn="auto" hangingPunct="1">
              <a:lnSpc>
                <a:spcPct val="80000"/>
              </a:lnSpc>
              <a:spcAft>
                <a:spcPts val="0"/>
              </a:spcAft>
              <a:buFont typeface="Arial"/>
              <a:buChar char="•"/>
              <a:defRPr/>
            </a:pPr>
            <a:r>
              <a:rPr lang="en-US" altLang="en-US" sz="2600" dirty="0">
                <a:latin typeface="Times New Roman" pitchFamily="18" charset="0"/>
              </a:rPr>
              <a:t>Awards Strategic Planning Spreadsheets:</a:t>
            </a:r>
          </a:p>
          <a:p>
            <a:pPr lvl="3" eaLnBrk="1" fontAlgn="auto" hangingPunct="1">
              <a:lnSpc>
                <a:spcPct val="80000"/>
              </a:lnSpc>
              <a:spcAft>
                <a:spcPts val="0"/>
              </a:spcAft>
              <a:buFont typeface="Arial"/>
              <a:buChar char="–"/>
              <a:defRPr/>
            </a:pPr>
            <a:r>
              <a:rPr lang="en-US" altLang="en-US" sz="2600" dirty="0">
                <a:latin typeface="Times New Roman" pitchFamily="18" charset="0"/>
              </a:rPr>
              <a:t>Landmark Award</a:t>
            </a:r>
          </a:p>
          <a:p>
            <a:pPr lvl="3" eaLnBrk="1" fontAlgn="auto" hangingPunct="1">
              <a:lnSpc>
                <a:spcPct val="80000"/>
              </a:lnSpc>
              <a:spcAft>
                <a:spcPts val="0"/>
              </a:spcAft>
              <a:buFont typeface="Arial"/>
              <a:buChar char="–"/>
              <a:defRPr/>
            </a:pPr>
            <a:r>
              <a:rPr lang="en-US" altLang="en-US" sz="2600" dirty="0">
                <a:latin typeface="Times New Roman" pitchFamily="18" charset="0"/>
              </a:rPr>
              <a:t>Pacesetter Award</a:t>
            </a:r>
          </a:p>
          <a:p>
            <a:pPr lvl="3" eaLnBrk="1" fontAlgn="auto" hangingPunct="1">
              <a:lnSpc>
                <a:spcPct val="80000"/>
              </a:lnSpc>
              <a:spcAft>
                <a:spcPts val="0"/>
              </a:spcAft>
              <a:buFont typeface="Arial"/>
              <a:buChar char="–"/>
              <a:defRPr/>
            </a:pPr>
            <a:r>
              <a:rPr lang="en-US" altLang="en-US" sz="2600" dirty="0">
                <a:latin typeface="Times New Roman" pitchFamily="18" charset="0"/>
              </a:rPr>
              <a:t>Presidential Citation Award</a:t>
            </a:r>
          </a:p>
          <a:p>
            <a:pPr lvl="3" eaLnBrk="1" fontAlgn="auto" hangingPunct="1">
              <a:lnSpc>
                <a:spcPct val="80000"/>
              </a:lnSpc>
              <a:spcAft>
                <a:spcPts val="0"/>
              </a:spcAft>
              <a:buFont typeface="Arial"/>
              <a:buChar char="–"/>
              <a:defRPr/>
            </a:pPr>
            <a:r>
              <a:rPr lang="en-US" altLang="en-US" sz="2600" dirty="0">
                <a:latin typeface="Times New Roman" pitchFamily="18" charset="0"/>
              </a:rPr>
              <a:t>Legislative Excellence </a:t>
            </a:r>
            <a:r>
              <a:rPr lang="en-US" altLang="en-US" sz="2600" dirty="0" smtClean="0">
                <a:latin typeface="Times New Roman" pitchFamily="18" charset="0"/>
              </a:rPr>
              <a:t>Award</a:t>
            </a:r>
            <a:endParaRPr lang="en-US" altLang="en-US" sz="2600" dirty="0">
              <a:latin typeface="Times New Roman" pitchFamily="18" charset="0"/>
            </a:endParaRPr>
          </a:p>
          <a:p>
            <a:pPr lvl="3" eaLnBrk="1" fontAlgn="auto" hangingPunct="1">
              <a:lnSpc>
                <a:spcPct val="80000"/>
              </a:lnSpc>
              <a:spcAft>
                <a:spcPts val="0"/>
              </a:spcAft>
              <a:buFont typeface="Arial"/>
              <a:buChar char="–"/>
              <a:defRPr/>
            </a:pPr>
            <a:endParaRPr lang="en-US" altLang="en-US" sz="2400" dirty="0" smtClean="0">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
            </a:r>
            <a:br>
              <a:rPr lang="en-US" smtClean="0">
                <a:latin typeface="Arial" charset="0"/>
                <a:cs typeface="Arial" charset="0"/>
              </a:rPr>
            </a:br>
            <a:r>
              <a:rPr lang="en-US" smtClean="0">
                <a:latin typeface="Times New Roman" pitchFamily="18" charset="0"/>
                <a:cs typeface="Times New Roman" pitchFamily="18" charset="0"/>
              </a:rPr>
              <a:t>Awards Guidebook</a:t>
            </a:r>
          </a:p>
        </p:txBody>
      </p:sp>
      <p:sp>
        <p:nvSpPr>
          <p:cNvPr id="3" name="Content Placeholder 2"/>
          <p:cNvSpPr>
            <a:spLocks noGrp="1"/>
          </p:cNvSpPr>
          <p:nvPr>
            <p:ph idx="1"/>
          </p:nvPr>
        </p:nvSpPr>
        <p:spPr/>
        <p:txBody>
          <a:bodyPr/>
          <a:lstStyle/>
          <a:p>
            <a:pPr marL="533400" indent="-533400" eaLnBrk="1" fontAlgn="auto" hangingPunct="1">
              <a:spcAft>
                <a:spcPts val="0"/>
              </a:spcAft>
              <a:buFont typeface="Arial"/>
              <a:buChar char="•"/>
              <a:defRPr/>
            </a:pPr>
            <a:r>
              <a:rPr lang="en-US" altLang="en-US" dirty="0">
                <a:latin typeface="Times New Roman" pitchFamily="18" charset="0"/>
              </a:rPr>
              <a:t>Specific to NAHU’s Annual Awards Program</a:t>
            </a:r>
          </a:p>
          <a:p>
            <a:pPr marL="533400" indent="-533400" eaLnBrk="1" fontAlgn="auto" hangingPunct="1">
              <a:spcAft>
                <a:spcPts val="0"/>
              </a:spcAft>
              <a:buFont typeface="Arial"/>
              <a:buChar char="•"/>
              <a:defRPr/>
            </a:pPr>
            <a:r>
              <a:rPr lang="en-US" altLang="en-US" dirty="0">
                <a:latin typeface="Times New Roman" pitchFamily="18" charset="0"/>
              </a:rPr>
              <a:t>Timeline for planning purposes</a:t>
            </a:r>
          </a:p>
          <a:p>
            <a:pPr marL="533400" indent="-533400" eaLnBrk="1" fontAlgn="auto" hangingPunct="1">
              <a:spcAft>
                <a:spcPts val="0"/>
              </a:spcAft>
              <a:buFont typeface="Arial"/>
              <a:buChar char="•"/>
              <a:defRPr/>
            </a:pPr>
            <a:r>
              <a:rPr lang="en-US" altLang="en-US" b="1" dirty="0" smtClean="0">
                <a:latin typeface="Times New Roman" pitchFamily="18" charset="0"/>
              </a:rPr>
              <a:t>Details specific </a:t>
            </a:r>
            <a:r>
              <a:rPr lang="en-US" altLang="en-US" b="1" dirty="0">
                <a:latin typeface="Times New Roman" pitchFamily="18" charset="0"/>
              </a:rPr>
              <a:t>documentation </a:t>
            </a:r>
            <a:r>
              <a:rPr lang="en-US" altLang="en-US" b="1" dirty="0" smtClean="0">
                <a:latin typeface="Times New Roman" pitchFamily="18" charset="0"/>
              </a:rPr>
              <a:t>for </a:t>
            </a:r>
            <a:r>
              <a:rPr lang="en-US" altLang="en-US" b="1" dirty="0">
                <a:latin typeface="Times New Roman" pitchFamily="18" charset="0"/>
              </a:rPr>
              <a:t>each </a:t>
            </a:r>
            <a:r>
              <a:rPr lang="en-US" altLang="en-US" b="1" dirty="0" smtClean="0">
                <a:latin typeface="Times New Roman" pitchFamily="18" charset="0"/>
              </a:rPr>
              <a:t>criterion listed </a:t>
            </a:r>
            <a:r>
              <a:rPr lang="en-US" altLang="en-US" b="1" dirty="0">
                <a:latin typeface="Times New Roman" pitchFamily="18" charset="0"/>
              </a:rPr>
              <a:t>in every award application</a:t>
            </a:r>
          </a:p>
          <a:p>
            <a:pPr marL="533400" indent="-533400" eaLnBrk="1" fontAlgn="auto" hangingPunct="1">
              <a:spcAft>
                <a:spcPts val="0"/>
              </a:spcAft>
              <a:buFont typeface="Arial"/>
              <a:buChar char="•"/>
              <a:defRPr/>
            </a:pPr>
            <a:r>
              <a:rPr lang="en-US" altLang="en-US" dirty="0" smtClean="0">
                <a:latin typeface="Times New Roman" pitchFamily="18" charset="0"/>
              </a:rPr>
              <a:t>Lists available </a:t>
            </a:r>
            <a:r>
              <a:rPr lang="en-US" altLang="en-US" dirty="0">
                <a:latin typeface="Times New Roman" pitchFamily="18" charset="0"/>
              </a:rPr>
              <a:t>tools, organizational tips, and resources</a:t>
            </a:r>
          </a:p>
          <a:p>
            <a:pPr marL="0" indent="0" eaLnBrk="1" fontAlgn="auto" hangingPunct="1">
              <a:spcAft>
                <a:spcPts val="0"/>
              </a:spcAft>
              <a:buFont typeface="Arial"/>
              <a:buNone/>
              <a:defRPr/>
            </a:pP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Times New Roman" pitchFamily="18" charset="0"/>
                <a:cs typeface="Times New Roman" pitchFamily="18" charset="0"/>
              </a:rPr>
              <a:t>Top 10 Reasons </a:t>
            </a:r>
            <a:br>
              <a:rPr lang="en-US" altLang="en-US" smtClean="0">
                <a:latin typeface="Times New Roman" pitchFamily="18" charset="0"/>
                <a:cs typeface="Times New Roman" pitchFamily="18" charset="0"/>
              </a:rPr>
            </a:br>
            <a:r>
              <a:rPr lang="en-US" altLang="en-US" smtClean="0">
                <a:latin typeface="Times New Roman" pitchFamily="18" charset="0"/>
                <a:cs typeface="Times New Roman" pitchFamily="18" charset="0"/>
              </a:rPr>
              <a:t>Applications Lose Points</a:t>
            </a:r>
          </a:p>
        </p:txBody>
      </p:sp>
      <p:sp>
        <p:nvSpPr>
          <p:cNvPr id="89092" name="Rectangle 4"/>
          <p:cNvSpPr>
            <a:spLocks noChangeArrowheads="1"/>
          </p:cNvSpPr>
          <p:nvPr/>
        </p:nvSpPr>
        <p:spPr bwMode="auto">
          <a:xfrm>
            <a:off x="685800" y="1600200"/>
            <a:ext cx="8001000" cy="4733925"/>
          </a:xfrm>
          <a:prstGeom prst="rect">
            <a:avLst/>
          </a:prstGeom>
          <a:noFill/>
          <a:ln>
            <a:noFill/>
          </a:ln>
          <a:effectLs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514350" indent="-514350" eaLnBrk="1" hangingPunct="1">
              <a:spcBef>
                <a:spcPct val="20000"/>
              </a:spcBef>
              <a:buFont typeface="+mj-lt"/>
              <a:buAutoNum type="arabicPeriod"/>
              <a:defRPr/>
            </a:pPr>
            <a:r>
              <a:rPr lang="en-US" altLang="en-US" sz="2600" dirty="0" smtClean="0">
                <a:effectLst>
                  <a:outerShdw blurRad="38100" dist="38100" dir="2700000" algn="tl">
                    <a:srgbClr val="C0C0C0"/>
                  </a:outerShdw>
                </a:effectLst>
                <a:latin typeface="Times New Roman" pitchFamily="18" charset="0"/>
              </a:rPr>
              <a:t>Lack of documentation</a:t>
            </a:r>
          </a:p>
          <a:p>
            <a:pPr marL="514350" indent="-514350" eaLnBrk="1" hangingPunct="1">
              <a:spcBef>
                <a:spcPct val="20000"/>
              </a:spcBef>
              <a:buFont typeface="+mj-lt"/>
              <a:buAutoNum type="arabicPeriod"/>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a:defRPr/>
            </a:pPr>
            <a:r>
              <a:rPr lang="en-US" altLang="en-US" sz="2600" dirty="0" smtClean="0">
                <a:effectLst>
                  <a:outerShdw blurRad="38100" dist="38100" dir="2700000" algn="tl">
                    <a:srgbClr val="C0C0C0"/>
                  </a:outerShdw>
                </a:effectLst>
                <a:latin typeface="Times New Roman" pitchFamily="18" charset="0"/>
              </a:rPr>
              <a:t>Documented events, programs, and/or items do not meet the criteria</a:t>
            </a:r>
          </a:p>
          <a:p>
            <a:pPr marL="514350" indent="-514350" eaLnBrk="1" hangingPunct="1">
              <a:spcBef>
                <a:spcPct val="20000"/>
              </a:spcBef>
              <a:buFont typeface="+mj-lt"/>
              <a:buAutoNum type="arabicPeriod"/>
              <a:defRPr/>
            </a:pPr>
            <a:endParaRPr lang="en-US" altLang="en-US" sz="2600" i="1"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a:defRPr/>
            </a:pPr>
            <a:r>
              <a:rPr lang="en-US" altLang="en-US" sz="2600" dirty="0" smtClean="0">
                <a:effectLst>
                  <a:outerShdw blurRad="38100" dist="38100" dir="2700000" algn="tl">
                    <a:srgbClr val="C0C0C0"/>
                  </a:outerShdw>
                </a:effectLst>
                <a:latin typeface="Times New Roman" pitchFamily="18" charset="0"/>
              </a:rPr>
              <a:t>Board chairs not properly reported to NAHU</a:t>
            </a:r>
          </a:p>
          <a:p>
            <a:pPr marL="514350" indent="-514350" eaLnBrk="1" hangingPunct="1">
              <a:spcBef>
                <a:spcPct val="20000"/>
              </a:spcBef>
              <a:buFont typeface="+mj-lt"/>
              <a:buAutoNum type="arabicPeriod"/>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a:defRPr/>
            </a:pPr>
            <a:r>
              <a:rPr lang="en-US" altLang="en-US" sz="2600" dirty="0" smtClean="0">
                <a:effectLst>
                  <a:outerShdw blurRad="38100" dist="38100" dir="2700000" algn="tl">
                    <a:srgbClr val="C0C0C0"/>
                  </a:outerShdw>
                </a:effectLst>
                <a:latin typeface="Times New Roman" pitchFamily="18" charset="0"/>
              </a:rPr>
              <a:t>Publishing and reporting items</a:t>
            </a:r>
          </a:p>
          <a:p>
            <a:pPr marL="514350" indent="-514350" eaLnBrk="1" hangingPunct="1">
              <a:spcBef>
                <a:spcPct val="20000"/>
              </a:spcBef>
              <a:buFont typeface="+mj-lt"/>
              <a:buAutoNum type="arabicPeriod"/>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a:defRPr/>
            </a:pPr>
            <a:r>
              <a:rPr lang="en-US" altLang="en-US" sz="2600" dirty="0" smtClean="0">
                <a:effectLst>
                  <a:outerShdw blurRad="38100" dist="38100" dir="2700000" algn="tl">
                    <a:srgbClr val="C0C0C0"/>
                  </a:outerShdw>
                </a:effectLst>
                <a:latin typeface="Times New Roman" pitchFamily="18" charset="0"/>
              </a:rPr>
              <a:t>Membership campaigns</a:t>
            </a: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Times New Roman" pitchFamily="18" charset="0"/>
                <a:cs typeface="Times New Roman" pitchFamily="18" charset="0"/>
              </a:rPr>
              <a:t>Top 10 Reasons </a:t>
            </a:r>
            <a:br>
              <a:rPr lang="en-US" altLang="en-US" smtClean="0">
                <a:latin typeface="Times New Roman" pitchFamily="18" charset="0"/>
                <a:cs typeface="Times New Roman" pitchFamily="18" charset="0"/>
              </a:rPr>
            </a:br>
            <a:r>
              <a:rPr lang="en-US" altLang="en-US" smtClean="0">
                <a:latin typeface="Times New Roman" pitchFamily="18" charset="0"/>
                <a:cs typeface="Times New Roman" pitchFamily="18" charset="0"/>
              </a:rPr>
              <a:t>Applications Lose Points</a:t>
            </a:r>
          </a:p>
        </p:txBody>
      </p:sp>
      <p:sp>
        <p:nvSpPr>
          <p:cNvPr id="89092" name="Rectangle 4"/>
          <p:cNvSpPr>
            <a:spLocks noChangeArrowheads="1"/>
          </p:cNvSpPr>
          <p:nvPr/>
        </p:nvSpPr>
        <p:spPr bwMode="auto">
          <a:xfrm>
            <a:off x="685800" y="1600200"/>
            <a:ext cx="8001000" cy="4733925"/>
          </a:xfrm>
          <a:prstGeom prst="rect">
            <a:avLst/>
          </a:prstGeom>
          <a:noFill/>
          <a:ln>
            <a:noFill/>
          </a:ln>
          <a:effectLs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514350" indent="-514350" eaLnBrk="1" hangingPunct="1">
              <a:spcBef>
                <a:spcPct val="20000"/>
              </a:spcBef>
              <a:buFont typeface="+mj-lt"/>
              <a:buAutoNum type="arabicPeriod" startAt="6"/>
              <a:defRPr/>
            </a:pPr>
            <a:r>
              <a:rPr lang="en-US" altLang="en-US" sz="2600" dirty="0" smtClean="0">
                <a:effectLst>
                  <a:outerShdw blurRad="38100" dist="38100" dir="2700000" algn="tl">
                    <a:srgbClr val="C0C0C0"/>
                  </a:outerShdw>
                </a:effectLst>
                <a:latin typeface="Times New Roman" pitchFamily="18" charset="0"/>
              </a:rPr>
              <a:t>Taking points for something another chapter did</a:t>
            </a:r>
          </a:p>
          <a:p>
            <a:pPr marL="514350" indent="-514350" eaLnBrk="1" hangingPunct="1">
              <a:spcBef>
                <a:spcPct val="20000"/>
              </a:spcBef>
              <a:buFont typeface="+mj-lt"/>
              <a:buAutoNum type="arabicPeriod" startAt="6"/>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startAt="6"/>
              <a:defRPr/>
            </a:pPr>
            <a:r>
              <a:rPr lang="en-US" altLang="en-US" sz="2600" dirty="0" smtClean="0">
                <a:effectLst>
                  <a:outerShdw blurRad="38100" dist="38100" dir="2700000" algn="tl">
                    <a:srgbClr val="C0C0C0"/>
                  </a:outerShdw>
                </a:effectLst>
                <a:latin typeface="Times New Roman" pitchFamily="18" charset="0"/>
              </a:rPr>
              <a:t>Insurance policies</a:t>
            </a:r>
          </a:p>
          <a:p>
            <a:pPr marL="514350" indent="-514350" eaLnBrk="1" hangingPunct="1">
              <a:spcBef>
                <a:spcPct val="20000"/>
              </a:spcBef>
              <a:buFont typeface="+mj-lt"/>
              <a:buAutoNum type="arabicPeriod" startAt="6"/>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startAt="6"/>
              <a:defRPr/>
            </a:pPr>
            <a:r>
              <a:rPr lang="en-US" altLang="en-US" sz="2600" dirty="0" smtClean="0">
                <a:effectLst>
                  <a:outerShdw blurRad="38100" dist="38100" dir="2700000" algn="tl">
                    <a:srgbClr val="C0C0C0"/>
                  </a:outerShdw>
                </a:effectLst>
                <a:latin typeface="Times New Roman" pitchFamily="18" charset="0"/>
              </a:rPr>
              <a:t>Presentation of NAHU materials at meetings</a:t>
            </a:r>
          </a:p>
          <a:p>
            <a:pPr marL="514350" indent="-514350" eaLnBrk="1" hangingPunct="1">
              <a:spcBef>
                <a:spcPct val="20000"/>
              </a:spcBef>
              <a:buFont typeface="+mj-lt"/>
              <a:buAutoNum type="arabicPeriod" startAt="6"/>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startAt="6"/>
              <a:defRPr/>
            </a:pPr>
            <a:r>
              <a:rPr lang="en-US" altLang="en-US" sz="2600" dirty="0" smtClean="0">
                <a:effectLst>
                  <a:outerShdw blurRad="38100" dist="38100" dir="2700000" algn="tl">
                    <a:srgbClr val="C0C0C0"/>
                  </a:outerShdw>
                </a:effectLst>
                <a:latin typeface="Times New Roman" pitchFamily="18" charset="0"/>
              </a:rPr>
              <a:t>Assuming something documented in one part of the application will be remembered later in the application</a:t>
            </a:r>
          </a:p>
          <a:p>
            <a:pPr marL="514350" indent="-514350" eaLnBrk="1" hangingPunct="1">
              <a:spcBef>
                <a:spcPct val="20000"/>
              </a:spcBef>
              <a:buFont typeface="+mj-lt"/>
              <a:buAutoNum type="arabicPeriod" startAt="6"/>
              <a:defRPr/>
            </a:pPr>
            <a:endParaRPr lang="en-US" altLang="en-US" sz="2600" dirty="0" smtClean="0">
              <a:effectLst>
                <a:outerShdw blurRad="38100" dist="38100" dir="2700000" algn="tl">
                  <a:srgbClr val="C0C0C0"/>
                </a:outerShdw>
              </a:effectLst>
              <a:latin typeface="Times New Roman" pitchFamily="18" charset="0"/>
            </a:endParaRPr>
          </a:p>
          <a:p>
            <a:pPr marL="514350" indent="-514350" eaLnBrk="1" hangingPunct="1">
              <a:spcBef>
                <a:spcPct val="20000"/>
              </a:spcBef>
              <a:buFont typeface="+mj-lt"/>
              <a:buAutoNum type="arabicPeriod" startAt="6"/>
              <a:defRPr/>
            </a:pPr>
            <a:r>
              <a:rPr lang="en-US" altLang="en-US" sz="2600" dirty="0" smtClean="0">
                <a:effectLst>
                  <a:outerShdw blurRad="38100" dist="38100" dir="2700000" algn="tl">
                    <a:srgbClr val="C0C0C0"/>
                  </a:outerShdw>
                </a:effectLst>
                <a:latin typeface="Times New Roman" pitchFamily="18" charset="0"/>
              </a:rPr>
              <a:t>Failure to refer to the Awards Guidebook</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
            </a:r>
            <a:br>
              <a:rPr lang="en-US" smtClean="0">
                <a:latin typeface="Arial" charset="0"/>
                <a:cs typeface="Arial" charset="0"/>
              </a:rPr>
            </a:br>
            <a:r>
              <a:rPr lang="en-US" smtClean="0">
                <a:latin typeface="Times New Roman" pitchFamily="18" charset="0"/>
                <a:cs typeface="Times New Roman" pitchFamily="18" charset="0"/>
              </a:rPr>
              <a:t>Submitting Applications</a:t>
            </a:r>
          </a:p>
        </p:txBody>
      </p:sp>
      <p:sp>
        <p:nvSpPr>
          <p:cNvPr id="3174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Times New Roman" pitchFamily="18" charset="0"/>
                <a:cs typeface="Times New Roman" pitchFamily="18" charset="0"/>
              </a:rPr>
              <a:t>Applications can be either submitted online or via hardcopy to NAHU. </a:t>
            </a:r>
          </a:p>
          <a:p>
            <a:pPr eaLnBrk="1" hangingPunct="1"/>
            <a:endParaRPr lang="en-US"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Online and paper applications are available </a:t>
            </a:r>
            <a:r>
              <a:rPr lang="en-US" smtClean="0">
                <a:latin typeface="Times New Roman" pitchFamily="18" charset="0"/>
                <a:cs typeface="Times New Roman" pitchFamily="18" charset="0"/>
                <a:hlinkClick r:id="rId3"/>
              </a:rPr>
              <a:t>here </a:t>
            </a:r>
            <a:r>
              <a:rPr lang="en-US" smtClean="0">
                <a:latin typeface="Times New Roman" pitchFamily="18" charset="0"/>
                <a:cs typeface="Times New Roman" pitchFamily="18" charset="0"/>
              </a:rPr>
              <a:t>on the Awards page</a:t>
            </a:r>
          </a:p>
          <a:p>
            <a:pPr eaLnBrk="1" hangingPunct="1"/>
            <a:endParaRPr lang="en-US" smtClean="0">
              <a:latin typeface="Times New Roman" pitchFamily="18" charset="0"/>
              <a:cs typeface="Times New Roman" pitchFamily="18" charset="0"/>
            </a:endParaRPr>
          </a:p>
          <a:p>
            <a:pPr eaLnBrk="1" hangingPunct="1"/>
            <a:r>
              <a:rPr lang="en-US" smtClean="0">
                <a:latin typeface="Times New Roman" pitchFamily="18" charset="0"/>
                <a:cs typeface="Times New Roman" pitchFamily="18" charset="0"/>
              </a:rPr>
              <a:t>Awards and all supporting documentation are due on April 5.</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28600" y="838200"/>
            <a:ext cx="86868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Strategic Planning Spreadsheets</a:t>
            </a:r>
          </a:p>
        </p:txBody>
      </p:sp>
      <p:sp>
        <p:nvSpPr>
          <p:cNvPr id="3277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smtClean="0"/>
              <a:t>Strategic planning spreadsheets are available for the Landmark, Pacesetter, and Legislative chapter awards. </a:t>
            </a:r>
          </a:p>
          <a:p>
            <a:pPr eaLnBrk="1" hangingPunct="1"/>
            <a:r>
              <a:rPr lang="en-US" sz="2800" smtClean="0"/>
              <a:t>On an individual award basis, the Presidential Citation award strategic planning spreadsheet is also available. </a:t>
            </a:r>
          </a:p>
          <a:p>
            <a:pPr eaLnBrk="1" hangingPunct="1"/>
            <a:r>
              <a:rPr lang="en-US" sz="2800" smtClean="0"/>
              <a:t>The tool lays out all of the judging criteria and who in the committee’s best judgment maybe your best resource for information and documentation.</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0"/>
            <a:ext cx="8229600" cy="2057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smtClean="0">
                <a:latin typeface="Times New Roman" pitchFamily="18" charset="0"/>
                <a:cs typeface="Times New Roman" pitchFamily="18" charset="0"/>
              </a:rPr>
              <a:t>Why NAHU Awards –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Recognition &amp; Direction</a:t>
            </a:r>
            <a:endParaRPr lang="en-US" altLang="en-US" smtClean="0">
              <a:latin typeface="Times New Roman" pitchFamily="18" charset="0"/>
              <a:cs typeface="Times New Roman" pitchFamily="18" charset="0"/>
            </a:endParaRPr>
          </a:p>
        </p:txBody>
      </p:sp>
      <p:sp>
        <p:nvSpPr>
          <p:cNvPr id="15363" name="Rectangle 3"/>
          <p:cNvSpPr>
            <a:spLocks noGrp="1" noChangeArrowheads="1"/>
          </p:cNvSpPr>
          <p:nvPr>
            <p:ph sz="half" idx="1"/>
          </p:nvPr>
        </p:nvSpPr>
        <p:spPr bwMode="auto">
          <a:xfrm>
            <a:off x="304800" y="1752600"/>
            <a:ext cx="4038600" cy="42211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endParaRPr lang="en-US" altLang="en-US" u="sng" smtClean="0"/>
          </a:p>
          <a:p>
            <a:pPr eaLnBrk="1" hangingPunct="1">
              <a:buFontTx/>
              <a:buNone/>
            </a:pPr>
            <a:r>
              <a:rPr lang="en-US" altLang="en-US" b="1" i="1" smtClean="0"/>
              <a:t>One for every level:</a:t>
            </a:r>
          </a:p>
          <a:p>
            <a:pPr eaLnBrk="1" hangingPunct="1"/>
            <a:r>
              <a:rPr lang="en-US" altLang="en-US" smtClean="0">
                <a:latin typeface="Times New Roman" pitchFamily="18" charset="0"/>
                <a:cs typeface="Times New Roman" pitchFamily="18" charset="0"/>
              </a:rPr>
              <a:t>Individual Awards</a:t>
            </a:r>
          </a:p>
          <a:p>
            <a:pPr eaLnBrk="1" hangingPunct="1"/>
            <a:r>
              <a:rPr lang="en-US" altLang="en-US" smtClean="0">
                <a:latin typeface="Times New Roman" pitchFamily="18" charset="0"/>
                <a:cs typeface="Times New Roman" pitchFamily="18" charset="0"/>
              </a:rPr>
              <a:t>Local Chapter Awards</a:t>
            </a:r>
          </a:p>
          <a:p>
            <a:pPr eaLnBrk="1" hangingPunct="1"/>
            <a:r>
              <a:rPr lang="en-US" altLang="en-US" smtClean="0">
                <a:latin typeface="Times New Roman" pitchFamily="18" charset="0"/>
                <a:cs typeface="Times New Roman" pitchFamily="18" charset="0"/>
              </a:rPr>
              <a:t>State Chapter Awards</a:t>
            </a:r>
          </a:p>
          <a:p>
            <a:pPr eaLnBrk="1" hangingPunct="1"/>
            <a:r>
              <a:rPr lang="en-US" altLang="en-US" smtClean="0">
                <a:latin typeface="Times New Roman" pitchFamily="18" charset="0"/>
                <a:cs typeface="Times New Roman" pitchFamily="18" charset="0"/>
              </a:rPr>
              <a:t>Regional Awards</a:t>
            </a:r>
          </a:p>
          <a:p>
            <a:pPr eaLnBrk="1" hangingPunct="1">
              <a:buFontTx/>
              <a:buNone/>
            </a:pPr>
            <a:endParaRPr lang="en-US" altLang="en-US" smtClean="0">
              <a:latin typeface="Times New Roman" pitchFamily="18" charset="0"/>
              <a:cs typeface="Times New Roman" pitchFamily="18" charset="0"/>
            </a:endParaRPr>
          </a:p>
        </p:txBody>
      </p:sp>
      <p:sp>
        <p:nvSpPr>
          <p:cNvPr id="15364" name="Content Placeholder 1"/>
          <p:cNvSpPr>
            <a:spLocks noGrp="1"/>
          </p:cNvSpPr>
          <p:nvPr>
            <p:ph sz="half" idx="2"/>
          </p:nvPr>
        </p:nvSpPr>
        <p:spPr bwMode="auto">
          <a:xfrm>
            <a:off x="5181600" y="1752600"/>
            <a:ext cx="3886200" cy="4525963"/>
          </a:xfrm>
          <a:extLst/>
        </p:spPr>
        <p:txBody>
          <a:bodyPr vert="horz" wrap="square" lIns="91440" tIns="45720" rIns="91440" bIns="45720" numCol="1" anchor="t" anchorCtr="0" compatLnSpc="1">
            <a:prstTxWarp prst="textNoShape">
              <a:avLst/>
            </a:prstTxWarp>
          </a:bodyPr>
          <a:lstStyle/>
          <a:p>
            <a:pPr eaLnBrk="1" hangingPunct="1">
              <a:buFont typeface="Arial" panose="020B0604020202020204" pitchFamily="34" charset="0"/>
              <a:buChar char="•"/>
              <a:defRPr/>
            </a:pPr>
            <a:endParaRPr lang="en-US" dirty="0" smtClean="0"/>
          </a:p>
          <a:p>
            <a:pPr marL="0" indent="0" eaLnBrk="1" hangingPunct="1">
              <a:buFont typeface="Arial" panose="020B0604020202020204" pitchFamily="34" charset="0"/>
              <a:buNone/>
              <a:defRPr/>
            </a:pPr>
            <a:r>
              <a:rPr lang="en-US" b="1" i="1" dirty="0" smtClean="0"/>
              <a:t>Setting the course - </a:t>
            </a:r>
          </a:p>
          <a:p>
            <a:pPr eaLnBrk="1" hangingPunct="1">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Becoming the Best of the Best</a:t>
            </a:r>
          </a:p>
          <a:p>
            <a:pPr eaLnBrk="1" hangingPunct="1">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Strategic Planning</a:t>
            </a:r>
          </a:p>
          <a:p>
            <a:pPr eaLnBrk="1" hangingPunct="1">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President’s guide for the year</a:t>
            </a:r>
          </a:p>
          <a:p>
            <a:pPr eaLnBrk="1" hangingPunct="1">
              <a:buFont typeface="Arial" panose="020B0604020202020204" pitchFamily="34" charset="0"/>
              <a:buChar char="•"/>
              <a:defRPr/>
            </a:pPr>
            <a:endParaRPr lang="en-US" dirty="0" smtClean="0"/>
          </a:p>
        </p:txBody>
      </p:sp>
      <p:pic>
        <p:nvPicPr>
          <p:cNvPr id="15365" name="Picture 5" descr="MC900071086[1]"/>
          <p:cNvPicPr>
            <a:picLocks noChangeAspect="1" noChangeArrowheads="1"/>
          </p:cNvPicPr>
          <p:nvPr/>
        </p:nvPicPr>
        <p:blipFill>
          <a:blip r:embed="rId3" cstate="print"/>
          <a:srcRect/>
          <a:stretch>
            <a:fillRect/>
          </a:stretch>
        </p:blipFill>
        <p:spPr bwMode="auto">
          <a:xfrm>
            <a:off x="4100513" y="2514600"/>
            <a:ext cx="1044575" cy="1935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228600" y="0"/>
            <a:ext cx="8686800" cy="1295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latin typeface="Arial" charset="0"/>
                <a:cs typeface="Arial" charset="0"/>
              </a:rPr>
              <a:t/>
            </a:r>
            <a:br>
              <a:rPr lang="en-US" altLang="en-US" dirty="0" smtClean="0">
                <a:latin typeface="Arial" charset="0"/>
                <a:cs typeface="Arial" charset="0"/>
              </a:rPr>
            </a:br>
            <a:r>
              <a:rPr lang="en-US" altLang="en-US" dirty="0" smtClean="0">
                <a:latin typeface="Times New Roman" pitchFamily="18" charset="0"/>
                <a:cs typeface="Times New Roman" pitchFamily="18" charset="0"/>
              </a:rPr>
              <a:t>Contact Your Regional </a:t>
            </a:r>
            <a:br>
              <a:rPr lang="en-US" altLang="en-US" dirty="0" smtClean="0">
                <a:latin typeface="Times New Roman" pitchFamily="18" charset="0"/>
                <a:cs typeface="Times New Roman" pitchFamily="18" charset="0"/>
              </a:rPr>
            </a:br>
            <a:r>
              <a:rPr lang="en-US" altLang="en-US" dirty="0" smtClean="0">
                <a:latin typeface="Times New Roman" pitchFamily="18" charset="0"/>
                <a:cs typeface="Times New Roman" pitchFamily="18" charset="0"/>
              </a:rPr>
              <a:t>2016-2017 Awards Committee Chair</a:t>
            </a:r>
          </a:p>
        </p:txBody>
      </p:sp>
      <p:sp>
        <p:nvSpPr>
          <p:cNvPr id="33795" name="Rectangle 3"/>
          <p:cNvSpPr>
            <a:spLocks noGrp="1" noChangeArrowheads="1"/>
          </p:cNvSpPr>
          <p:nvPr>
            <p:ph idx="1"/>
          </p:nvPr>
        </p:nvSpPr>
        <p:spPr bwMode="auto">
          <a:xfrm>
            <a:off x="304800" y="1676400"/>
            <a:ext cx="8229600" cy="4800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ts val="0"/>
              </a:spcBef>
              <a:spcAft>
                <a:spcPts val="700"/>
              </a:spcAft>
            </a:pPr>
            <a:r>
              <a:rPr lang="en-US" altLang="en-US" sz="2150" b="1" dirty="0" smtClean="0">
                <a:cs typeface="Times New Roman" pitchFamily="18" charset="0"/>
              </a:rPr>
              <a:t>Chair: </a:t>
            </a:r>
            <a:r>
              <a:rPr lang="en-US" sz="2150" dirty="0"/>
              <a:t>Alexis </a:t>
            </a:r>
            <a:r>
              <a:rPr lang="en-US" sz="2150" dirty="0" smtClean="0"/>
              <a:t>Weilmuenster</a:t>
            </a:r>
            <a:r>
              <a:rPr lang="en-US" altLang="en-US" sz="2150" dirty="0" smtClean="0">
                <a:cs typeface="Times New Roman" pitchFamily="18" charset="0"/>
              </a:rPr>
              <a:t>, </a:t>
            </a:r>
            <a:r>
              <a:rPr lang="en-US" sz="2150" dirty="0" smtClean="0">
                <a:hlinkClick r:id="rId3"/>
              </a:rPr>
              <a:t>alexis_weilmuenster@ajg.com</a:t>
            </a:r>
            <a:r>
              <a:rPr lang="en-US" sz="2150" dirty="0" smtClean="0"/>
              <a:t> </a:t>
            </a:r>
          </a:p>
          <a:p>
            <a:pPr eaLnBrk="1" hangingPunct="1">
              <a:spcBef>
                <a:spcPts val="0"/>
              </a:spcBef>
              <a:spcAft>
                <a:spcPts val="700"/>
              </a:spcAft>
            </a:pPr>
            <a:r>
              <a:rPr lang="en-US" altLang="en-US" sz="2150" b="1" dirty="0" smtClean="0">
                <a:cs typeface="Times New Roman" pitchFamily="18" charset="0"/>
              </a:rPr>
              <a:t>Vice Chair: </a:t>
            </a:r>
            <a:r>
              <a:rPr lang="en-US" sz="2150" dirty="0"/>
              <a:t>Joy K. Gardner</a:t>
            </a:r>
            <a:r>
              <a:rPr lang="en-US" altLang="en-US" sz="2150" dirty="0" smtClean="0">
                <a:cs typeface="Times New Roman" pitchFamily="18" charset="0"/>
              </a:rPr>
              <a:t>, </a:t>
            </a:r>
            <a:r>
              <a:rPr lang="en-US" sz="2150" dirty="0">
                <a:hlinkClick r:id="rId4"/>
              </a:rPr>
              <a:t>jgardner@comstockins.com</a:t>
            </a:r>
            <a:r>
              <a:rPr lang="en-US" sz="2150" dirty="0"/>
              <a:t> </a:t>
            </a:r>
            <a:endParaRPr lang="en-US" altLang="en-US" sz="2150" dirty="0" smtClean="0">
              <a:cs typeface="Times New Roman" pitchFamily="18" charset="0"/>
            </a:endParaRPr>
          </a:p>
          <a:p>
            <a:pPr eaLnBrk="1" hangingPunct="1">
              <a:spcBef>
                <a:spcPts val="0"/>
              </a:spcBef>
              <a:spcAft>
                <a:spcPts val="700"/>
              </a:spcAft>
            </a:pPr>
            <a:r>
              <a:rPr lang="en-US" altLang="en-US" sz="2150" b="1" dirty="0" smtClean="0">
                <a:cs typeface="Times New Roman" pitchFamily="18" charset="0"/>
              </a:rPr>
              <a:t>Region 1: </a:t>
            </a:r>
            <a:r>
              <a:rPr lang="en-US" sz="2150" dirty="0"/>
              <a:t>Jeannie L. </a:t>
            </a:r>
            <a:r>
              <a:rPr lang="en-US" sz="2150" dirty="0" err="1" smtClean="0"/>
              <a:t>Comins</a:t>
            </a:r>
            <a:r>
              <a:rPr lang="en-US" altLang="en-US" sz="2150" dirty="0" smtClean="0">
                <a:cs typeface="Times New Roman" pitchFamily="18" charset="0"/>
              </a:rPr>
              <a:t>, </a:t>
            </a:r>
            <a:r>
              <a:rPr lang="en-US" sz="2150" dirty="0" smtClean="0">
                <a:hlinkClick r:id="rId5"/>
              </a:rPr>
              <a:t>jcomins@mvphealthcare.com</a:t>
            </a:r>
            <a:endParaRPr lang="en-US" sz="2150" dirty="0" smtClean="0"/>
          </a:p>
          <a:p>
            <a:pPr eaLnBrk="1" hangingPunct="1">
              <a:spcBef>
                <a:spcPts val="0"/>
              </a:spcBef>
              <a:spcAft>
                <a:spcPts val="700"/>
              </a:spcAft>
            </a:pPr>
            <a:r>
              <a:rPr lang="en-US" altLang="en-US" sz="2150" b="1" dirty="0" smtClean="0">
                <a:cs typeface="Times New Roman" pitchFamily="18" charset="0"/>
              </a:rPr>
              <a:t>Region 3: </a:t>
            </a:r>
            <a:r>
              <a:rPr lang="en-US" sz="2150" dirty="0" err="1" smtClean="0"/>
              <a:t>Marthi</a:t>
            </a:r>
            <a:r>
              <a:rPr lang="en-US" sz="2150" dirty="0" smtClean="0"/>
              <a:t> Monckton</a:t>
            </a:r>
            <a:r>
              <a:rPr lang="en-US" altLang="en-US" sz="2150" dirty="0" smtClean="0">
                <a:cs typeface="Times New Roman" pitchFamily="18" charset="0"/>
              </a:rPr>
              <a:t>, </a:t>
            </a:r>
            <a:r>
              <a:rPr lang="en-US" sz="2150" dirty="0" smtClean="0">
                <a:hlinkClick r:id="rId6"/>
              </a:rPr>
              <a:t>martha_s_monckton@bcbsil.com</a:t>
            </a:r>
            <a:r>
              <a:rPr lang="en-US" sz="2150" dirty="0" smtClean="0"/>
              <a:t> </a:t>
            </a:r>
          </a:p>
          <a:p>
            <a:pPr eaLnBrk="1" hangingPunct="1">
              <a:spcBef>
                <a:spcPts val="0"/>
              </a:spcBef>
              <a:spcAft>
                <a:spcPts val="700"/>
              </a:spcAft>
            </a:pPr>
            <a:r>
              <a:rPr lang="en-US" altLang="en-US" sz="2150" b="1" dirty="0" smtClean="0">
                <a:cs typeface="Times New Roman" pitchFamily="18" charset="0"/>
              </a:rPr>
              <a:t>Region 4: </a:t>
            </a:r>
            <a:r>
              <a:rPr lang="en-US" sz="2150" dirty="0"/>
              <a:t>Anissa Schroeder</a:t>
            </a:r>
            <a:r>
              <a:rPr lang="en-US" altLang="en-US" sz="2150" dirty="0" smtClean="0">
                <a:cs typeface="Times New Roman" pitchFamily="18" charset="0"/>
              </a:rPr>
              <a:t>, </a:t>
            </a:r>
            <a:r>
              <a:rPr lang="en-US" sz="2150" dirty="0">
                <a:hlinkClick r:id="rId7"/>
              </a:rPr>
              <a:t>aschroeder@ameritas.com</a:t>
            </a:r>
            <a:r>
              <a:rPr lang="en-US" sz="2150" dirty="0"/>
              <a:t> </a:t>
            </a:r>
            <a:endParaRPr lang="en-US" sz="2150" dirty="0" smtClean="0"/>
          </a:p>
          <a:p>
            <a:pPr eaLnBrk="1" hangingPunct="1">
              <a:spcBef>
                <a:spcPts val="0"/>
              </a:spcBef>
              <a:spcAft>
                <a:spcPts val="700"/>
              </a:spcAft>
            </a:pPr>
            <a:r>
              <a:rPr lang="en-US" altLang="en-US" sz="2150" b="1" dirty="0" smtClean="0">
                <a:cs typeface="Times New Roman" pitchFamily="18" charset="0"/>
              </a:rPr>
              <a:t>Region 5: </a:t>
            </a:r>
            <a:r>
              <a:rPr lang="en-US" sz="2150" dirty="0"/>
              <a:t>Victoria A. </a:t>
            </a:r>
            <a:r>
              <a:rPr lang="en-US" sz="2150" dirty="0" smtClean="0"/>
              <a:t>Major-Bell</a:t>
            </a:r>
            <a:r>
              <a:rPr lang="en-US" altLang="en-US" sz="2150" dirty="0" smtClean="0">
                <a:cs typeface="Times New Roman" pitchFamily="18" charset="0"/>
              </a:rPr>
              <a:t>, </a:t>
            </a:r>
            <a:r>
              <a:rPr lang="en-US" sz="2150" dirty="0">
                <a:hlinkClick r:id="rId8"/>
              </a:rPr>
              <a:t>vmbsolutions@yahoo.com</a:t>
            </a:r>
            <a:r>
              <a:rPr lang="en-US" sz="2150" dirty="0"/>
              <a:t> </a:t>
            </a:r>
            <a:endParaRPr lang="en-US" sz="2150" dirty="0" smtClean="0"/>
          </a:p>
          <a:p>
            <a:pPr eaLnBrk="1" hangingPunct="1">
              <a:spcBef>
                <a:spcPts val="0"/>
              </a:spcBef>
              <a:spcAft>
                <a:spcPts val="700"/>
              </a:spcAft>
            </a:pPr>
            <a:r>
              <a:rPr lang="en-US" altLang="en-US" sz="2150" b="1" dirty="0" smtClean="0">
                <a:cs typeface="Times New Roman" pitchFamily="18" charset="0"/>
              </a:rPr>
              <a:t>Region 6: </a:t>
            </a:r>
            <a:r>
              <a:rPr lang="en-US" altLang="en-US" sz="2150" dirty="0" smtClean="0">
                <a:cs typeface="Times New Roman" pitchFamily="18" charset="0"/>
              </a:rPr>
              <a:t>Lan Miller,</a:t>
            </a:r>
            <a:r>
              <a:rPr lang="en-US" altLang="en-US" sz="2150" dirty="0" smtClean="0">
                <a:cs typeface="Times New Roman" pitchFamily="18" charset="0"/>
                <a:hlinkClick r:id="rId9"/>
              </a:rPr>
              <a:t> </a:t>
            </a:r>
            <a:r>
              <a:rPr lang="en-US" sz="2150" dirty="0" smtClean="0">
                <a:cs typeface="Times New Roman" pitchFamily="18" charset="0"/>
                <a:hlinkClick r:id="rId10"/>
              </a:rPr>
              <a:t>tlmiller@deltadentalok.org</a:t>
            </a:r>
            <a:r>
              <a:rPr lang="en-US" sz="2150" dirty="0" smtClean="0"/>
              <a:t> </a:t>
            </a:r>
            <a:endParaRPr lang="en-US" altLang="en-US" sz="2150" dirty="0" smtClean="0">
              <a:cs typeface="Times New Roman" pitchFamily="18" charset="0"/>
            </a:endParaRPr>
          </a:p>
          <a:p>
            <a:pPr eaLnBrk="1" hangingPunct="1">
              <a:spcBef>
                <a:spcPts val="0"/>
              </a:spcBef>
              <a:spcAft>
                <a:spcPts val="700"/>
              </a:spcAft>
            </a:pPr>
            <a:r>
              <a:rPr lang="en-US" altLang="en-US" sz="2150" b="1" dirty="0" smtClean="0">
                <a:cs typeface="Times New Roman" pitchFamily="18" charset="0"/>
              </a:rPr>
              <a:t>Region 7:</a:t>
            </a:r>
            <a:r>
              <a:rPr lang="en-US" altLang="en-US" sz="2150" dirty="0" smtClean="0">
                <a:cs typeface="Times New Roman" pitchFamily="18" charset="0"/>
              </a:rPr>
              <a:t> Danine Baca, </a:t>
            </a:r>
            <a:r>
              <a:rPr lang="en-US" sz="2150" dirty="0" smtClean="0">
                <a:cs typeface="Times New Roman" pitchFamily="18" charset="0"/>
                <a:hlinkClick r:id="rId10"/>
              </a:rPr>
              <a:t>danine@fincepts.com</a:t>
            </a:r>
            <a:endParaRPr lang="en-US" altLang="en-US" sz="2150" dirty="0" smtClean="0">
              <a:cs typeface="Times New Roman" pitchFamily="18" charset="0"/>
              <a:hlinkClick r:id="rId10"/>
            </a:endParaRPr>
          </a:p>
          <a:p>
            <a:pPr eaLnBrk="1" hangingPunct="1">
              <a:spcBef>
                <a:spcPts val="0"/>
              </a:spcBef>
              <a:spcAft>
                <a:spcPts val="700"/>
              </a:spcAft>
            </a:pPr>
            <a:r>
              <a:rPr lang="en-US" altLang="en-US" sz="2150" b="1" dirty="0" smtClean="0">
                <a:cs typeface="Times New Roman" pitchFamily="18" charset="0"/>
              </a:rPr>
              <a:t>Region 8: </a:t>
            </a:r>
            <a:r>
              <a:rPr lang="en-US" sz="2150" dirty="0" err="1"/>
              <a:t>Cerrina</a:t>
            </a:r>
            <a:r>
              <a:rPr lang="en-US" sz="2150" dirty="0"/>
              <a:t> Jensen</a:t>
            </a:r>
            <a:r>
              <a:rPr lang="en-US" altLang="en-US" sz="2150" dirty="0" smtClean="0">
                <a:cs typeface="Times New Roman" pitchFamily="18" charset="0"/>
              </a:rPr>
              <a:t>, </a:t>
            </a:r>
            <a:r>
              <a:rPr lang="en-US" sz="2150" dirty="0">
                <a:hlinkClick r:id="rId11"/>
              </a:rPr>
              <a:t>cjensen@coremarkins.com</a:t>
            </a:r>
            <a:r>
              <a:rPr lang="en-US" sz="2150" dirty="0"/>
              <a:t> </a:t>
            </a:r>
            <a:endParaRPr lang="en-US" sz="2150" dirty="0" smtClean="0"/>
          </a:p>
          <a:p>
            <a:pPr eaLnBrk="1" hangingPunct="1">
              <a:spcBef>
                <a:spcPts val="0"/>
              </a:spcBef>
              <a:spcAft>
                <a:spcPts val="700"/>
              </a:spcAft>
            </a:pPr>
            <a:r>
              <a:rPr lang="en-US" altLang="en-US" sz="2150" b="1" dirty="0" smtClean="0">
                <a:cs typeface="Times New Roman" pitchFamily="18" charset="0"/>
              </a:rPr>
              <a:t>Past Chair: </a:t>
            </a:r>
            <a:r>
              <a:rPr lang="en-US" sz="2000" dirty="0"/>
              <a:t>Ross W. </a:t>
            </a:r>
            <a:r>
              <a:rPr lang="en-US" sz="2000" dirty="0" smtClean="0"/>
              <a:t>Pendergraft</a:t>
            </a:r>
            <a:r>
              <a:rPr lang="en-US" altLang="en-US" sz="2000" dirty="0" smtClean="0">
                <a:cs typeface="Times New Roman" pitchFamily="18" charset="0"/>
              </a:rPr>
              <a:t>, </a:t>
            </a:r>
            <a:r>
              <a:rPr lang="en-US" sz="2000" dirty="0" smtClean="0">
                <a:hlinkClick r:id="rId12"/>
              </a:rPr>
              <a:t>Ross-Pendergraft@Leavitt.com</a:t>
            </a:r>
            <a:r>
              <a:rPr lang="en-US" sz="2000" dirty="0" smtClean="0"/>
              <a:t> </a:t>
            </a:r>
            <a:endParaRPr lang="en-US" altLang="en-US" sz="2000" b="1" dirty="0" smtClean="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228600" y="274638"/>
            <a:ext cx="8686800" cy="17827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smtClean="0">
                <a:latin typeface="Times New Roman" pitchFamily="18" charset="0"/>
                <a:cs typeface="Times New Roman" pitchFamily="18" charset="0"/>
              </a:rPr>
              <a:t>Awards Deadline</a:t>
            </a:r>
            <a:endParaRPr lang="en-US" altLang="en-US" smtClean="0">
              <a:latin typeface="Times New Roman" pitchFamily="18" charset="0"/>
              <a:cs typeface="Times New Roman" pitchFamily="18" charset="0"/>
            </a:endParaRPr>
          </a:p>
        </p:txBody>
      </p:sp>
      <p:sp>
        <p:nvSpPr>
          <p:cNvPr id="16387" name="Rectangle 3"/>
          <p:cNvSpPr>
            <a:spLocks noGrp="1" noChangeArrowheads="1"/>
          </p:cNvSpPr>
          <p:nvPr>
            <p:ph idx="1"/>
          </p:nvPr>
        </p:nvSpPr>
        <p:spPr bwMode="auto">
          <a:xfrm>
            <a:off x="457200" y="609600"/>
            <a:ext cx="8229600" cy="449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endParaRPr lang="en-US" altLang="en-US" u="sng" dirty="0" smtClean="0"/>
          </a:p>
          <a:p>
            <a:pPr algn="ctr" eaLnBrk="1" hangingPunct="1">
              <a:buFontTx/>
              <a:buNone/>
            </a:pPr>
            <a:endParaRPr lang="en-US" altLang="en-US" sz="4000" b="1" dirty="0" smtClean="0">
              <a:solidFill>
                <a:srgbClr val="FF0000"/>
              </a:solidFill>
            </a:endParaRPr>
          </a:p>
          <a:p>
            <a:pPr algn="ctr" eaLnBrk="1" hangingPunct="1">
              <a:buFontTx/>
              <a:buNone/>
            </a:pPr>
            <a:r>
              <a:rPr lang="en-US" altLang="en-US" sz="4000" b="1" dirty="0" smtClean="0">
                <a:solidFill>
                  <a:srgbClr val="FF0000"/>
                </a:solidFill>
                <a:latin typeface="Times New Roman" pitchFamily="18" charset="0"/>
                <a:cs typeface="Times New Roman" pitchFamily="18" charset="0"/>
              </a:rPr>
              <a:t>April 5</a:t>
            </a:r>
          </a:p>
          <a:p>
            <a:pPr algn="ctr" eaLnBrk="1" hangingPunct="1">
              <a:buFontTx/>
              <a:buNone/>
            </a:pPr>
            <a:r>
              <a:rPr lang="en-US" altLang="en-US" i="1" dirty="0" smtClean="0">
                <a:latin typeface="Times New Roman" pitchFamily="18" charset="0"/>
                <a:cs typeface="Times New Roman" pitchFamily="18" charset="0"/>
              </a:rPr>
              <a:t>(unless this occurs on a weekend then it falls on the following Monday.)</a:t>
            </a:r>
          </a:p>
        </p:txBody>
      </p:sp>
      <p:pic>
        <p:nvPicPr>
          <p:cNvPr id="16388" name="Picture 4"/>
          <p:cNvPicPr>
            <a:picLocks noChangeAspect="1" noChangeArrowheads="1"/>
          </p:cNvPicPr>
          <p:nvPr/>
        </p:nvPicPr>
        <p:blipFill>
          <a:blip r:embed="rId3" cstate="print"/>
          <a:srcRect/>
          <a:stretch>
            <a:fillRect/>
          </a:stretch>
        </p:blipFill>
        <p:spPr bwMode="auto">
          <a:xfrm>
            <a:off x="2286000" y="3962400"/>
            <a:ext cx="2286000" cy="2286000"/>
          </a:xfrm>
          <a:prstGeom prst="rect">
            <a:avLst/>
          </a:prstGeom>
          <a:noFill/>
          <a:ln w="9525">
            <a:noFill/>
            <a:miter lim="800000"/>
            <a:headEnd/>
            <a:tailEnd/>
          </a:ln>
        </p:spPr>
      </p:pic>
      <p:pic>
        <p:nvPicPr>
          <p:cNvPr id="16389" name="Picture 5"/>
          <p:cNvPicPr>
            <a:picLocks noChangeAspect="1" noChangeArrowheads="1"/>
          </p:cNvPicPr>
          <p:nvPr/>
        </p:nvPicPr>
        <p:blipFill>
          <a:blip r:embed="rId4" cstate="print"/>
          <a:srcRect/>
          <a:stretch>
            <a:fillRect/>
          </a:stretch>
        </p:blipFill>
        <p:spPr bwMode="auto">
          <a:xfrm>
            <a:off x="5340350" y="3962400"/>
            <a:ext cx="2286000"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Individual Awards</a:t>
            </a:r>
          </a:p>
        </p:txBody>
      </p:sp>
      <p:sp>
        <p:nvSpPr>
          <p:cNvPr id="9219" name="Rectangle 3"/>
          <p:cNvSpPr>
            <a:spLocks noGrp="1" noChangeArrowheads="1"/>
          </p:cNvSpPr>
          <p:nvPr>
            <p:ph idx="1"/>
          </p:nvPr>
        </p:nvSpPr>
        <p:spPr bwMode="auto">
          <a:extLst/>
        </p:spPr>
        <p:txBody>
          <a:bodyPr vert="horz" wrap="square" lIns="91440" tIns="45720" rIns="91440" bIns="45720" numCol="1" anchor="t" anchorCtr="0" compatLnSpc="1">
            <a:prstTxWarp prst="textNoShape">
              <a:avLst/>
            </a:prstTxWarp>
          </a:bodyPr>
          <a:lstStyle/>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Harold R. Gordon Award</a:t>
            </a:r>
          </a:p>
          <a:p>
            <a:pPr eaLnBrk="1" fontAlgn="auto" hangingPunct="1">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Distinguished Service Award</a:t>
            </a: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William </a:t>
            </a:r>
            <a:r>
              <a:rPr lang="en-US" altLang="en-US" sz="2400" dirty="0">
                <a:effectLst>
                  <a:outerShdw blurRad="38100" dist="38100" dir="2700000" algn="tl">
                    <a:srgbClr val="C0C0C0"/>
                  </a:outerShdw>
                </a:effectLst>
                <a:latin typeface="Times New Roman" pitchFamily="18" charset="0"/>
              </a:rPr>
              <a:t>G. Wetzel Public Speaking Award</a:t>
            </a: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Emerging Leader Award</a:t>
            </a:r>
            <a:endParaRPr lang="en-US" altLang="en-US" sz="2400" b="1" dirty="0" smtClean="0">
              <a:effectLst>
                <a:outerShdw blurRad="38100" dist="38100" dir="2700000" algn="tl">
                  <a:srgbClr val="C0C0C0"/>
                </a:outerShdw>
              </a:effectLst>
              <a:latin typeface="Times New Roman" pitchFamily="18" charset="0"/>
            </a:endParaRP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Presidential Citation Award (Chapter Presidents)</a:t>
            </a: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Recruiter of the Year Award</a:t>
            </a: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“Spirit of Freedom” Legislative Award</a:t>
            </a:r>
          </a:p>
          <a:p>
            <a:pPr eaLnBrk="1" fontAlgn="auto" hangingPunct="1">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Legislative Achievement Award</a:t>
            </a:r>
          </a:p>
          <a:p>
            <a:pPr eaLnBrk="1" fontAlgn="auto" hangingPunct="1">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Triple Crown Award</a:t>
            </a:r>
          </a:p>
          <a:p>
            <a:pPr eaLnBrk="1" fontAlgn="auto" hangingPunct="1">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Leading </a:t>
            </a:r>
            <a:r>
              <a:rPr lang="en-US" altLang="en-US" sz="2400" dirty="0">
                <a:effectLst>
                  <a:outerShdw blurRad="38100" dist="38100" dir="2700000" algn="tl">
                    <a:srgbClr val="C0C0C0"/>
                  </a:outerShdw>
                </a:effectLst>
                <a:latin typeface="Times New Roman" pitchFamily="18" charset="0"/>
              </a:rPr>
              <a:t>Producers Round Table (LPRT) </a:t>
            </a:r>
            <a:r>
              <a:rPr lang="en-US" altLang="en-US" sz="2400" dirty="0" smtClean="0">
                <a:effectLst>
                  <a:outerShdw blurRad="38100" dist="38100" dir="2700000" algn="tl">
                    <a:srgbClr val="C0C0C0"/>
                  </a:outerShdw>
                </a:effectLst>
                <a:latin typeface="Times New Roman" pitchFamily="18" charset="0"/>
              </a:rPr>
              <a:t>Award</a:t>
            </a:r>
            <a:endParaRPr lang="en-US" altLang="en-US" sz="2400" dirty="0">
              <a:effectLst>
                <a:outerShdw blurRad="38100" dist="38100" dir="2700000" algn="tl">
                  <a:srgbClr val="C0C0C0"/>
                </a:outerShdw>
              </a:effectLst>
              <a:latin typeface="Times New Roman" pitchFamily="18" charset="0"/>
            </a:endParaRPr>
          </a:p>
        </p:txBody>
      </p:sp>
      <p:pic>
        <p:nvPicPr>
          <p:cNvPr id="17412" name="Picture 3"/>
          <p:cNvPicPr>
            <a:picLocks noChangeAspect="1" noChangeArrowheads="1"/>
          </p:cNvPicPr>
          <p:nvPr/>
        </p:nvPicPr>
        <p:blipFill>
          <a:blip r:embed="rId3" cstate="print"/>
          <a:srcRect/>
          <a:stretch>
            <a:fillRect/>
          </a:stretch>
        </p:blipFill>
        <p:spPr bwMode="auto">
          <a:xfrm>
            <a:off x="6545263" y="1600200"/>
            <a:ext cx="2359025" cy="170656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Local Chapter Awards</a:t>
            </a:r>
          </a:p>
        </p:txBody>
      </p:sp>
      <p:sp>
        <p:nvSpPr>
          <p:cNvPr id="58371" name="Rectangle 3"/>
          <p:cNvSpPr>
            <a:spLocks noGrp="1" noChangeArrowheads="1"/>
          </p:cNvSpPr>
          <p:nvPr>
            <p:ph idx="1"/>
          </p:nvPr>
        </p:nvSpPr>
        <p:spPr bwMode="auto">
          <a:xfrm>
            <a:off x="609600" y="1676400"/>
            <a:ext cx="8077200" cy="4572000"/>
          </a:xfrm>
          <a:extLst/>
        </p:spPr>
        <p:txBody>
          <a:bodyPr vert="horz" wrap="square" lIns="91440" tIns="45720" rIns="91440" bIns="45720" numCol="1" anchor="t" anchorCtr="0" compatLnSpc="1">
            <a:prstTxWarp prst="textNoShape">
              <a:avLst/>
            </a:prstTxWarp>
          </a:bodyPr>
          <a:lstStyle/>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Pacesetter </a:t>
            </a:r>
            <a:r>
              <a:rPr lang="en-US" altLang="en-US" sz="2400" dirty="0">
                <a:effectLst>
                  <a:outerShdw blurRad="38100" dist="38100" dir="2700000" algn="tl">
                    <a:srgbClr val="C0C0C0"/>
                  </a:outerShdw>
                </a:effectLst>
                <a:latin typeface="Times New Roman" pitchFamily="18" charset="0"/>
              </a:rPr>
              <a:t>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Legislative </a:t>
            </a:r>
            <a:r>
              <a:rPr lang="en-US" altLang="en-US" sz="2400" dirty="0">
                <a:effectLst>
                  <a:outerShdw blurRad="38100" dist="38100" dir="2700000" algn="tl">
                    <a:srgbClr val="C0C0C0"/>
                  </a:outerShdw>
                </a:effectLst>
                <a:latin typeface="Times New Roman" pitchFamily="18" charset="0"/>
              </a:rPr>
              <a:t>Excellence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Media Relations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Robert W. Osler Education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William F. Flood Public Service 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Local Website 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Most New Members</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Retention</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Growth</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Membership – </a:t>
            </a:r>
            <a:r>
              <a:rPr lang="en-US" altLang="en-US" sz="2400" dirty="0" smtClean="0">
                <a:effectLst>
                  <a:outerShdw blurRad="38100" dist="38100" dir="2700000" algn="tl">
                    <a:srgbClr val="C0C0C0"/>
                  </a:outerShdw>
                </a:effectLst>
                <a:latin typeface="Times New Roman" pitchFamily="18" charset="0"/>
              </a:rPr>
              <a:t>Overall</a:t>
            </a:r>
            <a:endParaRPr lang="en-US" altLang="en-US" sz="2400" dirty="0">
              <a:effectLst>
                <a:outerShdw blurRad="38100" dist="38100" dir="2700000" algn="tl">
                  <a:srgbClr val="C0C0C0"/>
                </a:outerShdw>
              </a:effectLst>
              <a:latin typeface="Times New Roman" pitchFamily="18" charset="0"/>
            </a:endParaRPr>
          </a:p>
          <a:p>
            <a:pPr eaLnBrk="1" fontAlgn="auto" hangingPunct="1">
              <a:lnSpc>
                <a:spcPct val="90000"/>
              </a:lnSpc>
              <a:spcAft>
                <a:spcPts val="0"/>
              </a:spcAft>
              <a:buFont typeface="Arial"/>
              <a:buChar char="•"/>
              <a:defRPr/>
            </a:pPr>
            <a:endParaRPr lang="en-US" altLang="en-US" sz="2400" b="1" dirty="0">
              <a:effectLst>
                <a:outerShdw blurRad="38100" dist="38100" dir="2700000" algn="tl">
                  <a:srgbClr val="C0C0C0"/>
                </a:outerShdw>
              </a:effectLst>
              <a:latin typeface="Times New Roman" pitchFamily="18" charset="0"/>
            </a:endParaRPr>
          </a:p>
        </p:txBody>
      </p:sp>
      <p:pic>
        <p:nvPicPr>
          <p:cNvPr id="18436" name="Picture 3"/>
          <p:cNvPicPr>
            <a:picLocks noChangeAspect="1" noChangeArrowheads="1"/>
          </p:cNvPicPr>
          <p:nvPr/>
        </p:nvPicPr>
        <p:blipFill>
          <a:blip r:embed="rId3" cstate="print"/>
          <a:srcRect/>
          <a:stretch>
            <a:fillRect/>
          </a:stretch>
        </p:blipFill>
        <p:spPr bwMode="auto">
          <a:xfrm>
            <a:off x="6019800" y="1658938"/>
            <a:ext cx="2482850" cy="17700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Arial" charset="0"/>
                <a:cs typeface="Arial" charset="0"/>
              </a:rPr>
              <a:t/>
            </a:r>
            <a:br>
              <a:rPr lang="en-US" altLang="en-US" smtClean="0">
                <a:latin typeface="Arial" charset="0"/>
                <a:cs typeface="Arial" charset="0"/>
              </a:rPr>
            </a:br>
            <a:r>
              <a:rPr lang="en-US" altLang="en-US" smtClean="0">
                <a:latin typeface="Times New Roman" pitchFamily="18" charset="0"/>
                <a:cs typeface="Times New Roman" pitchFamily="18" charset="0"/>
              </a:rPr>
              <a:t>State Chapter Awards</a:t>
            </a:r>
          </a:p>
        </p:txBody>
      </p:sp>
      <p:sp>
        <p:nvSpPr>
          <p:cNvPr id="58371" name="Rectangle 3"/>
          <p:cNvSpPr>
            <a:spLocks noGrp="1" noChangeArrowheads="1"/>
          </p:cNvSpPr>
          <p:nvPr>
            <p:ph idx="1"/>
          </p:nvPr>
        </p:nvSpPr>
        <p:spPr bwMode="auto">
          <a:xfrm>
            <a:off x="609600" y="1676400"/>
            <a:ext cx="8077200" cy="4572000"/>
          </a:xfrm>
          <a:extLst/>
        </p:spPr>
        <p:txBody>
          <a:bodyPr vert="horz" wrap="square" lIns="91440" tIns="45720" rIns="91440" bIns="45720" numCol="1" anchor="t" anchorCtr="0" compatLnSpc="1">
            <a:prstTxWarp prst="textNoShape">
              <a:avLst/>
            </a:prstTxWarp>
          </a:bodyPr>
          <a:lstStyle/>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Landmark Award</a:t>
            </a:r>
            <a:endParaRPr lang="en-US" altLang="en-US" sz="2400" dirty="0">
              <a:effectLst>
                <a:outerShdw blurRad="38100" dist="38100" dir="2700000" algn="tl">
                  <a:srgbClr val="C0C0C0"/>
                </a:outerShdw>
              </a:effectLst>
              <a:latin typeface="Times New Roman" pitchFamily="18" charset="0"/>
            </a:endParaRP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Legislative </a:t>
            </a:r>
            <a:r>
              <a:rPr lang="en-US" altLang="en-US" sz="2400" dirty="0">
                <a:effectLst>
                  <a:outerShdw blurRad="38100" dist="38100" dir="2700000" algn="tl">
                    <a:srgbClr val="C0C0C0"/>
                  </a:outerShdw>
                </a:effectLst>
                <a:latin typeface="Times New Roman" pitchFamily="18" charset="0"/>
              </a:rPr>
              <a:t>Excellence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Media Relations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Robert W. Osler Education Award</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William F. Flood Public Service 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State Website 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Most New Members</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Retention</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Growth</a:t>
            </a:r>
          </a:p>
          <a:p>
            <a:pPr eaLnBrk="1" fontAlgn="auto" hangingPunct="1">
              <a:lnSpc>
                <a:spcPct val="90000"/>
              </a:lnSpc>
              <a:spcAft>
                <a:spcPts val="0"/>
              </a:spcAft>
              <a:buFont typeface="Arial"/>
              <a:buChar char="•"/>
              <a:defRPr/>
            </a:pPr>
            <a:r>
              <a:rPr lang="en-US" altLang="en-US" sz="2400" dirty="0">
                <a:effectLst>
                  <a:outerShdw blurRad="38100" dist="38100" dir="2700000" algn="tl">
                    <a:srgbClr val="C0C0C0"/>
                  </a:outerShdw>
                </a:effectLst>
                <a:latin typeface="Times New Roman" pitchFamily="18" charset="0"/>
              </a:rPr>
              <a:t>Membership – Overall</a:t>
            </a:r>
          </a:p>
          <a:p>
            <a:pPr marL="0" indent="0" eaLnBrk="1" fontAlgn="auto" hangingPunct="1">
              <a:lnSpc>
                <a:spcPct val="90000"/>
              </a:lnSpc>
              <a:spcAft>
                <a:spcPts val="0"/>
              </a:spcAft>
              <a:buNone/>
              <a:defRPr/>
            </a:pPr>
            <a:endParaRPr lang="en-US" altLang="en-US" sz="2400" dirty="0" smtClean="0">
              <a:effectLst>
                <a:outerShdw blurRad="38100" dist="38100" dir="2700000" algn="tl">
                  <a:srgbClr val="C0C0C0"/>
                </a:outerShdw>
              </a:effectLst>
              <a:latin typeface="Times New Roman" pitchFamily="18" charset="0"/>
            </a:endParaRPr>
          </a:p>
        </p:txBody>
      </p:sp>
      <p:pic>
        <p:nvPicPr>
          <p:cNvPr id="19460" name="Picture 3"/>
          <p:cNvPicPr>
            <a:picLocks noChangeAspect="1" noChangeArrowheads="1"/>
          </p:cNvPicPr>
          <p:nvPr/>
        </p:nvPicPr>
        <p:blipFill>
          <a:blip r:embed="rId3" cstate="print"/>
          <a:srcRect/>
          <a:stretch>
            <a:fillRect/>
          </a:stretch>
        </p:blipFill>
        <p:spPr bwMode="auto">
          <a:xfrm>
            <a:off x="6121400" y="2438400"/>
            <a:ext cx="2590800" cy="2209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mtClean="0">
                <a:latin typeface="Times New Roman" pitchFamily="18" charset="0"/>
                <a:cs typeface="Times New Roman" pitchFamily="18" charset="0"/>
              </a:rPr>
              <a:t/>
            </a:r>
            <a:br>
              <a:rPr lang="en-US" altLang="en-US" smtClean="0">
                <a:latin typeface="Times New Roman" pitchFamily="18" charset="0"/>
                <a:cs typeface="Times New Roman" pitchFamily="18" charset="0"/>
              </a:rPr>
            </a:br>
            <a:r>
              <a:rPr lang="en-US" altLang="en-US" smtClean="0">
                <a:latin typeface="Times New Roman" pitchFamily="18" charset="0"/>
                <a:cs typeface="Times New Roman" pitchFamily="18" charset="0"/>
              </a:rPr>
              <a:t>Regional Awards</a:t>
            </a:r>
          </a:p>
        </p:txBody>
      </p:sp>
      <p:sp>
        <p:nvSpPr>
          <p:cNvPr id="58371" name="Rectangle 3"/>
          <p:cNvSpPr>
            <a:spLocks noGrp="1" noChangeArrowheads="1"/>
          </p:cNvSpPr>
          <p:nvPr>
            <p:ph idx="1"/>
          </p:nvPr>
        </p:nvSpPr>
        <p:spPr bwMode="auto">
          <a:xfrm>
            <a:off x="609600" y="1676400"/>
            <a:ext cx="8077200" cy="4572000"/>
          </a:xfrm>
          <a:extLst/>
        </p:spPr>
        <p:txBody>
          <a:bodyPr vert="horz" wrap="square" lIns="91440" tIns="45720" rIns="91440" bIns="45720" numCol="1" anchor="t" anchorCtr="0" compatLnSpc="1">
            <a:prstTxWarp prst="textNoShape">
              <a:avLst/>
            </a:prstTxWarp>
          </a:bodyPr>
          <a:lstStyle/>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Blue Chip Award</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NAHU Cup</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Most New Members</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Retention</a:t>
            </a:r>
          </a:p>
          <a:p>
            <a:pPr eaLnBrk="1" fontAlgn="auto" hangingPunct="1">
              <a:lnSpc>
                <a:spcPct val="90000"/>
              </a:lnSpc>
              <a:spcAft>
                <a:spcPts val="0"/>
              </a:spcAft>
              <a:buFont typeface="Arial"/>
              <a:buChar char="•"/>
              <a:defRPr/>
            </a:pPr>
            <a:r>
              <a:rPr lang="en-US" altLang="en-US" sz="2400" dirty="0" smtClean="0">
                <a:effectLst>
                  <a:outerShdw blurRad="38100" dist="38100" dir="2700000" algn="tl">
                    <a:srgbClr val="C0C0C0"/>
                  </a:outerShdw>
                </a:effectLst>
                <a:latin typeface="Times New Roman" pitchFamily="18" charset="0"/>
              </a:rPr>
              <a:t>Membership – Highest Growth</a:t>
            </a:r>
          </a:p>
          <a:p>
            <a:pPr eaLnBrk="1" fontAlgn="auto" hangingPunct="1">
              <a:lnSpc>
                <a:spcPct val="90000"/>
              </a:lnSpc>
              <a:spcAft>
                <a:spcPts val="0"/>
              </a:spcAft>
              <a:buFont typeface="Arial"/>
              <a:buChar char="•"/>
              <a:defRPr/>
            </a:pPr>
            <a:endParaRPr lang="en-US" altLang="en-US" sz="2400" dirty="0" smtClean="0">
              <a:effectLst>
                <a:outerShdw blurRad="38100" dist="38100" dir="2700000" algn="tl">
                  <a:srgbClr val="C0C0C0"/>
                </a:outerShdw>
              </a:effectLst>
              <a:latin typeface="Times New Roman" pitchFamily="18" charset="0"/>
            </a:endParaRPr>
          </a:p>
          <a:p>
            <a:pPr eaLnBrk="1" fontAlgn="auto" hangingPunct="1">
              <a:lnSpc>
                <a:spcPct val="90000"/>
              </a:lnSpc>
              <a:spcAft>
                <a:spcPts val="0"/>
              </a:spcAft>
              <a:buFont typeface="Arial"/>
              <a:buChar char="•"/>
              <a:defRPr/>
            </a:pPr>
            <a:endParaRPr lang="en-US" altLang="en-US" sz="2400" dirty="0" smtClean="0">
              <a:effectLst>
                <a:outerShdw blurRad="38100" dist="38100" dir="2700000" algn="tl">
                  <a:srgbClr val="C0C0C0"/>
                </a:outerShdw>
              </a:effectLst>
              <a:latin typeface="Times New Roman" pitchFamily="18" charset="0"/>
            </a:endParaRPr>
          </a:p>
        </p:txBody>
      </p:sp>
      <p:pic>
        <p:nvPicPr>
          <p:cNvPr id="20484" name="Picture 1"/>
          <p:cNvPicPr>
            <a:picLocks noChangeAspect="1"/>
          </p:cNvPicPr>
          <p:nvPr/>
        </p:nvPicPr>
        <p:blipFill>
          <a:blip r:embed="rId3" cstate="print"/>
          <a:srcRect/>
          <a:stretch>
            <a:fillRect/>
          </a:stretch>
        </p:blipFill>
        <p:spPr bwMode="auto">
          <a:xfrm>
            <a:off x="2362200" y="3962400"/>
            <a:ext cx="4487863"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28600" y="457200"/>
            <a:ext cx="8686800" cy="960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How to Begin?</a:t>
            </a:r>
          </a:p>
        </p:txBody>
      </p:sp>
      <p:sp>
        <p:nvSpPr>
          <p:cNvPr id="21507" name="Content Placeholder 2"/>
          <p:cNvSpPr>
            <a:spLocks noGrp="1"/>
          </p:cNvSpPr>
          <p:nvPr>
            <p:ph idx="1"/>
          </p:nvPr>
        </p:nvSpPr>
        <p:spPr bwMode="auto">
          <a:xfrm>
            <a:off x="228600" y="1143000"/>
            <a:ext cx="8610600" cy="5181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Download &amp; print NAHU awards to familiarize yourself with the criteria of each award. Award criteria is on the NAHU website http://www.nahu.org/members/awards.cfm.</a:t>
            </a:r>
          </a:p>
          <a:p>
            <a:pPr eaLnBrk="1" hangingPunct="1"/>
            <a:r>
              <a:rPr lang="en-US" sz="2400" smtClean="0"/>
              <a:t>Assemble your empty submission booklets now. Print table(s) of contents, tab dividers and section heading pages with the items needed for each section, and organize your booklets that you will submit later. Submission books are your guide and holder for the items that you will be collecting during the year.</a:t>
            </a:r>
          </a:p>
          <a:p>
            <a:pPr eaLnBrk="1" hangingPunct="1"/>
            <a:r>
              <a:rPr lang="en-US" sz="2400" smtClean="0"/>
              <a:t>Meet with your chapter president to coordinate awards in strategic planning and/or leadership sessions.</a:t>
            </a:r>
          </a:p>
          <a:p>
            <a:pPr eaLnBrk="1" hangingPunct="1"/>
            <a:r>
              <a:rPr lang="en-US" sz="2400" smtClean="0"/>
              <a:t>Plan to attend all board meetings and events for your chapter all year.</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228600" y="457200"/>
            <a:ext cx="8686800" cy="960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Arial" charset="0"/>
                <a:cs typeface="Arial" charset="0"/>
              </a:rPr>
              <a:t>How to Begin?</a:t>
            </a:r>
          </a:p>
        </p:txBody>
      </p:sp>
      <p:sp>
        <p:nvSpPr>
          <p:cNvPr id="4" name="Content Placeholder 2"/>
          <p:cNvSpPr>
            <a:spLocks noGrp="1"/>
          </p:cNvSpPr>
          <p:nvPr>
            <p:ph idx="1"/>
          </p:nvPr>
        </p:nvSpPr>
        <p:spPr>
          <a:xfrm>
            <a:off x="228600" y="1143000"/>
            <a:ext cx="8229600" cy="4525963"/>
          </a:xfrm>
        </p:spPr>
        <p:txBody>
          <a:bodyPr/>
          <a:lstStyle/>
          <a:p>
            <a:pPr eaLnBrk="1" hangingPunct="1">
              <a:buFont typeface="Arial" panose="020B0604020202020204" pitchFamily="34" charset="0"/>
              <a:buChar char="•"/>
              <a:defRPr/>
            </a:pPr>
            <a:r>
              <a:rPr lang="en-US" sz="2400" dirty="0"/>
              <a:t>Collect multiple copies of all meeting agendas, minutes, notices, flyers, registration forms; state </a:t>
            </a:r>
            <a:r>
              <a:rPr lang="en-US" sz="2400" dirty="0" smtClean="0"/>
              <a:t>approved continuing </a:t>
            </a:r>
            <a:r>
              <a:rPr lang="en-US" sz="2400" dirty="0"/>
              <a:t>education certificates, all copies of newsletters, copies of media releases, etc.</a:t>
            </a:r>
          </a:p>
          <a:p>
            <a:pPr eaLnBrk="1" hangingPunct="1">
              <a:buFont typeface="Arial" panose="020B0604020202020204" pitchFamily="34" charset="0"/>
              <a:buChar char="•"/>
              <a:defRPr/>
            </a:pPr>
            <a:r>
              <a:rPr lang="en-US" sz="2400" dirty="0" smtClean="0"/>
              <a:t>Review </a:t>
            </a:r>
            <a:r>
              <a:rPr lang="en-US" sz="2400" dirty="0"/>
              <a:t>the state/local awards chair position description.</a:t>
            </a:r>
          </a:p>
          <a:p>
            <a:pPr eaLnBrk="1" hangingPunct="1">
              <a:buFont typeface="Arial" panose="020B0604020202020204" pitchFamily="34" charset="0"/>
              <a:buChar char="•"/>
              <a:defRPr/>
            </a:pPr>
            <a:r>
              <a:rPr lang="en-US" sz="2400" dirty="0" smtClean="0"/>
              <a:t>Contact </a:t>
            </a:r>
            <a:r>
              <a:rPr lang="en-US" sz="2400" dirty="0"/>
              <a:t>your regional awards chair to get acquainted and ask any questions.</a:t>
            </a:r>
          </a:p>
          <a:p>
            <a:pPr eaLnBrk="1" hangingPunct="1">
              <a:buFont typeface="Arial" panose="020B0604020202020204" pitchFamily="34" charset="0"/>
              <a:buChar char="•"/>
              <a:defRPr/>
            </a:pPr>
            <a:r>
              <a:rPr lang="en-US" sz="2400" dirty="0" smtClean="0"/>
              <a:t>Complete </a:t>
            </a:r>
            <a:r>
              <a:rPr lang="en-US" sz="2400" dirty="0"/>
              <a:t>and sign the commitment form. (See appendix section of this Leadership Guide</a:t>
            </a:r>
            <a:r>
              <a:rPr lang="en-US" sz="2400" dirty="0" smtClean="0"/>
              <a:t>.)</a:t>
            </a:r>
          </a:p>
          <a:p>
            <a:pPr eaLnBrk="1" hangingPunct="1">
              <a:buFont typeface="Arial" panose="020B0604020202020204" pitchFamily="34" charset="0"/>
              <a:buChar char="•"/>
              <a:defRPr/>
            </a:pPr>
            <a:endParaRPr lang="en-US" sz="1050" dirty="0"/>
          </a:p>
          <a:p>
            <a:pPr marL="0" indent="0" eaLnBrk="1" hangingPunct="1">
              <a:buFont typeface="Arial" panose="020B0604020202020204" pitchFamily="34" charset="0"/>
              <a:buNone/>
              <a:defRPr/>
            </a:pPr>
            <a:r>
              <a:rPr lang="en-US" sz="2400" dirty="0"/>
              <a:t>As awards chair, it is important that you are organized, detailed, active and involved in your association activities </a:t>
            </a:r>
            <a:r>
              <a:rPr lang="en-US" sz="2400" dirty="0" smtClean="0"/>
              <a:t>during the </a:t>
            </a:r>
            <a:r>
              <a:rPr lang="en-US" sz="2400" dirty="0"/>
              <a:t>year.</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AHU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Making It Happen together</Template>
  <TotalTime>1484</TotalTime>
  <Words>2566</Words>
  <Application>Microsoft Office PowerPoint</Application>
  <PresentationFormat>On-screen Show (4:3)</PresentationFormat>
  <Paragraphs>258</Paragraphs>
  <Slides>20</Slides>
  <Notes>20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1_Default Design</vt:lpstr>
      <vt:lpstr>Default Design</vt:lpstr>
      <vt:lpstr>NAHUCover</vt:lpstr>
      <vt:lpstr>Office Theme</vt:lpstr>
      <vt:lpstr>Awards Leadership Training</vt:lpstr>
      <vt:lpstr> Why NAHU Awards –  Recognition &amp; Direction</vt:lpstr>
      <vt:lpstr> Awards Deadline</vt:lpstr>
      <vt:lpstr> Individual Awards</vt:lpstr>
      <vt:lpstr> Local Chapter Awards</vt:lpstr>
      <vt:lpstr> State Chapter Awards</vt:lpstr>
      <vt:lpstr> Regional Awards</vt:lpstr>
      <vt:lpstr>How to Begin?</vt:lpstr>
      <vt:lpstr>How to Begin?</vt:lpstr>
      <vt:lpstr> Applying for NAHU Awards</vt:lpstr>
      <vt:lpstr> Applying for NAHU Awards</vt:lpstr>
      <vt:lpstr> Tips for Organization</vt:lpstr>
      <vt:lpstr> Documenting Events</vt:lpstr>
      <vt:lpstr> NAHU Award Tools</vt:lpstr>
      <vt:lpstr> Awards Guidebook</vt:lpstr>
      <vt:lpstr>Top 10 Reasons  Applications Lose Points</vt:lpstr>
      <vt:lpstr>Top 10 Reasons  Applications Lose Points</vt:lpstr>
      <vt:lpstr> Submitting Applications</vt:lpstr>
      <vt:lpstr>Strategic Planning Spreadsheets</vt:lpstr>
      <vt:lpstr> Contact Your Regional  2016-2017 Awards Committee Chair</vt:lpstr>
    </vt:vector>
  </TitlesOfParts>
  <Company>NAHU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Award Applications: Better Than Ever</dc:title>
  <dc:creator>bwillson</dc:creator>
  <cp:lastModifiedBy>Brooke Willson</cp:lastModifiedBy>
  <cp:revision>66</cp:revision>
  <dcterms:created xsi:type="dcterms:W3CDTF">2005-10-12T18:01:08Z</dcterms:created>
  <dcterms:modified xsi:type="dcterms:W3CDTF">2018-04-24T17:20:54Z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