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6"/>
  </p:notesMasterIdLst>
  <p:handoutMasterIdLst>
    <p:handoutMasterId r:id="rId37"/>
  </p:handoutMasterIdLst>
  <p:sldIdLst>
    <p:sldId id="256" r:id="rId2"/>
    <p:sldId id="364" r:id="rId3"/>
    <p:sldId id="361" r:id="rId4"/>
    <p:sldId id="362" r:id="rId5"/>
    <p:sldId id="363" r:id="rId6"/>
    <p:sldId id="340" r:id="rId7"/>
    <p:sldId id="376" r:id="rId8"/>
    <p:sldId id="342" r:id="rId9"/>
    <p:sldId id="347" r:id="rId10"/>
    <p:sldId id="367" r:id="rId11"/>
    <p:sldId id="371" r:id="rId12"/>
    <p:sldId id="365" r:id="rId13"/>
    <p:sldId id="369" r:id="rId14"/>
    <p:sldId id="349" r:id="rId15"/>
    <p:sldId id="346" r:id="rId16"/>
    <p:sldId id="282" r:id="rId17"/>
    <p:sldId id="286" r:id="rId18"/>
    <p:sldId id="322" r:id="rId19"/>
    <p:sldId id="295" r:id="rId20"/>
    <p:sldId id="326" r:id="rId21"/>
    <p:sldId id="341" r:id="rId22"/>
    <p:sldId id="292" r:id="rId23"/>
    <p:sldId id="308" r:id="rId24"/>
    <p:sldId id="311" r:id="rId25"/>
    <p:sldId id="317" r:id="rId26"/>
    <p:sldId id="313" r:id="rId27"/>
    <p:sldId id="314" r:id="rId28"/>
    <p:sldId id="316" r:id="rId29"/>
    <p:sldId id="380" r:id="rId30"/>
    <p:sldId id="381" r:id="rId31"/>
    <p:sldId id="339" r:id="rId32"/>
    <p:sldId id="377" r:id="rId33"/>
    <p:sldId id="378" r:id="rId34"/>
    <p:sldId id="379" r:id="rId35"/>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ECFF"/>
    <a:srgbClr val="3366CC"/>
    <a:srgbClr val="0099CC"/>
    <a:srgbClr val="00CCFF"/>
    <a:srgbClr val="FFD2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8" autoAdjust="0"/>
    <p:restoredTop sz="94660"/>
  </p:normalViewPr>
  <p:slideViewPr>
    <p:cSldViewPr>
      <p:cViewPr>
        <p:scale>
          <a:sx n="78" d="100"/>
          <a:sy n="78" d="100"/>
        </p:scale>
        <p:origin x="-2556" y="-8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50"/>
    </p:cViewPr>
  </p:sorterViewPr>
  <p:notesViewPr>
    <p:cSldViewPr>
      <p:cViewPr varScale="1">
        <p:scale>
          <a:sx n="33" d="100"/>
          <a:sy n="33" d="100"/>
        </p:scale>
        <p:origin x="-1398" y="-96"/>
      </p:cViewPr>
      <p:guideLst>
        <p:guide orient="horz" pos="2927"/>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none" lIns="92967" tIns="46484" rIns="92967" bIns="46484" numCol="1" anchor="t" anchorCtr="0" compatLnSpc="1">
            <a:prstTxWarp prst="textNoShape">
              <a:avLst/>
            </a:prstTxWarp>
          </a:bodyPr>
          <a:lstStyle>
            <a:lvl1pPr defTabSz="930275">
              <a:defRPr sz="1200"/>
            </a:lvl1pPr>
          </a:lstStyle>
          <a:p>
            <a:endParaRPr lang="en-US"/>
          </a:p>
        </p:txBody>
      </p:sp>
      <p:sp>
        <p:nvSpPr>
          <p:cNvPr id="8704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none" lIns="92967" tIns="46484" rIns="92967" bIns="46484" numCol="1" anchor="t" anchorCtr="0" compatLnSpc="1">
            <a:prstTxWarp prst="textNoShape">
              <a:avLst/>
            </a:prstTxWarp>
          </a:bodyPr>
          <a:lstStyle>
            <a:lvl1pPr algn="r" defTabSz="930275">
              <a:defRPr sz="1200"/>
            </a:lvl1pPr>
          </a:lstStyle>
          <a:p>
            <a:endParaRPr lang="en-US"/>
          </a:p>
        </p:txBody>
      </p:sp>
      <p:sp>
        <p:nvSpPr>
          <p:cNvPr id="8704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none" lIns="92967" tIns="46484" rIns="92967" bIns="46484" numCol="1" anchor="b" anchorCtr="0" compatLnSpc="1">
            <a:prstTxWarp prst="textNoShape">
              <a:avLst/>
            </a:prstTxWarp>
          </a:bodyPr>
          <a:lstStyle>
            <a:lvl1pPr defTabSz="930275">
              <a:defRPr sz="1200"/>
            </a:lvl1pPr>
          </a:lstStyle>
          <a:p>
            <a:endParaRPr lang="en-US"/>
          </a:p>
        </p:txBody>
      </p:sp>
      <p:sp>
        <p:nvSpPr>
          <p:cNvPr id="8704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none" lIns="92967" tIns="46484" rIns="92967" bIns="46484" numCol="1" anchor="b" anchorCtr="0" compatLnSpc="1">
            <a:prstTxWarp prst="textNoShape">
              <a:avLst/>
            </a:prstTxWarp>
          </a:bodyPr>
          <a:lstStyle>
            <a:lvl1pPr algn="r" defTabSz="930275">
              <a:defRPr sz="1200"/>
            </a:lvl1pPr>
          </a:lstStyle>
          <a:p>
            <a:fld id="{58EF689D-4E97-4470-ACAC-8B6B86DC7060}" type="slidenum">
              <a:rPr lang="en-US"/>
              <a:pPr/>
              <a:t>‹#›</a:t>
            </a:fld>
            <a:endParaRPr lang="en-US"/>
          </a:p>
        </p:txBody>
      </p:sp>
    </p:spTree>
    <p:extLst>
      <p:ext uri="{BB962C8B-B14F-4D97-AF65-F5344CB8AC3E}">
        <p14:creationId xmlns:p14="http://schemas.microsoft.com/office/powerpoint/2010/main" val="315432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none" lIns="92967" tIns="46484" rIns="92967" bIns="46484" numCol="1" anchor="t" anchorCtr="0" compatLnSpc="1">
            <a:prstTxWarp prst="textNoShape">
              <a:avLst/>
            </a:prstTxWarp>
          </a:bodyPr>
          <a:lstStyle>
            <a:lvl1pPr defTabSz="930275">
              <a:defRPr sz="1200"/>
            </a:lvl1pPr>
          </a:lstStyle>
          <a:p>
            <a:endParaRPr lang="en-US"/>
          </a:p>
        </p:txBody>
      </p:sp>
      <p:sp>
        <p:nvSpPr>
          <p:cNvPr id="55299"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none" lIns="92967" tIns="46484" rIns="92967" bIns="46484" numCol="1" anchor="t" anchorCtr="0" compatLnSpc="1">
            <a:prstTxWarp prst="textNoShape">
              <a:avLst/>
            </a:prstTxWarp>
          </a:bodyPr>
          <a:lstStyle>
            <a:lvl1pPr algn="r" defTabSz="930275">
              <a:defRPr sz="1200"/>
            </a:lvl1pPr>
          </a:lstStyle>
          <a:p>
            <a:endParaRPr lang="en-US"/>
          </a:p>
        </p:txBody>
      </p:sp>
      <p:sp>
        <p:nvSpPr>
          <p:cNvPr id="55300" name="Rectangle 4"/>
          <p:cNvSpPr>
            <a:spLocks noGrp="1" noRot="1" noChangeAspect="1" noChangeArrowheads="1" noTextEdit="1"/>
          </p:cNvSpPr>
          <p:nvPr>
            <p:ph type="sldImg" idx="2"/>
          </p:nvPr>
        </p:nvSpPr>
        <p:spPr bwMode="auto">
          <a:xfrm>
            <a:off x="1195388" y="692150"/>
            <a:ext cx="4621212" cy="3465513"/>
          </a:xfrm>
          <a:prstGeom prst="rect">
            <a:avLst/>
          </a:prstGeom>
          <a:noFill/>
          <a:ln w="9525">
            <a:solidFill>
              <a:srgbClr val="000000"/>
            </a:solidFill>
            <a:miter lim="800000"/>
            <a:headEnd/>
            <a:tailEnd/>
          </a:ln>
          <a:effectLst/>
        </p:spPr>
      </p:sp>
      <p:sp>
        <p:nvSpPr>
          <p:cNvPr id="55301" name="Rectangle 5"/>
          <p:cNvSpPr>
            <a:spLocks noGrp="1" noChangeArrowheads="1"/>
          </p:cNvSpPr>
          <p:nvPr>
            <p:ph type="body" sz="quarter" idx="3"/>
          </p:nvPr>
        </p:nvSpPr>
        <p:spPr bwMode="auto">
          <a:xfrm>
            <a:off x="935038" y="4387850"/>
            <a:ext cx="5140325" cy="4237038"/>
          </a:xfrm>
          <a:prstGeom prst="rect">
            <a:avLst/>
          </a:prstGeom>
          <a:noFill/>
          <a:ln w="9525">
            <a:noFill/>
            <a:miter lim="800000"/>
            <a:headEnd/>
            <a:tailEnd/>
          </a:ln>
          <a:effectLst/>
        </p:spPr>
        <p:txBody>
          <a:bodyPr vert="horz" wrap="none" lIns="92967" tIns="46484" rIns="92967" bIns="4648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2" name="Rectangle 6"/>
          <p:cNvSpPr>
            <a:spLocks noGrp="1" noChangeArrowheads="1"/>
          </p:cNvSpPr>
          <p:nvPr>
            <p:ph type="ftr" sz="quarter" idx="4"/>
          </p:nvPr>
        </p:nvSpPr>
        <p:spPr bwMode="auto">
          <a:xfrm>
            <a:off x="0" y="8856663"/>
            <a:ext cx="3038475" cy="460375"/>
          </a:xfrm>
          <a:prstGeom prst="rect">
            <a:avLst/>
          </a:prstGeom>
          <a:noFill/>
          <a:ln w="9525">
            <a:noFill/>
            <a:miter lim="800000"/>
            <a:headEnd/>
            <a:tailEnd/>
          </a:ln>
          <a:effectLst/>
        </p:spPr>
        <p:txBody>
          <a:bodyPr vert="horz" wrap="none" lIns="92967" tIns="46484" rIns="92967" bIns="46484" numCol="1" anchor="b" anchorCtr="0" compatLnSpc="1">
            <a:prstTxWarp prst="textNoShape">
              <a:avLst/>
            </a:prstTxWarp>
          </a:bodyPr>
          <a:lstStyle>
            <a:lvl1pPr defTabSz="930275">
              <a:defRPr sz="1200"/>
            </a:lvl1pPr>
          </a:lstStyle>
          <a:p>
            <a:endParaRPr lang="en-US"/>
          </a:p>
        </p:txBody>
      </p:sp>
      <p:sp>
        <p:nvSpPr>
          <p:cNvPr id="55303" name="Rectangle 7"/>
          <p:cNvSpPr>
            <a:spLocks noGrp="1" noChangeArrowheads="1"/>
          </p:cNvSpPr>
          <p:nvPr>
            <p:ph type="sldNum" sz="quarter" idx="5"/>
          </p:nvPr>
        </p:nvSpPr>
        <p:spPr bwMode="auto">
          <a:xfrm>
            <a:off x="3971925" y="8856663"/>
            <a:ext cx="3038475" cy="460375"/>
          </a:xfrm>
          <a:prstGeom prst="rect">
            <a:avLst/>
          </a:prstGeom>
          <a:noFill/>
          <a:ln w="9525">
            <a:noFill/>
            <a:miter lim="800000"/>
            <a:headEnd/>
            <a:tailEnd/>
          </a:ln>
          <a:effectLst/>
        </p:spPr>
        <p:txBody>
          <a:bodyPr vert="horz" wrap="none" lIns="92967" tIns="46484" rIns="92967" bIns="46484" numCol="1" anchor="b" anchorCtr="0" compatLnSpc="1">
            <a:prstTxWarp prst="textNoShape">
              <a:avLst/>
            </a:prstTxWarp>
          </a:bodyPr>
          <a:lstStyle>
            <a:lvl1pPr algn="r" defTabSz="930275">
              <a:defRPr sz="1200"/>
            </a:lvl1pPr>
          </a:lstStyle>
          <a:p>
            <a:fld id="{A679703A-F226-4BB5-B934-917CE9A52912}" type="slidenum">
              <a:rPr lang="en-US"/>
              <a:pPr/>
              <a:t>‹#›</a:t>
            </a:fld>
            <a:endParaRPr lang="en-US"/>
          </a:p>
        </p:txBody>
      </p:sp>
    </p:spTree>
    <p:extLst>
      <p:ext uri="{BB962C8B-B14F-4D97-AF65-F5344CB8AC3E}">
        <p14:creationId xmlns:p14="http://schemas.microsoft.com/office/powerpoint/2010/main" val="8884194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endParaRPr lang="en-US" dirty="0"/>
          </a:p>
        </p:txBody>
      </p:sp>
      <p:sp>
        <p:nvSpPr>
          <p:cNvPr id="4" name="Slide Number Placeholder 3"/>
          <p:cNvSpPr>
            <a:spLocks noGrp="1"/>
          </p:cNvSpPr>
          <p:nvPr>
            <p:ph type="sldNum" sz="quarter" idx="10"/>
          </p:nvPr>
        </p:nvSpPr>
        <p:spPr/>
        <p:txBody>
          <a:bodyPr/>
          <a:lstStyle/>
          <a:p>
            <a:fld id="{8016E591-1185-4873-8E8A-BAE3BDB2A7D0}" type="slidenum">
              <a:rPr lang="en-US" smtClean="0"/>
              <a:t>7</a:t>
            </a:fld>
            <a:endParaRPr lang="en-US"/>
          </a:p>
        </p:txBody>
      </p:sp>
    </p:spTree>
    <p:extLst>
      <p:ext uri="{BB962C8B-B14F-4D97-AF65-F5344CB8AC3E}">
        <p14:creationId xmlns:p14="http://schemas.microsoft.com/office/powerpoint/2010/main" val="186724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6C5F8-AB2C-4E7A-BAB9-DBEE89074BEA}" type="slidenum">
              <a:rPr lang="en-US"/>
              <a:pPr/>
              <a:t>17</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a:t>Mention Online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12642" name="Group 1026"/>
          <p:cNvGrpSpPr>
            <a:grpSpLocks/>
          </p:cNvGrpSpPr>
          <p:nvPr/>
        </p:nvGrpSpPr>
        <p:grpSpPr bwMode="auto">
          <a:xfrm>
            <a:off x="-1035050" y="1552575"/>
            <a:ext cx="10179050" cy="5305425"/>
            <a:chOff x="-652" y="978"/>
            <a:chExt cx="6412" cy="3342"/>
          </a:xfrm>
        </p:grpSpPr>
        <p:sp>
          <p:nvSpPr>
            <p:cNvPr id="112643" name="Freeform 1027"/>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endParaRPr lang="en-US"/>
            </a:p>
          </p:txBody>
        </p:sp>
        <p:sp>
          <p:nvSpPr>
            <p:cNvPr id="112644" name="Arc 1028"/>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endParaRPr lang="en-US"/>
            </a:p>
          </p:txBody>
        </p:sp>
      </p:grpSp>
      <p:sp>
        <p:nvSpPr>
          <p:cNvPr id="112645" name="Rectangle 1029"/>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112646"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112647" name="Rectangle 1031"/>
          <p:cNvSpPr>
            <a:spLocks noGrp="1" noChangeArrowheads="1"/>
          </p:cNvSpPr>
          <p:nvPr>
            <p:ph type="dt" sz="quarter" idx="2"/>
          </p:nvPr>
        </p:nvSpPr>
        <p:spPr/>
        <p:txBody>
          <a:bodyPr/>
          <a:lstStyle>
            <a:lvl1pPr>
              <a:defRPr/>
            </a:lvl1pPr>
          </a:lstStyle>
          <a:p>
            <a:endParaRPr lang="en-US"/>
          </a:p>
        </p:txBody>
      </p:sp>
      <p:sp>
        <p:nvSpPr>
          <p:cNvPr id="112648" name="Rectangle 1032"/>
          <p:cNvSpPr>
            <a:spLocks noGrp="1" noChangeArrowheads="1"/>
          </p:cNvSpPr>
          <p:nvPr>
            <p:ph type="ftr" sz="quarter" idx="3"/>
          </p:nvPr>
        </p:nvSpPr>
        <p:spPr/>
        <p:txBody>
          <a:bodyPr/>
          <a:lstStyle>
            <a:lvl1pPr>
              <a:defRPr/>
            </a:lvl1pPr>
          </a:lstStyle>
          <a:p>
            <a:endParaRPr lang="en-US"/>
          </a:p>
        </p:txBody>
      </p:sp>
      <p:sp>
        <p:nvSpPr>
          <p:cNvPr id="112649" name="Rectangle 1033"/>
          <p:cNvSpPr>
            <a:spLocks noGrp="1" noChangeArrowheads="1"/>
          </p:cNvSpPr>
          <p:nvPr>
            <p:ph type="sldNum" sz="quarter" idx="4"/>
          </p:nvPr>
        </p:nvSpPr>
        <p:spPr/>
        <p:txBody>
          <a:bodyPr/>
          <a:lstStyle>
            <a:lvl1pPr>
              <a:defRPr/>
            </a:lvl1pPr>
          </a:lstStyle>
          <a:p>
            <a:fld id="{36B88B19-CC3E-4A88-ADAB-7C8DAA0E7153}"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F8D1F6-34DD-4A7B-8305-0DE275BA53A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A521FC-15E9-4E6A-B09E-84B6B92AD7F2}"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11480"/>
            <a:ext cx="8229600" cy="806157"/>
          </a:xfrm>
          <a:prstGeom prst="rect">
            <a:avLst/>
          </a:prstGeo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b="0"/>
            </a:lvl1pPr>
          </a:lstStyle>
          <a:p>
            <a:r>
              <a:rPr lang="en-US" dirty="0" smtClean="0"/>
              <a:t>Slide Title Here</a:t>
            </a:r>
            <a:br>
              <a:rPr lang="en-US" dirty="0" smtClean="0"/>
            </a:br>
            <a:endParaRPr lang="en-US" dirty="0"/>
          </a:p>
        </p:txBody>
      </p:sp>
      <p:sp>
        <p:nvSpPr>
          <p:cNvPr id="3" name="Content Placeholder 2"/>
          <p:cNvSpPr>
            <a:spLocks noGrp="1"/>
          </p:cNvSpPr>
          <p:nvPr>
            <p:ph sz="half" idx="1"/>
          </p:nvPr>
        </p:nvSpPr>
        <p:spPr>
          <a:xfrm>
            <a:off x="457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0" hasCustomPrompt="1"/>
          </p:nvPr>
        </p:nvSpPr>
        <p:spPr>
          <a:xfrm>
            <a:off x="457200" y="1417638"/>
            <a:ext cx="4038600" cy="492125"/>
          </a:xfrm>
          <a:prstGeom prst="rect">
            <a:avLst/>
          </a:prstGeom>
        </p:spPr>
        <p:txBody>
          <a:bodyPr vert="horz"/>
          <a:lstStyle>
            <a:lvl1pPr>
              <a:buFontTx/>
              <a:buNone/>
              <a:defRPr sz="2400" b="1" i="1">
                <a:solidFill>
                  <a:srgbClr val="00338E"/>
                </a:solidFill>
              </a:defRPr>
            </a:lvl1pPr>
            <a:lvl2pPr>
              <a:defRPr sz="2800" b="1">
                <a:solidFill>
                  <a:srgbClr val="00338E"/>
                </a:solidFill>
              </a:defRPr>
            </a:lvl2pPr>
            <a:lvl3pPr>
              <a:defRPr sz="2800" b="1">
                <a:solidFill>
                  <a:srgbClr val="00338E"/>
                </a:solidFill>
              </a:defRPr>
            </a:lvl3pPr>
            <a:lvl4pPr>
              <a:defRPr sz="2800" b="1">
                <a:solidFill>
                  <a:srgbClr val="00338E"/>
                </a:solidFill>
              </a:defRPr>
            </a:lvl4pPr>
            <a:lvl5pPr>
              <a:defRPr sz="2800" b="1">
                <a:solidFill>
                  <a:srgbClr val="00338E"/>
                </a:solidFill>
              </a:defRPr>
            </a:lvl5pPr>
          </a:lstStyle>
          <a:p>
            <a:pPr lvl="0"/>
            <a:r>
              <a:rPr lang="en-US" dirty="0" smtClean="0"/>
              <a:t>Subhead</a:t>
            </a:r>
            <a:endParaRPr lang="en-US" dirty="0"/>
          </a:p>
        </p:txBody>
      </p:sp>
      <p:cxnSp>
        <p:nvCxnSpPr>
          <p:cNvPr id="14" name="Straight Connector 13"/>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86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hasCustomPrompt="1"/>
          </p:nvPr>
        </p:nvSpPr>
        <p:spPr>
          <a:xfrm>
            <a:off x="5797230" y="6527746"/>
            <a:ext cx="3084512"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lvl="0"/>
            <a:r>
              <a:rPr lang="en-US" dirty="0" smtClean="0"/>
              <a:t>© 2011, National Association of Health Underwriters</a:t>
            </a:r>
            <a:endParaRPr lang="en-US" dirty="0"/>
          </a:p>
        </p:txBody>
      </p:sp>
    </p:spTree>
    <p:extLst>
      <p:ext uri="{BB962C8B-B14F-4D97-AF65-F5344CB8AC3E}">
        <p14:creationId xmlns:p14="http://schemas.microsoft.com/office/powerpoint/2010/main" val="1080784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hasCustomPrompt="1"/>
          </p:nvPr>
        </p:nvSpPr>
        <p:spPr>
          <a:xfrm>
            <a:off x="5797230" y="6527746"/>
            <a:ext cx="3084512"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lvl="0"/>
            <a:r>
              <a:rPr lang="en-US" dirty="0" smtClean="0"/>
              <a:t>© 2011, National Association of Health Underwriters</a:t>
            </a:r>
            <a:endParaRPr lang="en-US" dirty="0"/>
          </a:p>
        </p:txBody>
      </p:sp>
    </p:spTree>
    <p:extLst>
      <p:ext uri="{BB962C8B-B14F-4D97-AF65-F5344CB8AC3E}">
        <p14:creationId xmlns:p14="http://schemas.microsoft.com/office/powerpoint/2010/main" val="108078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hasCustomPrompt="1"/>
          </p:nvPr>
        </p:nvSpPr>
        <p:spPr>
          <a:xfrm>
            <a:off x="5797230" y="6527746"/>
            <a:ext cx="3084512"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lvl="0"/>
            <a:r>
              <a:rPr lang="en-US" dirty="0" smtClean="0"/>
              <a:t>© 2011, National Association of Health Underwriters</a:t>
            </a:r>
            <a:endParaRPr lang="en-US" dirty="0"/>
          </a:p>
        </p:txBody>
      </p:sp>
    </p:spTree>
    <p:extLst>
      <p:ext uri="{BB962C8B-B14F-4D97-AF65-F5344CB8AC3E}">
        <p14:creationId xmlns:p14="http://schemas.microsoft.com/office/powerpoint/2010/main" val="1080784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11480"/>
            <a:ext cx="8229600" cy="806157"/>
          </a:xfrm>
          <a:prstGeom prst="rect">
            <a:avLst/>
          </a:prstGeo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b="0"/>
            </a:lvl1pPr>
          </a:lstStyle>
          <a:p>
            <a:r>
              <a:rPr lang="en-US" dirty="0" smtClean="0"/>
              <a:t>Slide Title Here</a:t>
            </a:r>
            <a:br>
              <a:rPr lang="en-US" dirty="0" smtClean="0"/>
            </a:br>
            <a:endParaRPr lang="en-US" dirty="0"/>
          </a:p>
        </p:txBody>
      </p:sp>
      <p:sp>
        <p:nvSpPr>
          <p:cNvPr id="3" name="Content Placeholder 2"/>
          <p:cNvSpPr>
            <a:spLocks noGrp="1"/>
          </p:cNvSpPr>
          <p:nvPr>
            <p:ph sz="half" idx="1"/>
          </p:nvPr>
        </p:nvSpPr>
        <p:spPr>
          <a:xfrm>
            <a:off x="457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0" hasCustomPrompt="1"/>
          </p:nvPr>
        </p:nvSpPr>
        <p:spPr>
          <a:xfrm>
            <a:off x="457200" y="1417638"/>
            <a:ext cx="4038600" cy="492125"/>
          </a:xfrm>
          <a:prstGeom prst="rect">
            <a:avLst/>
          </a:prstGeom>
        </p:spPr>
        <p:txBody>
          <a:bodyPr vert="horz"/>
          <a:lstStyle>
            <a:lvl1pPr>
              <a:buFontTx/>
              <a:buNone/>
              <a:defRPr sz="2400" b="1" i="1">
                <a:solidFill>
                  <a:srgbClr val="00338E"/>
                </a:solidFill>
              </a:defRPr>
            </a:lvl1pPr>
            <a:lvl2pPr>
              <a:defRPr sz="2800" b="1">
                <a:solidFill>
                  <a:srgbClr val="00338E"/>
                </a:solidFill>
              </a:defRPr>
            </a:lvl2pPr>
            <a:lvl3pPr>
              <a:defRPr sz="2800" b="1">
                <a:solidFill>
                  <a:srgbClr val="00338E"/>
                </a:solidFill>
              </a:defRPr>
            </a:lvl3pPr>
            <a:lvl4pPr>
              <a:defRPr sz="2800" b="1">
                <a:solidFill>
                  <a:srgbClr val="00338E"/>
                </a:solidFill>
              </a:defRPr>
            </a:lvl4pPr>
            <a:lvl5pPr>
              <a:defRPr sz="2800" b="1">
                <a:solidFill>
                  <a:srgbClr val="00338E"/>
                </a:solidFill>
              </a:defRPr>
            </a:lvl5pPr>
          </a:lstStyle>
          <a:p>
            <a:pPr lvl="0"/>
            <a:r>
              <a:rPr lang="en-US" dirty="0" smtClean="0"/>
              <a:t>Subhead</a:t>
            </a:r>
            <a:endParaRPr lang="en-US" dirty="0"/>
          </a:p>
        </p:txBody>
      </p:sp>
      <p:cxnSp>
        <p:nvCxnSpPr>
          <p:cNvPr id="14" name="Straight Connector 13"/>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381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hasCustomPrompt="1"/>
          </p:nvPr>
        </p:nvSpPr>
        <p:spPr>
          <a:xfrm>
            <a:off x="5797230" y="6527746"/>
            <a:ext cx="3084512"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lvl="0"/>
            <a:r>
              <a:rPr lang="en-US" dirty="0" smtClean="0"/>
              <a:t>© 2011, National Association of Health Underwriters</a:t>
            </a:r>
            <a:endParaRPr lang="en-US" dirty="0"/>
          </a:p>
        </p:txBody>
      </p:sp>
    </p:spTree>
    <p:extLst>
      <p:ext uri="{BB962C8B-B14F-4D97-AF65-F5344CB8AC3E}">
        <p14:creationId xmlns:p14="http://schemas.microsoft.com/office/powerpoint/2010/main" val="335718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F5DD64-78DD-4E8F-B374-9F1CDD60CCF6}"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3CA494-6C1E-46D2-A194-282999637625}"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21A96F-CC21-4512-A9E6-23190C8C62A7}"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37A84D-759F-4FAD-837C-3CA5806A961A}"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66E7664-BC0D-4485-AA5B-E54BB7437168}"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2E7D8F6-82F9-4852-BC9D-2F52B7BF4D63}"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EBEC04-950F-4ED2-891C-D1E64618ECCB}"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1D935DA-ACC1-4539-BA0A-CD20B500B973}"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11618" name="Group 2"/>
          <p:cNvGrpSpPr>
            <a:grpSpLocks/>
          </p:cNvGrpSpPr>
          <p:nvPr/>
        </p:nvGrpSpPr>
        <p:grpSpPr bwMode="auto">
          <a:xfrm>
            <a:off x="0" y="1588"/>
            <a:ext cx="9132888" cy="6845300"/>
            <a:chOff x="0" y="1"/>
            <a:chExt cx="5753" cy="4312"/>
          </a:xfrm>
        </p:grpSpPr>
        <p:sp>
          <p:nvSpPr>
            <p:cNvPr id="111619"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endParaRPr lang="en-US"/>
            </a:p>
          </p:txBody>
        </p:sp>
        <p:sp>
          <p:nvSpPr>
            <p:cNvPr id="111620"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endParaRPr lang="en-US"/>
            </a:p>
          </p:txBody>
        </p:sp>
      </p:grpSp>
      <p:sp>
        <p:nvSpPr>
          <p:cNvPr id="111621"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11622"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lvl1pPr>
          </a:lstStyle>
          <a:p>
            <a:endParaRPr lang="en-US"/>
          </a:p>
        </p:txBody>
      </p:sp>
      <p:sp>
        <p:nvSpPr>
          <p:cNvPr id="111623"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lvl1pPr>
          </a:lstStyle>
          <a:p>
            <a:endParaRPr lang="en-US"/>
          </a:p>
        </p:txBody>
      </p:sp>
      <p:sp>
        <p:nvSpPr>
          <p:cNvPr id="111624"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lvl1pPr>
          </a:lstStyle>
          <a:p>
            <a:fld id="{EBEBD18D-6EC8-41B6-8441-6EBA3063423F}" type="slidenum">
              <a:rPr lang="en-US"/>
              <a:pPr/>
              <a:t>‹#›</a:t>
            </a:fld>
            <a:endParaRPr lang="en-US"/>
          </a:p>
        </p:txBody>
      </p:sp>
      <p:sp>
        <p:nvSpPr>
          <p:cNvPr id="111625"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Lst>
  <p:transition/>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sz="2800">
          <a:solidFill>
            <a:schemeClr val="tx1"/>
          </a:solidFill>
          <a:latin typeface="+mn-lt"/>
        </a:defRPr>
      </a:lvl2pPr>
      <a:lvl3pPr marL="1143000" indent="-228600" algn="l" rtl="0" fontAlgn="base">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mn-lt"/>
        </a:defRPr>
      </a:lvl4pPr>
      <a:lvl5pPr marL="2057400" indent="-228600" algn="l" rtl="0" fontAlgn="base">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brokersmakingadifferenc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hyperlink" Target="http://www.npr.org/blogs/health/2013/10/04/226822907/insurance-brokers-look-for-relevance-as-health-exchanges-grow" TargetMode="External"/><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hyperlink" Target="https://www.openforum.com/videos/the-importance-of-getting-a-broker-for-health-care-coverage/" TargetMode="External"/><Relationship Id="rId1" Type="http://schemas.openxmlformats.org/officeDocument/2006/relationships/slideLayout" Target="../slideLayouts/slideLayout14.xml"/><Relationship Id="rId6" Type="http://schemas.openxmlformats.org/officeDocument/2006/relationships/image" Target="../media/image8.jpeg"/><Relationship Id="rId5" Type="http://schemas.openxmlformats.org/officeDocument/2006/relationships/hyperlink" Target="http://video.foxnews.com/v/2753639719001/real-people-on-the-impact-of-obamacare/?playlist_id=2694949842001" TargetMode="External"/><Relationship Id="rId10" Type="http://schemas.openxmlformats.org/officeDocument/2006/relationships/image" Target="../media/image11.png"/><Relationship Id="rId4" Type="http://schemas.openxmlformats.org/officeDocument/2006/relationships/image" Target="../media/image7.jpeg"/><Relationship Id="rId9" Type="http://schemas.openxmlformats.org/officeDocument/2006/relationships/image" Target="../media/image10.jpeg"/></Relationships>
</file>

<file path=ppt/slides/_rels/slide34.xml.rels><?xml version="1.0" encoding="UTF-8" standalone="yes"?>
<Relationships xmlns="http://schemas.openxmlformats.org/package/2006/relationships"><Relationship Id="rId8" Type="http://schemas.openxmlformats.org/officeDocument/2006/relationships/hyperlink" Target="http://online.wsj.com/news/articles/SB10001424052702303376904579135322033886680" TargetMode="External"/><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hyperlink" Target="http://boss.blogs.nytimes.com/2013/11/15/obama-health-care-fixes-give-small-businesses-time-to-assess/?emc=eta1&amp;_r=1" TargetMode="External"/><Relationship Id="rId1" Type="http://schemas.openxmlformats.org/officeDocument/2006/relationships/slideLayout" Target="../slideLayouts/slideLayout15.xml"/><Relationship Id="rId6" Type="http://schemas.openxmlformats.org/officeDocument/2006/relationships/hyperlink" Target="http://www.usatoday.com/story/news/nation/2013/11/03/small-business-early-renewal-affordable-care-act/3360851/" TargetMode="External"/><Relationship Id="rId5" Type="http://schemas.openxmlformats.org/officeDocument/2006/relationships/image" Target="../media/image13.gif"/><Relationship Id="rId4" Type="http://schemas.openxmlformats.org/officeDocument/2006/relationships/hyperlink" Target="http://www.washingtonpost.com/national/health-science/insurance-brokers-agents-also-caught-in-healthcaregov-technology-woes/2013/11/21/e164c7de-52db-11e3-9e2c-e1d01116fd98_story.html" TargetMode="External"/><Relationship Id="rId9"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ahu.org/members/tools/websitetools/Media_Tools_Training.mp4"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6200"/>
            <a:ext cx="9144000" cy="1600200"/>
          </a:xfrm>
        </p:spPr>
        <p:txBody>
          <a:bodyPr/>
          <a:lstStyle/>
          <a:p>
            <a:r>
              <a:rPr lang="en-US" sz="5400" b="1" dirty="0"/>
              <a:t>Working with the Media</a:t>
            </a:r>
            <a:r>
              <a:rPr lang="en-US" sz="5400" b="1" dirty="0">
                <a:latin typeface="Garamond" pitchFamily="18" charset="0"/>
              </a:rPr>
              <a:t> </a:t>
            </a:r>
          </a:p>
        </p:txBody>
      </p:sp>
      <p:sp>
        <p:nvSpPr>
          <p:cNvPr id="28675" name="Rectangle 3"/>
          <p:cNvSpPr>
            <a:spLocks noGrp="1" noChangeArrowheads="1"/>
          </p:cNvSpPr>
          <p:nvPr>
            <p:ph type="body" idx="1"/>
          </p:nvPr>
        </p:nvSpPr>
        <p:spPr>
          <a:xfrm>
            <a:off x="0" y="1219200"/>
            <a:ext cx="9144000" cy="914400"/>
          </a:xfrm>
          <a:noFill/>
          <a:ln/>
        </p:spPr>
        <p:txBody>
          <a:bodyPr/>
          <a:lstStyle/>
          <a:p>
            <a:pPr algn="ctr">
              <a:buFont typeface="Wingdings" pitchFamily="2" charset="2"/>
              <a:buNone/>
            </a:pPr>
            <a:r>
              <a:rPr lang="en-US" sz="3600" b="1" dirty="0">
                <a:solidFill>
                  <a:srgbClr val="CCECFF"/>
                </a:solidFill>
                <a:effectLst>
                  <a:outerShdw blurRad="38100" dist="38100" dir="2700000" algn="tl">
                    <a:srgbClr val="000000"/>
                  </a:outerShdw>
                </a:effectLst>
                <a:latin typeface="Arial" charset="0"/>
              </a:rPr>
              <a:t>A Guide for </a:t>
            </a:r>
            <a:r>
              <a:rPr lang="en-US" sz="3600" b="1" dirty="0" err="1">
                <a:solidFill>
                  <a:srgbClr val="CCECFF"/>
                </a:solidFill>
                <a:effectLst>
                  <a:outerShdw blurRad="38100" dist="38100" dir="2700000" algn="tl">
                    <a:srgbClr val="000000"/>
                  </a:outerShdw>
                </a:effectLst>
                <a:latin typeface="Arial" charset="0"/>
              </a:rPr>
              <a:t>NAHU</a:t>
            </a:r>
            <a:r>
              <a:rPr lang="en-US" sz="3600" b="1" dirty="0">
                <a:solidFill>
                  <a:srgbClr val="CCECFF"/>
                </a:solidFill>
                <a:effectLst>
                  <a:outerShdw blurRad="38100" dist="38100" dir="2700000" algn="tl">
                    <a:srgbClr val="000000"/>
                  </a:outerShdw>
                </a:effectLst>
                <a:latin typeface="Arial" charset="0"/>
              </a:rPr>
              <a:t> Members</a:t>
            </a:r>
          </a:p>
        </p:txBody>
      </p:sp>
      <p:sp>
        <p:nvSpPr>
          <p:cNvPr id="28682" name="Text Box 10"/>
          <p:cNvSpPr txBox="1">
            <a:spLocks noChangeArrowheads="1"/>
          </p:cNvSpPr>
          <p:nvPr/>
        </p:nvSpPr>
        <p:spPr bwMode="auto">
          <a:xfrm>
            <a:off x="0" y="4942784"/>
            <a:ext cx="9144000" cy="1234184"/>
          </a:xfrm>
          <a:prstGeom prst="rect">
            <a:avLst/>
          </a:prstGeom>
          <a:noFill/>
          <a:ln w="12700">
            <a:noFill/>
            <a:miter lim="800000"/>
            <a:headEnd type="none" w="sm" len="sm"/>
            <a:tailEnd type="none" w="sm" len="sm"/>
          </a:ln>
          <a:effectLst/>
        </p:spPr>
        <p:txBody>
          <a:bodyPr wrap="square">
            <a:spAutoFit/>
          </a:bodyPr>
          <a:lstStyle/>
          <a:p>
            <a:pPr algn="ctr">
              <a:lnSpc>
                <a:spcPct val="55000"/>
              </a:lnSpc>
              <a:spcBef>
                <a:spcPct val="50000"/>
              </a:spcBef>
            </a:pPr>
            <a:r>
              <a:rPr lang="en-US" sz="2800" dirty="0">
                <a:latin typeface="Arial" charset="0"/>
              </a:rPr>
              <a:t>Presented By:</a:t>
            </a:r>
          </a:p>
          <a:p>
            <a:pPr algn="ctr">
              <a:lnSpc>
                <a:spcPct val="55000"/>
              </a:lnSpc>
              <a:spcBef>
                <a:spcPct val="50000"/>
              </a:spcBef>
            </a:pPr>
            <a:r>
              <a:rPr lang="en-US" sz="2800" dirty="0">
                <a:latin typeface="Arial" charset="0"/>
              </a:rPr>
              <a:t>Kelly Loussedes</a:t>
            </a:r>
          </a:p>
          <a:p>
            <a:pPr algn="ctr">
              <a:lnSpc>
                <a:spcPct val="55000"/>
              </a:lnSpc>
              <a:spcBef>
                <a:spcPct val="50000"/>
              </a:spcBef>
            </a:pPr>
            <a:r>
              <a:rPr lang="en-US" sz="2800" dirty="0">
                <a:latin typeface="Arial" charset="0"/>
              </a:rPr>
              <a:t>Vice President of </a:t>
            </a:r>
            <a:r>
              <a:rPr lang="en-US" sz="2800">
                <a:latin typeface="Arial" charset="0"/>
              </a:rPr>
              <a:t>Public </a:t>
            </a:r>
            <a:r>
              <a:rPr lang="en-US" sz="2800" smtClean="0">
                <a:latin typeface="Arial" charset="0"/>
              </a:rPr>
              <a:t>Relations</a:t>
            </a:r>
            <a:endParaRPr lang="en-US" sz="2800" dirty="0">
              <a:latin typeface="Arial" charset="0"/>
            </a:endParaRPr>
          </a:p>
        </p:txBody>
      </p:sp>
      <p:pic>
        <p:nvPicPr>
          <p:cNvPr id="5" name="Picture 4" descr="NAHU_Logo_White.gif"/>
          <p:cNvPicPr>
            <a:picLocks noChangeAspect="1"/>
          </p:cNvPicPr>
          <p:nvPr/>
        </p:nvPicPr>
        <p:blipFill>
          <a:blip r:embed="rId2" cstate="print"/>
          <a:stretch>
            <a:fillRect/>
          </a:stretch>
        </p:blipFill>
        <p:spPr>
          <a:xfrm>
            <a:off x="3200400" y="2209800"/>
            <a:ext cx="2743200" cy="2230613"/>
          </a:xfrm>
          <a:prstGeom prst="rect">
            <a:avLst/>
          </a:prstGeom>
        </p:spPr>
      </p:pic>
      <p:sp>
        <p:nvSpPr>
          <p:cNvPr id="6" name="Rectangle 2"/>
          <p:cNvSpPr txBox="1">
            <a:spLocks noChangeArrowheads="1"/>
          </p:cNvSpPr>
          <p:nvPr/>
        </p:nvSpPr>
        <p:spPr bwMode="auto">
          <a:xfrm>
            <a:off x="0" y="-76200"/>
            <a:ext cx="9144000" cy="1600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Working with the Media</a:t>
            </a:r>
            <a:r>
              <a:rPr kumimoji="0" lang="en-US" sz="5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Garamond" pitchFamily="18" charset="0"/>
                <a:ea typeface="+mj-ea"/>
                <a:cs typeface="+mj-cs"/>
              </a:rPr>
              <a:t> </a:t>
            </a:r>
            <a:endParaRPr kumimoji="0" lang="en-US"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Garamond" pitchFamily="18" charset="0"/>
              <a:ea typeface="+mj-ea"/>
              <a:cs typeface="+mj-cs"/>
            </a:endParaRPr>
          </a:p>
        </p:txBody>
      </p:sp>
      <p:sp>
        <p:nvSpPr>
          <p:cNvPr id="7" name="Rectangle 3"/>
          <p:cNvSpPr txBox="1">
            <a:spLocks noChangeArrowheads="1"/>
          </p:cNvSpPr>
          <p:nvPr/>
        </p:nvSpPr>
        <p:spPr bwMode="auto">
          <a:xfrm>
            <a:off x="0" y="1219200"/>
            <a:ext cx="914400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r>
              <a:rPr kumimoji="0" lang="en-US" sz="3600" b="1" i="0" u="none" strike="noStrike" kern="0" cap="none" spc="0" normalizeH="0" baseline="0" noProof="0" smtClean="0">
                <a:ln>
                  <a:noFill/>
                </a:ln>
                <a:solidFill>
                  <a:srgbClr val="CCECFF"/>
                </a:solidFill>
                <a:effectLst>
                  <a:outerShdw blurRad="38100" dist="38100" dir="2700000" algn="tl">
                    <a:srgbClr val="000000"/>
                  </a:outerShdw>
                </a:effectLst>
                <a:uLnTx/>
                <a:uFillTx/>
                <a:latin typeface="Arial" charset="0"/>
                <a:ea typeface="+mn-ea"/>
                <a:cs typeface="+mn-cs"/>
              </a:rPr>
              <a:t>A Guide for NAHU Members</a:t>
            </a:r>
            <a:endParaRPr kumimoji="0" lang="en-US" sz="3600" b="1" i="0" u="none" strike="noStrike" kern="0" cap="none" spc="0" normalizeH="0" baseline="0" noProof="0" dirty="0">
              <a:ln>
                <a:noFill/>
              </a:ln>
              <a:solidFill>
                <a:srgbClr val="CCECFF"/>
              </a:solidFill>
              <a:effectLst>
                <a:outerShdw blurRad="38100" dist="38100" dir="2700000" algn="tl">
                  <a:srgbClr val="000000"/>
                </a:outerShdw>
              </a:effectLst>
              <a:uLnTx/>
              <a:uFillTx/>
              <a:latin typeface="Arial" charset="0"/>
              <a:ea typeface="+mn-ea"/>
              <a:cs typeface="+mn-cs"/>
            </a:endParaRPr>
          </a:p>
        </p:txBody>
      </p:sp>
      <p:sp>
        <p:nvSpPr>
          <p:cNvPr id="8" name="Text Box 10"/>
          <p:cNvSpPr txBox="1">
            <a:spLocks noChangeArrowheads="1"/>
          </p:cNvSpPr>
          <p:nvPr/>
        </p:nvSpPr>
        <p:spPr bwMode="auto">
          <a:xfrm>
            <a:off x="0" y="4942784"/>
            <a:ext cx="9144000" cy="1234184"/>
          </a:xfrm>
          <a:prstGeom prst="rect">
            <a:avLst/>
          </a:prstGeom>
          <a:noFill/>
          <a:ln w="12700">
            <a:noFill/>
            <a:miter lim="800000"/>
            <a:headEnd type="none" w="sm" len="sm"/>
            <a:tailEnd type="none" w="sm" len="sm"/>
          </a:ln>
          <a:effectLst/>
        </p:spPr>
        <p:txBody>
          <a:bodyPr wrap="square">
            <a:spAutoFit/>
          </a:bodyPr>
          <a:lstStyle/>
          <a:p>
            <a:pPr algn="ctr">
              <a:lnSpc>
                <a:spcPct val="55000"/>
              </a:lnSpc>
              <a:spcBef>
                <a:spcPct val="50000"/>
              </a:spcBef>
            </a:pPr>
            <a:r>
              <a:rPr lang="en-US" sz="2800" dirty="0">
                <a:latin typeface="Arial" charset="0"/>
              </a:rPr>
              <a:t>Presented By:</a:t>
            </a:r>
          </a:p>
          <a:p>
            <a:pPr algn="ctr">
              <a:lnSpc>
                <a:spcPct val="55000"/>
              </a:lnSpc>
              <a:spcBef>
                <a:spcPct val="50000"/>
              </a:spcBef>
            </a:pPr>
            <a:r>
              <a:rPr lang="en-US" sz="2800" dirty="0">
                <a:latin typeface="Arial" charset="0"/>
              </a:rPr>
              <a:t>Kelly Loussedes</a:t>
            </a:r>
          </a:p>
          <a:p>
            <a:pPr algn="ctr">
              <a:lnSpc>
                <a:spcPct val="55000"/>
              </a:lnSpc>
              <a:spcBef>
                <a:spcPct val="50000"/>
              </a:spcBef>
            </a:pPr>
            <a:r>
              <a:rPr lang="en-US" sz="2800" dirty="0">
                <a:latin typeface="Arial" charset="0"/>
              </a:rPr>
              <a:t>Vice President of Public </a:t>
            </a:r>
            <a:r>
              <a:rPr lang="en-US" sz="2800" dirty="0" smtClean="0">
                <a:latin typeface="Arial" charset="0"/>
              </a:rPr>
              <a:t>Relations</a:t>
            </a:r>
            <a:endParaRPr lang="en-US" sz="2800" dirty="0">
              <a:latin typeface="Arial" charset="0"/>
            </a:endParaRPr>
          </a:p>
        </p:txBody>
      </p:sp>
      <p:pic>
        <p:nvPicPr>
          <p:cNvPr id="9" name="Picture 8" descr="NAHU_Logo_Circle.gif"/>
          <p:cNvPicPr>
            <a:picLocks noChangeAspect="1"/>
          </p:cNvPicPr>
          <p:nvPr/>
        </p:nvPicPr>
        <p:blipFill>
          <a:blip r:embed="rId3" cstate="print"/>
          <a:stretch>
            <a:fillRect/>
          </a:stretch>
        </p:blipFill>
        <p:spPr>
          <a:xfrm>
            <a:off x="2569488" y="1905000"/>
            <a:ext cx="4005024" cy="2743200"/>
          </a:xfrm>
          <a:prstGeom prst="rect">
            <a:avLst/>
          </a:prstGeom>
          <a:effectLst>
            <a:outerShdw blurRad="127000" dist="38100" dir="2700000" algn="tl" rotWithShape="0">
              <a:prstClr val="black">
                <a:alpha val="20000"/>
              </a:prst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anim calcmode="lin" valueType="num">
                                      <p:cBhvr>
                                        <p:cTn id="8"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z="4000"/>
              <a:t>Media Spokesperson Database</a:t>
            </a:r>
          </a:p>
        </p:txBody>
      </p:sp>
      <p:sp>
        <p:nvSpPr>
          <p:cNvPr id="199683" name="Rectangle 3"/>
          <p:cNvSpPr>
            <a:spLocks noGrp="1" noChangeArrowheads="1"/>
          </p:cNvSpPr>
          <p:nvPr>
            <p:ph type="body" idx="1"/>
          </p:nvPr>
        </p:nvSpPr>
        <p:spPr/>
        <p:txBody>
          <a:bodyPr/>
          <a:lstStyle/>
          <a:p>
            <a:r>
              <a:rPr lang="en-US" dirty="0"/>
              <a:t>The Media Spokesperson Database is comprised of NAHU members who are experts on important NAHU issues such as </a:t>
            </a:r>
            <a:r>
              <a:rPr lang="en-US" dirty="0" smtClean="0"/>
              <a:t>MLR, Exchanges, Medicare, </a:t>
            </a:r>
            <a:r>
              <a:rPr lang="en-US" dirty="0"/>
              <a:t>HSAs, long-term care and the uninsured.</a:t>
            </a:r>
          </a:p>
          <a:p>
            <a:r>
              <a:rPr lang="en-US" dirty="0"/>
              <a:t>We recently made enhancements to our media spokesperson database housed on the homepage of the NAHU website.</a:t>
            </a:r>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NAHU Sound Bytes</a:t>
            </a:r>
          </a:p>
        </p:txBody>
      </p:sp>
      <p:sp>
        <p:nvSpPr>
          <p:cNvPr id="203779" name="Rectangle 3"/>
          <p:cNvSpPr>
            <a:spLocks noGrp="1" noChangeArrowheads="1"/>
          </p:cNvSpPr>
          <p:nvPr>
            <p:ph type="body" idx="1"/>
          </p:nvPr>
        </p:nvSpPr>
        <p:spPr/>
        <p:txBody>
          <a:bodyPr/>
          <a:lstStyle/>
          <a:p>
            <a:r>
              <a:rPr lang="en-US" dirty="0"/>
              <a:t>Compiled list of responses for you to use when reporters </a:t>
            </a:r>
            <a:r>
              <a:rPr lang="en-US" dirty="0" smtClean="0"/>
              <a:t>call</a:t>
            </a:r>
            <a:endParaRPr lang="en-US" dirty="0"/>
          </a:p>
          <a:p>
            <a:r>
              <a:rPr lang="en-US" dirty="0"/>
              <a:t>We want to make you the </a:t>
            </a:r>
            <a:r>
              <a:rPr lang="en-US" dirty="0" smtClean="0"/>
              <a:t>expert</a:t>
            </a:r>
            <a:endParaRPr lang="en-US" dirty="0"/>
          </a:p>
          <a:p>
            <a:r>
              <a:rPr lang="en-US" dirty="0"/>
              <a:t>NAHU needs to “Speak With One Voice”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Brokers Making A Difference</a:t>
            </a:r>
          </a:p>
        </p:txBody>
      </p:sp>
      <p:sp>
        <p:nvSpPr>
          <p:cNvPr id="197635" name="Rectangle 3"/>
          <p:cNvSpPr>
            <a:spLocks noGrp="1" noChangeArrowheads="1"/>
          </p:cNvSpPr>
          <p:nvPr>
            <p:ph type="body" idx="1"/>
          </p:nvPr>
        </p:nvSpPr>
        <p:spPr/>
        <p:txBody>
          <a:bodyPr/>
          <a:lstStyle/>
          <a:p>
            <a:pPr>
              <a:lnSpc>
                <a:spcPct val="90000"/>
              </a:lnSpc>
            </a:pPr>
            <a:r>
              <a:rPr lang="en-US" sz="2400" dirty="0" smtClean="0"/>
              <a:t>Campaign </a:t>
            </a:r>
            <a:r>
              <a:rPr lang="en-US" sz="2400" dirty="0"/>
              <a:t>that highlights the value of professional agents and brokers</a:t>
            </a:r>
            <a:r>
              <a:rPr lang="en-US" sz="2400" dirty="0" smtClean="0"/>
              <a:t>.</a:t>
            </a:r>
            <a:endParaRPr lang="en-US" sz="2400" dirty="0"/>
          </a:p>
          <a:p>
            <a:pPr>
              <a:lnSpc>
                <a:spcPct val="90000"/>
              </a:lnSpc>
            </a:pPr>
            <a:r>
              <a:rPr lang="en-US" sz="2400" dirty="0" smtClean="0"/>
              <a:t>Booklet </a:t>
            </a:r>
            <a:r>
              <a:rPr lang="en-US" sz="2400" dirty="0"/>
              <a:t>of personal testimonials to use in the media or while lobbying your legislators concerning the need to include agents and brokers in any reformed </a:t>
            </a:r>
            <a:r>
              <a:rPr lang="en-US" sz="2400" dirty="0" smtClean="0"/>
              <a:t>system</a:t>
            </a:r>
            <a:endParaRPr lang="en-US" sz="2400" dirty="0"/>
          </a:p>
          <a:p>
            <a:pPr>
              <a:lnSpc>
                <a:spcPct val="90000"/>
              </a:lnSpc>
            </a:pPr>
            <a:r>
              <a:rPr lang="en-US" sz="2400" dirty="0"/>
              <a:t>C</a:t>
            </a:r>
            <a:r>
              <a:rPr lang="en-US" sz="2400" dirty="0" smtClean="0"/>
              <a:t>ondensed </a:t>
            </a:r>
            <a:r>
              <a:rPr lang="en-US" sz="2400" dirty="0"/>
              <a:t>version that highlights the most touching </a:t>
            </a:r>
            <a:r>
              <a:rPr lang="en-US" sz="2400" dirty="0" smtClean="0"/>
              <a:t>stories</a:t>
            </a:r>
            <a:endParaRPr lang="en-US" sz="2400" dirty="0"/>
          </a:p>
          <a:p>
            <a:pPr>
              <a:lnSpc>
                <a:spcPct val="90000"/>
              </a:lnSpc>
            </a:pPr>
            <a:r>
              <a:rPr lang="en-US" sz="2400" dirty="0"/>
              <a:t>Several </a:t>
            </a:r>
            <a:r>
              <a:rPr lang="en-US" sz="2400" dirty="0" smtClean="0"/>
              <a:t>Op-</a:t>
            </a:r>
            <a:r>
              <a:rPr lang="en-US" sz="2400" dirty="0" err="1" smtClean="0"/>
              <a:t>Eds</a:t>
            </a:r>
            <a:endParaRPr lang="en-US" sz="2400" dirty="0"/>
          </a:p>
          <a:p>
            <a:pPr>
              <a:lnSpc>
                <a:spcPct val="90000"/>
              </a:lnSpc>
            </a:pPr>
            <a:r>
              <a:rPr lang="en-US" sz="2400" dirty="0" smtClean="0"/>
              <a:t>Website </a:t>
            </a:r>
            <a:r>
              <a:rPr lang="en-US" sz="2400" dirty="0"/>
              <a:t>– </a:t>
            </a:r>
            <a:r>
              <a:rPr lang="en-US" sz="2400" dirty="0" smtClean="0">
                <a:hlinkClick r:id="rId2"/>
              </a:rPr>
              <a:t>www.brokersmakingadifference.com</a:t>
            </a:r>
            <a:endParaRPr lang="en-US" sz="2400" dirty="0" smtClean="0"/>
          </a:p>
          <a:p>
            <a:pPr>
              <a:lnSpc>
                <a:spcPct val="90000"/>
              </a:lnSpc>
            </a:pPr>
            <a:r>
              <a:rPr lang="en-US" sz="2400" dirty="0" smtClean="0"/>
              <a:t>Send your stories in to stories@nahu.org</a:t>
            </a:r>
          </a:p>
          <a:p>
            <a:pPr>
              <a:lnSpc>
                <a:spcPct val="90000"/>
              </a:lnSpc>
            </a:pPr>
            <a:endParaRPr lang="en-US" sz="2400" dirty="0"/>
          </a:p>
          <a:p>
            <a:pPr>
              <a:lnSpc>
                <a:spcPct val="90000"/>
              </a:lnSpc>
            </a:pPr>
            <a:endParaRPr 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endParaRPr lang="en-US"/>
          </a:p>
        </p:txBody>
      </p:sp>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57" t="5709" r="7119" b="4542"/>
          <a:stretch/>
        </p:blipFill>
        <p:spPr bwMode="auto">
          <a:xfrm>
            <a:off x="0" y="0"/>
            <a:ext cx="9116878" cy="7745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Value of the Agent Campaign</a:t>
            </a:r>
          </a:p>
        </p:txBody>
      </p:sp>
      <p:sp>
        <p:nvSpPr>
          <p:cNvPr id="176131" name="Rectangle 3"/>
          <p:cNvSpPr>
            <a:spLocks noGrp="1" noChangeArrowheads="1"/>
          </p:cNvSpPr>
          <p:nvPr>
            <p:ph type="body" idx="1"/>
          </p:nvPr>
        </p:nvSpPr>
        <p:spPr>
          <a:xfrm>
            <a:off x="685800" y="1676400"/>
            <a:ext cx="7772400" cy="4953000"/>
          </a:xfrm>
        </p:spPr>
        <p:txBody>
          <a:bodyPr/>
          <a:lstStyle/>
          <a:p>
            <a:pPr>
              <a:lnSpc>
                <a:spcPct val="80000"/>
              </a:lnSpc>
            </a:pPr>
            <a:r>
              <a:rPr lang="en-US" sz="2900" dirty="0" smtClean="0"/>
              <a:t>Brochure highlights </a:t>
            </a:r>
            <a:r>
              <a:rPr lang="en-US" sz="2900" dirty="0"/>
              <a:t>the role of the </a:t>
            </a:r>
            <a:r>
              <a:rPr lang="en-US" sz="2900" dirty="0" smtClean="0"/>
              <a:t>agent</a:t>
            </a:r>
            <a:endParaRPr lang="en-US" sz="2900" dirty="0"/>
          </a:p>
          <a:p>
            <a:pPr>
              <a:lnSpc>
                <a:spcPct val="80000"/>
              </a:lnSpc>
            </a:pPr>
            <a:r>
              <a:rPr lang="en-US" sz="2900" dirty="0" smtClean="0"/>
              <a:t>30-second </a:t>
            </a:r>
            <a:r>
              <a:rPr lang="en-US" sz="2900" dirty="0"/>
              <a:t>radio spots </a:t>
            </a:r>
            <a:r>
              <a:rPr lang="en-US" sz="2900" dirty="0" smtClean="0"/>
              <a:t>that </a:t>
            </a:r>
            <a:r>
              <a:rPr lang="en-US" sz="2900" dirty="0"/>
              <a:t>stress the importance of having a professional health insurance agent to help consumers and employers navigate through the complexities of our health care </a:t>
            </a:r>
            <a:r>
              <a:rPr lang="en-US" sz="2900" dirty="0" smtClean="0"/>
              <a:t>system</a:t>
            </a:r>
            <a:endParaRPr lang="en-US" sz="2900" dirty="0"/>
          </a:p>
          <a:p>
            <a:pPr>
              <a:lnSpc>
                <a:spcPct val="80000"/>
              </a:lnSpc>
            </a:pPr>
            <a:r>
              <a:rPr lang="en-US" sz="2900" dirty="0" smtClean="0"/>
              <a:t>Value </a:t>
            </a:r>
            <a:r>
              <a:rPr lang="en-US" sz="2900" dirty="0"/>
              <a:t>of the Agent </a:t>
            </a:r>
            <a:r>
              <a:rPr lang="en-US" sz="2900" dirty="0" smtClean="0"/>
              <a:t>Ads</a:t>
            </a:r>
            <a:endParaRPr lang="en-US" sz="2900" dirty="0"/>
          </a:p>
          <a:p>
            <a:pPr>
              <a:lnSpc>
                <a:spcPct val="80000"/>
              </a:lnSpc>
            </a:pPr>
            <a:r>
              <a:rPr lang="en-US" sz="2900" dirty="0"/>
              <a:t>Several Value of the Agent Op-</a:t>
            </a:r>
            <a:r>
              <a:rPr lang="en-US" sz="2900" dirty="0" err="1"/>
              <a:t>Eds</a:t>
            </a:r>
            <a:r>
              <a:rPr lang="en-US" sz="2900" dirty="0"/>
              <a:t> and press releases </a:t>
            </a:r>
          </a:p>
          <a:p>
            <a:pPr>
              <a:lnSpc>
                <a:spcPct val="80000"/>
              </a:lnSpc>
              <a:buFont typeface="Wingdings" pitchFamily="2" charset="2"/>
              <a:buNone/>
            </a:pPr>
            <a:endParaRPr lang="en-US" sz="29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Value of Media Relations</a:t>
            </a:r>
          </a:p>
        </p:txBody>
      </p:sp>
      <p:sp>
        <p:nvSpPr>
          <p:cNvPr id="172035" name="Rectangle 3"/>
          <p:cNvSpPr>
            <a:spLocks noGrp="1" noChangeArrowheads="1"/>
          </p:cNvSpPr>
          <p:nvPr>
            <p:ph type="body" idx="1"/>
          </p:nvPr>
        </p:nvSpPr>
        <p:spPr/>
        <p:txBody>
          <a:bodyPr/>
          <a:lstStyle/>
          <a:p>
            <a:pPr>
              <a:lnSpc>
                <a:spcPct val="90000"/>
              </a:lnSpc>
            </a:pPr>
            <a:r>
              <a:rPr lang="en-US" sz="2800" b="1" dirty="0"/>
              <a:t>What Can Media Outreach Do?</a:t>
            </a:r>
          </a:p>
          <a:p>
            <a:pPr lvl="1">
              <a:lnSpc>
                <a:spcPct val="90000"/>
              </a:lnSpc>
              <a:buClr>
                <a:schemeClr val="accent1"/>
              </a:buClr>
              <a:buFontTx/>
              <a:buChar char="•"/>
            </a:pPr>
            <a:r>
              <a:rPr lang="en-US" dirty="0"/>
              <a:t>Project a positive image about our industry</a:t>
            </a:r>
          </a:p>
          <a:p>
            <a:pPr lvl="1">
              <a:lnSpc>
                <a:spcPct val="90000"/>
              </a:lnSpc>
              <a:buClr>
                <a:schemeClr val="accent1"/>
              </a:buClr>
              <a:buFontTx/>
              <a:buChar char="•"/>
            </a:pPr>
            <a:r>
              <a:rPr lang="en-US" dirty="0"/>
              <a:t>Generate understanding of role in health care</a:t>
            </a:r>
          </a:p>
          <a:p>
            <a:pPr lvl="1">
              <a:lnSpc>
                <a:spcPct val="90000"/>
              </a:lnSpc>
              <a:buClr>
                <a:schemeClr val="accent1"/>
              </a:buClr>
              <a:buFontTx/>
              <a:buChar char="•"/>
            </a:pPr>
            <a:r>
              <a:rPr lang="en-US" dirty="0"/>
              <a:t>Educate public about insurance</a:t>
            </a:r>
          </a:p>
          <a:p>
            <a:pPr lvl="1">
              <a:lnSpc>
                <a:spcPct val="90000"/>
              </a:lnSpc>
              <a:buClr>
                <a:schemeClr val="accent1"/>
              </a:buClr>
              <a:buFontTx/>
              <a:buChar char="•"/>
            </a:pPr>
            <a:r>
              <a:rPr lang="en-US" dirty="0"/>
              <a:t>Identify NAHU members as a source of information</a:t>
            </a:r>
          </a:p>
          <a:p>
            <a:pPr lvl="1">
              <a:lnSpc>
                <a:spcPct val="90000"/>
              </a:lnSpc>
              <a:buClr>
                <a:schemeClr val="accent1"/>
              </a:buClr>
              <a:buFontTx/>
              <a:buChar char="•"/>
            </a:pPr>
            <a:r>
              <a:rPr lang="en-US" dirty="0"/>
              <a:t>Provide balanced commentary</a:t>
            </a:r>
          </a:p>
          <a:p>
            <a:pPr lvl="1">
              <a:lnSpc>
                <a:spcPct val="90000"/>
              </a:lnSpc>
              <a:buClr>
                <a:schemeClr val="accent1"/>
              </a:buClr>
              <a:buFontTx/>
              <a:buChar char="•"/>
            </a:pPr>
            <a:r>
              <a:rPr lang="en-US" dirty="0"/>
              <a:t>Advance legislative agenda</a:t>
            </a:r>
          </a:p>
          <a:p>
            <a:pPr>
              <a:lnSpc>
                <a:spcPct val="90000"/>
              </a:lnSpc>
            </a:pPr>
            <a:endParaRPr lang="en-US" dirty="0"/>
          </a:p>
        </p:txBody>
      </p:sp>
      <p:sp>
        <p:nvSpPr>
          <p:cNvPr id="172037" name="Rectangle 5"/>
          <p:cNvSpPr>
            <a:spLocks noChangeArrowheads="1"/>
          </p:cNvSpPr>
          <p:nvPr/>
        </p:nvSpPr>
        <p:spPr bwMode="auto">
          <a:xfrm>
            <a:off x="609600" y="1752600"/>
            <a:ext cx="8305800" cy="4724400"/>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Char char="l"/>
            </a:pPr>
            <a:endParaRPr lang="en-US" sz="3200">
              <a:solidFill>
                <a:srgbClr val="CCECFF"/>
              </a:solidFill>
              <a:latin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304800"/>
            <a:ext cx="8077200" cy="1295400"/>
          </a:xfrm>
        </p:spPr>
        <p:txBody>
          <a:bodyPr/>
          <a:lstStyle/>
          <a:p>
            <a:r>
              <a:rPr lang="en-US" sz="3800" b="1"/>
              <a:t>Nuts and Bolts of Media Relations</a:t>
            </a:r>
            <a:br>
              <a:rPr lang="en-US" sz="3800" b="1"/>
            </a:br>
            <a:r>
              <a:rPr lang="en-US" sz="3600" b="1"/>
              <a:t>Know your local media</a:t>
            </a:r>
          </a:p>
        </p:txBody>
      </p:sp>
      <p:sp>
        <p:nvSpPr>
          <p:cNvPr id="59395" name="Rectangle 3"/>
          <p:cNvSpPr>
            <a:spLocks noGrp="1" noChangeArrowheads="1"/>
          </p:cNvSpPr>
          <p:nvPr>
            <p:ph type="body" idx="1"/>
          </p:nvPr>
        </p:nvSpPr>
        <p:spPr/>
        <p:txBody>
          <a:bodyPr/>
          <a:lstStyle/>
          <a:p>
            <a:pPr>
              <a:buClr>
                <a:srgbClr val="00CCFF"/>
              </a:buClr>
            </a:pPr>
            <a:r>
              <a:rPr lang="en-US" b="1" dirty="0"/>
              <a:t>Types</a:t>
            </a:r>
          </a:p>
          <a:p>
            <a:pPr lvl="1">
              <a:buClr>
                <a:schemeClr val="accent1"/>
              </a:buClr>
              <a:buFontTx/>
              <a:buChar char="•"/>
            </a:pPr>
            <a:r>
              <a:rPr lang="en-US" dirty="0"/>
              <a:t>Print – daily and weekly newspapers, trade publications and magazines</a:t>
            </a:r>
          </a:p>
          <a:p>
            <a:pPr lvl="1">
              <a:buClr>
                <a:schemeClr val="accent1"/>
              </a:buClr>
              <a:buFontTx/>
              <a:buChar char="•"/>
            </a:pPr>
            <a:r>
              <a:rPr lang="en-US" dirty="0"/>
              <a:t>Broadcast – radio and TV</a:t>
            </a:r>
          </a:p>
          <a:p>
            <a:pPr lvl="1">
              <a:buClr>
                <a:schemeClr val="accent1"/>
              </a:buClr>
              <a:buFontTx/>
              <a:buChar char="•"/>
            </a:pPr>
            <a:endParaRPr lang="en-US" dirty="0"/>
          </a:p>
          <a:p>
            <a:pPr>
              <a:buClr>
                <a:srgbClr val="00CCFF"/>
              </a:buClr>
            </a:pPr>
            <a:r>
              <a:rPr lang="en-US" b="1" dirty="0"/>
              <a:t>Be a Media Monitor!</a:t>
            </a:r>
          </a:p>
          <a:p>
            <a:pPr lvl="1">
              <a:buClr>
                <a:schemeClr val="accent1"/>
              </a:buClr>
              <a:buFontTx/>
              <a:buChar char="•"/>
            </a:pPr>
            <a:endParaRPr lang="en-US" dirty="0"/>
          </a:p>
          <a:p>
            <a:pPr lvl="1">
              <a:buClr>
                <a:schemeClr val="accent1"/>
              </a:buClr>
              <a:buFontTx/>
              <a:buChar char="•"/>
            </a:pPr>
            <a:endParaRPr lang="en-US" dirty="0"/>
          </a:p>
          <a:p>
            <a:pPr lvl="1">
              <a:buClr>
                <a:schemeClr val="accent1"/>
              </a:buClr>
              <a:buFontTx/>
              <a:buChar char="•"/>
            </a:pPr>
            <a:endParaRPr lang="en-US" dirty="0">
              <a:solidFill>
                <a:srgbClr val="CCECFF"/>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0" y="304800"/>
            <a:ext cx="7772400" cy="1219200"/>
          </a:xfrm>
        </p:spPr>
        <p:txBody>
          <a:bodyPr/>
          <a:lstStyle/>
          <a:p>
            <a:r>
              <a:rPr lang="en-US" b="1"/>
              <a:t>Distinctions Between</a:t>
            </a:r>
            <a:br>
              <a:rPr lang="en-US" b="1"/>
            </a:br>
            <a:r>
              <a:rPr lang="en-US" b="1"/>
              <a:t>Print and Broadcast</a:t>
            </a:r>
          </a:p>
        </p:txBody>
      </p:sp>
      <p:sp>
        <p:nvSpPr>
          <p:cNvPr id="63491" name="Rectangle 3"/>
          <p:cNvSpPr>
            <a:spLocks noGrp="1" noChangeArrowheads="1"/>
          </p:cNvSpPr>
          <p:nvPr>
            <p:ph type="body" idx="1"/>
          </p:nvPr>
        </p:nvSpPr>
        <p:spPr>
          <a:xfrm>
            <a:off x="2057400" y="1752600"/>
            <a:ext cx="6705600" cy="2286000"/>
          </a:xfrm>
        </p:spPr>
        <p:txBody>
          <a:bodyPr/>
          <a:lstStyle/>
          <a:p>
            <a:pPr>
              <a:buClr>
                <a:srgbClr val="00CCFF"/>
              </a:buClr>
            </a:pPr>
            <a:r>
              <a:rPr lang="en-US" sz="2800" b="1" dirty="0"/>
              <a:t>Print</a:t>
            </a:r>
          </a:p>
          <a:p>
            <a:pPr lvl="1">
              <a:buClr>
                <a:schemeClr val="accent1"/>
              </a:buClr>
              <a:buFontTx/>
              <a:buChar char="•"/>
            </a:pPr>
            <a:r>
              <a:rPr lang="en-US" dirty="0"/>
              <a:t>Allows more in-depth coverage</a:t>
            </a:r>
          </a:p>
          <a:p>
            <a:pPr lvl="1">
              <a:buClr>
                <a:schemeClr val="accent1"/>
              </a:buClr>
              <a:buFontTx/>
              <a:buChar char="•"/>
            </a:pPr>
            <a:r>
              <a:rPr lang="en-US" dirty="0"/>
              <a:t>Often more lead-time</a:t>
            </a:r>
          </a:p>
          <a:p>
            <a:pPr lvl="1">
              <a:buClr>
                <a:schemeClr val="accent1"/>
              </a:buClr>
              <a:buFontTx/>
              <a:buChar char="•"/>
            </a:pPr>
            <a:r>
              <a:rPr lang="en-US" dirty="0"/>
              <a:t>Great range of venues</a:t>
            </a:r>
          </a:p>
        </p:txBody>
      </p:sp>
      <p:pic>
        <p:nvPicPr>
          <p:cNvPr id="63494" name="Picture 6" descr="EN00663_"/>
          <p:cNvPicPr>
            <a:picLocks noChangeAspect="1" noChangeArrowheads="1"/>
          </p:cNvPicPr>
          <p:nvPr/>
        </p:nvPicPr>
        <p:blipFill>
          <a:blip r:embed="rId3" cstate="print"/>
          <a:srcRect/>
          <a:stretch>
            <a:fillRect/>
          </a:stretch>
        </p:blipFill>
        <p:spPr bwMode="auto">
          <a:xfrm>
            <a:off x="5867400" y="4038600"/>
            <a:ext cx="2590800" cy="2125663"/>
          </a:xfrm>
          <a:prstGeom prst="rect">
            <a:avLst/>
          </a:prstGeom>
          <a:noFill/>
        </p:spPr>
      </p:pic>
      <p:sp>
        <p:nvSpPr>
          <p:cNvPr id="63495" name="Text Box 7"/>
          <p:cNvSpPr txBox="1">
            <a:spLocks noChangeArrowheads="1"/>
          </p:cNvSpPr>
          <p:nvPr/>
        </p:nvSpPr>
        <p:spPr bwMode="auto">
          <a:xfrm>
            <a:off x="304800" y="4038600"/>
            <a:ext cx="5562600" cy="2398713"/>
          </a:xfrm>
          <a:prstGeom prst="rect">
            <a:avLst/>
          </a:prstGeom>
          <a:noFill/>
          <a:ln w="12700">
            <a:noFill/>
            <a:miter lim="800000"/>
            <a:headEnd type="none" w="sm" len="sm"/>
            <a:tailEnd type="none" w="sm" len="sm"/>
          </a:ln>
          <a:effectLst/>
        </p:spPr>
        <p:txBody>
          <a:bodyPr>
            <a:spAutoFit/>
          </a:bodyPr>
          <a:lstStyle/>
          <a:p>
            <a:pPr>
              <a:spcBef>
                <a:spcPct val="20000"/>
              </a:spcBef>
              <a:buClr>
                <a:srgbClr val="00CCFF"/>
              </a:buClr>
              <a:buSzPct val="80000"/>
              <a:buFont typeface="Wingdings" pitchFamily="2" charset="2"/>
              <a:buChar char="l"/>
            </a:pPr>
            <a:r>
              <a:rPr lang="en-US" sz="2800" b="1" dirty="0">
                <a:latin typeface="+mn-lt"/>
              </a:rPr>
              <a:t>Broadcast</a:t>
            </a:r>
          </a:p>
          <a:p>
            <a:pPr lvl="1">
              <a:spcBef>
                <a:spcPct val="20000"/>
              </a:spcBef>
              <a:buClr>
                <a:schemeClr val="accent1"/>
              </a:buClr>
              <a:buSzPct val="90000"/>
              <a:buFontTx/>
              <a:buChar char="•"/>
            </a:pPr>
            <a:r>
              <a:rPr lang="en-US" sz="2800" dirty="0">
                <a:latin typeface="+mn-lt"/>
              </a:rPr>
              <a:t>Sound </a:t>
            </a:r>
            <a:r>
              <a:rPr lang="en-US" sz="2800" dirty="0" smtClean="0">
                <a:latin typeface="+mn-lt"/>
              </a:rPr>
              <a:t>bites</a:t>
            </a:r>
            <a:r>
              <a:rPr lang="en-US" sz="2800" dirty="0"/>
              <a:t> – </a:t>
            </a:r>
            <a:r>
              <a:rPr lang="en-US" sz="2800" dirty="0" smtClean="0">
                <a:latin typeface="+mn-lt"/>
              </a:rPr>
              <a:t>message </a:t>
            </a:r>
            <a:r>
              <a:rPr lang="en-US" sz="2800" dirty="0">
                <a:latin typeface="+mn-lt"/>
              </a:rPr>
              <a:t>must be more concise </a:t>
            </a:r>
          </a:p>
          <a:p>
            <a:pPr lvl="1">
              <a:spcBef>
                <a:spcPct val="20000"/>
              </a:spcBef>
              <a:buClr>
                <a:schemeClr val="accent1"/>
              </a:buClr>
              <a:buSzPct val="90000"/>
              <a:buFontTx/>
              <a:buChar char="•"/>
            </a:pPr>
            <a:r>
              <a:rPr lang="en-US" sz="2800" dirty="0">
                <a:latin typeface="+mn-lt"/>
              </a:rPr>
              <a:t>Must have experienced spokesperson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additive="base">
                                        <p:cTn id="7" dur="500" fill="hold"/>
                                        <p:tgtEl>
                                          <p:spTgt spid="63494"/>
                                        </p:tgtEl>
                                        <p:attrNameLst>
                                          <p:attrName>ppt_x</p:attrName>
                                        </p:attrNameLst>
                                      </p:cBhvr>
                                      <p:tavLst>
                                        <p:tav tm="0">
                                          <p:val>
                                            <p:strVal val="#ppt_x"/>
                                          </p:val>
                                        </p:tav>
                                        <p:tav tm="100000">
                                          <p:val>
                                            <p:strVal val="#ppt_x"/>
                                          </p:val>
                                        </p:tav>
                                      </p:tavLst>
                                    </p:anim>
                                    <p:anim calcmode="lin" valueType="num">
                                      <p:cBhvr additive="base">
                                        <p:cTn id="8" dur="500" fill="hold"/>
                                        <p:tgtEl>
                                          <p:spTgt spid="63494"/>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3495"/>
                                        </p:tgtEl>
                                        <p:attrNameLst>
                                          <p:attrName>style.visibility</p:attrName>
                                        </p:attrNameLst>
                                      </p:cBhvr>
                                      <p:to>
                                        <p:strVal val="visible"/>
                                      </p:to>
                                    </p:set>
                                    <p:anim calcmode="lin" valueType="num">
                                      <p:cBhvr additive="base">
                                        <p:cTn id="11" dur="500" fill="hold"/>
                                        <p:tgtEl>
                                          <p:spTgt spid="63495"/>
                                        </p:tgtEl>
                                        <p:attrNameLst>
                                          <p:attrName>ppt_x</p:attrName>
                                        </p:attrNameLst>
                                      </p:cBhvr>
                                      <p:tavLst>
                                        <p:tav tm="0">
                                          <p:val>
                                            <p:strVal val="0-#ppt_w/2"/>
                                          </p:val>
                                        </p:tav>
                                        <p:tav tm="100000">
                                          <p:val>
                                            <p:strVal val="#ppt_x"/>
                                          </p:val>
                                        </p:tav>
                                      </p:tavLst>
                                    </p:anim>
                                    <p:anim calcmode="lin" valueType="num">
                                      <p:cBhvr additive="base">
                                        <p:cTn id="12" dur="500" fill="hold"/>
                                        <p:tgtEl>
                                          <p:spTgt spid="634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050"/>
          <p:cNvSpPr>
            <a:spLocks noGrp="1" noChangeArrowheads="1"/>
          </p:cNvSpPr>
          <p:nvPr>
            <p:ph type="title"/>
          </p:nvPr>
        </p:nvSpPr>
        <p:spPr>
          <a:xfrm>
            <a:off x="685800" y="228600"/>
            <a:ext cx="7772400" cy="1066800"/>
          </a:xfrm>
        </p:spPr>
        <p:txBody>
          <a:bodyPr/>
          <a:lstStyle/>
          <a:p>
            <a:r>
              <a:rPr lang="en-US" b="1"/>
              <a:t>OPPORTUNITIES FOR VISIBILITY</a:t>
            </a:r>
          </a:p>
        </p:txBody>
      </p:sp>
      <p:sp>
        <p:nvSpPr>
          <p:cNvPr id="122883" name="Rectangle 2051"/>
          <p:cNvSpPr>
            <a:spLocks noGrp="1" noChangeArrowheads="1"/>
          </p:cNvSpPr>
          <p:nvPr>
            <p:ph type="body" sz="half" idx="1"/>
          </p:nvPr>
        </p:nvSpPr>
        <p:spPr>
          <a:xfrm>
            <a:off x="228600" y="1600200"/>
            <a:ext cx="4191000" cy="5257800"/>
          </a:xfrm>
        </p:spPr>
        <p:txBody>
          <a:bodyPr/>
          <a:lstStyle/>
          <a:p>
            <a:pPr>
              <a:lnSpc>
                <a:spcPct val="90000"/>
              </a:lnSpc>
              <a:buClr>
                <a:srgbClr val="00CCFF"/>
              </a:buClr>
            </a:pPr>
            <a:r>
              <a:rPr lang="en-US" b="1" dirty="0"/>
              <a:t>Chapter News</a:t>
            </a:r>
          </a:p>
          <a:p>
            <a:pPr lvl="1">
              <a:lnSpc>
                <a:spcPct val="90000"/>
              </a:lnSpc>
              <a:buClr>
                <a:schemeClr val="accent1"/>
              </a:buClr>
              <a:buFontTx/>
              <a:buChar char="•"/>
            </a:pPr>
            <a:r>
              <a:rPr lang="en-US" dirty="0"/>
              <a:t>Legislative Activities</a:t>
            </a:r>
          </a:p>
          <a:p>
            <a:pPr lvl="1">
              <a:lnSpc>
                <a:spcPct val="90000"/>
              </a:lnSpc>
              <a:buClr>
                <a:schemeClr val="accent1"/>
              </a:buClr>
              <a:buFontTx/>
              <a:buChar char="•"/>
            </a:pPr>
            <a:r>
              <a:rPr lang="en-US" dirty="0"/>
              <a:t>“Day on the Hill”</a:t>
            </a:r>
          </a:p>
          <a:p>
            <a:pPr lvl="1">
              <a:lnSpc>
                <a:spcPct val="90000"/>
              </a:lnSpc>
              <a:buClr>
                <a:schemeClr val="accent1"/>
              </a:buClr>
              <a:buFontTx/>
              <a:buChar char="•"/>
            </a:pPr>
            <a:r>
              <a:rPr lang="en-US" dirty="0"/>
              <a:t>Meeting with Governor or Legislators</a:t>
            </a:r>
          </a:p>
          <a:p>
            <a:pPr lvl="1">
              <a:lnSpc>
                <a:spcPct val="90000"/>
              </a:lnSpc>
              <a:buClr>
                <a:schemeClr val="accent1"/>
              </a:buClr>
              <a:buFontTx/>
              <a:buChar char="•"/>
            </a:pPr>
            <a:r>
              <a:rPr lang="en-US" dirty="0"/>
              <a:t>Awards, Member Professional Achievements</a:t>
            </a:r>
          </a:p>
          <a:p>
            <a:pPr lvl="1">
              <a:lnSpc>
                <a:spcPct val="90000"/>
              </a:lnSpc>
              <a:buClr>
                <a:schemeClr val="accent1"/>
              </a:buClr>
              <a:buFontTx/>
              <a:buChar char="•"/>
            </a:pPr>
            <a:r>
              <a:rPr lang="en-US" dirty="0"/>
              <a:t>Charitable Activities</a:t>
            </a:r>
          </a:p>
          <a:p>
            <a:pPr lvl="1">
              <a:lnSpc>
                <a:spcPct val="90000"/>
              </a:lnSpc>
              <a:buClr>
                <a:schemeClr val="accent1"/>
              </a:buClr>
              <a:buFontTx/>
              <a:buChar char="•"/>
            </a:pPr>
            <a:r>
              <a:rPr lang="en-US" dirty="0"/>
              <a:t>Speaking Engagements</a:t>
            </a:r>
          </a:p>
          <a:p>
            <a:pPr lvl="1">
              <a:lnSpc>
                <a:spcPct val="90000"/>
              </a:lnSpc>
              <a:buClr>
                <a:schemeClr val="accent1"/>
              </a:buClr>
              <a:buFontTx/>
              <a:buChar char="•"/>
            </a:pPr>
            <a:r>
              <a:rPr lang="en-US" dirty="0"/>
              <a:t>Public Hearings</a:t>
            </a:r>
          </a:p>
          <a:p>
            <a:pPr lvl="1">
              <a:lnSpc>
                <a:spcPct val="90000"/>
              </a:lnSpc>
              <a:buClr>
                <a:schemeClr val="accent1"/>
              </a:buClr>
              <a:buFontTx/>
              <a:buChar char="•"/>
            </a:pPr>
            <a:r>
              <a:rPr lang="en-US" dirty="0"/>
              <a:t>Client Feature Stories</a:t>
            </a:r>
          </a:p>
        </p:txBody>
      </p:sp>
      <p:sp>
        <p:nvSpPr>
          <p:cNvPr id="122884" name="Rectangle 2052"/>
          <p:cNvSpPr>
            <a:spLocks noGrp="1" noChangeArrowheads="1"/>
          </p:cNvSpPr>
          <p:nvPr>
            <p:ph type="body" sz="half" idx="2"/>
          </p:nvPr>
        </p:nvSpPr>
        <p:spPr>
          <a:xfrm>
            <a:off x="4495800" y="1524000"/>
            <a:ext cx="4267200" cy="5029200"/>
          </a:xfrm>
        </p:spPr>
        <p:txBody>
          <a:bodyPr/>
          <a:lstStyle/>
          <a:p>
            <a:pPr>
              <a:buClr>
                <a:srgbClr val="00CCFF"/>
              </a:buClr>
            </a:pPr>
            <a:r>
              <a:rPr lang="en-US" b="1" dirty="0"/>
              <a:t>Feature Material</a:t>
            </a:r>
          </a:p>
          <a:p>
            <a:pPr lvl="1">
              <a:buClr>
                <a:schemeClr val="accent1"/>
              </a:buClr>
              <a:buFontTx/>
              <a:buChar char="•"/>
            </a:pPr>
            <a:r>
              <a:rPr lang="en-US" dirty="0"/>
              <a:t>Consumer Tips or Advice</a:t>
            </a:r>
          </a:p>
          <a:p>
            <a:pPr lvl="1">
              <a:buClr>
                <a:schemeClr val="accent1"/>
              </a:buClr>
              <a:buFontTx/>
              <a:buChar char="•"/>
            </a:pPr>
            <a:endParaRPr lang="en-US" dirty="0"/>
          </a:p>
          <a:p>
            <a:pPr>
              <a:buClr>
                <a:srgbClr val="00CCFF"/>
              </a:buClr>
            </a:pPr>
            <a:r>
              <a:rPr lang="en-US" b="1" dirty="0"/>
              <a:t>National News</a:t>
            </a:r>
          </a:p>
          <a:p>
            <a:pPr lvl="1">
              <a:buClr>
                <a:schemeClr val="accent1"/>
              </a:buClr>
              <a:buFontTx/>
              <a:buChar char="•"/>
            </a:pPr>
            <a:r>
              <a:rPr lang="en-US" dirty="0"/>
              <a:t>Reaction</a:t>
            </a:r>
          </a:p>
          <a:p>
            <a:pPr lvl="1">
              <a:buClr>
                <a:schemeClr val="accent1"/>
              </a:buClr>
              <a:buFontTx/>
              <a:buChar char="•"/>
            </a:pPr>
            <a:r>
              <a:rPr lang="en-US" dirty="0"/>
              <a:t>Local Impact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b="1"/>
              <a:t>Content – Message Mgt</a:t>
            </a:r>
          </a:p>
        </p:txBody>
      </p:sp>
      <p:sp>
        <p:nvSpPr>
          <p:cNvPr id="73731" name="Rectangle 3"/>
          <p:cNvSpPr>
            <a:spLocks noGrp="1" noChangeArrowheads="1"/>
          </p:cNvSpPr>
          <p:nvPr>
            <p:ph type="body" idx="1"/>
          </p:nvPr>
        </p:nvSpPr>
        <p:spPr>
          <a:xfrm>
            <a:off x="685800" y="1828800"/>
            <a:ext cx="7772400" cy="4495800"/>
          </a:xfrm>
        </p:spPr>
        <p:txBody>
          <a:bodyPr/>
          <a:lstStyle/>
          <a:p>
            <a:pPr>
              <a:lnSpc>
                <a:spcPct val="90000"/>
              </a:lnSpc>
              <a:buClr>
                <a:srgbClr val="00CCFF"/>
              </a:buClr>
              <a:buSzTx/>
            </a:pPr>
            <a:r>
              <a:rPr lang="en-US" dirty="0"/>
              <a:t>Localize story or issue</a:t>
            </a:r>
          </a:p>
          <a:p>
            <a:pPr lvl="1">
              <a:lnSpc>
                <a:spcPct val="90000"/>
              </a:lnSpc>
              <a:buClr>
                <a:schemeClr val="accent1"/>
              </a:buClr>
              <a:buSzTx/>
              <a:buFontTx/>
              <a:buChar char="•"/>
            </a:pPr>
            <a:r>
              <a:rPr lang="en-US" sz="3200" dirty="0"/>
              <a:t>Refer to local people and how issue will affect them and local businesses</a:t>
            </a:r>
          </a:p>
          <a:p>
            <a:pPr lvl="1">
              <a:lnSpc>
                <a:spcPct val="90000"/>
              </a:lnSpc>
              <a:buClr>
                <a:schemeClr val="accent1"/>
              </a:buClr>
              <a:buSzTx/>
              <a:buFontTx/>
              <a:buChar char="•"/>
            </a:pPr>
            <a:r>
              <a:rPr lang="en-US" sz="3200" dirty="0"/>
              <a:t>Use quotes from local people about the story</a:t>
            </a:r>
          </a:p>
          <a:p>
            <a:pPr>
              <a:lnSpc>
                <a:spcPct val="90000"/>
              </a:lnSpc>
              <a:buClr>
                <a:srgbClr val="00CCFF"/>
              </a:buClr>
              <a:buSzTx/>
            </a:pPr>
            <a:r>
              <a:rPr lang="en-US" dirty="0"/>
              <a:t>Craft meaningful, </a:t>
            </a:r>
            <a:r>
              <a:rPr lang="en-US" i="1" dirty="0">
                <a:solidFill>
                  <a:schemeClr val="tx2"/>
                </a:solidFill>
              </a:rPr>
              <a:t>short</a:t>
            </a:r>
            <a:r>
              <a:rPr lang="en-US" dirty="0"/>
              <a:t> messages with</a:t>
            </a:r>
            <a:r>
              <a:rPr lang="en-US" dirty="0">
                <a:solidFill>
                  <a:srgbClr val="CCECFF"/>
                </a:solidFill>
              </a:rPr>
              <a:t> </a:t>
            </a:r>
            <a:r>
              <a:rPr lang="en-US" dirty="0"/>
              <a:t>relevance to community</a:t>
            </a:r>
          </a:p>
          <a:p>
            <a:pPr>
              <a:lnSpc>
                <a:spcPct val="90000"/>
              </a:lnSpc>
              <a:buClr>
                <a:srgbClr val="00CCFF"/>
              </a:buClr>
              <a:buSzTx/>
            </a:pPr>
            <a:r>
              <a:rPr lang="en-US" dirty="0"/>
              <a:t>Tell </a:t>
            </a:r>
            <a:r>
              <a:rPr lang="en-US" i="1" dirty="0">
                <a:solidFill>
                  <a:schemeClr val="tx2"/>
                </a:solidFill>
              </a:rPr>
              <a:t>why</a:t>
            </a:r>
            <a:r>
              <a:rPr lang="en-US" dirty="0"/>
              <a:t> it is relevant with facts/statistics and tangible examples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dirty="0" smtClean="0"/>
              <a:t>Media </a:t>
            </a:r>
            <a:r>
              <a:rPr lang="en-US" dirty="0"/>
              <a:t>Relations Roles</a:t>
            </a:r>
          </a:p>
        </p:txBody>
      </p:sp>
      <p:sp>
        <p:nvSpPr>
          <p:cNvPr id="195587" name="Rectangle 3"/>
          <p:cNvSpPr>
            <a:spLocks noGrp="1" noChangeArrowheads="1"/>
          </p:cNvSpPr>
          <p:nvPr>
            <p:ph type="body" idx="1"/>
          </p:nvPr>
        </p:nvSpPr>
        <p:spPr/>
        <p:txBody>
          <a:bodyPr/>
          <a:lstStyle/>
          <a:p>
            <a:r>
              <a:rPr lang="en-US"/>
              <a:t>Media Coordinator/Media Chair</a:t>
            </a:r>
          </a:p>
          <a:p>
            <a:r>
              <a:rPr lang="en-US"/>
              <a:t>Media Spokesperson</a:t>
            </a:r>
          </a:p>
          <a:p>
            <a:r>
              <a:rPr lang="en-US"/>
              <a:t>Media “Journalist”</a:t>
            </a:r>
          </a:p>
          <a:p>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b="1"/>
              <a:t>Tools of the Trade</a:t>
            </a:r>
          </a:p>
        </p:txBody>
      </p:sp>
      <p:sp>
        <p:nvSpPr>
          <p:cNvPr id="139267" name="Rectangle 3"/>
          <p:cNvSpPr>
            <a:spLocks noGrp="1" noChangeArrowheads="1"/>
          </p:cNvSpPr>
          <p:nvPr>
            <p:ph type="body" idx="1"/>
          </p:nvPr>
        </p:nvSpPr>
        <p:spPr/>
        <p:txBody>
          <a:bodyPr/>
          <a:lstStyle/>
          <a:p>
            <a:pPr>
              <a:buClr>
                <a:srgbClr val="00CCFF"/>
              </a:buClr>
            </a:pPr>
            <a:r>
              <a:rPr lang="en-US" sz="2800" b="1" dirty="0"/>
              <a:t>When and how to use the tools</a:t>
            </a:r>
          </a:p>
          <a:p>
            <a:pPr lvl="1">
              <a:buClr>
                <a:schemeClr val="accent1"/>
              </a:buClr>
              <a:buFontTx/>
              <a:buChar char="•"/>
            </a:pPr>
            <a:r>
              <a:rPr lang="en-US" sz="2400" dirty="0"/>
              <a:t>Building a press list</a:t>
            </a:r>
          </a:p>
          <a:p>
            <a:pPr lvl="1">
              <a:buClr>
                <a:schemeClr val="accent1"/>
              </a:buClr>
              <a:buFontTx/>
              <a:buChar char="•"/>
            </a:pPr>
            <a:r>
              <a:rPr lang="en-US" sz="2400" dirty="0"/>
              <a:t>Letter of introduction</a:t>
            </a:r>
          </a:p>
          <a:p>
            <a:pPr lvl="1">
              <a:buClr>
                <a:schemeClr val="accent1"/>
              </a:buClr>
              <a:buFontTx/>
              <a:buChar char="•"/>
            </a:pPr>
            <a:r>
              <a:rPr lang="en-US" sz="2400" dirty="0"/>
              <a:t>Press release</a:t>
            </a:r>
          </a:p>
          <a:p>
            <a:pPr lvl="1">
              <a:buClr>
                <a:schemeClr val="accent1"/>
              </a:buClr>
              <a:buFontTx/>
              <a:buChar char="•"/>
            </a:pPr>
            <a:r>
              <a:rPr lang="en-US" sz="2400" dirty="0"/>
              <a:t>Media advisory</a:t>
            </a:r>
          </a:p>
          <a:p>
            <a:pPr lvl="1">
              <a:buClr>
                <a:schemeClr val="accent1"/>
              </a:buClr>
              <a:buFontTx/>
              <a:buChar char="•"/>
            </a:pPr>
            <a:r>
              <a:rPr lang="en-US" sz="2400" dirty="0"/>
              <a:t>Photo</a:t>
            </a:r>
          </a:p>
          <a:p>
            <a:pPr lvl="1">
              <a:buClr>
                <a:schemeClr val="accent1"/>
              </a:buClr>
              <a:buFontTx/>
              <a:buChar char="•"/>
            </a:pPr>
            <a:r>
              <a:rPr lang="en-US" sz="2400" dirty="0"/>
              <a:t>Letter to the editor</a:t>
            </a:r>
          </a:p>
          <a:p>
            <a:pPr lvl="1">
              <a:buClr>
                <a:schemeClr val="accent1"/>
              </a:buClr>
              <a:buFontTx/>
              <a:buChar char="•"/>
            </a:pPr>
            <a:r>
              <a:rPr lang="en-US" sz="2400" dirty="0"/>
              <a:t>Editorial/Op-Eds</a:t>
            </a:r>
          </a:p>
          <a:p>
            <a:pPr lvl="1">
              <a:buClr>
                <a:schemeClr val="accent1"/>
              </a:buClr>
              <a:buFontTx/>
              <a:buChar char="•"/>
            </a:pPr>
            <a:r>
              <a:rPr lang="en-US" sz="2400" dirty="0"/>
              <a:t>Bylined article</a:t>
            </a:r>
          </a:p>
          <a:p>
            <a:endParaRPr lang="en-US" sz="2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z="4000" b="1"/>
              <a:t>Initiating the Media Process Step by Step</a:t>
            </a:r>
          </a:p>
        </p:txBody>
      </p:sp>
      <p:sp>
        <p:nvSpPr>
          <p:cNvPr id="166915" name="Rectangle 3"/>
          <p:cNvSpPr>
            <a:spLocks noGrp="1" noChangeArrowheads="1"/>
          </p:cNvSpPr>
          <p:nvPr>
            <p:ph type="body" idx="1"/>
          </p:nvPr>
        </p:nvSpPr>
        <p:spPr/>
        <p:txBody>
          <a:bodyPr/>
          <a:lstStyle/>
          <a:p>
            <a:pPr>
              <a:buClr>
                <a:srgbClr val="00CCFF"/>
              </a:buClr>
              <a:buSzTx/>
            </a:pPr>
            <a:r>
              <a:rPr lang="en-US" b="1" dirty="0">
                <a:solidFill>
                  <a:schemeClr val="tx2"/>
                </a:solidFill>
              </a:rPr>
              <a:t>Finding the Right Media Outlets</a:t>
            </a:r>
            <a:endParaRPr lang="en-US" dirty="0"/>
          </a:p>
          <a:p>
            <a:pPr lvl="1">
              <a:buClr>
                <a:srgbClr val="00CCFF"/>
              </a:buClr>
              <a:buSzTx/>
              <a:buFontTx/>
              <a:buChar char="•"/>
            </a:pPr>
            <a:r>
              <a:rPr lang="en-US" dirty="0"/>
              <a:t>NAHU has access through PR Newswire to current media lists by state and subject matter.</a:t>
            </a:r>
          </a:p>
          <a:p>
            <a:pPr lvl="1">
              <a:buClr>
                <a:srgbClr val="00CCFF"/>
              </a:buClr>
              <a:buSzTx/>
              <a:buFontTx/>
              <a:buChar char="•"/>
            </a:pPr>
            <a:r>
              <a:rPr lang="en-US" dirty="0"/>
              <a:t>List should include print, television and radio reporters. Remember to also include weekly and community newspapers.</a:t>
            </a:r>
          </a:p>
          <a:p>
            <a:pPr lvl="1">
              <a:buClr>
                <a:srgbClr val="00CCFF"/>
              </a:buClr>
              <a:buSzTx/>
              <a:buFontTx/>
              <a:buChar char="•"/>
            </a:pPr>
            <a:r>
              <a:rPr lang="en-US" dirty="0"/>
              <a:t>Make sure to include name, phone number, fax number, email, and address.</a:t>
            </a:r>
          </a:p>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81000" y="228600"/>
            <a:ext cx="8458200" cy="1143000"/>
          </a:xfrm>
        </p:spPr>
        <p:txBody>
          <a:bodyPr/>
          <a:lstStyle/>
          <a:p>
            <a:r>
              <a:rPr lang="en-US" sz="4000" b="1"/>
              <a:t>Media Materials – What Kinds and How Do They Help?</a:t>
            </a:r>
          </a:p>
        </p:txBody>
      </p:sp>
      <p:sp>
        <p:nvSpPr>
          <p:cNvPr id="70659" name="Rectangle 3"/>
          <p:cNvSpPr>
            <a:spLocks noGrp="1" noChangeArrowheads="1"/>
          </p:cNvSpPr>
          <p:nvPr>
            <p:ph type="body" idx="1"/>
          </p:nvPr>
        </p:nvSpPr>
        <p:spPr>
          <a:xfrm>
            <a:off x="457200" y="1752600"/>
            <a:ext cx="8305800" cy="4343400"/>
          </a:xfrm>
        </p:spPr>
        <p:txBody>
          <a:bodyPr/>
          <a:lstStyle/>
          <a:p>
            <a:pPr>
              <a:buClr>
                <a:srgbClr val="00CCFF"/>
              </a:buClr>
              <a:buSzTx/>
            </a:pPr>
            <a:r>
              <a:rPr lang="en-US" b="1" dirty="0">
                <a:solidFill>
                  <a:schemeClr val="tx2"/>
                </a:solidFill>
              </a:rPr>
              <a:t>Letter of Introduction</a:t>
            </a:r>
            <a:endParaRPr lang="en-US" dirty="0"/>
          </a:p>
          <a:p>
            <a:pPr lvl="1">
              <a:buClr>
                <a:srgbClr val="00CCFF"/>
              </a:buClr>
              <a:buSzTx/>
            </a:pPr>
            <a:r>
              <a:rPr lang="en-US" dirty="0"/>
              <a:t>Your credentials</a:t>
            </a:r>
          </a:p>
          <a:p>
            <a:pPr lvl="1">
              <a:buClr>
                <a:srgbClr val="00CCFF"/>
              </a:buClr>
              <a:buSzTx/>
            </a:pPr>
            <a:r>
              <a:rPr lang="en-US" dirty="0"/>
              <a:t>Topic/issues you can address</a:t>
            </a:r>
          </a:p>
          <a:p>
            <a:pPr lvl="1">
              <a:buClr>
                <a:srgbClr val="00CCFF"/>
              </a:buClr>
              <a:buSzTx/>
            </a:pPr>
            <a:r>
              <a:rPr lang="en-US" dirty="0"/>
              <a:t>An offer to provide a background briefing</a:t>
            </a:r>
          </a:p>
          <a:p>
            <a:pPr lvl="1">
              <a:buClr>
                <a:srgbClr val="00CCFF"/>
              </a:buClr>
              <a:buSzTx/>
            </a:pPr>
            <a:r>
              <a:rPr lang="en-US" dirty="0"/>
              <a:t>Contact number, e-mail address</a:t>
            </a:r>
          </a:p>
          <a:p>
            <a:pPr lvl="1">
              <a:buClr>
                <a:srgbClr val="00CCFF"/>
              </a:buClr>
              <a:buSzTx/>
              <a:buFontTx/>
              <a:buNone/>
            </a:pPr>
            <a:endParaRPr lang="en-US" dirty="0"/>
          </a:p>
          <a:p>
            <a:pPr>
              <a:buClr>
                <a:srgbClr val="00CCFF"/>
              </a:buClr>
              <a:buSzTx/>
            </a:pPr>
            <a:r>
              <a:rPr lang="en-US" sz="2800" dirty="0">
                <a:solidFill>
                  <a:schemeClr val="tx2"/>
                </a:solidFill>
              </a:rPr>
              <a:t>Follow up by phone with every contact…just like in sales!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050"/>
          <p:cNvSpPr>
            <a:spLocks noGrp="1" noChangeArrowheads="1"/>
          </p:cNvSpPr>
          <p:nvPr>
            <p:ph type="title"/>
          </p:nvPr>
        </p:nvSpPr>
        <p:spPr>
          <a:xfrm>
            <a:off x="381000" y="76200"/>
            <a:ext cx="8458200" cy="914400"/>
          </a:xfrm>
        </p:spPr>
        <p:txBody>
          <a:bodyPr/>
          <a:lstStyle/>
          <a:p>
            <a:r>
              <a:rPr lang="en-US" sz="4000" b="1"/>
              <a:t>When and How to Use the Tools</a:t>
            </a:r>
          </a:p>
        </p:txBody>
      </p:sp>
      <p:sp>
        <p:nvSpPr>
          <p:cNvPr id="94211" name="Rectangle 2051"/>
          <p:cNvSpPr>
            <a:spLocks noGrp="1" noChangeArrowheads="1"/>
          </p:cNvSpPr>
          <p:nvPr>
            <p:ph type="body" idx="1"/>
          </p:nvPr>
        </p:nvSpPr>
        <p:spPr>
          <a:xfrm>
            <a:off x="228600" y="1143000"/>
            <a:ext cx="8610600" cy="5715000"/>
          </a:xfrm>
        </p:spPr>
        <p:txBody>
          <a:bodyPr/>
          <a:lstStyle/>
          <a:p>
            <a:pPr>
              <a:lnSpc>
                <a:spcPct val="90000"/>
              </a:lnSpc>
              <a:buClr>
                <a:srgbClr val="00CCFF"/>
              </a:buClr>
            </a:pPr>
            <a:r>
              <a:rPr lang="en-US" sz="3600" b="1" dirty="0">
                <a:solidFill>
                  <a:schemeClr val="tx2"/>
                </a:solidFill>
              </a:rPr>
              <a:t>Press Release</a:t>
            </a:r>
            <a:r>
              <a:rPr lang="en-US" sz="3600" dirty="0"/>
              <a:t> - </a:t>
            </a:r>
            <a:r>
              <a:rPr lang="en-US" dirty="0"/>
              <a:t>Announces “news”</a:t>
            </a:r>
          </a:p>
          <a:p>
            <a:pPr lvl="1">
              <a:lnSpc>
                <a:spcPct val="90000"/>
              </a:lnSpc>
              <a:buClr>
                <a:schemeClr val="accent1"/>
              </a:buClr>
              <a:buFontTx/>
              <a:buChar char="•"/>
            </a:pPr>
            <a:r>
              <a:rPr lang="en-US" dirty="0"/>
              <a:t>Include contact information and date of release</a:t>
            </a:r>
          </a:p>
          <a:p>
            <a:pPr lvl="1">
              <a:lnSpc>
                <a:spcPct val="90000"/>
              </a:lnSpc>
              <a:buClr>
                <a:schemeClr val="accent1"/>
              </a:buClr>
              <a:buFontTx/>
              <a:buChar char="•"/>
            </a:pPr>
            <a:r>
              <a:rPr lang="en-US" dirty="0"/>
              <a:t>Include an eye-catching “headline” </a:t>
            </a:r>
          </a:p>
          <a:p>
            <a:pPr lvl="1">
              <a:lnSpc>
                <a:spcPct val="90000"/>
              </a:lnSpc>
              <a:buClr>
                <a:schemeClr val="accent1"/>
              </a:buClr>
              <a:buFontTx/>
              <a:buChar char="•"/>
            </a:pPr>
            <a:r>
              <a:rPr lang="en-US" dirty="0"/>
              <a:t>Describe the “core” news message in first paragraph (who, what, when, where, why)</a:t>
            </a:r>
          </a:p>
          <a:p>
            <a:pPr lvl="1">
              <a:lnSpc>
                <a:spcPct val="90000"/>
              </a:lnSpc>
              <a:buClr>
                <a:schemeClr val="accent1"/>
              </a:buClr>
              <a:buFontTx/>
              <a:buChar char="•"/>
            </a:pPr>
            <a:r>
              <a:rPr lang="en-US" dirty="0"/>
              <a:t>Expand the news story in following paragraphs</a:t>
            </a:r>
          </a:p>
          <a:p>
            <a:pPr lvl="1">
              <a:lnSpc>
                <a:spcPct val="90000"/>
              </a:lnSpc>
              <a:buClr>
                <a:schemeClr val="accent1"/>
              </a:buClr>
              <a:buFontTx/>
              <a:buChar char="•"/>
            </a:pPr>
            <a:r>
              <a:rPr lang="en-US" dirty="0"/>
              <a:t>Include a quote from a recognized spokesperson in the organization</a:t>
            </a:r>
          </a:p>
          <a:p>
            <a:pPr lvl="1">
              <a:lnSpc>
                <a:spcPct val="90000"/>
              </a:lnSpc>
              <a:buClr>
                <a:schemeClr val="accent1"/>
              </a:buClr>
              <a:buFontTx/>
              <a:buChar char="•"/>
            </a:pPr>
            <a:r>
              <a:rPr lang="en-US" dirty="0"/>
              <a:t>Close with a “boilerplate” paragraph about the organization announcing the news</a:t>
            </a:r>
          </a:p>
          <a:p>
            <a:pPr lvl="1">
              <a:lnSpc>
                <a:spcPct val="90000"/>
              </a:lnSpc>
              <a:buClr>
                <a:schemeClr val="accent1"/>
              </a:buClr>
              <a:buFontTx/>
              <a:buChar char="•"/>
            </a:pPr>
            <a:r>
              <a:rPr lang="en-US" dirty="0"/>
              <a:t>Limit to 1 or 1 1/2  pages</a:t>
            </a:r>
          </a:p>
          <a:p>
            <a:pPr lvl="1">
              <a:lnSpc>
                <a:spcPct val="90000"/>
              </a:lnSpc>
              <a:buClr>
                <a:schemeClr val="accent1"/>
              </a:buClr>
              <a:buFontTx/>
              <a:buChar char="•"/>
            </a:pPr>
            <a:r>
              <a:rPr lang="en-US" dirty="0"/>
              <a:t>Use ### </a:t>
            </a:r>
            <a:r>
              <a:rPr lang="en-US" dirty="0" smtClean="0"/>
              <a:t>at </a:t>
            </a:r>
            <a:r>
              <a:rPr lang="en-US" dirty="0"/>
              <a:t>end of release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81000" y="228600"/>
            <a:ext cx="8458200" cy="1143000"/>
          </a:xfrm>
        </p:spPr>
        <p:txBody>
          <a:bodyPr/>
          <a:lstStyle/>
          <a:p>
            <a:r>
              <a:rPr lang="en-US" sz="4000" b="1"/>
              <a:t>When and How to Use the</a:t>
            </a:r>
            <a:r>
              <a:rPr lang="en-US" sz="4000"/>
              <a:t> </a:t>
            </a:r>
            <a:r>
              <a:rPr lang="en-US" sz="4000" b="1"/>
              <a:t>Tools</a:t>
            </a:r>
          </a:p>
        </p:txBody>
      </p:sp>
      <p:sp>
        <p:nvSpPr>
          <p:cNvPr id="100355" name="Rectangle 3"/>
          <p:cNvSpPr>
            <a:spLocks noGrp="1" noChangeArrowheads="1"/>
          </p:cNvSpPr>
          <p:nvPr>
            <p:ph type="body" idx="1"/>
          </p:nvPr>
        </p:nvSpPr>
        <p:spPr>
          <a:xfrm>
            <a:off x="304800" y="1371600"/>
            <a:ext cx="8458200" cy="5257800"/>
          </a:xfrm>
        </p:spPr>
        <p:txBody>
          <a:bodyPr/>
          <a:lstStyle/>
          <a:p>
            <a:pPr>
              <a:buClr>
                <a:srgbClr val="00CCFF"/>
              </a:buClr>
            </a:pPr>
            <a:r>
              <a:rPr lang="en-US" b="1" dirty="0">
                <a:solidFill>
                  <a:schemeClr val="tx2"/>
                </a:solidFill>
              </a:rPr>
              <a:t>Media Advisory</a:t>
            </a:r>
            <a:r>
              <a:rPr lang="en-US" dirty="0"/>
              <a:t> </a:t>
            </a:r>
            <a:r>
              <a:rPr lang="en-US" sz="2800" dirty="0"/>
              <a:t>- Announces an upcoming news event or offers a resource person to address a current “hot” issue</a:t>
            </a:r>
          </a:p>
          <a:p>
            <a:pPr lvl="1">
              <a:buClr>
                <a:schemeClr val="accent1"/>
              </a:buClr>
              <a:buFontTx/>
              <a:buChar char="•"/>
            </a:pPr>
            <a:r>
              <a:rPr lang="en-US" dirty="0"/>
              <a:t>Include an eye-catching “headline”</a:t>
            </a:r>
          </a:p>
          <a:p>
            <a:pPr lvl="1">
              <a:buClr>
                <a:schemeClr val="accent1"/>
              </a:buClr>
              <a:buFontTx/>
              <a:buChar char="•"/>
            </a:pPr>
            <a:r>
              <a:rPr lang="en-US" dirty="0"/>
              <a:t>Distribute several days in advance of the news event </a:t>
            </a:r>
          </a:p>
          <a:p>
            <a:pPr lvl="1">
              <a:buClr>
                <a:schemeClr val="accent1"/>
              </a:buClr>
              <a:buFontTx/>
              <a:buChar char="•"/>
            </a:pPr>
            <a:r>
              <a:rPr lang="en-US" dirty="0"/>
              <a:t>Use a “What, When, Where, Why” format</a:t>
            </a:r>
          </a:p>
          <a:p>
            <a:pPr lvl="1">
              <a:buClr>
                <a:schemeClr val="accent1"/>
              </a:buClr>
              <a:buFontTx/>
              <a:buChar char="•"/>
            </a:pPr>
            <a:r>
              <a:rPr lang="en-US" dirty="0"/>
              <a:t>Bullet the main points</a:t>
            </a:r>
          </a:p>
          <a:p>
            <a:pPr lvl="1">
              <a:buClr>
                <a:schemeClr val="accent1"/>
              </a:buClr>
              <a:buFontTx/>
              <a:buChar char="•"/>
            </a:pPr>
            <a:r>
              <a:rPr lang="en-US" dirty="0"/>
              <a:t>Provide contact information and date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81000" y="228600"/>
            <a:ext cx="8458200" cy="1143000"/>
          </a:xfrm>
        </p:spPr>
        <p:txBody>
          <a:bodyPr/>
          <a:lstStyle/>
          <a:p>
            <a:r>
              <a:rPr lang="en-US" sz="4000" b="1"/>
              <a:t>When and How to Use the Tools</a:t>
            </a:r>
          </a:p>
        </p:txBody>
      </p:sp>
      <p:sp>
        <p:nvSpPr>
          <p:cNvPr id="106499" name="Rectangle 3"/>
          <p:cNvSpPr>
            <a:spLocks noGrp="1" noChangeArrowheads="1"/>
          </p:cNvSpPr>
          <p:nvPr>
            <p:ph type="body" idx="1"/>
          </p:nvPr>
        </p:nvSpPr>
        <p:spPr>
          <a:xfrm>
            <a:off x="381000" y="1828800"/>
            <a:ext cx="8382000" cy="4724400"/>
          </a:xfrm>
        </p:spPr>
        <p:txBody>
          <a:bodyPr/>
          <a:lstStyle/>
          <a:p>
            <a:pPr>
              <a:buClr>
                <a:srgbClr val="00CCFF"/>
              </a:buClr>
            </a:pPr>
            <a:r>
              <a:rPr lang="en-US" sz="2800" b="1" dirty="0">
                <a:solidFill>
                  <a:schemeClr val="tx2"/>
                </a:solidFill>
              </a:rPr>
              <a:t>Photograph</a:t>
            </a:r>
            <a:r>
              <a:rPr lang="en-US" sz="2800" dirty="0"/>
              <a:t> - Attach a “cut-line” to the photo that identifies the person(s) in the photo and describes what is pictured</a:t>
            </a:r>
          </a:p>
          <a:p>
            <a:pPr lvl="1">
              <a:buClr>
                <a:schemeClr val="accent1"/>
              </a:buClr>
              <a:buFontTx/>
              <a:buChar char="•"/>
            </a:pPr>
            <a:r>
              <a:rPr lang="en-US" dirty="0"/>
              <a:t>Include with appropriate news announcements (promotion, awards, partnerships)</a:t>
            </a:r>
          </a:p>
          <a:p>
            <a:pPr lvl="1">
              <a:buClr>
                <a:schemeClr val="accent1"/>
              </a:buClr>
              <a:buFontTx/>
              <a:buChar char="•"/>
            </a:pPr>
            <a:r>
              <a:rPr lang="en-US" dirty="0"/>
              <a:t>Ask the reporter how they want the photo sent to them</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0"/>
            <a:ext cx="8458200" cy="990600"/>
          </a:xfrm>
        </p:spPr>
        <p:txBody>
          <a:bodyPr/>
          <a:lstStyle/>
          <a:p>
            <a:r>
              <a:rPr lang="en-US" sz="4000" b="1"/>
              <a:t>When and How to Use the Tools</a:t>
            </a:r>
          </a:p>
        </p:txBody>
      </p:sp>
      <p:sp>
        <p:nvSpPr>
          <p:cNvPr id="102403" name="Rectangle 3"/>
          <p:cNvSpPr>
            <a:spLocks noGrp="1" noChangeArrowheads="1"/>
          </p:cNvSpPr>
          <p:nvPr>
            <p:ph type="body" idx="1"/>
          </p:nvPr>
        </p:nvSpPr>
        <p:spPr>
          <a:xfrm>
            <a:off x="228600" y="1295400"/>
            <a:ext cx="8915400" cy="5562600"/>
          </a:xfrm>
        </p:spPr>
        <p:txBody>
          <a:bodyPr/>
          <a:lstStyle/>
          <a:p>
            <a:pPr>
              <a:buClr>
                <a:srgbClr val="00CCFF"/>
              </a:buClr>
            </a:pPr>
            <a:r>
              <a:rPr lang="en-US" b="1" dirty="0">
                <a:solidFill>
                  <a:schemeClr val="tx2"/>
                </a:solidFill>
              </a:rPr>
              <a:t>Letter to the Editor</a:t>
            </a:r>
            <a:r>
              <a:rPr lang="en-US" b="1" dirty="0"/>
              <a:t> - </a:t>
            </a:r>
            <a:r>
              <a:rPr lang="en-US" sz="2800" dirty="0"/>
              <a:t>Responds to an article or editorial that has appeared in a publication</a:t>
            </a:r>
          </a:p>
          <a:p>
            <a:pPr lvl="1">
              <a:buClr>
                <a:schemeClr val="accent1"/>
              </a:buClr>
              <a:buSzTx/>
              <a:buFontTx/>
              <a:buChar char="•"/>
            </a:pPr>
            <a:r>
              <a:rPr lang="en-US" dirty="0"/>
              <a:t>Make certain it relates directly to the topic</a:t>
            </a:r>
          </a:p>
          <a:p>
            <a:pPr lvl="1">
              <a:buClr>
                <a:schemeClr val="accent1"/>
              </a:buClr>
              <a:buSzTx/>
              <a:buFontTx/>
              <a:buChar char="•"/>
            </a:pPr>
            <a:r>
              <a:rPr lang="en-US" dirty="0"/>
              <a:t>Include name of article, date and page for reference</a:t>
            </a:r>
          </a:p>
          <a:p>
            <a:pPr lvl="1">
              <a:buClr>
                <a:schemeClr val="accent1"/>
              </a:buClr>
              <a:buSzTx/>
              <a:buFontTx/>
              <a:buChar char="•"/>
            </a:pPr>
            <a:r>
              <a:rPr lang="en-US" dirty="0"/>
              <a:t>Be concise and brief (usually 100-200 words)</a:t>
            </a:r>
          </a:p>
          <a:p>
            <a:pPr lvl="1">
              <a:buClr>
                <a:schemeClr val="accent1"/>
              </a:buClr>
              <a:buSzTx/>
              <a:buFontTx/>
              <a:buChar char="•"/>
            </a:pPr>
            <a:r>
              <a:rPr lang="en-US" dirty="0"/>
              <a:t>Share your unique perspective</a:t>
            </a:r>
          </a:p>
          <a:p>
            <a:pPr lvl="1">
              <a:buClr>
                <a:schemeClr val="accent1"/>
              </a:buClr>
              <a:buSzTx/>
              <a:buFontTx/>
              <a:buChar char="•"/>
            </a:pPr>
            <a:r>
              <a:rPr lang="en-US" dirty="0"/>
              <a:t>Give examples</a:t>
            </a:r>
          </a:p>
          <a:p>
            <a:pPr lvl="1">
              <a:buClr>
                <a:schemeClr val="accent1"/>
              </a:buClr>
              <a:buSzTx/>
              <a:buFontTx/>
              <a:buChar char="•"/>
            </a:pPr>
            <a:r>
              <a:rPr lang="en-US" dirty="0"/>
              <a:t>Close with your name, title and affiliation</a:t>
            </a:r>
          </a:p>
          <a:p>
            <a:pPr lvl="2">
              <a:buSzTx/>
              <a:buFontTx/>
              <a:buChar char="•"/>
            </a:pPr>
            <a:r>
              <a:rPr lang="en-US" sz="2800" dirty="0"/>
              <a:t>(Advance Chapter approval required if identified)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ChangeArrowheads="1"/>
          </p:cNvSpPr>
          <p:nvPr>
            <p:ph type="title"/>
          </p:nvPr>
        </p:nvSpPr>
        <p:spPr>
          <a:xfrm>
            <a:off x="381000" y="0"/>
            <a:ext cx="8458200" cy="1066800"/>
          </a:xfrm>
        </p:spPr>
        <p:txBody>
          <a:bodyPr/>
          <a:lstStyle/>
          <a:p>
            <a:r>
              <a:rPr lang="en-US" sz="4000" b="1"/>
              <a:t>When and How to Use the Tools</a:t>
            </a:r>
          </a:p>
        </p:txBody>
      </p:sp>
      <p:sp>
        <p:nvSpPr>
          <p:cNvPr id="103427" name="Rectangle 1027"/>
          <p:cNvSpPr>
            <a:spLocks noGrp="1" noChangeArrowheads="1"/>
          </p:cNvSpPr>
          <p:nvPr>
            <p:ph type="body" idx="1"/>
          </p:nvPr>
        </p:nvSpPr>
        <p:spPr>
          <a:xfrm>
            <a:off x="381000" y="1066800"/>
            <a:ext cx="8382000" cy="5791200"/>
          </a:xfrm>
        </p:spPr>
        <p:txBody>
          <a:bodyPr/>
          <a:lstStyle/>
          <a:p>
            <a:pPr>
              <a:lnSpc>
                <a:spcPct val="90000"/>
              </a:lnSpc>
              <a:buClr>
                <a:srgbClr val="00CCFF"/>
              </a:buClr>
            </a:pPr>
            <a:r>
              <a:rPr lang="en-US" sz="3600" b="1" dirty="0">
                <a:solidFill>
                  <a:schemeClr val="tx2"/>
                </a:solidFill>
              </a:rPr>
              <a:t>Op-Ed</a:t>
            </a:r>
            <a:r>
              <a:rPr lang="en-US" sz="3600" dirty="0"/>
              <a:t> - </a:t>
            </a:r>
            <a:r>
              <a:rPr lang="en-US" dirty="0"/>
              <a:t>An “opinion piece” </a:t>
            </a:r>
            <a:r>
              <a:rPr lang="en-US" i="1" dirty="0">
                <a:solidFill>
                  <a:schemeClr val="tx2"/>
                </a:solidFill>
              </a:rPr>
              <a:t>submitted by</a:t>
            </a:r>
            <a:r>
              <a:rPr lang="en-US" dirty="0"/>
              <a:t> an individual or on behalf of an organization </a:t>
            </a:r>
            <a:r>
              <a:rPr lang="en-US" dirty="0">
                <a:solidFill>
                  <a:schemeClr val="tx2"/>
                </a:solidFill>
              </a:rPr>
              <a:t>to a publication</a:t>
            </a:r>
            <a:r>
              <a:rPr lang="en-US" dirty="0"/>
              <a:t>.</a:t>
            </a:r>
            <a:r>
              <a:rPr lang="en-US" dirty="0">
                <a:solidFill>
                  <a:srgbClr val="CCECFF"/>
                </a:solidFill>
              </a:rPr>
              <a:t> </a:t>
            </a:r>
            <a:r>
              <a:rPr lang="en-US" dirty="0"/>
              <a:t>Placement can be </a:t>
            </a:r>
            <a:r>
              <a:rPr lang="en-US" dirty="0">
                <a:solidFill>
                  <a:schemeClr val="tx2"/>
                </a:solidFill>
              </a:rPr>
              <a:t>paid for</a:t>
            </a:r>
            <a:r>
              <a:rPr lang="en-US" dirty="0"/>
              <a:t> or a publication may decide to publish on its own.</a:t>
            </a:r>
          </a:p>
          <a:p>
            <a:pPr>
              <a:lnSpc>
                <a:spcPct val="90000"/>
              </a:lnSpc>
              <a:buClr>
                <a:srgbClr val="00CCFF"/>
              </a:buClr>
              <a:buFont typeface="Wingdings" pitchFamily="2" charset="2"/>
              <a:buNone/>
            </a:pPr>
            <a:endParaRPr lang="en-US" dirty="0"/>
          </a:p>
          <a:p>
            <a:pPr lvl="1">
              <a:lnSpc>
                <a:spcPct val="90000"/>
              </a:lnSpc>
              <a:buClr>
                <a:schemeClr val="accent1"/>
              </a:buClr>
              <a:buFontTx/>
              <a:buChar char="•"/>
            </a:pPr>
            <a:r>
              <a:rPr lang="en-US" sz="3200" dirty="0"/>
              <a:t>Needs to be linked to a topical issue of interest.</a:t>
            </a:r>
          </a:p>
          <a:p>
            <a:pPr lvl="1">
              <a:lnSpc>
                <a:spcPct val="90000"/>
              </a:lnSpc>
              <a:buClr>
                <a:schemeClr val="accent1"/>
              </a:buClr>
              <a:buFontTx/>
              <a:buChar char="•"/>
            </a:pPr>
            <a:r>
              <a:rPr lang="en-US" sz="3200" dirty="0"/>
              <a:t>Offers a unique perspective.</a:t>
            </a:r>
          </a:p>
          <a:p>
            <a:pPr lvl="1">
              <a:lnSpc>
                <a:spcPct val="90000"/>
              </a:lnSpc>
              <a:buClr>
                <a:schemeClr val="accent1"/>
              </a:buClr>
              <a:buFontTx/>
              <a:buChar char="•"/>
            </a:pPr>
            <a:r>
              <a:rPr lang="en-US" sz="3200" dirty="0"/>
              <a:t>Is brief (usually 300-600 words).</a:t>
            </a:r>
          </a:p>
          <a:p>
            <a:pPr lvl="1">
              <a:lnSpc>
                <a:spcPct val="90000"/>
              </a:lnSpc>
              <a:buClr>
                <a:schemeClr val="accent1"/>
              </a:buClr>
              <a:buFontTx/>
              <a:buChar char="•"/>
            </a:pPr>
            <a:r>
              <a:rPr lang="en-US" sz="3200" dirty="0"/>
              <a:t>Includes name of author and affiliation</a:t>
            </a:r>
            <a:r>
              <a:rPr lang="en-US" sz="3200" dirty="0">
                <a:solidFill>
                  <a:srgbClr val="CCECFF"/>
                </a:solidFill>
              </a:rPr>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228600"/>
            <a:ext cx="8458200" cy="1143000"/>
          </a:xfrm>
        </p:spPr>
        <p:txBody>
          <a:bodyPr/>
          <a:lstStyle/>
          <a:p>
            <a:r>
              <a:rPr lang="en-US" sz="4000" b="1"/>
              <a:t>When and How to Use the Tools</a:t>
            </a:r>
          </a:p>
        </p:txBody>
      </p:sp>
      <p:sp>
        <p:nvSpPr>
          <p:cNvPr id="105475" name="Rectangle 3"/>
          <p:cNvSpPr>
            <a:spLocks noGrp="1" noChangeArrowheads="1"/>
          </p:cNvSpPr>
          <p:nvPr>
            <p:ph type="body" idx="1"/>
          </p:nvPr>
        </p:nvSpPr>
        <p:spPr>
          <a:xfrm>
            <a:off x="533400" y="1600200"/>
            <a:ext cx="8077200" cy="4953000"/>
          </a:xfrm>
        </p:spPr>
        <p:txBody>
          <a:bodyPr/>
          <a:lstStyle/>
          <a:p>
            <a:pPr>
              <a:buClr>
                <a:srgbClr val="00CCFF"/>
              </a:buClr>
            </a:pPr>
            <a:r>
              <a:rPr lang="en-US" b="1" dirty="0">
                <a:solidFill>
                  <a:schemeClr val="tx2"/>
                </a:solidFill>
              </a:rPr>
              <a:t>Bylined Article</a:t>
            </a:r>
            <a:r>
              <a:rPr lang="en-US" dirty="0"/>
              <a:t> - </a:t>
            </a:r>
            <a:r>
              <a:rPr lang="en-US" sz="2800" dirty="0"/>
              <a:t>A lengthier article (primarily used in trade publications) authored by an organization’s staff or member on a topical issue</a:t>
            </a:r>
          </a:p>
          <a:p>
            <a:pPr>
              <a:buClr>
                <a:srgbClr val="00CCFF"/>
              </a:buClr>
              <a:buFont typeface="Wingdings" pitchFamily="2" charset="2"/>
              <a:buNone/>
            </a:pPr>
            <a:endParaRPr lang="en-US" sz="2800" dirty="0"/>
          </a:p>
          <a:p>
            <a:pPr lvl="1">
              <a:buClr>
                <a:schemeClr val="accent1"/>
              </a:buClr>
              <a:buFontTx/>
              <a:buChar char="•"/>
            </a:pPr>
            <a:r>
              <a:rPr lang="en-US" dirty="0"/>
              <a:t>Offer to write an article for the publication</a:t>
            </a:r>
          </a:p>
          <a:p>
            <a:pPr lvl="1">
              <a:buClr>
                <a:schemeClr val="accent1"/>
              </a:buClr>
              <a:buFontTx/>
              <a:buChar char="•"/>
            </a:pPr>
            <a:r>
              <a:rPr lang="en-US" dirty="0"/>
              <a:t>Do not prepare an article without discussing it with the editor</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Sites</a:t>
            </a:r>
            <a:endParaRPr lang="en-US" dirty="0"/>
          </a:p>
        </p:txBody>
      </p:sp>
      <p:sp>
        <p:nvSpPr>
          <p:cNvPr id="3" name="Content Placeholder 2"/>
          <p:cNvSpPr>
            <a:spLocks noGrp="1"/>
          </p:cNvSpPr>
          <p:nvPr>
            <p:ph sz="half" idx="1"/>
          </p:nvPr>
        </p:nvSpPr>
        <p:spPr>
          <a:xfrm>
            <a:off x="457200" y="2041407"/>
            <a:ext cx="8355724" cy="4084756"/>
          </a:xfrm>
        </p:spPr>
        <p:txBody>
          <a:bodyPr/>
          <a:lstStyle/>
          <a:p>
            <a:r>
              <a:rPr lang="en-US" sz="2800" dirty="0" smtClean="0"/>
              <a:t>Twitter: Short, up-to-the-minute information</a:t>
            </a:r>
          </a:p>
          <a:p>
            <a:r>
              <a:rPr lang="en-US" sz="2800" dirty="0" smtClean="0"/>
              <a:t>LinkedIn: Professional networking</a:t>
            </a:r>
          </a:p>
          <a:p>
            <a:r>
              <a:rPr lang="en-US" sz="2800" dirty="0" smtClean="0"/>
              <a:t>Facebook: Sharing your life—personal and professional</a:t>
            </a:r>
          </a:p>
          <a:p>
            <a:r>
              <a:rPr lang="en-US" sz="2800" dirty="0" smtClean="0"/>
              <a:t>Blogs: Relay detailed information on a specific topic</a:t>
            </a:r>
          </a:p>
          <a:p>
            <a:r>
              <a:rPr lang="en-US" sz="2800" dirty="0" smtClean="0"/>
              <a:t>News Stories: Community forum to add to discussion</a:t>
            </a:r>
            <a:endParaRPr lang="en-US" sz="2800" dirty="0"/>
          </a:p>
        </p:txBody>
      </p:sp>
    </p:spTree>
    <p:extLst>
      <p:ext uri="{BB962C8B-B14F-4D97-AF65-F5344CB8AC3E}">
        <p14:creationId xmlns:p14="http://schemas.microsoft.com/office/powerpoint/2010/main" val="39053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304800"/>
            <a:ext cx="7772400" cy="838200"/>
          </a:xfrm>
        </p:spPr>
        <p:txBody>
          <a:bodyPr/>
          <a:lstStyle/>
          <a:p>
            <a:r>
              <a:rPr lang="en-US"/>
              <a:t>Media Coordinator/Chair</a:t>
            </a:r>
          </a:p>
        </p:txBody>
      </p:sp>
      <p:sp>
        <p:nvSpPr>
          <p:cNvPr id="191491" name="Rectangle 3"/>
          <p:cNvSpPr>
            <a:spLocks noGrp="1" noChangeArrowheads="1"/>
          </p:cNvSpPr>
          <p:nvPr>
            <p:ph type="body" idx="1"/>
          </p:nvPr>
        </p:nvSpPr>
        <p:spPr>
          <a:xfrm>
            <a:off x="685800" y="1295400"/>
            <a:ext cx="7772400" cy="5562600"/>
          </a:xfrm>
        </p:spPr>
        <p:txBody>
          <a:bodyPr/>
          <a:lstStyle/>
          <a:p>
            <a:pPr>
              <a:lnSpc>
                <a:spcPct val="80000"/>
              </a:lnSpc>
              <a:buFont typeface="Wingdings" pitchFamily="2" charset="2"/>
              <a:buNone/>
            </a:pPr>
            <a:r>
              <a:rPr lang="en-US" sz="2800"/>
              <a:t>	The Media Chair coordinates media activity within the chapter.  The Media Chair does NOT need to be a “spokesperson” but does need to coordinate the communication between the “spokesperson” and media.</a:t>
            </a:r>
          </a:p>
          <a:p>
            <a:pPr>
              <a:lnSpc>
                <a:spcPct val="80000"/>
              </a:lnSpc>
              <a:buFont typeface="Wingdings" pitchFamily="2" charset="2"/>
              <a:buNone/>
            </a:pPr>
            <a:endParaRPr lang="en-US" sz="2800"/>
          </a:p>
          <a:p>
            <a:pPr>
              <a:lnSpc>
                <a:spcPct val="80000"/>
              </a:lnSpc>
            </a:pPr>
            <a:r>
              <a:rPr lang="en-US" sz="2400"/>
              <a:t>Identify media outlets and reporters in the area using local, state and NAHU resources</a:t>
            </a:r>
          </a:p>
          <a:p>
            <a:pPr>
              <a:lnSpc>
                <a:spcPct val="80000"/>
              </a:lnSpc>
            </a:pPr>
            <a:r>
              <a:rPr lang="en-US" sz="2400"/>
              <a:t>Identify MR spokespersons on specific issues</a:t>
            </a:r>
          </a:p>
          <a:p>
            <a:pPr>
              <a:lnSpc>
                <a:spcPct val="80000"/>
              </a:lnSpc>
            </a:pPr>
            <a:r>
              <a:rPr lang="en-US" sz="2400"/>
              <a:t>Monitor media outlets daily</a:t>
            </a:r>
          </a:p>
          <a:p>
            <a:pPr>
              <a:lnSpc>
                <a:spcPct val="80000"/>
              </a:lnSpc>
            </a:pPr>
            <a:r>
              <a:rPr lang="en-US" sz="2400"/>
              <a:t>Establish relationships with local reporters</a:t>
            </a:r>
          </a:p>
          <a:p>
            <a:pPr>
              <a:lnSpc>
                <a:spcPct val="80000"/>
              </a:lnSpc>
            </a:pPr>
            <a:r>
              <a:rPr lang="en-US" sz="2400"/>
              <a:t>Respond to media requests for information and interviews</a:t>
            </a:r>
          </a:p>
          <a:p>
            <a:pPr>
              <a:lnSpc>
                <a:spcPct val="80000"/>
              </a:lnSpc>
            </a:pPr>
            <a:r>
              <a:rPr lang="en-US" sz="2400"/>
              <a:t>Prepare and submit press releases, media advisories, LTEs and Op-eds with approval of local and state leaders and NAHU staff</a:t>
            </a:r>
          </a:p>
          <a:p>
            <a:pPr>
              <a:lnSpc>
                <a:spcPct val="80000"/>
              </a:lnSpc>
              <a:buFont typeface="Wingdings" pitchFamily="2" charset="2"/>
              <a:buNone/>
            </a:pPr>
            <a:endParaRPr lang="en-US" sz="24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Social Media Etiquette</a:t>
            </a:r>
            <a:endParaRPr lang="en-US" dirty="0"/>
          </a:p>
        </p:txBody>
      </p:sp>
      <p:sp>
        <p:nvSpPr>
          <p:cNvPr id="4" name="Content Placeholder 3"/>
          <p:cNvSpPr>
            <a:spLocks noGrp="1"/>
          </p:cNvSpPr>
          <p:nvPr>
            <p:ph sz="half" idx="12"/>
          </p:nvPr>
        </p:nvSpPr>
        <p:spPr>
          <a:xfrm>
            <a:off x="457200" y="1295400"/>
            <a:ext cx="8216430" cy="4830763"/>
          </a:xfrm>
        </p:spPr>
        <p:txBody>
          <a:bodyPr/>
          <a:lstStyle/>
          <a:p>
            <a:r>
              <a:rPr lang="en-US" sz="2800" dirty="0"/>
              <a:t>Stay Positive</a:t>
            </a:r>
          </a:p>
          <a:p>
            <a:pPr lvl="1"/>
            <a:r>
              <a:rPr lang="en-US" sz="2400" dirty="0"/>
              <a:t>Everything you learned in kindergarten</a:t>
            </a:r>
          </a:p>
          <a:p>
            <a:pPr lvl="1"/>
            <a:r>
              <a:rPr lang="en-US" sz="2400" dirty="0"/>
              <a:t>Don’t be a Debbie Downer</a:t>
            </a:r>
          </a:p>
          <a:p>
            <a:pPr lvl="1"/>
            <a:r>
              <a:rPr lang="en-US" sz="2400" dirty="0"/>
              <a:t>State your credentials</a:t>
            </a:r>
          </a:p>
          <a:p>
            <a:r>
              <a:rPr lang="en-US" sz="2800" dirty="0"/>
              <a:t>When to Post</a:t>
            </a:r>
          </a:p>
          <a:p>
            <a:pPr lvl="1"/>
            <a:r>
              <a:rPr lang="en-US" sz="2400" dirty="0"/>
              <a:t>Is it worth your time and effort?</a:t>
            </a:r>
          </a:p>
          <a:p>
            <a:pPr lvl="1"/>
            <a:r>
              <a:rPr lang="en-US" sz="2400" dirty="0"/>
              <a:t>Are you only posting because you’re angry?</a:t>
            </a:r>
          </a:p>
          <a:p>
            <a:pPr lvl="1"/>
            <a:r>
              <a:rPr lang="en-US" sz="2400" dirty="0"/>
              <a:t>Has someone already said </a:t>
            </a:r>
            <a:r>
              <a:rPr lang="en-US" sz="2400" dirty="0" smtClean="0"/>
              <a:t>it?</a:t>
            </a:r>
          </a:p>
          <a:p>
            <a:r>
              <a:rPr lang="en-US" sz="2800" dirty="0" smtClean="0"/>
              <a:t>What to Post</a:t>
            </a:r>
          </a:p>
          <a:p>
            <a:pPr lvl="1"/>
            <a:r>
              <a:rPr lang="en-US" sz="2400" dirty="0" smtClean="0"/>
              <a:t>Be </a:t>
            </a:r>
            <a:r>
              <a:rPr lang="en-US" sz="2400" dirty="0"/>
              <a:t>responsible in what you say</a:t>
            </a:r>
          </a:p>
          <a:p>
            <a:pPr lvl="1"/>
            <a:r>
              <a:rPr lang="en-US" sz="2400" dirty="0" smtClean="0"/>
              <a:t>If it mentions NAHU, we </a:t>
            </a:r>
            <a:r>
              <a:rPr lang="en-US" sz="2400" dirty="0"/>
              <a:t>can ask you to take it </a:t>
            </a:r>
            <a:r>
              <a:rPr lang="en-US" sz="2400" dirty="0" smtClean="0"/>
              <a:t>down</a:t>
            </a:r>
            <a:endParaRPr lang="en-US" sz="2400"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831936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5800" y="304800"/>
            <a:ext cx="7772400" cy="990600"/>
          </a:xfrm>
        </p:spPr>
        <p:txBody>
          <a:bodyPr/>
          <a:lstStyle/>
          <a:p>
            <a:r>
              <a:rPr lang="en-US" b="1" dirty="0"/>
              <a:t>Media Relations Award</a:t>
            </a:r>
          </a:p>
        </p:txBody>
      </p:sp>
      <p:sp>
        <p:nvSpPr>
          <p:cNvPr id="156675" name="Rectangle 3"/>
          <p:cNvSpPr>
            <a:spLocks noGrp="1" noChangeArrowheads="1"/>
          </p:cNvSpPr>
          <p:nvPr>
            <p:ph type="body" idx="1"/>
          </p:nvPr>
        </p:nvSpPr>
        <p:spPr>
          <a:xfrm>
            <a:off x="381000" y="1295400"/>
            <a:ext cx="8458200" cy="5562600"/>
          </a:xfrm>
        </p:spPr>
        <p:txBody>
          <a:bodyPr/>
          <a:lstStyle/>
          <a:p>
            <a:pPr>
              <a:lnSpc>
                <a:spcPct val="90000"/>
              </a:lnSpc>
            </a:pPr>
            <a:r>
              <a:rPr lang="en-US" dirty="0"/>
              <a:t>Winners will be recognized for media relations activities that have placed them in the forefront in all areas of media relations activities, including the following: </a:t>
            </a:r>
          </a:p>
          <a:p>
            <a:pPr lvl="1">
              <a:lnSpc>
                <a:spcPct val="90000"/>
              </a:lnSpc>
            </a:pPr>
            <a:r>
              <a:rPr lang="en-US" dirty="0"/>
              <a:t>Media Relations committee in place</a:t>
            </a:r>
          </a:p>
          <a:p>
            <a:pPr lvl="1">
              <a:lnSpc>
                <a:spcPct val="90000"/>
              </a:lnSpc>
            </a:pPr>
            <a:r>
              <a:rPr lang="en-US" dirty="0"/>
              <a:t>Press list of local media contacts</a:t>
            </a:r>
          </a:p>
          <a:p>
            <a:pPr lvl="1">
              <a:lnSpc>
                <a:spcPct val="90000"/>
              </a:lnSpc>
            </a:pPr>
            <a:r>
              <a:rPr lang="en-US" dirty="0"/>
              <a:t>Sending press releases</a:t>
            </a:r>
          </a:p>
          <a:p>
            <a:pPr lvl="1">
              <a:lnSpc>
                <a:spcPct val="90000"/>
              </a:lnSpc>
            </a:pPr>
            <a:r>
              <a:rPr lang="en-US" dirty="0"/>
              <a:t>Publication of Op-Eds and other editorials</a:t>
            </a:r>
          </a:p>
          <a:p>
            <a:pPr lvl="1">
              <a:lnSpc>
                <a:spcPct val="90000"/>
              </a:lnSpc>
            </a:pPr>
            <a:r>
              <a:rPr lang="en-US" dirty="0"/>
              <a:t>Prints and broadcast press hits</a:t>
            </a:r>
          </a:p>
          <a:p>
            <a:pPr lvl="1">
              <a:lnSpc>
                <a:spcPct val="90000"/>
              </a:lnSpc>
            </a:pPr>
            <a:r>
              <a:rPr lang="en-US" dirty="0"/>
              <a:t>Keeping NAHU informed on press exposure</a:t>
            </a:r>
          </a:p>
          <a:p>
            <a:pPr lvl="1">
              <a:lnSpc>
                <a:spcPct val="90000"/>
              </a:lnSpc>
            </a:pPr>
            <a:r>
              <a:rPr lang="en-US" dirty="0"/>
              <a:t>Attend “Working with the Media” webinars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Media Coverage</a:t>
            </a:r>
            <a:endParaRPr lang="en-US" dirty="0"/>
          </a:p>
        </p:txBody>
      </p:sp>
      <p:sp>
        <p:nvSpPr>
          <p:cNvPr id="4" name="Content Placeholder 3"/>
          <p:cNvSpPr>
            <a:spLocks noGrp="1"/>
          </p:cNvSpPr>
          <p:nvPr>
            <p:ph sz="half" idx="12"/>
          </p:nvPr>
        </p:nvSpPr>
        <p:spPr>
          <a:xfrm>
            <a:off x="457200" y="1828800"/>
            <a:ext cx="8216430" cy="4084756"/>
          </a:xfrm>
        </p:spPr>
        <p:txBody>
          <a:bodyPr/>
          <a:lstStyle/>
          <a:p>
            <a:r>
              <a:rPr lang="en-US" sz="2800" dirty="0" smtClean="0"/>
              <a:t>So far in 2013, </a:t>
            </a:r>
            <a:r>
              <a:rPr lang="en-US" sz="2800" dirty="0"/>
              <a:t>NAHU received more than </a:t>
            </a:r>
            <a:r>
              <a:rPr lang="en-US" sz="2800" dirty="0" smtClean="0"/>
              <a:t>10,100 </a:t>
            </a:r>
            <a:r>
              <a:rPr lang="en-US" sz="2800" dirty="0"/>
              <a:t>press hits</a:t>
            </a:r>
            <a:r>
              <a:rPr lang="en-US" sz="2800" dirty="0" smtClean="0"/>
              <a:t>. </a:t>
            </a:r>
          </a:p>
          <a:p>
            <a:r>
              <a:rPr lang="en-US" sz="2800" dirty="0" smtClean="0"/>
              <a:t>In </a:t>
            </a:r>
            <a:r>
              <a:rPr lang="en-US" sz="2800" dirty="0"/>
              <a:t>2012, NAHU received more than 7,500 press hits</a:t>
            </a:r>
            <a:r>
              <a:rPr lang="en-US" sz="2800" dirty="0" smtClean="0"/>
              <a:t>.</a:t>
            </a:r>
            <a:endParaRPr lang="en-US" sz="2800" dirty="0"/>
          </a:p>
          <a:p>
            <a:r>
              <a:rPr lang="en-US" sz="2800" dirty="0"/>
              <a:t>In 2011, NAHU received more than 4,400 press hits</a:t>
            </a:r>
            <a:r>
              <a:rPr lang="en-US" sz="2800" dirty="0" smtClean="0"/>
              <a:t>.</a:t>
            </a:r>
            <a:endParaRPr lang="en-US" sz="2800" dirty="0"/>
          </a:p>
          <a:p>
            <a:r>
              <a:rPr lang="en-US" sz="2800" dirty="0"/>
              <a:t>In 2010, NAHU received more than 3,000 press hits.</a:t>
            </a:r>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82513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2013 Sound Byte Highlights</a:t>
            </a:r>
            <a:endParaRPr lang="en-US" dirty="0"/>
          </a:p>
        </p:txBody>
      </p:sp>
      <p:sp>
        <p:nvSpPr>
          <p:cNvPr id="5" name="Text Placeholder 4"/>
          <p:cNvSpPr>
            <a:spLocks noGrp="1"/>
          </p:cNvSpPr>
          <p:nvPr>
            <p:ph type="body" sz="quarter" idx="13"/>
          </p:nvPr>
        </p:nvSpPr>
        <p:spPr/>
        <p:txBody>
          <a:bodyPr/>
          <a:lstStyle/>
          <a:p>
            <a:endParaRPr lang="en-US"/>
          </a:p>
        </p:txBody>
      </p:sp>
      <p:pic>
        <p:nvPicPr>
          <p:cNvPr id="1027" name="Picture 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23" t="43231" r="32923" b="19600"/>
          <a:stretch/>
        </p:blipFill>
        <p:spPr bwMode="auto">
          <a:xfrm>
            <a:off x="494156" y="1596922"/>
            <a:ext cx="3697453" cy="22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5" descr="http://www.nongmoproject.org/wp-content/uploads/2010/06/msnbc-logo.jpg">
            <a:hlinkClick r:id="rId2"/>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9698" y="3917512"/>
            <a:ext cx="1726370" cy="12101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1581381"/>
            <a:ext cx="4023894" cy="22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a:hlinkClick r:id="rId5"/>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55475" y="3901971"/>
            <a:ext cx="1456944" cy="1374648"/>
          </a:xfrm>
          <a:prstGeom prst="rect">
            <a:avLst/>
          </a:prstGeom>
        </p:spPr>
      </p:pic>
      <p:pic>
        <p:nvPicPr>
          <p:cNvPr id="12" name="Picture 11">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17667" y="5604448"/>
            <a:ext cx="2189165" cy="696261"/>
          </a:xfrm>
          <a:prstGeom prst="rect">
            <a:avLst/>
          </a:prstGeom>
        </p:spPr>
      </p:pic>
      <p:pic>
        <p:nvPicPr>
          <p:cNvPr id="13" name="Picture 12">
            <a:hlinkClick r:id="rId8"/>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42615" t="64765" r="29279" b="26137"/>
          <a:stretch/>
        </p:blipFill>
        <p:spPr bwMode="auto">
          <a:xfrm>
            <a:off x="1237168" y="5562600"/>
            <a:ext cx="4283320" cy="779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318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7381" y="0"/>
            <a:ext cx="7772400" cy="1470025"/>
          </a:xfrm>
        </p:spPr>
        <p:txBody>
          <a:bodyPr/>
          <a:lstStyle/>
          <a:p>
            <a:r>
              <a:rPr lang="en-US" dirty="0" smtClean="0"/>
              <a:t>2013 Print Highlights</a:t>
            </a:r>
            <a:endParaRPr lang="en-US" dirty="0"/>
          </a:p>
        </p:txBody>
      </p:sp>
      <p:sp>
        <p:nvSpPr>
          <p:cNvPr id="5" name="Text Placeholder 4"/>
          <p:cNvSpPr>
            <a:spLocks noGrp="1"/>
          </p:cNvSpPr>
          <p:nvPr>
            <p:ph type="body" sz="quarter" idx="13"/>
          </p:nvPr>
        </p:nvSpPr>
        <p:spPr/>
        <p:txBody>
          <a:bodyPr/>
          <a:lstStyle/>
          <a:p>
            <a:endParaRPr lang="en-US"/>
          </a:p>
        </p:txBody>
      </p:sp>
      <p:pic>
        <p:nvPicPr>
          <p:cNvPr id="12" name="Picture 11">
            <a:hlinkClick r:id="rId2"/>
          </p:cNvPr>
          <p:cNvPicPr>
            <a:picLocks noChangeAspect="1"/>
          </p:cNvPicPr>
          <p:nvPr/>
        </p:nvPicPr>
        <p:blipFill rotWithShape="1">
          <a:blip r:embed="rId3">
            <a:extLst>
              <a:ext uri="{28A0092B-C50C-407E-A947-70E740481C1C}">
                <a14:useLocalDpi xmlns:a14="http://schemas.microsoft.com/office/drawing/2010/main" val="0"/>
              </a:ext>
            </a:extLst>
          </a:blip>
          <a:srcRect l="4796" t="38918" r="4796" b="38918"/>
          <a:stretch/>
        </p:blipFill>
        <p:spPr>
          <a:xfrm>
            <a:off x="1365885" y="3221895"/>
            <a:ext cx="2743200" cy="435531"/>
          </a:xfrm>
          <a:prstGeom prst="rect">
            <a:avLst/>
          </a:prstGeom>
        </p:spPr>
      </p:pic>
      <p:sp>
        <p:nvSpPr>
          <p:cNvPr id="15" name="Rectangle 14"/>
          <p:cNvSpPr/>
          <p:nvPr/>
        </p:nvSpPr>
        <p:spPr>
          <a:xfrm>
            <a:off x="904288" y="1600081"/>
            <a:ext cx="3657600" cy="1600438"/>
          </a:xfrm>
          <a:prstGeom prst="rect">
            <a:avLst/>
          </a:prstGeom>
        </p:spPr>
        <p:txBody>
          <a:bodyPr wrap="square">
            <a:spAutoFit/>
          </a:bodyPr>
          <a:lstStyle/>
          <a:p>
            <a:pPr lvl="0"/>
            <a:r>
              <a:rPr lang="en-US" sz="1400" dirty="0" smtClean="0">
                <a:latin typeface="+mj-lt"/>
              </a:rPr>
              <a:t>“Kelly </a:t>
            </a:r>
            <a:r>
              <a:rPr lang="en-US" sz="1400" dirty="0" err="1">
                <a:latin typeface="+mj-lt"/>
              </a:rPr>
              <a:t>Fristoe</a:t>
            </a:r>
            <a:r>
              <a:rPr lang="en-US" sz="1400" dirty="0">
                <a:latin typeface="+mj-lt"/>
              </a:rPr>
              <a:t>, an insurance agent, said the majority of his clients had also sought early renewals. </a:t>
            </a:r>
            <a:r>
              <a:rPr lang="en-US" sz="1400" dirty="0" smtClean="0">
                <a:latin typeface="+mj-lt"/>
              </a:rPr>
              <a:t>‘Where </a:t>
            </a:r>
            <a:r>
              <a:rPr lang="en-US" sz="1400" dirty="0">
                <a:latin typeface="+mj-lt"/>
              </a:rPr>
              <a:t>I live, we have a younger workforce, and that’s where the increases are taking place</a:t>
            </a:r>
            <a:r>
              <a:rPr lang="en-US" sz="1400" dirty="0" smtClean="0">
                <a:latin typeface="+mj-lt"/>
              </a:rPr>
              <a:t>,’ </a:t>
            </a:r>
            <a:r>
              <a:rPr lang="en-US" sz="1400" dirty="0">
                <a:latin typeface="+mj-lt"/>
              </a:rPr>
              <a:t>he said. </a:t>
            </a:r>
            <a:r>
              <a:rPr lang="en-US" sz="1400" dirty="0" smtClean="0">
                <a:latin typeface="+mj-lt"/>
              </a:rPr>
              <a:t>‘The </a:t>
            </a:r>
            <a:r>
              <a:rPr lang="en-US" sz="1400" dirty="0">
                <a:latin typeface="+mj-lt"/>
              </a:rPr>
              <a:t>majority of my business is under 45 years old, and they’re seeing rate increases as well</a:t>
            </a:r>
            <a:r>
              <a:rPr lang="en-US" sz="1400" dirty="0" smtClean="0">
                <a:latin typeface="+mj-lt"/>
              </a:rPr>
              <a:t>.’”</a:t>
            </a:r>
            <a:endParaRPr lang="en-US" sz="1400" dirty="0">
              <a:latin typeface="+mj-lt"/>
            </a:endParaRPr>
          </a:p>
        </p:txBody>
      </p:sp>
      <p:sp>
        <p:nvSpPr>
          <p:cNvPr id="17" name="Rectangle 16"/>
          <p:cNvSpPr/>
          <p:nvPr/>
        </p:nvSpPr>
        <p:spPr>
          <a:xfrm>
            <a:off x="4561888" y="1600081"/>
            <a:ext cx="3657600" cy="1600438"/>
          </a:xfrm>
          <a:prstGeom prst="rect">
            <a:avLst/>
          </a:prstGeom>
        </p:spPr>
        <p:txBody>
          <a:bodyPr wrap="square">
            <a:spAutoFit/>
          </a:bodyPr>
          <a:lstStyle/>
          <a:p>
            <a:pPr lvl="0"/>
            <a:r>
              <a:rPr lang="en-US" sz="1400" dirty="0" smtClean="0">
                <a:latin typeface="+mj-lt"/>
              </a:rPr>
              <a:t>“In </a:t>
            </a:r>
            <a:r>
              <a:rPr lang="en-US" sz="1400" dirty="0">
                <a:latin typeface="+mj-lt"/>
              </a:rPr>
              <a:t>Americus, Ga., broker Russ Childers says he has just received the rates for his small-business clients, and many of them are significantly higher — unless the company employs a lot of older workers. His advice to clients: "When in doubt, early renew</a:t>
            </a:r>
            <a:r>
              <a:rPr lang="en-US" sz="1400" dirty="0" smtClean="0">
                <a:latin typeface="+mj-lt"/>
              </a:rPr>
              <a:t>.’”</a:t>
            </a:r>
            <a:endParaRPr lang="en-US" sz="1400" dirty="0">
              <a:latin typeface="+mj-lt"/>
            </a:endParaRPr>
          </a:p>
        </p:txBody>
      </p:sp>
      <p:sp>
        <p:nvSpPr>
          <p:cNvPr id="18" name="Rectangle 17"/>
          <p:cNvSpPr/>
          <p:nvPr/>
        </p:nvSpPr>
        <p:spPr>
          <a:xfrm>
            <a:off x="904288" y="3870521"/>
            <a:ext cx="3657600" cy="1384995"/>
          </a:xfrm>
          <a:prstGeom prst="rect">
            <a:avLst/>
          </a:prstGeom>
        </p:spPr>
        <p:txBody>
          <a:bodyPr wrap="square">
            <a:spAutoFit/>
          </a:bodyPr>
          <a:lstStyle/>
          <a:p>
            <a:pPr lvl="0"/>
            <a:r>
              <a:rPr lang="en-US" sz="1400" dirty="0" smtClean="0">
                <a:latin typeface="+mj-lt"/>
              </a:rPr>
              <a:t>“[Jessica] Waltman </a:t>
            </a:r>
            <a:r>
              <a:rPr lang="en-US" sz="1400" dirty="0">
                <a:latin typeface="+mj-lt"/>
              </a:rPr>
              <a:t>was briefing state insurance regulators by telephone Thursday about enrollment problems in the new health insurance marketplaces. She said the problem was occurring mostly in the 36 states in the federal marketplace</a:t>
            </a:r>
            <a:r>
              <a:rPr lang="en-US" sz="1400" dirty="0" smtClean="0">
                <a:latin typeface="+mj-lt"/>
              </a:rPr>
              <a:t>.”</a:t>
            </a:r>
            <a:endParaRPr lang="en-US" sz="1400" dirty="0">
              <a:latin typeface="+mj-lt"/>
            </a:endParaRPr>
          </a:p>
        </p:txBody>
      </p:sp>
      <p:pic>
        <p:nvPicPr>
          <p:cNvPr id="2050" name="Picture 2" descr="http://90northracing.com/wp-content/uploads/2013/02/washington-post-large-logo-2.gif">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223" b="44388"/>
          <a:stretch/>
        </p:blipFill>
        <p:spPr bwMode="auto">
          <a:xfrm>
            <a:off x="1355455" y="5500007"/>
            <a:ext cx="2755265" cy="4397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patrickkphillips.com/wp-content/uploads/2012/09/usa-today-logo.jpg">
            <a:hlinkClick r:id="rId6"/>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3388" b="19884"/>
          <a:stretch/>
        </p:blipFill>
        <p:spPr bwMode="auto">
          <a:xfrm>
            <a:off x="5737278" y="3124303"/>
            <a:ext cx="1306819" cy="6795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8"/>
          </p:cNvPr>
          <p:cNvPicPr>
            <a:picLocks noChangeAspect="1"/>
          </p:cNvPicPr>
          <p:nvPr/>
        </p:nvPicPr>
        <p:blipFill rotWithShape="1">
          <a:blip r:embed="rId9">
            <a:extLst>
              <a:ext uri="{28A0092B-C50C-407E-A947-70E740481C1C}">
                <a14:useLocalDpi xmlns:a14="http://schemas.microsoft.com/office/drawing/2010/main" val="0"/>
              </a:ext>
            </a:extLst>
          </a:blip>
          <a:srcRect t="35474" b="43295"/>
          <a:stretch/>
        </p:blipFill>
        <p:spPr>
          <a:xfrm>
            <a:off x="5005823" y="5517539"/>
            <a:ext cx="2738734" cy="435531"/>
          </a:xfrm>
          <a:prstGeom prst="rect">
            <a:avLst/>
          </a:prstGeom>
        </p:spPr>
      </p:pic>
      <p:sp>
        <p:nvSpPr>
          <p:cNvPr id="14" name="Rectangle 13"/>
          <p:cNvSpPr/>
          <p:nvPr/>
        </p:nvSpPr>
        <p:spPr>
          <a:xfrm>
            <a:off x="4546390" y="3899569"/>
            <a:ext cx="3657600" cy="160043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1400" dirty="0" smtClean="0">
                <a:latin typeface="+mj-lt"/>
              </a:rPr>
              <a:t>“A </a:t>
            </a:r>
            <a:r>
              <a:rPr lang="en-US" sz="1400" dirty="0">
                <a:latin typeface="+mj-lt"/>
              </a:rPr>
              <a:t>broker can help you find a health-care plan that suits your needs and budget at no charge, as most are compensated by insurance carriers. You can find a broker in your state by visiting the website for the National Association of Health Underwriters at NAHU.org</a:t>
            </a:r>
            <a:r>
              <a:rPr lang="en-US" sz="1400" dirty="0" smtClean="0">
                <a:latin typeface="+mj-lt"/>
              </a:rPr>
              <a:t>.”</a:t>
            </a:r>
            <a:endParaRPr lang="en-US" sz="1400" dirty="0">
              <a:latin typeface="+mj-lt"/>
            </a:endParaRPr>
          </a:p>
        </p:txBody>
      </p:sp>
    </p:spTree>
    <p:extLst>
      <p:ext uri="{BB962C8B-B14F-4D97-AF65-F5344CB8AC3E}">
        <p14:creationId xmlns:p14="http://schemas.microsoft.com/office/powerpoint/2010/main" val="2611864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85800" y="228600"/>
            <a:ext cx="7772400" cy="914400"/>
          </a:xfrm>
        </p:spPr>
        <p:txBody>
          <a:bodyPr/>
          <a:lstStyle/>
          <a:p>
            <a:r>
              <a:rPr lang="en-US"/>
              <a:t>Media Spokesperson</a:t>
            </a:r>
          </a:p>
        </p:txBody>
      </p:sp>
      <p:sp>
        <p:nvSpPr>
          <p:cNvPr id="192515" name="Rectangle 3"/>
          <p:cNvSpPr>
            <a:spLocks noGrp="1" noChangeArrowheads="1"/>
          </p:cNvSpPr>
          <p:nvPr>
            <p:ph type="body" idx="1"/>
          </p:nvPr>
        </p:nvSpPr>
        <p:spPr>
          <a:xfrm>
            <a:off x="685800" y="1295400"/>
            <a:ext cx="7772400" cy="6019800"/>
          </a:xfrm>
        </p:spPr>
        <p:txBody>
          <a:bodyPr/>
          <a:lstStyle/>
          <a:p>
            <a:pPr>
              <a:lnSpc>
                <a:spcPct val="90000"/>
              </a:lnSpc>
              <a:buFont typeface="Wingdings" pitchFamily="2" charset="2"/>
              <a:buNone/>
            </a:pPr>
            <a:r>
              <a:rPr lang="en-US" sz="2800" dirty="0"/>
              <a:t>	The Media Spokesperson needs broad general knowledge of our issues and typically is the “go-to” person for broadcast media outlets.</a:t>
            </a:r>
          </a:p>
          <a:p>
            <a:pPr>
              <a:lnSpc>
                <a:spcPct val="90000"/>
              </a:lnSpc>
              <a:buFont typeface="Wingdings" pitchFamily="2" charset="2"/>
              <a:buNone/>
            </a:pPr>
            <a:endParaRPr lang="en-US" sz="2800" dirty="0"/>
          </a:p>
          <a:p>
            <a:pPr>
              <a:lnSpc>
                <a:spcPct val="90000"/>
              </a:lnSpc>
            </a:pPr>
            <a:r>
              <a:rPr lang="en-US" sz="2400" dirty="0"/>
              <a:t>Identify yourself as a local or state media spokesperson </a:t>
            </a:r>
          </a:p>
          <a:p>
            <a:pPr>
              <a:lnSpc>
                <a:spcPct val="90000"/>
              </a:lnSpc>
            </a:pPr>
            <a:r>
              <a:rPr lang="en-US" sz="2400" dirty="0"/>
              <a:t>“Speak With One Voice”</a:t>
            </a:r>
          </a:p>
          <a:p>
            <a:pPr>
              <a:lnSpc>
                <a:spcPct val="90000"/>
              </a:lnSpc>
            </a:pPr>
            <a:r>
              <a:rPr lang="en-US" sz="2400" dirty="0"/>
              <a:t>Establish relationships with local media</a:t>
            </a:r>
          </a:p>
          <a:p>
            <a:pPr>
              <a:lnSpc>
                <a:spcPct val="90000"/>
              </a:lnSpc>
            </a:pPr>
            <a:r>
              <a:rPr lang="en-US" sz="2400" dirty="0"/>
              <a:t>Respond to reporter requests for information and interviews</a:t>
            </a:r>
          </a:p>
          <a:p>
            <a:pPr>
              <a:lnSpc>
                <a:spcPct val="90000"/>
              </a:lnSpc>
            </a:pPr>
            <a:r>
              <a:rPr lang="en-US" sz="2400" dirty="0"/>
              <a:t>Respond to MR Coordinator requests</a:t>
            </a:r>
          </a:p>
          <a:p>
            <a:pPr>
              <a:lnSpc>
                <a:spcPct val="90000"/>
              </a:lnSpc>
            </a:pPr>
            <a:r>
              <a:rPr lang="en-US" sz="2400" dirty="0"/>
              <a:t>Prepare and submit LTEs and Op-Ed pieces for publication with approval of local and/or state leaders and NAHU staff</a:t>
            </a:r>
          </a:p>
          <a:p>
            <a:pPr>
              <a:lnSpc>
                <a:spcPct val="90000"/>
              </a:lnSpc>
              <a:buFont typeface="Wingdings" pitchFamily="2" charset="2"/>
              <a:buNone/>
            </a:pPr>
            <a:endParaRPr lang="en-US"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609600"/>
            <a:ext cx="7772400" cy="381000"/>
          </a:xfrm>
        </p:spPr>
        <p:txBody>
          <a:bodyPr/>
          <a:lstStyle/>
          <a:p>
            <a:r>
              <a:rPr lang="en-US" sz="4000"/>
              <a:t>Media Relations “Journalist”</a:t>
            </a:r>
          </a:p>
        </p:txBody>
      </p:sp>
      <p:sp>
        <p:nvSpPr>
          <p:cNvPr id="193539" name="Rectangle 3"/>
          <p:cNvSpPr>
            <a:spLocks noGrp="1" noChangeArrowheads="1"/>
          </p:cNvSpPr>
          <p:nvPr>
            <p:ph type="body" idx="1"/>
          </p:nvPr>
        </p:nvSpPr>
        <p:spPr>
          <a:xfrm>
            <a:off x="685800" y="1219200"/>
            <a:ext cx="7772400" cy="5257800"/>
          </a:xfrm>
        </p:spPr>
        <p:txBody>
          <a:bodyPr/>
          <a:lstStyle/>
          <a:p>
            <a:pPr>
              <a:lnSpc>
                <a:spcPct val="90000"/>
              </a:lnSpc>
              <a:buFont typeface="Wingdings" pitchFamily="2" charset="2"/>
              <a:buNone/>
            </a:pPr>
            <a:r>
              <a:rPr lang="en-US" sz="2400" dirty="0"/>
              <a:t>	</a:t>
            </a:r>
            <a:r>
              <a:rPr lang="en-US" sz="2800" dirty="0"/>
              <a:t>A member with expertise in a specific area, willing to write and submit Op-</a:t>
            </a:r>
            <a:r>
              <a:rPr lang="en-US" sz="2800" dirty="0" err="1"/>
              <a:t>Eds</a:t>
            </a:r>
            <a:r>
              <a:rPr lang="en-US" sz="2800" dirty="0"/>
              <a:t> and LTE, and serve as a resource for the Media Spokesperson.  </a:t>
            </a:r>
          </a:p>
          <a:p>
            <a:pPr>
              <a:lnSpc>
                <a:spcPct val="90000"/>
              </a:lnSpc>
              <a:buFont typeface="Wingdings" pitchFamily="2" charset="2"/>
              <a:buNone/>
            </a:pPr>
            <a:endParaRPr lang="en-US" sz="2800" dirty="0"/>
          </a:p>
          <a:p>
            <a:pPr>
              <a:lnSpc>
                <a:spcPct val="90000"/>
              </a:lnSpc>
            </a:pPr>
            <a:r>
              <a:rPr lang="en-US" sz="2400" dirty="0"/>
              <a:t>Identify yourself as a local, state or NAHU Media Journalist, and about which topics you can write about</a:t>
            </a:r>
          </a:p>
          <a:p>
            <a:pPr>
              <a:lnSpc>
                <a:spcPct val="90000"/>
              </a:lnSpc>
            </a:pPr>
            <a:r>
              <a:rPr lang="en-US" sz="2400" dirty="0"/>
              <a:t>Utilize NAHU’s MR tools and resources to help draft articles and Op-Ed pieces</a:t>
            </a:r>
          </a:p>
          <a:p>
            <a:pPr>
              <a:lnSpc>
                <a:spcPct val="90000"/>
              </a:lnSpc>
            </a:pPr>
            <a:r>
              <a:rPr lang="en-US" sz="2400" dirty="0"/>
              <a:t>Coordinate with Media Spokesperson, MR Coordinator and NAHU staff to “Speak With One Voice”</a:t>
            </a:r>
          </a:p>
          <a:p>
            <a:pPr>
              <a:lnSpc>
                <a:spcPct val="90000"/>
              </a:lnSpc>
            </a:pPr>
            <a:r>
              <a:rPr lang="en-US" sz="2400" dirty="0"/>
              <a:t>Forward articles submitted to local and state awards chairs</a:t>
            </a:r>
          </a:p>
          <a:p>
            <a:pPr>
              <a:lnSpc>
                <a:spcPct val="90000"/>
              </a:lnSpc>
            </a:pPr>
            <a:endParaRPr lang="en-US"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NAHU Media Relations Tools</a:t>
            </a:r>
          </a:p>
        </p:txBody>
      </p:sp>
      <p:sp>
        <p:nvSpPr>
          <p:cNvPr id="165891" name="Rectangle 3"/>
          <p:cNvSpPr>
            <a:spLocks noGrp="1" noChangeArrowheads="1"/>
          </p:cNvSpPr>
          <p:nvPr>
            <p:ph type="body" idx="1"/>
          </p:nvPr>
        </p:nvSpPr>
        <p:spPr/>
        <p:txBody>
          <a:bodyPr/>
          <a:lstStyle/>
          <a:p>
            <a:pPr>
              <a:lnSpc>
                <a:spcPct val="80000"/>
              </a:lnSpc>
            </a:pPr>
            <a:r>
              <a:rPr lang="en-US" sz="2600" b="1" dirty="0"/>
              <a:t>Media Relations Tab on Homepage</a:t>
            </a:r>
          </a:p>
          <a:p>
            <a:pPr lvl="1">
              <a:lnSpc>
                <a:spcPct val="80000"/>
              </a:lnSpc>
              <a:buClr>
                <a:schemeClr val="accent1"/>
              </a:buClr>
              <a:buFontTx/>
              <a:buChar char="•"/>
            </a:pPr>
            <a:r>
              <a:rPr lang="en-US" sz="2600" dirty="0" smtClean="0"/>
              <a:t>Multiple media guidebooks</a:t>
            </a:r>
            <a:endParaRPr lang="en-US" sz="2600" dirty="0"/>
          </a:p>
          <a:p>
            <a:pPr lvl="1">
              <a:lnSpc>
                <a:spcPct val="80000"/>
              </a:lnSpc>
              <a:buClr>
                <a:schemeClr val="accent1"/>
              </a:buClr>
              <a:buFontTx/>
              <a:buChar char="•"/>
            </a:pPr>
            <a:r>
              <a:rPr lang="en-US" sz="2600" dirty="0"/>
              <a:t>Press release templates</a:t>
            </a:r>
          </a:p>
          <a:p>
            <a:pPr lvl="1">
              <a:lnSpc>
                <a:spcPct val="80000"/>
              </a:lnSpc>
              <a:buClr>
                <a:schemeClr val="accent1"/>
              </a:buClr>
              <a:buFontTx/>
              <a:buChar char="•"/>
            </a:pPr>
            <a:r>
              <a:rPr lang="en-US" sz="2600" dirty="0"/>
              <a:t>List of canned editorials</a:t>
            </a:r>
          </a:p>
          <a:p>
            <a:pPr lvl="1">
              <a:lnSpc>
                <a:spcPct val="80000"/>
              </a:lnSpc>
              <a:buClr>
                <a:schemeClr val="accent1"/>
              </a:buClr>
              <a:buFontTx/>
              <a:buChar char="•"/>
            </a:pPr>
            <a:r>
              <a:rPr lang="en-US" sz="2600" dirty="0" smtClean="0"/>
              <a:t>PowerPoint </a:t>
            </a:r>
            <a:r>
              <a:rPr lang="en-US" sz="2600" dirty="0"/>
              <a:t>presentations on media relations</a:t>
            </a:r>
          </a:p>
          <a:p>
            <a:pPr lvl="1">
              <a:lnSpc>
                <a:spcPct val="80000"/>
              </a:lnSpc>
              <a:buClr>
                <a:schemeClr val="accent1"/>
              </a:buClr>
              <a:buFontTx/>
              <a:buChar char="•"/>
            </a:pPr>
            <a:r>
              <a:rPr lang="en-US" sz="2600" dirty="0" smtClean="0"/>
              <a:t>FREE </a:t>
            </a:r>
            <a:r>
              <a:rPr lang="en-US" sz="2600" dirty="0"/>
              <a:t>ads</a:t>
            </a:r>
          </a:p>
          <a:p>
            <a:pPr lvl="1">
              <a:lnSpc>
                <a:spcPct val="80000"/>
              </a:lnSpc>
              <a:buClr>
                <a:schemeClr val="accent1"/>
              </a:buClr>
              <a:buFontTx/>
              <a:buChar char="•"/>
            </a:pPr>
            <a:r>
              <a:rPr lang="en-US" sz="2600" dirty="0" smtClean="0"/>
              <a:t>FREE </a:t>
            </a:r>
            <a:r>
              <a:rPr lang="en-US" sz="2600" dirty="0"/>
              <a:t>radio PSAs</a:t>
            </a:r>
          </a:p>
          <a:p>
            <a:pPr lvl="1">
              <a:lnSpc>
                <a:spcPct val="80000"/>
              </a:lnSpc>
              <a:buClr>
                <a:schemeClr val="accent1"/>
              </a:buClr>
              <a:buFontTx/>
              <a:buChar char="•"/>
            </a:pPr>
            <a:r>
              <a:rPr lang="en-US" sz="2600" dirty="0"/>
              <a:t>Sound Bytes</a:t>
            </a:r>
          </a:p>
          <a:p>
            <a:pPr lvl="1">
              <a:lnSpc>
                <a:spcPct val="80000"/>
              </a:lnSpc>
              <a:buClr>
                <a:schemeClr val="accent1"/>
              </a:buClr>
              <a:buFontTx/>
              <a:buChar char="•"/>
            </a:pPr>
            <a:r>
              <a:rPr lang="en-US" sz="2600" dirty="0"/>
              <a:t>Sample press kit</a:t>
            </a:r>
          </a:p>
          <a:p>
            <a:pPr lvl="1">
              <a:lnSpc>
                <a:spcPct val="80000"/>
              </a:lnSpc>
              <a:buClr>
                <a:schemeClr val="accent1"/>
              </a:buClr>
              <a:buFontTx/>
              <a:buChar char="•"/>
            </a:pPr>
            <a:r>
              <a:rPr lang="en-US" sz="2600" b="1" dirty="0"/>
              <a:t>So much more … !</a:t>
            </a:r>
          </a:p>
          <a:p>
            <a:pPr lvl="1">
              <a:lnSpc>
                <a:spcPct val="80000"/>
              </a:lnSpc>
              <a:buClr>
                <a:schemeClr val="accent1"/>
              </a:buClr>
              <a:buFontTx/>
              <a:buChar char="•"/>
            </a:pPr>
            <a:endParaRPr lang="en-US" sz="2600" b="1" dirty="0"/>
          </a:p>
          <a:p>
            <a:pPr lvl="1">
              <a:lnSpc>
                <a:spcPct val="80000"/>
              </a:lnSpc>
              <a:buClr>
                <a:schemeClr val="accent1"/>
              </a:buClr>
              <a:buFontTx/>
              <a:buChar char="•"/>
            </a:pPr>
            <a:endParaRPr lang="en-US" sz="2000" dirty="0">
              <a:solidFill>
                <a:srgbClr val="CCECFF"/>
              </a:solidFill>
              <a:latin typeface="Arial" charset="0"/>
            </a:endParaRPr>
          </a:p>
          <a:p>
            <a:pPr lvl="1">
              <a:lnSpc>
                <a:spcPct val="80000"/>
              </a:lnSpc>
            </a:pPr>
            <a:endParaRPr lang="en-US" sz="2000" dirty="0"/>
          </a:p>
          <a:p>
            <a:pPr lvl="1">
              <a:lnSpc>
                <a:spcPct val="80000"/>
              </a:lnSpc>
            </a:pPr>
            <a:endParaRPr 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06157"/>
          </a:xfrm>
        </p:spPr>
        <p:txBody>
          <a:bodyPr/>
          <a:lstStyle/>
          <a:p>
            <a:r>
              <a:rPr lang="en-US" dirty="0" smtClean="0"/>
              <a:t>Media Resources Tutorial</a:t>
            </a:r>
            <a:endParaRPr lang="en-US" dirty="0"/>
          </a:p>
        </p:txBody>
      </p:sp>
      <p:pic>
        <p:nvPicPr>
          <p:cNvPr id="1026" name="Picture 2" descr="http://www.nahu.org/members/tools/websitetools/WebsiteToolsWebinar.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074" y="1417638"/>
            <a:ext cx="5430719" cy="476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089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dirty="0"/>
              <a:t>MR Guidebooks</a:t>
            </a:r>
          </a:p>
        </p:txBody>
      </p:sp>
      <p:sp>
        <p:nvSpPr>
          <p:cNvPr id="167939" name="Rectangle 3"/>
          <p:cNvSpPr>
            <a:spLocks noGrp="1" noChangeArrowheads="1"/>
          </p:cNvSpPr>
          <p:nvPr>
            <p:ph type="body" idx="1"/>
          </p:nvPr>
        </p:nvSpPr>
        <p:spPr/>
        <p:txBody>
          <a:bodyPr/>
          <a:lstStyle/>
          <a:p>
            <a:r>
              <a:rPr lang="en-US" sz="2800" dirty="0" smtClean="0"/>
              <a:t>“How To” Media Guide</a:t>
            </a:r>
          </a:p>
          <a:p>
            <a:r>
              <a:rPr lang="en-US" sz="2800" dirty="0" smtClean="0"/>
              <a:t>Press Conference Guide</a:t>
            </a:r>
          </a:p>
          <a:p>
            <a:r>
              <a:rPr lang="en-US" sz="2800" dirty="0" smtClean="0"/>
              <a:t>Health Insurance Awareness Week Guide</a:t>
            </a:r>
          </a:p>
          <a:p>
            <a:r>
              <a:rPr lang="en-US" sz="2800" dirty="0" smtClean="0"/>
              <a:t>Guide to Buying Media</a:t>
            </a:r>
          </a:p>
          <a:p>
            <a:r>
              <a:rPr lang="en-US" sz="2800" dirty="0" smtClean="0"/>
              <a:t>Guide to Planning a Press Conference</a:t>
            </a:r>
          </a:p>
          <a:p>
            <a:r>
              <a:rPr lang="en-US" sz="2800" dirty="0" smtClean="0"/>
              <a:t>Guide to Hosting a Medicare Community Event</a:t>
            </a:r>
          </a:p>
          <a:p>
            <a:endParaRPr lang="en-US" sz="2800" dirty="0" smtClean="0"/>
          </a:p>
          <a:p>
            <a:endParaRPr lang="en-US" sz="2800" dirty="0" smtClean="0"/>
          </a:p>
          <a:p>
            <a:endParaRPr lang="en-US" sz="2800" dirty="0" smtClean="0"/>
          </a:p>
          <a:p>
            <a:endParaRPr lang="en-US" sz="2800" dirty="0" smtClean="0"/>
          </a:p>
          <a:p>
            <a:endParaRPr lang="en-US" sz="2800" dirty="0"/>
          </a:p>
          <a:p>
            <a:pPr>
              <a:buFont typeface="Wingdings" pitchFamily="2" charset="2"/>
              <a:buNone/>
            </a:pPr>
            <a:endParaRPr lang="en-US" sz="28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Find an Agent Feature</a:t>
            </a:r>
          </a:p>
        </p:txBody>
      </p:sp>
      <p:sp>
        <p:nvSpPr>
          <p:cNvPr id="173059" name="Rectangle 3"/>
          <p:cNvSpPr>
            <a:spLocks noGrp="1" noChangeArrowheads="1"/>
          </p:cNvSpPr>
          <p:nvPr>
            <p:ph type="body" idx="1"/>
          </p:nvPr>
        </p:nvSpPr>
        <p:spPr/>
        <p:txBody>
          <a:bodyPr/>
          <a:lstStyle/>
          <a:p>
            <a:r>
              <a:rPr lang="en-US" dirty="0"/>
              <a:t>Extremely popular resource on the NAHU homepage.</a:t>
            </a:r>
          </a:p>
          <a:p>
            <a:r>
              <a:rPr lang="en-US" dirty="0"/>
              <a:t>Profiled on major media outlets like the </a:t>
            </a:r>
            <a:r>
              <a:rPr lang="en-US" dirty="0" smtClean="0"/>
              <a:t>CNN, FOX News, </a:t>
            </a:r>
            <a:r>
              <a:rPr lang="en-US" dirty="0"/>
              <a:t>New York Times, </a:t>
            </a:r>
            <a:r>
              <a:rPr lang="en-US" dirty="0" smtClean="0"/>
              <a:t>Wall Street Journal, USA Today and </a:t>
            </a:r>
            <a:r>
              <a:rPr lang="en-US" dirty="0"/>
              <a:t>countless others.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4947</TotalTime>
  <Words>1533</Words>
  <Application>Microsoft Office PowerPoint</Application>
  <PresentationFormat>On-screen Show (4:3)</PresentationFormat>
  <Paragraphs>237</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Soaring</vt:lpstr>
      <vt:lpstr>Working with the Media </vt:lpstr>
      <vt:lpstr>Media Relations Roles</vt:lpstr>
      <vt:lpstr>Media Coordinator/Chair</vt:lpstr>
      <vt:lpstr>Media Spokesperson</vt:lpstr>
      <vt:lpstr>Media Relations “Journalist”</vt:lpstr>
      <vt:lpstr>NAHU Media Relations Tools</vt:lpstr>
      <vt:lpstr>Media Resources Tutorial</vt:lpstr>
      <vt:lpstr>MR Guidebooks</vt:lpstr>
      <vt:lpstr>Find an Agent Feature</vt:lpstr>
      <vt:lpstr>Media Spokesperson Database</vt:lpstr>
      <vt:lpstr>NAHU Sound Bytes</vt:lpstr>
      <vt:lpstr>Brokers Making A Difference</vt:lpstr>
      <vt:lpstr>PowerPoint Presentation</vt:lpstr>
      <vt:lpstr>Value of the Agent Campaign</vt:lpstr>
      <vt:lpstr>Value of Media Relations</vt:lpstr>
      <vt:lpstr>Nuts and Bolts of Media Relations Know your local media</vt:lpstr>
      <vt:lpstr>Distinctions Between Print and Broadcast</vt:lpstr>
      <vt:lpstr>OPPORTUNITIES FOR VISIBILITY</vt:lpstr>
      <vt:lpstr>Content – Message Mgt</vt:lpstr>
      <vt:lpstr>Tools of the Trade</vt:lpstr>
      <vt:lpstr>Initiating the Media Process Step by Step</vt:lpstr>
      <vt:lpstr>Media Materials – What Kinds and How Do They Help?</vt:lpstr>
      <vt:lpstr>When and How to Use the Tools</vt:lpstr>
      <vt:lpstr>When and How to Use the Tools</vt:lpstr>
      <vt:lpstr>When and How to Use the Tools</vt:lpstr>
      <vt:lpstr>When and How to Use the Tools</vt:lpstr>
      <vt:lpstr>When and How to Use the Tools</vt:lpstr>
      <vt:lpstr>When and How to Use the Tools</vt:lpstr>
      <vt:lpstr>Social Media Sites</vt:lpstr>
      <vt:lpstr>Social Media Etiquette</vt:lpstr>
      <vt:lpstr>Media Relations Award</vt:lpstr>
      <vt:lpstr>Media Coverage</vt:lpstr>
      <vt:lpstr>2013 Sound Byte Highlights</vt:lpstr>
      <vt:lpstr>2013 Print Highlights</vt:lpstr>
    </vt:vector>
  </TitlesOfParts>
  <Company>Easy Insurance Marketing,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Workshop</dc:title>
  <dc:creator>Constance Zarkowski</dc:creator>
  <cp:lastModifiedBy>Brooke Willson</cp:lastModifiedBy>
  <cp:revision>356</cp:revision>
  <cp:lastPrinted>2001-10-24T18:36:38Z</cp:lastPrinted>
  <dcterms:created xsi:type="dcterms:W3CDTF">2000-12-29T01:04:23Z</dcterms:created>
  <dcterms:modified xsi:type="dcterms:W3CDTF">2018-04-24T17:16:06Z</dcterms:modified>
</cp:coreProperties>
</file>