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20"/>
  </p:notesMasterIdLst>
  <p:handoutMasterIdLst>
    <p:handoutMasterId r:id="rId21"/>
  </p:handoutMasterIdLst>
  <p:sldIdLst>
    <p:sldId id="260" r:id="rId3"/>
    <p:sldId id="308" r:id="rId4"/>
    <p:sldId id="307" r:id="rId5"/>
    <p:sldId id="309" r:id="rId6"/>
    <p:sldId id="310" r:id="rId7"/>
    <p:sldId id="313" r:id="rId8"/>
    <p:sldId id="312" r:id="rId9"/>
    <p:sldId id="314" r:id="rId10"/>
    <p:sldId id="316" r:id="rId11"/>
    <p:sldId id="315" r:id="rId12"/>
    <p:sldId id="318" r:id="rId13"/>
    <p:sldId id="319" r:id="rId14"/>
    <p:sldId id="320" r:id="rId15"/>
    <p:sldId id="321" r:id="rId16"/>
    <p:sldId id="322" r:id="rId17"/>
    <p:sldId id="311" r:id="rId18"/>
    <p:sldId id="323" r:id="rId19"/>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E"/>
    <a:srgbClr val="AC1A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350" autoAdjust="0"/>
  </p:normalViewPr>
  <p:slideViewPr>
    <p:cSldViewPr snapToGrid="0" snapToObjects="1">
      <p:cViewPr>
        <p:scale>
          <a:sx n="89" d="100"/>
          <a:sy n="89" d="100"/>
        </p:scale>
        <p:origin x="-222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8D7D8C83-F494-4B1B-95C7-0DA4B6E7ED70}" type="datetimeFigureOut">
              <a:rPr lang="en-US" smtClean="0"/>
              <a:pPr/>
              <a:t>4/24/2018</a:t>
            </a:fld>
            <a:endParaRPr lang="en-US"/>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82002D08-4E39-406F-825A-B18041531B96}" type="slidenum">
              <a:rPr lang="en-US" smtClean="0"/>
              <a:pPr/>
              <a:t>‹#›</a:t>
            </a:fld>
            <a:endParaRPr lang="en-US"/>
          </a:p>
        </p:txBody>
      </p:sp>
    </p:spTree>
    <p:extLst>
      <p:ext uri="{BB962C8B-B14F-4D97-AF65-F5344CB8AC3E}">
        <p14:creationId xmlns:p14="http://schemas.microsoft.com/office/powerpoint/2010/main" val="833946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48DAB331-0D8D-4F17-A378-84B056C5318F}" type="datetimeFigureOut">
              <a:rPr lang="en-US" smtClean="0"/>
              <a:pPr/>
              <a:t>4/24/2018</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5C44161-987E-43B8-965C-837B5919B31A}" type="slidenum">
              <a:rPr lang="en-US" smtClean="0"/>
              <a:pPr/>
              <a:t>‹#›</a:t>
            </a:fld>
            <a:endParaRPr lang="en-US"/>
          </a:p>
        </p:txBody>
      </p:sp>
    </p:spTree>
    <p:extLst>
      <p:ext uri="{BB962C8B-B14F-4D97-AF65-F5344CB8AC3E}">
        <p14:creationId xmlns:p14="http://schemas.microsoft.com/office/powerpoint/2010/main" val="1905995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C44161-987E-43B8-965C-837B5919B31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monthly membership report is posted on the 15</a:t>
            </a:r>
            <a:r>
              <a:rPr lang="en-US" baseline="30000" dirty="0" smtClean="0"/>
              <a:t>th</a:t>
            </a:r>
            <a:r>
              <a:rPr lang="en-US" baseline="0" dirty="0" smtClean="0"/>
              <a:t> of each month and gives current membership counts for each region, state and chapter.  As a membership officer you should review this report and take it with you to every board meeting.  This is the report that NAHU uses to track our overall national membership number and retention rate.  There are also archived membership reports online dating back to 2008.  This enables you to trend your chapter’s membership over time and to give a historical perspective on your chapter’s membership.</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monthly membership report gives the count</a:t>
            </a:r>
            <a:r>
              <a:rPr lang="en-US" baseline="0" dirty="0" smtClean="0"/>
              <a:t> of members at the beginning of the month, the count of new members, count of lapsed members, any adjustments, and the final count for the month.  It also gives you the month’s retention rate.  The right hand side of the report gives you information on where each chapter is ranking for the GAIN contest.  </a:t>
            </a:r>
            <a:br>
              <a:rPr lang="en-US" baseline="0" dirty="0" smtClean="0"/>
            </a:b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a:t>
            </a:r>
            <a:r>
              <a:rPr lang="en-US" baseline="0" dirty="0" smtClean="0"/>
              <a:t> familiar with all NAHU member benefits.  The NAHU website is a great resource for reviewing all the benefits that our members receive.  For instance, our Compliance Corner is full of helpful compliance information.  In addition, NAHU has several discounted member benefit programs that range from discounted shipping with UPS to discounts on the ACA Decision Support Tool, </a:t>
            </a:r>
            <a:r>
              <a:rPr lang="en-US" baseline="0" dirty="0" err="1" smtClean="0"/>
              <a:t>PlanDoc</a:t>
            </a:r>
            <a:r>
              <a:rPr lang="en-US" baseline="0" dirty="0" smtClean="0"/>
              <a:t> Builder and </a:t>
            </a:r>
            <a:r>
              <a:rPr lang="en-US" baseline="0" dirty="0" err="1" smtClean="0"/>
              <a:t>ThinkHR</a:t>
            </a:r>
            <a:r>
              <a:rPr lang="en-US" baseline="0" dirty="0" smtClean="0"/>
              <a:t>.   The list of discount programs is located online under members, then click on benefits.  This list is updated as we add programs to our list of benefits.  Remember – you can take advantage of these programs too!</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mn-lt"/>
                <a:ea typeface="+mn-ea"/>
                <a:cs typeface="+mn-cs"/>
              </a:rPr>
              <a:t>The basic principle</a:t>
            </a:r>
            <a:r>
              <a:rPr lang="en-US" sz="1200" kern="1200" baseline="0" dirty="0" smtClean="0">
                <a:solidFill>
                  <a:schemeClr val="tx1"/>
                </a:solidFill>
                <a:latin typeface="+mn-lt"/>
                <a:ea typeface="+mn-ea"/>
                <a:cs typeface="+mn-cs"/>
              </a:rPr>
              <a:t> behind retention is simple – keep the members we have.  But how do we do this?  The national office sends out mailed invoices, email reminders and makes phone calls. While our national retention rate is 83% on average – what is your chapters retention rate?  Could we do better?  The answer is yes!  Did you know that 60% of our new members (1-2 years) drop their membership?  What would happen if we could cut that in half? The only way to grow membership is to keep the members we have and then to add new ones.  When we lose one member it takes two new members to join to achieve growth.  </a:t>
            </a:r>
          </a:p>
          <a:p>
            <a:endParaRPr lang="en-US" sz="1200" kern="1200" baseline="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5C44161-987E-43B8-965C-837B5919B31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correct answer to one simple question will help your chapter increase the number of members who pay their dues.  When does retention begin?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Many people believe that the retention process begins when the national office sends out the first renewal notice to our members. While we will always send out emails</a:t>
            </a:r>
            <a:r>
              <a:rPr lang="en-US" sz="1200" kern="1200" dirty="0" smtClean="0">
                <a:solidFill>
                  <a:schemeClr val="tx1"/>
                </a:solidFill>
                <a:latin typeface="+mn-lt"/>
                <a:ea typeface="+mn-ea"/>
                <a:cs typeface="+mn-cs"/>
              </a:rPr>
              <a:t>, mail invoices, make phone calls, etc. as basic</a:t>
            </a:r>
            <a:r>
              <a:rPr lang="en-US" sz="1200" kern="1200" baseline="0" dirty="0" smtClean="0">
                <a:solidFill>
                  <a:schemeClr val="tx1"/>
                </a:solidFill>
                <a:latin typeface="+mn-lt"/>
                <a:ea typeface="+mn-ea"/>
                <a:cs typeface="+mn-cs"/>
              </a:rPr>
              <a:t> renewal functions and these are all important tasks that must be completed.  This is not when retention begins – this is the start of the renewal process.  </a:t>
            </a:r>
            <a:r>
              <a:rPr lang="en-US" sz="1200" b="1" kern="1200" baseline="0" dirty="0" smtClean="0">
                <a:solidFill>
                  <a:schemeClr val="tx1"/>
                </a:solidFill>
                <a:latin typeface="+mn-lt"/>
                <a:ea typeface="+mn-ea"/>
                <a:cs typeface="+mn-cs"/>
              </a:rPr>
              <a:t>Retention begins as soon as the new member joins. </a:t>
            </a:r>
            <a:r>
              <a:rPr lang="en-US" sz="1200" kern="1200" baseline="0" dirty="0" smtClean="0">
                <a:solidFill>
                  <a:schemeClr val="tx1"/>
                </a:solidFill>
                <a:latin typeface="+mn-lt"/>
                <a:ea typeface="+mn-ea"/>
                <a:cs typeface="+mn-cs"/>
              </a:rPr>
              <a:t>When a new member </a:t>
            </a:r>
            <a:r>
              <a:rPr lang="en-US" sz="1200" kern="1200" dirty="0" smtClean="0">
                <a:solidFill>
                  <a:schemeClr val="tx1"/>
                </a:solidFill>
                <a:latin typeface="+mn-lt"/>
                <a:ea typeface="+mn-ea"/>
                <a:cs typeface="+mn-cs"/>
              </a:rPr>
              <a:t>first joins and sends that payment they have an </a:t>
            </a:r>
            <a:r>
              <a:rPr lang="en-US" sz="1200" b="1" kern="1200" dirty="0" smtClean="0">
                <a:solidFill>
                  <a:schemeClr val="tx1"/>
                </a:solidFill>
                <a:latin typeface="+mn-lt"/>
                <a:ea typeface="+mn-ea"/>
                <a:cs typeface="+mn-cs"/>
              </a:rPr>
              <a:t>expectation</a:t>
            </a:r>
            <a:r>
              <a:rPr lang="en-US" sz="1200" kern="1200" dirty="0" smtClean="0">
                <a:solidFill>
                  <a:schemeClr val="tx1"/>
                </a:solidFill>
                <a:latin typeface="+mn-lt"/>
                <a:ea typeface="+mn-ea"/>
                <a:cs typeface="+mn-cs"/>
              </a:rPr>
              <a:t> of what they want to receive and it is up to us to deliver it. How do we work toward this end?  What is the most important one thing that we can do to ensure we are meeting member needs? </a:t>
            </a:r>
          </a:p>
          <a:p>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mn-lt"/>
                <a:ea typeface="+mn-ea"/>
                <a:cs typeface="+mn-cs"/>
              </a:rPr>
              <a:t>Building</a:t>
            </a:r>
            <a:r>
              <a:rPr lang="en-US" sz="1200" kern="1200" baseline="0" dirty="0" smtClean="0">
                <a:solidFill>
                  <a:schemeClr val="tx1"/>
                </a:solidFill>
                <a:latin typeface="+mn-lt"/>
                <a:ea typeface="+mn-ea"/>
                <a:cs typeface="+mn-cs"/>
              </a:rPr>
              <a:t> member relationships .  Members are more apt to renew if they feel like they have a relationship with the association.  How does a chapter build relationships with its members?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Personal Contact is Key!  Personal contact with members will help establish relationships with members and then you can also learn about their expectations. </a:t>
            </a:r>
            <a:r>
              <a:rPr lang="en-US" sz="1200" kern="1200" baseline="0" dirty="0" smtClean="0">
                <a:solidFill>
                  <a:schemeClr val="tx1"/>
                </a:solidFill>
                <a:latin typeface="+mn-lt"/>
                <a:ea typeface="+mn-ea"/>
                <a:cs typeface="+mn-cs"/>
              </a:rPr>
              <a:t>This can be accomplished as soon as the new member joins by having board members do welcome calls each month to the chapter’s new members.  Follow up with new members when they do not attend a chapter event – let them know they were missed and that you hope to see them at the next one.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Member recognition is another great way to build a</a:t>
            </a:r>
            <a:r>
              <a:rPr lang="en-US" sz="1200" kern="1200" baseline="0" dirty="0" smtClean="0">
                <a:solidFill>
                  <a:schemeClr val="tx1"/>
                </a:solidFill>
                <a:latin typeface="+mn-lt"/>
                <a:ea typeface="+mn-ea"/>
                <a:cs typeface="+mn-cs"/>
              </a:rPr>
              <a:t> relationship</a:t>
            </a:r>
            <a:r>
              <a:rPr lang="en-US" sz="1200" kern="1200" dirty="0" smtClean="0">
                <a:solidFill>
                  <a:schemeClr val="tx1"/>
                </a:solidFill>
                <a:latin typeface="+mn-lt"/>
                <a:ea typeface="+mn-ea"/>
                <a:cs typeface="+mn-cs"/>
              </a:rPr>
              <a:t>. It makes the member feel important and part of the organization.  Some things</a:t>
            </a:r>
            <a:r>
              <a:rPr lang="en-US" sz="1200" kern="1200" baseline="0" dirty="0" smtClean="0">
                <a:solidFill>
                  <a:schemeClr val="tx1"/>
                </a:solidFill>
                <a:latin typeface="+mn-lt"/>
                <a:ea typeface="+mn-ea"/>
                <a:cs typeface="+mn-cs"/>
              </a:rPr>
              <a:t> a chapter can do is r</a:t>
            </a:r>
            <a:r>
              <a:rPr lang="en-US" sz="1200" kern="1200" dirty="0" smtClean="0">
                <a:solidFill>
                  <a:schemeClr val="tx1"/>
                </a:solidFill>
                <a:latin typeface="+mn-lt"/>
                <a:ea typeface="+mn-ea"/>
                <a:cs typeface="+mn-cs"/>
              </a:rPr>
              <a:t>ecognize new members on the website with a possible bio of the member.  Consider a short interview or quote from the member on why they joined and what they hope to gain from the organization. Recognize your members on an ongoing basis through a volunteer or member of the month or quarter.  Highlight this achievement on the web and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newsletters.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Ask</a:t>
            </a:r>
            <a:r>
              <a:rPr lang="en-US" sz="1200" kern="1200" baseline="0" dirty="0" smtClean="0">
                <a:solidFill>
                  <a:schemeClr val="tx1"/>
                </a:solidFill>
                <a:latin typeface="+mn-lt"/>
                <a:ea typeface="+mn-ea"/>
                <a:cs typeface="+mn-cs"/>
              </a:rPr>
              <a:t> new members to volunteer for a short term project that can be completed easily and the member can feel good about their contribution.  Then follow up with a handwritten thank you  note.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Networking is a key reason for members to belong to an organization. People join associations to belong to something bigger and to be a part of something.  </a:t>
            </a:r>
          </a:p>
          <a:p>
            <a:r>
              <a:rPr lang="en-US" sz="1200" kern="1200" dirty="0" smtClean="0">
                <a:solidFill>
                  <a:schemeClr val="tx1"/>
                </a:solidFill>
                <a:latin typeface="+mn-lt"/>
                <a:ea typeface="+mn-ea"/>
                <a:cs typeface="+mn-cs"/>
              </a:rPr>
              <a:t>Highlight all events and make sure new members are invited, possibly by a phone call from a mentor or local board member.  When new members arrive to an event, the worst thing that can happen is for the member not to feel welcome.  Make sure that either the mentor or board members are assigned the task of greeting and introducing the member to the group.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 a membership chair you</a:t>
            </a:r>
            <a:r>
              <a:rPr lang="en-US" sz="1200" kern="1200" baseline="0" dirty="0" smtClean="0">
                <a:solidFill>
                  <a:schemeClr val="tx1"/>
                </a:solidFill>
                <a:latin typeface="+mn-lt"/>
                <a:ea typeface="+mn-ea"/>
                <a:cs typeface="+mn-cs"/>
              </a:rPr>
              <a:t> want  your members to have positive thoughts when they receive their renewal notice. </a:t>
            </a:r>
            <a:r>
              <a:rPr lang="en-US" sz="1200" kern="1200" dirty="0" smtClean="0">
                <a:solidFill>
                  <a:schemeClr val="tx1"/>
                </a:solidFill>
                <a:latin typeface="+mn-lt"/>
                <a:ea typeface="+mn-ea"/>
                <a:cs typeface="+mn-cs"/>
              </a:rPr>
              <a:t>Members will not renew when they think - I didn’t get anything from my membership.  I am not renewing because basically the money is not worth it.  </a:t>
            </a:r>
            <a:r>
              <a:rPr lang="en-US" sz="1200" kern="1200" baseline="0" dirty="0" smtClean="0">
                <a:solidFill>
                  <a:schemeClr val="tx1"/>
                </a:solidFill>
                <a:latin typeface="+mn-lt"/>
                <a:ea typeface="+mn-ea"/>
                <a:cs typeface="+mn-cs"/>
              </a:rPr>
              <a:t>You want them to renew </a:t>
            </a:r>
            <a:r>
              <a:rPr lang="en-US" sz="1200" kern="1200" dirty="0" smtClean="0">
                <a:solidFill>
                  <a:schemeClr val="tx1"/>
                </a:solidFill>
                <a:latin typeface="+mn-lt"/>
                <a:ea typeface="+mn-ea"/>
                <a:cs typeface="+mn-cs"/>
              </a:rPr>
              <a:t>because they “feel part of something” and they will be missing out if they don’t renew.  </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How do you get new members to join?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membership blitz is a one-day event that is held to increase an association’s membership. A blitz works well because it is a complete team effort. A group of members</a:t>
            </a:r>
          </a:p>
          <a:p>
            <a:r>
              <a:rPr lang="en-US" sz="1200" kern="1200" baseline="0" dirty="0" smtClean="0">
                <a:solidFill>
                  <a:schemeClr val="tx1"/>
                </a:solidFill>
                <a:latin typeface="+mn-lt"/>
                <a:ea typeface="+mn-ea"/>
                <a:cs typeface="+mn-cs"/>
              </a:rPr>
              <a:t>volunteer to dedicate 2-3 hours on a specific day to make calls at a prearranged location to recently lapsed and prospective members in your area. We have seen as many as 25 new</a:t>
            </a:r>
          </a:p>
          <a:p>
            <a:r>
              <a:rPr lang="en-US" sz="1200" kern="1200" baseline="0" dirty="0" smtClean="0">
                <a:solidFill>
                  <a:schemeClr val="tx1"/>
                </a:solidFill>
                <a:latin typeface="+mn-lt"/>
                <a:ea typeface="+mn-ea"/>
                <a:cs typeface="+mn-cs"/>
              </a:rPr>
              <a:t>members recruited during one 2-hour period.  There is a blitz handbook available online in the membership tools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Build chapter contests and reward members for recruiting new members!  The way to organize a contest is rather endless.  But keep it fun and make it where members want to participate.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Make sure to promote any national membership campaigns that are occurring.  In addition, many chapters build off national  membership campaigns and have a spin off campaign at the chapter level.  </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is always someone to help you with questions.  You can always</a:t>
            </a:r>
            <a:r>
              <a:rPr lang="en-US" baseline="0" dirty="0" smtClean="0"/>
              <a:t> contact NAHU staff – there is dedicated membership staff that will help you with your question.  A staff directory is located at www.nahu.org under About NAHU.</a:t>
            </a:r>
          </a:p>
          <a:p>
            <a:endParaRPr lang="en-US" baseline="0" dirty="0" smtClean="0"/>
          </a:p>
          <a:p>
            <a:r>
              <a:rPr lang="en-US" baseline="0" dirty="0" smtClean="0"/>
              <a:t>If you are a local chair – contact your state chair or your regional chair that is on the national membership council.  </a:t>
            </a:r>
          </a:p>
          <a:p>
            <a:endParaRPr lang="en-US" baseline="0" dirty="0" smtClean="0"/>
          </a:p>
          <a:p>
            <a:r>
              <a:rPr lang="en-US" baseline="0" dirty="0" smtClean="0"/>
              <a:t>If you are a state chair – contact your regional chair that is on the national membership council.  There is a directory of national committees and contact information online at www.nahu.or under About NAHU – Leadership Committees.</a:t>
            </a:r>
          </a:p>
          <a:p>
            <a:endParaRPr lang="en-US" baseline="0" dirty="0" smtClean="0"/>
          </a:p>
          <a:p>
            <a:r>
              <a:rPr lang="en-US" baseline="0" dirty="0" smtClean="0"/>
              <a:t>Remember – with membership keep it fun, competitive and exciting!  Engage with your board and keep them excited about membership.  Set goals that are achievable and build relationships with your new  members.  </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9EABAEF-8B4E-4CE2-A19F-F808F1AB4463}" type="slidenum">
              <a:rPr lang="en-US" smtClean="0"/>
              <a:pPr/>
              <a:t>2</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normAutofit fontScale="55000" lnSpcReduction="20000"/>
          </a:bodyPr>
          <a:lstStyle/>
          <a:p>
            <a:pPr eaLnBrk="1" hangingPunct="1">
              <a:lnSpc>
                <a:spcPct val="80000"/>
              </a:lnSpc>
              <a:spcAft>
                <a:spcPts val="600"/>
              </a:spcAft>
              <a:defRPr/>
            </a:pPr>
            <a:r>
              <a:rPr lang="en-US" sz="2800" b="0" dirty="0" smtClean="0"/>
              <a:t>Serving</a:t>
            </a:r>
            <a:r>
              <a:rPr lang="en-US" sz="2800" b="0" baseline="0" dirty="0" smtClean="0"/>
              <a:t> as a membership chair in your chapter is a great volunteer position for those members who love to work directly with and engage with other members of the association.  If you are a people person, then this is the job for you!  In this role you have the opportunity to meet and to get to know your fellow members.  Many relationships that are built at NAHU last a lifetime and they are beneficial both professionally and personally. </a:t>
            </a:r>
            <a:r>
              <a:rPr lang="en-US" sz="2800" baseline="0" dirty="0" smtClean="0"/>
              <a:t>Membership chairs are NAHU cheerleaders who love the association and want others to benefit from joining! </a:t>
            </a:r>
            <a:endParaRPr lang="en-US" sz="2800" b="0" baseline="0" dirty="0" smtClean="0"/>
          </a:p>
          <a:p>
            <a:pPr eaLnBrk="1" hangingPunct="1">
              <a:lnSpc>
                <a:spcPct val="80000"/>
              </a:lnSpc>
              <a:spcAft>
                <a:spcPts val="600"/>
              </a:spcAft>
              <a:defRPr/>
            </a:pPr>
            <a:endParaRPr lang="en-US" sz="2800" b="0" baseline="0" dirty="0" smtClean="0"/>
          </a:p>
          <a:p>
            <a:pPr eaLnBrk="1" hangingPunct="1">
              <a:lnSpc>
                <a:spcPct val="80000"/>
              </a:lnSpc>
              <a:spcAft>
                <a:spcPts val="600"/>
              </a:spcAft>
              <a:defRPr/>
            </a:pPr>
            <a:r>
              <a:rPr lang="en-US" sz="2800" b="0" baseline="0" dirty="0" smtClean="0"/>
              <a:t>Serving as a membership chair can be overwhelming at first especially as you learn all the systems in place that can assist with membership management.  Before you get into the details take a few moments and think about why you chose/agreed to be a membership chair.  What are your expectations as a leader and what do you wish to accomplish?  Take a moment to frame your year as a membership chair and let this be your guide throughout the year.  Is your goal to increase chapter membership by 5% in one year?  Do you want to develop new retention activities that will help your chapter keep more of the members they have?  Do you want to improve communication with your members and develop a new membership  newsletter?  It is probably not a single item you want to accomplish but rather a list of items.  </a:t>
            </a:r>
          </a:p>
          <a:p>
            <a:pPr eaLnBrk="1" hangingPunct="1">
              <a:lnSpc>
                <a:spcPct val="80000"/>
              </a:lnSpc>
              <a:spcAft>
                <a:spcPts val="600"/>
              </a:spcAft>
              <a:defRPr/>
            </a:pPr>
            <a:endParaRPr lang="en-US" sz="2800" b="0" baseline="0" dirty="0" smtClean="0"/>
          </a:p>
          <a:p>
            <a:pPr eaLnBrk="1" hangingPunct="1">
              <a:lnSpc>
                <a:spcPct val="80000"/>
              </a:lnSpc>
              <a:spcAft>
                <a:spcPts val="600"/>
              </a:spcAft>
              <a:defRPr/>
            </a:pPr>
            <a:endParaRPr lang="en-US" sz="2800" b="0" baseline="0" dirty="0" smtClean="0"/>
          </a:p>
          <a:p>
            <a:pPr eaLnBrk="1" hangingPunct="1">
              <a:lnSpc>
                <a:spcPct val="80000"/>
              </a:lnSpc>
              <a:spcAft>
                <a:spcPts val="600"/>
              </a:spcAft>
              <a:defRPr/>
            </a:pPr>
            <a:endParaRPr lang="en-US" sz="2800" b="0" dirty="0" smtClean="0"/>
          </a:p>
          <a:p>
            <a:pPr eaLnBrk="1" hangingPunct="1">
              <a:lnSpc>
                <a:spcPct val="80000"/>
              </a:lnSpc>
              <a:spcAft>
                <a:spcPts val="600"/>
              </a:spcAft>
              <a:defRPr/>
            </a:pPr>
            <a:endParaRPr lang="en-US" sz="2800"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FE432A6-86EA-4D44-B560-91A0456112F4}"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normAutofit fontScale="92500" lnSpcReduction="10000"/>
          </a:bodyPr>
          <a:lstStyle/>
          <a:p>
            <a:pPr eaLnBrk="1" hangingPunct="1"/>
            <a:r>
              <a:rPr lang="en-US" dirty="0" smtClean="0"/>
              <a:t>You have the</a:t>
            </a:r>
            <a:r>
              <a:rPr lang="en-US" baseline="0" dirty="0" smtClean="0"/>
              <a:t> ability to frame your year as a volunteer and to set goals and to have a vision for what you want to accomplish.  However, there are basic responsibilities that naturally fall under the membership chairs purview.  Primarily, membership chairs are responsible for recruiting and promoting NAHU to potential members.  The goal should be to increase membership and to have new members join.   What is your membership story?  Why did you join NAHU?  This a great place to start in developing your elevator speech!  </a:t>
            </a:r>
          </a:p>
          <a:p>
            <a:pPr eaLnBrk="1" hangingPunct="1"/>
            <a:endParaRPr lang="en-US" baseline="0" dirty="0" smtClean="0"/>
          </a:p>
          <a:p>
            <a:pPr eaLnBrk="1" hangingPunct="1"/>
            <a:r>
              <a:rPr lang="en-US" baseline="0" dirty="0" smtClean="0"/>
              <a:t>Also, it is important to keep the members we have and this is accomplished by developing chapter retention activities.  Maintaining or having a system to track membership is essential.  NAHU has many tools, especially </a:t>
            </a:r>
            <a:r>
              <a:rPr lang="en-US" baseline="0" dirty="0" err="1" smtClean="0"/>
              <a:t>eCommerce</a:t>
            </a:r>
            <a:r>
              <a:rPr lang="en-US" baseline="0" dirty="0" smtClean="0"/>
              <a:t> and monthly membership reports, that makes this process simple for you.  </a:t>
            </a:r>
          </a:p>
          <a:p>
            <a:pPr eaLnBrk="1" hangingPunct="1"/>
            <a:endParaRPr lang="en-US" baseline="0" dirty="0" smtClean="0"/>
          </a:p>
          <a:p>
            <a:pPr eaLnBrk="1" hangingPunct="1"/>
            <a:r>
              <a:rPr lang="en-US" baseline="0" dirty="0" smtClean="0"/>
              <a:t>Communicating membership items to your members is vitally important.  For example, if the NAHU national office is having a nationwide membership campaign it is important to promote this to your membership to ensure everyone knows about it and can take part.  If your chapter is having it’s own membership contest – promote it, promote it, promote it.  The rule of thumb is if you think you have said it or promoted it enough times – you are only just beginning!</a:t>
            </a:r>
          </a:p>
          <a:p>
            <a:pPr eaLnBrk="1" hangingPunct="1"/>
            <a:endParaRPr lang="en-US" baseline="0" dirty="0" smtClean="0"/>
          </a:p>
          <a:p>
            <a:pPr eaLnBrk="1" hangingPunct="1"/>
            <a:r>
              <a:rPr lang="en-US" baseline="0" dirty="0" smtClean="0"/>
              <a:t>Attend all teleconferences!  Attending teleconferences helps you stay informed of what is happening nationally, regionally, at the state level and local chapter level.  It is also a great way to learn from others and to share ideas.  When you are invited to a teleconference make sure to attend and to mark it on your calendars as a high priority!</a:t>
            </a:r>
          </a:p>
          <a:p>
            <a:pPr eaLnBrk="1" hangingPunct="1"/>
            <a:endParaRPr lang="en-US" baseline="0" dirty="0" smtClean="0"/>
          </a:p>
          <a:p>
            <a:pPr eaLnBrk="1" hangingPunct="1"/>
            <a:r>
              <a:rPr lang="en-US" baseline="0" dirty="0" smtClean="0"/>
              <a:t>There is a lot of responsibility that falls under the membership chair and it is not expected that you do it all alone.  Building a membership team is essential for your success and the success of your chapter’s membership!</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2B7664-3EF7-4AFD-B00C-C87FC4046A87}" type="slidenum">
              <a:rPr lang="en-US" smtClean="0"/>
              <a:pPr/>
              <a:t>4</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buFontTx/>
              <a:buNone/>
            </a:pPr>
            <a:r>
              <a:rPr lang="en-US" dirty="0" smtClean="0"/>
              <a:t>Spending</a:t>
            </a:r>
            <a:r>
              <a:rPr lang="en-US" baseline="0" dirty="0" smtClean="0"/>
              <a:t> the time to appoint the right people to serve with you is critical.  Nothing will help you more than appointing the right people and creating an action driven team!  </a:t>
            </a:r>
          </a:p>
          <a:p>
            <a:pPr eaLnBrk="1" hangingPunct="1">
              <a:buFontTx/>
              <a:buNone/>
            </a:pPr>
            <a:endParaRPr lang="en-US" baseline="0" dirty="0" smtClean="0"/>
          </a:p>
          <a:p>
            <a:pPr eaLnBrk="1" hangingPunct="1">
              <a:buFontTx/>
              <a:buNone/>
            </a:pPr>
            <a:r>
              <a:rPr lang="en-US" baseline="0" dirty="0" smtClean="0"/>
              <a:t>First, appoint your vice chair.  This person will be your right hand and will work closely with you throughout the year.  This is also important because this individual will hopefully serve as your predecessor.  Serving as a vice chair will make for a much smoother transition into the role of chair.  </a:t>
            </a:r>
          </a:p>
          <a:p>
            <a:pPr eaLnBrk="1" hangingPunct="1">
              <a:buFontTx/>
              <a:buNone/>
            </a:pPr>
            <a:endParaRPr lang="en-US" baseline="0" dirty="0" smtClean="0"/>
          </a:p>
          <a:p>
            <a:pPr eaLnBrk="1" hangingPunct="1">
              <a:buFontTx/>
              <a:buNone/>
            </a:pPr>
            <a:r>
              <a:rPr lang="en-US" baseline="0" dirty="0" smtClean="0"/>
              <a:t>If there are small tasks that need to be done at a chapter event or if there is a special membership project – assign small tasks to other volunteers.  This will help ensure that everyone is working together to achieve the common goal.</a:t>
            </a:r>
          </a:p>
          <a:p>
            <a:pPr eaLnBrk="1" hangingPunct="1">
              <a:buFontTx/>
              <a:buNone/>
            </a:pPr>
            <a:endParaRPr lang="en-US" baseline="0" dirty="0" smtClean="0"/>
          </a:p>
          <a:p>
            <a:pPr eaLnBrk="1" hangingPunct="1">
              <a:buFontTx/>
              <a:buNone/>
            </a:pPr>
            <a:r>
              <a:rPr lang="en-US" baseline="0" dirty="0" smtClean="0"/>
              <a:t>If your board decides to develop a larger project that falls under membership it is essential that you put a team together to ensure success!  Use ad hoc committees so that work is evenly distributed and not to overwhelming for any one person.  </a:t>
            </a:r>
          </a:p>
          <a:p>
            <a:pPr eaLnBrk="1" hangingPunct="1">
              <a:buFontTx/>
              <a:buNone/>
            </a:pPr>
            <a:endParaRPr lang="en-US" baseline="0" dirty="0" smtClean="0"/>
          </a:p>
          <a:p>
            <a:pPr eaLnBrk="1" hangingPunct="1">
              <a:buFontTx/>
              <a:buNone/>
            </a:pPr>
            <a:r>
              <a:rPr lang="en-US" baseline="0" dirty="0" smtClean="0"/>
              <a:t>Above all make your membership work fun!  There are endless ways to be creative and to build friendly competition into membership activities.  </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954F1F6-7426-4AF6-9C69-1AA35FCD36BE}" type="slidenum">
              <a:rPr lang="en-US" smtClean="0"/>
              <a:pPr/>
              <a:t>5</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normAutofit fontScale="92500"/>
          </a:bodyPr>
          <a:lstStyle/>
          <a:p>
            <a:pPr eaLnBrk="1" hangingPunct="1"/>
            <a:r>
              <a:rPr lang="en-US" dirty="0" smtClean="0"/>
              <a:t>Open lines of communication</a:t>
            </a:r>
            <a:r>
              <a:rPr lang="en-US" baseline="0" dirty="0" smtClean="0"/>
              <a:t> are essential for success!  No one expects you to be the expert or to know all the answers. However, your success will depend on knowing where to go to stay informed or where to find the information.  </a:t>
            </a:r>
          </a:p>
          <a:p>
            <a:pPr eaLnBrk="1" hangingPunct="1"/>
            <a:endParaRPr lang="en-US" baseline="0" dirty="0" smtClean="0"/>
          </a:p>
          <a:p>
            <a:pPr eaLnBrk="1" hangingPunct="1"/>
            <a:r>
              <a:rPr lang="en-US" baseline="0" dirty="0" smtClean="0"/>
              <a:t>Attend all teleconferences you are invited to!  The type of call you will be invited to attend will depend if you are a state or local membership chair.  Regardless – make sure to attend the calls.  Teleconferences allow for information sharing, reviewing what is working and what is not working, the opportunity to address problems and/or concerns and most importantly to share successes!  </a:t>
            </a:r>
          </a:p>
          <a:p>
            <a:pPr eaLnBrk="1" hangingPunct="1"/>
            <a:endParaRPr lang="en-US" baseline="0" dirty="0" smtClean="0"/>
          </a:p>
          <a:p>
            <a:pPr eaLnBrk="1" hangingPunct="1"/>
            <a:r>
              <a:rPr lang="en-US" baseline="0" dirty="0" smtClean="0"/>
              <a:t>If you are invited to a membership training webinar – make sure and attend! You can never learn to much about membership.</a:t>
            </a:r>
          </a:p>
          <a:p>
            <a:pPr eaLnBrk="1" hangingPunct="1"/>
            <a:endParaRPr lang="en-US" baseline="0" dirty="0" smtClean="0"/>
          </a:p>
          <a:p>
            <a:pPr eaLnBrk="1" hangingPunct="1"/>
            <a:r>
              <a:rPr lang="en-US" baseline="0" dirty="0" smtClean="0"/>
              <a:t>Read communications that are sent from NAHU national.  In particular, make sure to read the monthly Membership Connection, which is a monthly newsletter dedicated to membership topics.  A regional lapse email is sent out monthly that includes a list of lapses for each chapter – make it a practice to make sure the lapses on this list are contacted by the chapter.  By doing this you are guaranteed higher retention rates.  The monthly Leader is sent from NAHU and focuses on information that all chapter leaders need to be made aware.  The monthly NAHU News is for all members and highlights happenings that all members need to know.  The weekly Washington Update will keep you up-to-date on what is happening legislatively.</a:t>
            </a:r>
          </a:p>
          <a:p>
            <a:pPr eaLnBrk="1" hangingPunct="1"/>
            <a:endParaRPr lang="en-US" baseline="0" dirty="0" smtClean="0"/>
          </a:p>
          <a:p>
            <a:pPr eaLnBrk="1" hangingPunct="1"/>
            <a:r>
              <a:rPr lang="en-US" baseline="0" dirty="0" smtClean="0"/>
              <a:t>If you read these email communications you will always know what is happening at the national level.  </a:t>
            </a:r>
          </a:p>
          <a:p>
            <a:pPr eaLnBrk="1" hangingPunct="1"/>
            <a:endParaRPr lang="en-US" baseline="0" dirty="0" smtClean="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NAHU’s national office</a:t>
            </a:r>
            <a:r>
              <a:rPr lang="en-US" baseline="0" dirty="0" smtClean="0"/>
              <a:t> has extensive online resources available to membership chairs.  To access the tools go to www.nahu.org; Leadership tools; Membership tools – tools.  In this section of the website you will find a library of resources that will assist you with membership management.  </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On the Membership</a:t>
            </a:r>
            <a:r>
              <a:rPr lang="en-US" baseline="0" dirty="0" smtClean="0"/>
              <a:t> Tools page you will find access to a variety of items.  As new items are developed they are posted here so make sure to check back often.  </a:t>
            </a:r>
          </a:p>
          <a:p>
            <a:endParaRPr lang="en-US" baseline="0" dirty="0" smtClean="0"/>
          </a:p>
          <a:p>
            <a:r>
              <a:rPr lang="en-US" baseline="0" dirty="0" smtClean="0"/>
              <a:t>The top section will give you access to </a:t>
            </a:r>
            <a:r>
              <a:rPr lang="en-US" baseline="0" dirty="0" err="1" smtClean="0"/>
              <a:t>eCommerce</a:t>
            </a:r>
            <a:r>
              <a:rPr lang="en-US" baseline="0" dirty="0" smtClean="0"/>
              <a:t> – the online reporting tool for extracting membership reports.  This is a direct link to NAHU’s database so it extracts real time information.  This is the tool that you would use to extract a full membership roster, extract your billed not paid list, former members and new members.  This is the most important tool that you have available to use as a membership officer.  Learning the functionality of this program will enable you to manage your chapter’s membership and at any given time know exactly who your current members are, who has recently joined, and lapsed.  </a:t>
            </a:r>
          </a:p>
          <a:p>
            <a:endParaRPr lang="en-US" baseline="0" dirty="0" smtClean="0"/>
          </a:p>
          <a:p>
            <a:r>
              <a:rPr lang="en-US" baseline="0" dirty="0" smtClean="0"/>
              <a:t>For instance, at your board meetings you can extract a list of billed not paid members and take it with you.  Review the list at the board meeting and assign volunteers to contact the lapsed members.  It is likely that someone on the board will know the dropping member, can contact them and get them to renew right away!  Another great idea is to have a list of new members and request that board leaders contact each  new member personally and welcome them to the association.  These types of activities go a long way!</a:t>
            </a:r>
          </a:p>
          <a:p>
            <a:endParaRPr lang="en-US" baseline="0" dirty="0" smtClean="0"/>
          </a:p>
          <a:p>
            <a:r>
              <a:rPr lang="en-US" baseline="0" dirty="0" smtClean="0"/>
              <a:t>On this same webpage you will find recorded </a:t>
            </a:r>
            <a:r>
              <a:rPr lang="en-US" baseline="0" dirty="0" err="1" smtClean="0"/>
              <a:t>eCommerce</a:t>
            </a:r>
            <a:r>
              <a:rPr lang="en-US" baseline="0" dirty="0" smtClean="0"/>
              <a:t> training webinars under Membership Presentations.  It is highly recommended that membership officers attend the </a:t>
            </a:r>
            <a:r>
              <a:rPr lang="en-US" baseline="0" dirty="0" err="1" smtClean="0"/>
              <a:t>eCommerce</a:t>
            </a:r>
            <a:r>
              <a:rPr lang="en-US" baseline="0" dirty="0" smtClean="0"/>
              <a:t> trainings.  If you don’t know how to operate </a:t>
            </a:r>
            <a:r>
              <a:rPr lang="en-US" baseline="0" dirty="0" err="1" smtClean="0"/>
              <a:t>eCommerce</a:t>
            </a:r>
            <a:r>
              <a:rPr lang="en-US" baseline="0" dirty="0" smtClean="0"/>
              <a:t> please contact NAHU membership staff and someone on the team will be happy to assist!  </a:t>
            </a:r>
          </a:p>
          <a:p>
            <a:endParaRPr lang="en-US" baseline="0" dirty="0" smtClean="0"/>
          </a:p>
          <a:p>
            <a:r>
              <a:rPr lang="en-US" baseline="0" dirty="0" smtClean="0"/>
              <a:t>On this same webpage you will find access to:</a:t>
            </a:r>
          </a:p>
          <a:p>
            <a:pPr>
              <a:buFont typeface="Arial" pitchFamily="34" charset="0"/>
              <a:buChar char="•"/>
            </a:pPr>
            <a:r>
              <a:rPr lang="en-US" baseline="0" dirty="0" smtClean="0"/>
              <a:t>NAHU Marketing Video – this can be shown at the opening of chapter events.</a:t>
            </a:r>
          </a:p>
          <a:p>
            <a:pPr>
              <a:buFont typeface="Arial" pitchFamily="34" charset="0"/>
              <a:buChar char="•"/>
            </a:pPr>
            <a:r>
              <a:rPr lang="en-US" baseline="0" dirty="0" smtClean="0"/>
              <a:t>Recruitment and Retention Tools – this section includes sample letters, marketing pieces, and membership tools that you  may find useful.  Feel free to rob and duplicate the items from this page.  If you have a great piece that your chapter has used with success – send it to your national membership team and it can posted as a resource.</a:t>
            </a:r>
          </a:p>
          <a:p>
            <a:pPr>
              <a:buFont typeface="Arial" pitchFamily="34" charset="0"/>
              <a:buChar char="•"/>
            </a:pPr>
            <a:r>
              <a:rPr lang="en-US" baseline="0" dirty="0" smtClean="0"/>
              <a:t>Membership Presentations – here you will find recordings of past webinars. </a:t>
            </a:r>
          </a:p>
          <a:p>
            <a:pPr>
              <a:buFont typeface="Arial" pitchFamily="34" charset="0"/>
              <a:buChar char="•"/>
            </a:pPr>
            <a:r>
              <a:rPr lang="en-US" baseline="0" dirty="0" smtClean="0"/>
              <a:t>Membership Officer Guidebook – a guidebook that outlines the responsibilities of membership officers.</a:t>
            </a:r>
          </a:p>
          <a:p>
            <a:pPr>
              <a:buFont typeface="Arial" pitchFamily="34" charset="0"/>
              <a:buChar char="•"/>
            </a:pPr>
            <a:r>
              <a:rPr lang="en-US" baseline="0" dirty="0" smtClean="0"/>
              <a:t>Blitz Handbook – a guidebook on how to conduct a membership blitz.  </a:t>
            </a:r>
          </a:p>
          <a:p>
            <a:pPr>
              <a:buFont typeface="Arial" pitchFamily="34" charset="0"/>
              <a:buChar char="•"/>
            </a:pPr>
            <a:endParaRPr lang="en-US" baseline="0" dirty="0" smtClean="0"/>
          </a:p>
          <a:p>
            <a:pPr>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GAIN contest is a national contest that </a:t>
            </a:r>
            <a:r>
              <a:rPr lang="en-US" dirty="0" smtClean="0"/>
              <a:t>rewards members, chapters and regions that excel at recruitment and retention.   The GAIN contest (Get</a:t>
            </a:r>
            <a:r>
              <a:rPr lang="en-US" baseline="0" dirty="0" smtClean="0"/>
              <a:t> Agents Involved Now) has a long history and chapters who actively participate and want to win have a great time with the competition!  The winners are announced at NAHU’s Annual Convention during the awards ceremony and winning chapters are recognized in our monthly HIU publication, on our website and in other communications.  Winning in any of the four categories is a great accomplishment for any chapter and is something to be proud of.</a:t>
            </a:r>
          </a:p>
          <a:p>
            <a:endParaRPr lang="en-US" baseline="0" dirty="0" smtClean="0"/>
          </a:p>
          <a:p>
            <a:r>
              <a:rPr lang="en-US" baseline="0" dirty="0" smtClean="0"/>
              <a:t>Get your chapter excited about the GAIN contest and winning!  Talk about the GAIN contest at every board meeting and review your chapter’s current standings.  Make sure to review where the chapter stands against a “rival” chapter and do what you can to make sure your chapter wins!  </a:t>
            </a:r>
          </a:p>
          <a:p>
            <a:endParaRPr lang="en-US" baseline="0" dirty="0" smtClean="0"/>
          </a:p>
          <a:p>
            <a:r>
              <a:rPr lang="en-US" baseline="0" dirty="0" smtClean="0"/>
              <a:t>You will hear about the GAIN contest throughout the year and current standings are posted monthly on NAHU’s Monthly Membership Reports.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access the membership reports, go to www.nahu.org, click on Leadership Tools, Membership Tools, then Reports.  The membership reports include the monthly membership report, GAIN report, Recruiters report and 100% Board report.  </a:t>
            </a:r>
          </a:p>
          <a:p>
            <a:endParaRPr lang="en-US" baseline="0" dirty="0" smtClean="0"/>
          </a:p>
          <a:p>
            <a:r>
              <a:rPr lang="en-US" baseline="0" dirty="0" smtClean="0"/>
              <a:t>The GAIN report is a report that you can review to get a quick look at how each chapter is doing in the GAIN contest.  </a:t>
            </a:r>
          </a:p>
          <a:p>
            <a:r>
              <a:rPr lang="en-US" baseline="0" dirty="0" smtClean="0"/>
              <a:t>The Recruiters report shows members who have recruited new members and how many they have recruited for the recruiter of the year contest.  </a:t>
            </a:r>
          </a:p>
          <a:p>
            <a:r>
              <a:rPr lang="en-US" baseline="0" dirty="0" smtClean="0"/>
              <a:t>The 100% Board report gives the board members from each chapter and the number of members they have recruited – this is a great report to take to board meetings so you can let each board member know how they are doing with member recruitment.  It is a great way to keep healthy competition amongst board members and keep them excited about membership.</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792399"/>
            <a:ext cx="6400800" cy="808051"/>
          </a:xfrm>
          <a:prstGeom prst="rect">
            <a:avLst/>
          </a:prstGeom>
        </p:spPr>
        <p:txBody>
          <a:bodyPr>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3600" b="1" i="1" baseline="6000">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1600" b="0" i="1" u="none" strike="noStrike" kern="1200" cap="none" spc="0" normalizeH="0" baseline="0" noProof="0" dirty="0" smtClean="0">
              <a:ln>
                <a:noFill/>
              </a:ln>
              <a:solidFill>
                <a:srgbClr val="000000"/>
              </a:solidFill>
              <a:effectLst/>
              <a:uLnTx/>
              <a:uFillTx/>
              <a:latin typeface="Arial"/>
              <a:ea typeface="+mn-ea"/>
              <a:cs typeface="Arial"/>
            </a:endParaRPr>
          </a:p>
          <a:p>
            <a:endParaRPr lang="en-US" dirty="0" smtClean="0"/>
          </a:p>
          <a:p>
            <a:endParaRPr lang="en-US" dirty="0"/>
          </a:p>
        </p:txBody>
      </p:sp>
      <p:sp>
        <p:nvSpPr>
          <p:cNvPr id="16" name="Content Placeholder 15"/>
          <p:cNvSpPr>
            <a:spLocks noGrp="1"/>
          </p:cNvSpPr>
          <p:nvPr>
            <p:ph sz="quarter" idx="12" hasCustomPrompt="1"/>
          </p:nvPr>
        </p:nvSpPr>
        <p:spPr>
          <a:xfrm>
            <a:off x="1371600" y="3892068"/>
            <a:ext cx="6400800" cy="397698"/>
          </a:xfrm>
          <a:prstGeom prst="rect">
            <a:avLst/>
          </a:prstGeom>
        </p:spPr>
        <p:txBody>
          <a:bodyPr vert="horz"/>
          <a:lstStyle>
            <a:lvl1pPr algn="ctr">
              <a:buFontTx/>
              <a:buNone/>
              <a:defRPr sz="1800" i="1" baseline="0"/>
            </a:lvl1pPr>
            <a:lvl2pPr algn="ctr">
              <a:buFontTx/>
              <a:buNone/>
              <a:defRPr/>
            </a:lvl2pPr>
            <a:lvl3pPr algn="ctr">
              <a:buFontTx/>
              <a:buNone/>
              <a:defRPr/>
            </a:lvl3pPr>
            <a:lvl4pPr algn="ctr">
              <a:buFontTx/>
              <a:buNone/>
              <a:defRPr/>
            </a:lvl4pPr>
            <a:lvl5pPr algn="ctr">
              <a:buFontTx/>
              <a:buNone/>
              <a:defRPr/>
            </a:lvl5pPr>
          </a:lstStyle>
          <a:p>
            <a:pPr lvl="0"/>
            <a:r>
              <a:rPr lang="en-US" dirty="0" smtClean="0"/>
              <a:t>PRESENTED BY</a:t>
            </a:r>
          </a:p>
        </p:txBody>
      </p:sp>
      <p:sp>
        <p:nvSpPr>
          <p:cNvPr id="18" name="Content Placeholder 15"/>
          <p:cNvSpPr>
            <a:spLocks noGrp="1"/>
          </p:cNvSpPr>
          <p:nvPr>
            <p:ph sz="quarter" idx="13" hasCustomPrompt="1"/>
          </p:nvPr>
        </p:nvSpPr>
        <p:spPr>
          <a:xfrm>
            <a:off x="1371600" y="4301061"/>
            <a:ext cx="6400800" cy="397698"/>
          </a:xfrm>
          <a:prstGeom prst="rect">
            <a:avLst/>
          </a:prstGeom>
        </p:spPr>
        <p:txBody>
          <a:bodyPr vert="horz"/>
          <a:lstStyle>
            <a:lvl1pPr algn="ctr">
              <a:buFontTx/>
              <a:buNone/>
              <a:defRPr sz="2400" i="0" baseline="0"/>
            </a:lvl1pPr>
            <a:lvl2pPr algn="ctr">
              <a:buFontTx/>
              <a:buNone/>
              <a:defRPr/>
            </a:lvl2pPr>
            <a:lvl3pPr algn="ctr">
              <a:buFontTx/>
              <a:buNone/>
              <a:defRPr/>
            </a:lvl3pPr>
            <a:lvl4pPr algn="ctr">
              <a:buFontTx/>
              <a:buNone/>
              <a:defRPr/>
            </a:lvl4pPr>
            <a:lvl5pPr algn="ctr">
              <a:buFontTx/>
              <a:buNone/>
              <a:defRPr/>
            </a:lvl5pPr>
          </a:lstStyle>
          <a:p>
            <a:pPr lvl="0"/>
            <a:r>
              <a:rPr lang="en-US" dirty="0" smtClean="0"/>
              <a:t>Name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24890"/>
            <a:ext cx="7772400" cy="1470025"/>
          </a:xfrm>
          <a:prstGeom prst="rect">
            <a:avLst/>
          </a:prstGeom>
        </p:spPr>
        <p:txBody>
          <a:bodyPr/>
          <a:lstStyle>
            <a:lvl1pPr>
              <a:defRPr b="0" baseline="0"/>
            </a:lvl1pPr>
          </a:lstStyle>
          <a:p>
            <a:r>
              <a:rPr lang="en-US" dirty="0" smtClean="0"/>
              <a:t>Slide Title Here</a:t>
            </a:r>
            <a:endParaRPr lang="en-US" dirty="0"/>
          </a:p>
        </p:txBody>
      </p:sp>
      <p:sp>
        <p:nvSpPr>
          <p:cNvPr id="3" name="Subtitle 2"/>
          <p:cNvSpPr>
            <a:spLocks noGrp="1"/>
          </p:cNvSpPr>
          <p:nvPr>
            <p:ph type="subTitle" idx="1" hasCustomPrompt="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a:t>
            </a:r>
            <a:endParaRPr lang="en-US" dirty="0"/>
          </a:p>
        </p:txBody>
      </p:sp>
      <p:cxnSp>
        <p:nvCxnSpPr>
          <p:cNvPr id="7" name="Straight Connector 6"/>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hasCustomPrompt="1"/>
          </p:nvPr>
        </p:nvSpPr>
        <p:spPr>
          <a:xfrm>
            <a:off x="5797230" y="6527746"/>
            <a:ext cx="3084512"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lvl="0"/>
            <a:r>
              <a:rPr lang="en-US" dirty="0" smtClean="0"/>
              <a:t>© 2011, National Association of Health Underwriters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24890"/>
            <a:ext cx="7772400" cy="1470025"/>
          </a:xfrm>
          <a:prstGeom prst="rect">
            <a:avLst/>
          </a:prstGeom>
        </p:spPr>
        <p:txBody>
          <a:bodyPr/>
          <a:lstStyle>
            <a:lvl1pPr>
              <a:defRPr b="0" baseline="0"/>
            </a:lvl1pPr>
          </a:lstStyle>
          <a:p>
            <a:r>
              <a:rPr lang="en-US" dirty="0" smtClean="0"/>
              <a:t>Slide Title Here</a:t>
            </a:r>
            <a:endParaRPr lang="en-US" dirty="0"/>
          </a:p>
        </p:txBody>
      </p:sp>
      <p:sp>
        <p:nvSpPr>
          <p:cNvPr id="3" name="Subtitle 2"/>
          <p:cNvSpPr>
            <a:spLocks noGrp="1"/>
          </p:cNvSpPr>
          <p:nvPr>
            <p:ph type="subTitle" idx="1" hasCustomPrompt="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a:t>
            </a:r>
            <a:endParaRPr lang="en-US" dirty="0"/>
          </a:p>
        </p:txBody>
      </p:sp>
      <p:cxnSp>
        <p:nvCxnSpPr>
          <p:cNvPr id="7" name="Straight Connector 6"/>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5870575" y="2094915"/>
            <a:ext cx="2803525" cy="4031248"/>
          </a:xfrm>
          <a:prstGeom prst="rect">
            <a:avLst/>
          </a:prstGeom>
        </p:spPr>
        <p:txBody>
          <a:bodyPr vert="horz"/>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11480"/>
            <a:ext cx="8229600" cy="806157"/>
          </a:xfrm>
          <a:prstGeom prst="rect">
            <a:avLst/>
          </a:prstGeo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b="0"/>
            </a:lvl1pPr>
          </a:lstStyle>
          <a:p>
            <a:r>
              <a:rPr lang="en-US" dirty="0" smtClean="0"/>
              <a:t>Slide Title Here</a:t>
            </a:r>
            <a:br>
              <a:rPr lang="en-US" dirty="0" smtClean="0"/>
            </a:br>
            <a:endParaRPr lang="en-US" dirty="0"/>
          </a:p>
        </p:txBody>
      </p:sp>
      <p:sp>
        <p:nvSpPr>
          <p:cNvPr id="3" name="Content Placeholder 2"/>
          <p:cNvSpPr>
            <a:spLocks noGrp="1"/>
          </p:cNvSpPr>
          <p:nvPr>
            <p:ph sz="half" idx="1"/>
          </p:nvPr>
        </p:nvSpPr>
        <p:spPr>
          <a:xfrm>
            <a:off x="457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0" hasCustomPrompt="1"/>
          </p:nvPr>
        </p:nvSpPr>
        <p:spPr>
          <a:xfrm>
            <a:off x="457200" y="1417638"/>
            <a:ext cx="4038600" cy="492125"/>
          </a:xfrm>
          <a:prstGeom prst="rect">
            <a:avLst/>
          </a:prstGeom>
        </p:spPr>
        <p:txBody>
          <a:bodyPr vert="horz"/>
          <a:lstStyle>
            <a:lvl1pPr>
              <a:buFontTx/>
              <a:buNone/>
              <a:defRPr sz="2400" b="1" i="1">
                <a:solidFill>
                  <a:srgbClr val="00338E"/>
                </a:solidFill>
              </a:defRPr>
            </a:lvl1pPr>
            <a:lvl2pPr>
              <a:defRPr sz="2800" b="1">
                <a:solidFill>
                  <a:srgbClr val="00338E"/>
                </a:solidFill>
              </a:defRPr>
            </a:lvl2pPr>
            <a:lvl3pPr>
              <a:defRPr sz="2800" b="1">
                <a:solidFill>
                  <a:srgbClr val="00338E"/>
                </a:solidFill>
              </a:defRPr>
            </a:lvl3pPr>
            <a:lvl4pPr>
              <a:defRPr sz="2800" b="1">
                <a:solidFill>
                  <a:srgbClr val="00338E"/>
                </a:solidFill>
              </a:defRPr>
            </a:lvl4pPr>
            <a:lvl5pPr>
              <a:defRPr sz="2800" b="1">
                <a:solidFill>
                  <a:srgbClr val="00338E"/>
                </a:solidFill>
              </a:defRPr>
            </a:lvl5pPr>
          </a:lstStyle>
          <a:p>
            <a:pPr lvl="0"/>
            <a:r>
              <a:rPr lang="en-US" dirty="0" smtClean="0"/>
              <a:t>Subhead</a:t>
            </a:r>
            <a:endParaRPr lang="en-US" dirty="0"/>
          </a:p>
        </p:txBody>
      </p:sp>
      <p:cxnSp>
        <p:nvCxnSpPr>
          <p:cNvPr id="14" name="Straight Connector 13"/>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504" y="612775"/>
            <a:ext cx="8586666" cy="566738"/>
          </a:xfrm>
          <a:prstGeom prst="rect">
            <a:avLst/>
          </a:prstGeom>
        </p:spPr>
        <p:txBody>
          <a:bodyPr anchor="b"/>
          <a:lstStyle>
            <a:lvl1pPr algn="ctr">
              <a:defRPr sz="2800" b="0"/>
            </a:lvl1pPr>
          </a:lstStyle>
          <a:p>
            <a:r>
              <a:rPr lang="en-US" dirty="0" smtClean="0"/>
              <a:t>Slide Title Here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0"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cxnSp>
        <p:nvCxnSpPr>
          <p:cNvPr id="9" name="Straight Connector 8"/>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11" name="Media Placeholder 10"/>
          <p:cNvSpPr>
            <a:spLocks noGrp="1"/>
          </p:cNvSpPr>
          <p:nvPr>
            <p:ph type="media" sz="quarter" idx="12"/>
          </p:nvPr>
        </p:nvSpPr>
        <p:spPr>
          <a:xfrm>
            <a:off x="1792288" y="1401763"/>
            <a:ext cx="5486400" cy="3810000"/>
          </a:xfrm>
          <a:prstGeom prst="rect">
            <a:avLst/>
          </a:prstGeom>
        </p:spPr>
        <p:txBody>
          <a:bodyPr vert="horz"/>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B3D78A1-6351-42F3-B47F-C527777DD2D3}" type="datetimeFigureOut">
              <a:rPr lang="en-US"/>
              <a:pPr>
                <a:defRPr/>
              </a:pPr>
              <a:t>4/24/2018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8046F25-3426-4AD4-9B96-BA71FF96EC1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4.xml"/><Relationship Id="rId7" Type="http://schemas.openxmlformats.org/officeDocument/2006/relationships/image" Target="../media/image2.jpe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NAHU TitleGraphic_1_LtBLue.jpg"/>
          <p:cNvPicPr>
            <a:picLocks noChangeAspect="1"/>
          </p:cNvPicPr>
          <p:nvPr userDrawn="1"/>
        </p:nvPicPr>
        <p:blipFill>
          <a:blip r:embed="rId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AHU-TitleGraphic_1A.jpg"/>
          <p:cNvPicPr>
            <a:picLocks noChangeAspect="1"/>
          </p:cNvPicPr>
          <p:nvPr userDrawn="1"/>
        </p:nvPicPr>
        <p:blipFill>
          <a:blip r:embed="rId7"/>
          <a:stretch>
            <a:fillRect/>
          </a:stretch>
        </p:blipFill>
        <p:spPr>
          <a:xfrm>
            <a:off x="0" y="0"/>
            <a:ext cx="9144000" cy="6858000"/>
          </a:xfrm>
          <a:prstGeom prst="rect">
            <a:avLst/>
          </a:prstGeom>
        </p:spPr>
      </p:pic>
      <p:cxnSp>
        <p:nvCxnSpPr>
          <p:cNvPr id="4" name="Straight Connector 3"/>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Text Placeholder 8"/>
          <p:cNvSpPr txBox="1">
            <a:spLocks/>
          </p:cNvSpPr>
          <p:nvPr userDrawn="1"/>
        </p:nvSpPr>
        <p:spPr>
          <a:xfrm>
            <a:off x="5290022" y="6526158"/>
            <a:ext cx="3591720"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marL="342900" marR="0" lvl="0" indent="-342900" algn="r" defTabSz="457200" rtl="0" eaLnBrk="1" fontAlgn="auto" latinLnBrk="0" hangingPunct="1">
              <a:lnSpc>
                <a:spcPct val="100000"/>
              </a:lnSpc>
              <a:spcBef>
                <a:spcPct val="2000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Narrow"/>
                <a:ea typeface="+mn-ea"/>
                <a:cs typeface="Arial Narrow"/>
              </a:rPr>
              <a:t>© 2011, National Association of Health Underwriters • </a:t>
            </a:r>
            <a:r>
              <a:rPr kumimoji="0" lang="en-US" sz="1000" b="0" i="0" u="none" strike="noStrike" kern="1200" cap="none" spc="0" normalizeH="0" baseline="0" noProof="0" dirty="0" err="1" smtClean="0">
                <a:ln>
                  <a:noFill/>
                </a:ln>
                <a:solidFill>
                  <a:schemeClr val="tx1"/>
                </a:solidFill>
                <a:effectLst/>
                <a:uLnTx/>
                <a:uFillTx/>
                <a:latin typeface="Arial Narrow"/>
                <a:ea typeface="+mn-ea"/>
                <a:cs typeface="Arial Narrow"/>
              </a:rPr>
              <a:t>www.nahu.org</a:t>
            </a:r>
            <a:endParaRPr kumimoji="0" lang="en-US" sz="1000" b="0" i="0" u="none" strike="noStrike" kern="1200" cap="none" spc="0" normalizeH="0" baseline="0" noProof="0" dirty="0">
              <a:ln>
                <a:noFill/>
              </a:ln>
              <a:solidFill>
                <a:schemeClr val="tx1"/>
              </a:solidFill>
              <a:effectLst/>
              <a:uLnTx/>
              <a:uFillTx/>
              <a:latin typeface="Arial Narrow"/>
              <a:ea typeface="+mn-ea"/>
              <a:cs typeface="Arial Narrow"/>
            </a:endParaRPr>
          </a:p>
        </p:txBody>
      </p:sp>
      <p:pic>
        <p:nvPicPr>
          <p:cNvPr id="8" name="Picture 7" descr="NAHU_Logo_SmBlue.jpg"/>
          <p:cNvPicPr>
            <a:picLocks noChangeAspect="1"/>
          </p:cNvPicPr>
          <p:nvPr userDrawn="1"/>
        </p:nvPicPr>
        <p:blipFill>
          <a:blip r:embed="rId8"/>
          <a:stretch>
            <a:fillRect/>
          </a:stretch>
        </p:blipFill>
        <p:spPr>
          <a:xfrm>
            <a:off x="7948384" y="5768009"/>
            <a:ext cx="848695" cy="691528"/>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62" r:id="rId2"/>
    <p:sldLayoutId id="2147483656" r:id="rId3"/>
    <p:sldLayoutId id="2147483661" r:id="rId4"/>
    <p:sldLayoutId id="2147483664" r:id="rId5"/>
  </p:sldLayoutIdLst>
  <p:txStyles>
    <p:titleStyle>
      <a:lvl1pPr algn="ctr"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www.nahu.or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www.nahu.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ahu.org/"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www.nahu.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www.nahu.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2399"/>
            <a:ext cx="7772400" cy="756713"/>
          </a:xfrm>
        </p:spPr>
        <p:txBody>
          <a:bodyPr/>
          <a:lstStyle/>
          <a:p>
            <a:r>
              <a:rPr lang="en-US" dirty="0" smtClean="0"/>
              <a:t>NAHU Membership</a:t>
            </a:r>
            <a:br>
              <a:rPr lang="en-US" dirty="0" smtClean="0"/>
            </a:br>
            <a:endParaRPr lang="en-US" dirty="0"/>
          </a:p>
        </p:txBody>
      </p:sp>
      <p:sp>
        <p:nvSpPr>
          <p:cNvPr id="3" name="Subtitle 2"/>
          <p:cNvSpPr>
            <a:spLocks noGrp="1"/>
          </p:cNvSpPr>
          <p:nvPr>
            <p:ph type="subTitle" idx="1"/>
          </p:nvPr>
        </p:nvSpPr>
        <p:spPr>
          <a:xfrm>
            <a:off x="1371600" y="3549112"/>
            <a:ext cx="6400800" cy="808051"/>
          </a:xfrm>
        </p:spPr>
        <p:txBody>
          <a:bodyPr>
            <a:noAutofit/>
          </a:bodyPr>
          <a:lstStyle/>
          <a:p>
            <a:r>
              <a:rPr lang="en-US" sz="2400" baseline="0" dirty="0" smtClean="0"/>
              <a:t>Core Competencies for the </a:t>
            </a:r>
          </a:p>
          <a:p>
            <a:r>
              <a:rPr lang="en-US" sz="2400" baseline="0" dirty="0" smtClean="0"/>
              <a:t>Membership Volunteer</a:t>
            </a:r>
            <a:endParaRPr lang="en-US" sz="2400" dirty="0"/>
          </a:p>
        </p:txBody>
      </p:sp>
      <p:sp>
        <p:nvSpPr>
          <p:cNvPr id="6" name="Footer Placeholder 4"/>
          <p:cNvSpPr>
            <a:spLocks noGrp="1"/>
          </p:cNvSpPr>
          <p:nvPr>
            <p:ph type="ftr" sz="quarter" idx="4294967295"/>
          </p:nvPr>
        </p:nvSpPr>
        <p:spPr>
          <a:xfrm>
            <a:off x="5483456" y="6435181"/>
            <a:ext cx="3431944" cy="365125"/>
          </a:xfrm>
          <a:prstGeom prst="rect">
            <a:avLst/>
          </a:prstGeom>
        </p:spPr>
        <p:txBody>
          <a:bodyPr/>
          <a:lstStyle>
            <a:lvl1pPr algn="r">
              <a:defRPr sz="1000" b="0" i="0">
                <a:solidFill>
                  <a:srgbClr val="000000"/>
                </a:solidFill>
                <a:latin typeface="Arial Narrow"/>
                <a:cs typeface="Arial Narrow"/>
              </a:defRPr>
            </a:lvl1pPr>
          </a:lstStyle>
          <a:p>
            <a:r>
              <a:rPr lang="en-US" dirty="0" smtClean="0"/>
              <a:t>© 2011, National Association of Health Underwriters • </a:t>
            </a:r>
            <a:r>
              <a:rPr lang="en-US" dirty="0" err="1" smtClean="0"/>
              <a:t>www.nahu.org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0783"/>
            <a:ext cx="8229600" cy="1143000"/>
          </a:xfrm>
        </p:spPr>
        <p:txBody>
          <a:bodyPr/>
          <a:lstStyle/>
          <a:p>
            <a:r>
              <a:rPr lang="en-US" dirty="0" smtClean="0"/>
              <a:t>Membership Reports</a:t>
            </a:r>
            <a:endParaRPr lang="en-US" dirty="0"/>
          </a:p>
        </p:txBody>
      </p:sp>
      <p:sp>
        <p:nvSpPr>
          <p:cNvPr id="3" name="Content Placeholder 2"/>
          <p:cNvSpPr>
            <a:spLocks noGrp="1"/>
          </p:cNvSpPr>
          <p:nvPr>
            <p:ph idx="1"/>
          </p:nvPr>
        </p:nvSpPr>
        <p:spPr>
          <a:xfrm>
            <a:off x="457200" y="1983783"/>
            <a:ext cx="8229600" cy="4142380"/>
          </a:xfrm>
        </p:spPr>
        <p:txBody>
          <a:bodyPr/>
          <a:lstStyle/>
          <a:p>
            <a:r>
              <a:rPr lang="en-US" dirty="0" smtClean="0"/>
              <a:t>Posted online on the 15</a:t>
            </a:r>
            <a:r>
              <a:rPr lang="en-US" baseline="30000" dirty="0" smtClean="0"/>
              <a:t>th</a:t>
            </a:r>
            <a:r>
              <a:rPr lang="en-US" dirty="0" smtClean="0"/>
              <a:t> of each month.</a:t>
            </a:r>
          </a:p>
          <a:p>
            <a:r>
              <a:rPr lang="en-US" dirty="0" smtClean="0"/>
              <a:t>Gives current membership counts for each region, state and chapter.</a:t>
            </a:r>
          </a:p>
          <a:p>
            <a:r>
              <a:rPr lang="en-US" dirty="0" smtClean="0"/>
              <a:t>Current rankings in the GAIN contest.</a:t>
            </a:r>
          </a:p>
          <a:p>
            <a:r>
              <a:rPr lang="en-US" dirty="0" smtClean="0"/>
              <a:t>Use to report NAHU’s membership number.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p:spPr>
        <p:txBody>
          <a:bodyPr/>
          <a:lstStyle/>
          <a:p>
            <a:r>
              <a:rPr lang="en-US" dirty="0" smtClean="0"/>
              <a:t>Monthly Membership Reports</a:t>
            </a:r>
            <a:endParaRPr lang="en-US" dirty="0"/>
          </a:p>
        </p:txBody>
      </p:sp>
      <p:pic>
        <p:nvPicPr>
          <p:cNvPr id="5122" name="Picture 2"/>
          <p:cNvPicPr>
            <a:picLocks noGrp="1" noChangeAspect="1" noChangeArrowheads="1"/>
          </p:cNvPicPr>
          <p:nvPr>
            <p:ph idx="1"/>
          </p:nvPr>
        </p:nvPicPr>
        <p:blipFill>
          <a:blip r:embed="rId3"/>
          <a:srcRect/>
          <a:stretch>
            <a:fillRect/>
          </a:stretch>
        </p:blipFill>
        <p:spPr bwMode="auto">
          <a:xfrm>
            <a:off x="4308528" y="1600200"/>
            <a:ext cx="4835471" cy="4909087"/>
          </a:xfrm>
          <a:prstGeom prst="rect">
            <a:avLst/>
          </a:prstGeom>
          <a:noFill/>
          <a:ln w="9525">
            <a:noFill/>
            <a:miter lim="800000"/>
            <a:headEnd/>
            <a:tailEnd/>
          </a:ln>
        </p:spPr>
      </p:pic>
      <p:sp>
        <p:nvSpPr>
          <p:cNvPr id="4" name="TextBox 3"/>
          <p:cNvSpPr txBox="1"/>
          <p:nvPr/>
        </p:nvSpPr>
        <p:spPr>
          <a:xfrm>
            <a:off x="0" y="1989138"/>
            <a:ext cx="4680488" cy="3262432"/>
          </a:xfrm>
          <a:prstGeom prst="rect">
            <a:avLst/>
          </a:prstGeom>
          <a:noFill/>
        </p:spPr>
        <p:txBody>
          <a:bodyPr wrap="square" rtlCol="0">
            <a:spAutoFit/>
          </a:bodyPr>
          <a:lstStyle/>
          <a:p>
            <a:r>
              <a:rPr lang="en-US" sz="3200" dirty="0" smtClean="0"/>
              <a:t>To access:</a:t>
            </a:r>
          </a:p>
          <a:p>
            <a:pPr>
              <a:lnSpc>
                <a:spcPct val="150000"/>
              </a:lnSpc>
            </a:pPr>
            <a:r>
              <a:rPr lang="en-US" sz="3200" dirty="0" smtClean="0">
                <a:hlinkClick r:id="rId4"/>
              </a:rPr>
              <a:t>www.nahu.org</a:t>
            </a:r>
            <a:endParaRPr lang="en-US" sz="3200" dirty="0" smtClean="0"/>
          </a:p>
          <a:p>
            <a:pPr lvl="1">
              <a:lnSpc>
                <a:spcPct val="150000"/>
              </a:lnSpc>
              <a:buFont typeface="Wingdings" pitchFamily="2" charset="2"/>
              <a:buChar char="Ø"/>
            </a:pPr>
            <a:r>
              <a:rPr lang="en-US" sz="2800" dirty="0" smtClean="0"/>
              <a:t>Leadership Tools</a:t>
            </a:r>
          </a:p>
          <a:p>
            <a:pPr lvl="2">
              <a:lnSpc>
                <a:spcPct val="150000"/>
              </a:lnSpc>
              <a:buFont typeface="Wingdings" pitchFamily="2" charset="2"/>
              <a:buChar char="Ø"/>
            </a:pPr>
            <a:r>
              <a:rPr lang="en-US" sz="2800" dirty="0" smtClean="0"/>
              <a:t>Membership Tools</a:t>
            </a:r>
          </a:p>
          <a:p>
            <a:pPr lvl="3">
              <a:lnSpc>
                <a:spcPct val="150000"/>
              </a:lnSpc>
              <a:buFont typeface="Wingdings" pitchFamily="2" charset="2"/>
              <a:buChar char="Ø"/>
            </a:pPr>
            <a:r>
              <a:rPr lang="en-US" sz="2800" dirty="0" smtClean="0"/>
              <a:t>Reports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Member Benefits</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3347634" y="1181746"/>
            <a:ext cx="5796366" cy="5300876"/>
          </a:xfrm>
          <a:prstGeom prst="rect">
            <a:avLst/>
          </a:prstGeom>
          <a:noFill/>
          <a:ln w="9525">
            <a:noFill/>
            <a:miter lim="800000"/>
            <a:headEnd/>
            <a:tailEnd/>
          </a:ln>
        </p:spPr>
      </p:pic>
      <p:sp>
        <p:nvSpPr>
          <p:cNvPr id="6" name="TextBox 5"/>
          <p:cNvSpPr txBox="1"/>
          <p:nvPr/>
        </p:nvSpPr>
        <p:spPr>
          <a:xfrm>
            <a:off x="201478" y="2185261"/>
            <a:ext cx="2929179" cy="2800767"/>
          </a:xfrm>
          <a:prstGeom prst="rect">
            <a:avLst/>
          </a:prstGeom>
          <a:noFill/>
        </p:spPr>
        <p:txBody>
          <a:bodyPr wrap="square" rtlCol="0">
            <a:spAutoFit/>
          </a:bodyPr>
          <a:lstStyle/>
          <a:p>
            <a:r>
              <a:rPr lang="en-US" sz="3200" dirty="0" smtClean="0"/>
              <a:t>To access:</a:t>
            </a:r>
          </a:p>
          <a:p>
            <a:pPr>
              <a:lnSpc>
                <a:spcPct val="150000"/>
              </a:lnSpc>
            </a:pPr>
            <a:r>
              <a:rPr lang="en-US" sz="3200" dirty="0" smtClean="0">
                <a:hlinkClick r:id="rId4"/>
              </a:rPr>
              <a:t>www.nahu.org</a:t>
            </a:r>
            <a:endParaRPr lang="en-US" sz="3200" dirty="0" smtClean="0"/>
          </a:p>
          <a:p>
            <a:pPr lvl="1">
              <a:lnSpc>
                <a:spcPct val="150000"/>
              </a:lnSpc>
              <a:buFont typeface="Wingdings" pitchFamily="2" charset="2"/>
              <a:buChar char="Ø"/>
            </a:pPr>
            <a:r>
              <a:rPr lang="en-US" sz="3200" dirty="0" smtClean="0"/>
              <a:t>Members</a:t>
            </a:r>
          </a:p>
          <a:p>
            <a:pPr lvl="2">
              <a:lnSpc>
                <a:spcPct val="150000"/>
              </a:lnSpc>
              <a:buFont typeface="Wingdings" pitchFamily="2" charset="2"/>
              <a:buChar char="Ø"/>
            </a:pPr>
            <a:r>
              <a:rPr lang="en-US" sz="3200" dirty="0" smtClean="0"/>
              <a:t>Benefits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7424"/>
            <a:ext cx="8229600" cy="902776"/>
          </a:xfrm>
        </p:spPr>
        <p:txBody>
          <a:bodyPr/>
          <a:lstStyle/>
          <a:p>
            <a:r>
              <a:rPr lang="en-US" dirty="0" smtClean="0"/>
              <a:t>Retention</a:t>
            </a:r>
            <a:endParaRPr lang="en-US" dirty="0"/>
          </a:p>
        </p:txBody>
      </p:sp>
      <p:sp>
        <p:nvSpPr>
          <p:cNvPr id="3" name="Content Placeholder 2"/>
          <p:cNvSpPr>
            <a:spLocks noGrp="1"/>
          </p:cNvSpPr>
          <p:nvPr>
            <p:ph idx="1"/>
          </p:nvPr>
        </p:nvSpPr>
        <p:spPr>
          <a:xfrm>
            <a:off x="0" y="1983783"/>
            <a:ext cx="9144000" cy="2165888"/>
          </a:xfrm>
        </p:spPr>
        <p:txBody>
          <a:bodyPr/>
          <a:lstStyle/>
          <a:p>
            <a:pPr algn="ctr"/>
            <a:endParaRPr lang="en-US" dirty="0" smtClean="0"/>
          </a:p>
          <a:p>
            <a:pPr algn="ctr">
              <a:buNone/>
            </a:pPr>
            <a:r>
              <a:rPr lang="en-US" sz="4400" dirty="0" smtClean="0"/>
              <a:t>Keep the members we have!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546"/>
            <a:ext cx="8229600" cy="875654"/>
          </a:xfrm>
        </p:spPr>
        <p:txBody>
          <a:bodyPr/>
          <a:lstStyle/>
          <a:p>
            <a:r>
              <a:rPr lang="en-US" dirty="0" smtClean="0"/>
              <a:t>Retention</a:t>
            </a:r>
            <a:endParaRPr lang="en-US" dirty="0"/>
          </a:p>
        </p:txBody>
      </p:sp>
      <p:sp>
        <p:nvSpPr>
          <p:cNvPr id="3" name="Content Placeholder 2"/>
          <p:cNvSpPr>
            <a:spLocks noGrp="1"/>
          </p:cNvSpPr>
          <p:nvPr>
            <p:ph idx="1"/>
          </p:nvPr>
        </p:nvSpPr>
        <p:spPr>
          <a:xfrm>
            <a:off x="0" y="2450670"/>
            <a:ext cx="9144000" cy="1315418"/>
          </a:xfrm>
        </p:spPr>
        <p:txBody>
          <a:bodyPr/>
          <a:lstStyle/>
          <a:p>
            <a:pPr algn="ctr">
              <a:buNone/>
            </a:pPr>
            <a:r>
              <a:rPr lang="en-US" sz="4800" dirty="0" smtClean="0"/>
              <a:t>When does retention begin?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0414"/>
            <a:ext cx="8229600" cy="1143000"/>
          </a:xfrm>
        </p:spPr>
        <p:txBody>
          <a:bodyPr/>
          <a:lstStyle/>
          <a:p>
            <a:r>
              <a:rPr lang="en-US" dirty="0" smtClean="0"/>
              <a:t>Building Member Relationships</a:t>
            </a:r>
            <a:endParaRPr lang="en-US" dirty="0"/>
          </a:p>
        </p:txBody>
      </p:sp>
      <p:sp>
        <p:nvSpPr>
          <p:cNvPr id="3" name="Content Placeholder 2"/>
          <p:cNvSpPr>
            <a:spLocks noGrp="1"/>
          </p:cNvSpPr>
          <p:nvPr>
            <p:ph idx="1"/>
          </p:nvPr>
        </p:nvSpPr>
        <p:spPr>
          <a:xfrm>
            <a:off x="457200" y="1933414"/>
            <a:ext cx="8229600" cy="3700220"/>
          </a:xfrm>
        </p:spPr>
        <p:txBody>
          <a:bodyPr/>
          <a:lstStyle/>
          <a:p>
            <a:pPr>
              <a:lnSpc>
                <a:spcPct val="150000"/>
              </a:lnSpc>
            </a:pPr>
            <a:r>
              <a:rPr lang="en-US" dirty="0" smtClean="0"/>
              <a:t>Personal contact with members</a:t>
            </a:r>
          </a:p>
          <a:p>
            <a:pPr>
              <a:lnSpc>
                <a:spcPct val="150000"/>
              </a:lnSpc>
            </a:pPr>
            <a:r>
              <a:rPr lang="en-US" dirty="0" smtClean="0"/>
              <a:t>Member Recognition</a:t>
            </a:r>
          </a:p>
          <a:p>
            <a:pPr>
              <a:lnSpc>
                <a:spcPct val="150000"/>
              </a:lnSpc>
            </a:pPr>
            <a:r>
              <a:rPr lang="en-US" dirty="0" smtClean="0"/>
              <a:t>Short term projects</a:t>
            </a:r>
          </a:p>
          <a:p>
            <a:pPr>
              <a:lnSpc>
                <a:spcPct val="150000"/>
              </a:lnSpc>
            </a:pPr>
            <a:r>
              <a:rPr lang="en-US" dirty="0" smtClean="0"/>
              <a:t>Networking</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1444"/>
            <a:ext cx="8229600" cy="1143000"/>
          </a:xfrm>
        </p:spPr>
        <p:txBody>
          <a:bodyPr/>
          <a:lstStyle/>
          <a:p>
            <a:r>
              <a:rPr lang="en-US" dirty="0" smtClean="0"/>
              <a:t>Recruitment</a:t>
            </a:r>
            <a:br>
              <a:rPr lang="en-US" dirty="0" smtClean="0"/>
            </a:br>
            <a:r>
              <a:rPr lang="en-US" dirty="0" smtClean="0"/>
              <a:t>Campaigns and Contests</a:t>
            </a:r>
            <a:endParaRPr lang="en-US" dirty="0"/>
          </a:p>
        </p:txBody>
      </p:sp>
      <p:sp>
        <p:nvSpPr>
          <p:cNvPr id="3" name="Content Placeholder 2"/>
          <p:cNvSpPr>
            <a:spLocks noGrp="1"/>
          </p:cNvSpPr>
          <p:nvPr>
            <p:ph idx="1"/>
          </p:nvPr>
        </p:nvSpPr>
        <p:spPr>
          <a:xfrm>
            <a:off x="457200" y="2340244"/>
            <a:ext cx="8229600" cy="2433234"/>
          </a:xfrm>
        </p:spPr>
        <p:txBody>
          <a:bodyPr/>
          <a:lstStyle/>
          <a:p>
            <a:r>
              <a:rPr lang="en-US" dirty="0" smtClean="0"/>
              <a:t>Membership Blitz</a:t>
            </a:r>
          </a:p>
          <a:p>
            <a:r>
              <a:rPr lang="en-US" dirty="0" smtClean="0"/>
              <a:t>Chapter Contests</a:t>
            </a:r>
          </a:p>
          <a:p>
            <a:r>
              <a:rPr lang="en-US" dirty="0" smtClean="0"/>
              <a:t>National Membership Campaigns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2922"/>
            <a:ext cx="8229600" cy="1143000"/>
          </a:xfrm>
        </p:spPr>
        <p:txBody>
          <a:bodyPr/>
          <a:lstStyle/>
          <a:p>
            <a:r>
              <a:rPr lang="en-US" dirty="0" smtClean="0"/>
              <a:t>Who to Contact?</a:t>
            </a:r>
            <a:endParaRPr lang="en-US" dirty="0"/>
          </a:p>
        </p:txBody>
      </p:sp>
      <p:sp>
        <p:nvSpPr>
          <p:cNvPr id="3" name="Content Placeholder 2"/>
          <p:cNvSpPr>
            <a:spLocks noGrp="1"/>
          </p:cNvSpPr>
          <p:nvPr>
            <p:ph idx="1"/>
          </p:nvPr>
        </p:nvSpPr>
        <p:spPr>
          <a:xfrm>
            <a:off x="457200" y="2169763"/>
            <a:ext cx="8229600" cy="2987298"/>
          </a:xfrm>
        </p:spPr>
        <p:txBody>
          <a:bodyPr/>
          <a:lstStyle/>
          <a:p>
            <a:pPr>
              <a:lnSpc>
                <a:spcPct val="150000"/>
              </a:lnSpc>
            </a:pPr>
            <a:r>
              <a:rPr lang="en-US" dirty="0" smtClean="0"/>
              <a:t>NAHU Staff</a:t>
            </a:r>
          </a:p>
          <a:p>
            <a:pPr>
              <a:lnSpc>
                <a:spcPct val="150000"/>
              </a:lnSpc>
            </a:pPr>
            <a:r>
              <a:rPr lang="en-US" dirty="0" smtClean="0"/>
              <a:t>Local chairs – contact your state chairs</a:t>
            </a:r>
          </a:p>
          <a:p>
            <a:pPr>
              <a:lnSpc>
                <a:spcPct val="150000"/>
              </a:lnSpc>
            </a:pPr>
            <a:r>
              <a:rPr lang="en-US" dirty="0" smtClean="0"/>
              <a:t>State chairs – contact your regional chair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972061"/>
            <a:ext cx="8686800" cy="845571"/>
          </a:xfrm>
        </p:spPr>
        <p:txBody>
          <a:bodyPr/>
          <a:lstStyle/>
          <a:p>
            <a:pPr eaLnBrk="1" hangingPunct="1">
              <a:defRPr/>
            </a:pPr>
            <a:r>
              <a:rPr lang="en-US" sz="4800" i="1" baseline="6000" dirty="0" smtClean="0">
                <a:solidFill>
                  <a:srgbClr val="00338E"/>
                </a:solidFill>
                <a:ea typeface="+mn-ea"/>
              </a:rPr>
              <a:t>Welcome to your Leadership Role</a:t>
            </a:r>
          </a:p>
        </p:txBody>
      </p:sp>
      <p:sp>
        <p:nvSpPr>
          <p:cNvPr id="41987" name="Rectangle 3"/>
          <p:cNvSpPr>
            <a:spLocks noGrp="1" noChangeArrowheads="1"/>
          </p:cNvSpPr>
          <p:nvPr>
            <p:ph type="body" idx="1"/>
          </p:nvPr>
        </p:nvSpPr>
        <p:spPr>
          <a:xfrm>
            <a:off x="304800" y="2045776"/>
            <a:ext cx="8229600" cy="2971344"/>
          </a:xfrm>
        </p:spPr>
        <p:txBody>
          <a:bodyPr/>
          <a:lstStyle/>
          <a:p>
            <a:pPr eaLnBrk="1" hangingPunct="1">
              <a:spcAft>
                <a:spcPts val="600"/>
              </a:spcAft>
              <a:defRPr/>
            </a:pPr>
            <a:r>
              <a:rPr lang="en-US" dirty="0" smtClean="0"/>
              <a:t>Why did you choose/agree to be a membership chair?</a:t>
            </a:r>
          </a:p>
          <a:p>
            <a:pPr eaLnBrk="1" hangingPunct="1">
              <a:lnSpc>
                <a:spcPct val="150000"/>
              </a:lnSpc>
              <a:spcAft>
                <a:spcPts val="600"/>
              </a:spcAft>
              <a:defRPr/>
            </a:pPr>
            <a:r>
              <a:rPr lang="en-US" dirty="0" smtClean="0"/>
              <a:t>What are your expectations as a leader? </a:t>
            </a:r>
          </a:p>
          <a:p>
            <a:pPr eaLnBrk="1" hangingPunct="1">
              <a:lnSpc>
                <a:spcPct val="150000"/>
              </a:lnSpc>
              <a:spcAft>
                <a:spcPts val="600"/>
              </a:spcAft>
              <a:defRPr/>
            </a:pPr>
            <a:r>
              <a:rPr lang="en-US" dirty="0" smtClean="0"/>
              <a:t>What are your goals?</a:t>
            </a:r>
          </a:p>
          <a:p>
            <a:pPr eaLnBrk="1" hangingPunct="1">
              <a:lnSpc>
                <a:spcPct val="80000"/>
              </a:lnSpc>
              <a:spcAft>
                <a:spcPts val="600"/>
              </a:spcAft>
              <a:buNone/>
              <a:defRPr/>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876300"/>
            <a:ext cx="8229600" cy="1143000"/>
          </a:xfrm>
        </p:spPr>
        <p:txBody>
          <a:bodyPr/>
          <a:lstStyle/>
          <a:p>
            <a:pPr eaLnBrk="1" hangingPunct="1">
              <a:defRPr/>
            </a:pPr>
            <a:r>
              <a:rPr lang="en-US" sz="4800" i="1" baseline="6000" dirty="0" smtClean="0">
                <a:solidFill>
                  <a:srgbClr val="00338E"/>
                </a:solidFill>
                <a:ea typeface="+mn-ea"/>
              </a:rPr>
              <a:t>Overview of Responsibilities</a:t>
            </a:r>
            <a:r>
              <a:rPr lang="en-US" sz="4800" dirty="0" smtClean="0"/>
              <a:t>	</a:t>
            </a:r>
          </a:p>
        </p:txBody>
      </p:sp>
      <p:sp>
        <p:nvSpPr>
          <p:cNvPr id="37891" name="Rectangle 3"/>
          <p:cNvSpPr>
            <a:spLocks noGrp="1" noChangeArrowheads="1"/>
          </p:cNvSpPr>
          <p:nvPr>
            <p:ph type="body" idx="1"/>
          </p:nvPr>
        </p:nvSpPr>
        <p:spPr>
          <a:xfrm>
            <a:off x="685800" y="1781174"/>
            <a:ext cx="7772400" cy="4162425"/>
          </a:xfrm>
        </p:spPr>
        <p:txBody>
          <a:bodyPr/>
          <a:lstStyle/>
          <a:p>
            <a:pPr eaLnBrk="1" hangingPunct="1">
              <a:lnSpc>
                <a:spcPct val="80000"/>
              </a:lnSpc>
              <a:defRPr/>
            </a:pPr>
            <a:r>
              <a:rPr lang="en-US" sz="2400" b="1" dirty="0" smtClean="0"/>
              <a:t>Primary Responsibilities for a membership chair:</a:t>
            </a:r>
          </a:p>
          <a:p>
            <a:pPr eaLnBrk="1" hangingPunct="1">
              <a:lnSpc>
                <a:spcPct val="80000"/>
              </a:lnSpc>
              <a:defRPr/>
            </a:pPr>
            <a:endParaRPr lang="en-US" sz="2400" b="1" dirty="0" smtClean="0"/>
          </a:p>
          <a:p>
            <a:pPr lvl="1">
              <a:lnSpc>
                <a:spcPct val="150000"/>
              </a:lnSpc>
              <a:defRPr/>
            </a:pPr>
            <a:r>
              <a:rPr lang="en-US" sz="2000" b="1" dirty="0" smtClean="0"/>
              <a:t>Recruiting and promoting NAHU to new members.</a:t>
            </a:r>
          </a:p>
          <a:p>
            <a:pPr lvl="1">
              <a:lnSpc>
                <a:spcPct val="150000"/>
              </a:lnSpc>
              <a:defRPr/>
            </a:pPr>
            <a:r>
              <a:rPr lang="en-US" sz="2000" b="1" dirty="0" smtClean="0"/>
              <a:t>Developing retention activities.</a:t>
            </a:r>
          </a:p>
          <a:p>
            <a:pPr lvl="1">
              <a:lnSpc>
                <a:spcPct val="150000"/>
              </a:lnSpc>
              <a:defRPr/>
            </a:pPr>
            <a:r>
              <a:rPr lang="en-US" sz="2000" b="1" dirty="0" smtClean="0"/>
              <a:t>Promoting the membership GAIN contest.</a:t>
            </a:r>
          </a:p>
          <a:p>
            <a:pPr lvl="1">
              <a:lnSpc>
                <a:spcPct val="150000"/>
              </a:lnSpc>
              <a:defRPr/>
            </a:pPr>
            <a:r>
              <a:rPr lang="en-US" sz="2000" b="1" dirty="0" smtClean="0"/>
              <a:t>Maintaining good membership records.</a:t>
            </a:r>
          </a:p>
          <a:p>
            <a:pPr lvl="1">
              <a:lnSpc>
                <a:spcPct val="150000"/>
              </a:lnSpc>
              <a:defRPr/>
            </a:pPr>
            <a:r>
              <a:rPr lang="en-US" sz="2000" b="1" dirty="0" smtClean="0"/>
              <a:t>Communicating with your  members.</a:t>
            </a:r>
          </a:p>
          <a:p>
            <a:pPr lvl="1">
              <a:lnSpc>
                <a:spcPct val="150000"/>
              </a:lnSpc>
              <a:defRPr/>
            </a:pPr>
            <a:r>
              <a:rPr lang="en-US" sz="2000" b="1" dirty="0" smtClean="0"/>
              <a:t>Attending teleconferences.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990464"/>
            <a:ext cx="8153400" cy="653781"/>
          </a:xfrm>
        </p:spPr>
        <p:txBody>
          <a:bodyPr/>
          <a:lstStyle/>
          <a:p>
            <a:pPr eaLnBrk="1" hangingPunct="1">
              <a:defRPr/>
            </a:pPr>
            <a:r>
              <a:rPr lang="en-US" sz="4800" i="1" baseline="6000" dirty="0" smtClean="0">
                <a:solidFill>
                  <a:srgbClr val="00338E"/>
                </a:solidFill>
                <a:ea typeface="+mn-ea"/>
              </a:rPr>
              <a:t>Your Membership Team</a:t>
            </a:r>
          </a:p>
        </p:txBody>
      </p:sp>
      <p:sp>
        <p:nvSpPr>
          <p:cNvPr id="4" name="Content Placeholder 3"/>
          <p:cNvSpPr>
            <a:spLocks noGrp="1"/>
          </p:cNvSpPr>
          <p:nvPr>
            <p:ph idx="1"/>
          </p:nvPr>
        </p:nvSpPr>
        <p:spPr>
          <a:xfrm>
            <a:off x="457200" y="1766807"/>
            <a:ext cx="8229600" cy="4525963"/>
          </a:xfrm>
        </p:spPr>
        <p:txBody>
          <a:bodyPr/>
          <a:lstStyle/>
          <a:p>
            <a:r>
              <a:rPr lang="en-US" dirty="0" smtClean="0"/>
              <a:t>Establish a membership team!</a:t>
            </a:r>
          </a:p>
          <a:p>
            <a:pPr marL="1144588" lvl="1" indent="342900">
              <a:lnSpc>
                <a:spcPct val="150000"/>
              </a:lnSpc>
            </a:pPr>
            <a:r>
              <a:rPr lang="en-US" dirty="0" smtClean="0"/>
              <a:t>Vice Chair</a:t>
            </a:r>
          </a:p>
          <a:p>
            <a:pPr marL="1146175" lvl="1" indent="403225">
              <a:lnSpc>
                <a:spcPct val="150000"/>
              </a:lnSpc>
            </a:pPr>
            <a:r>
              <a:rPr lang="en-US" dirty="0" smtClean="0"/>
              <a:t>Assign small projects</a:t>
            </a:r>
          </a:p>
          <a:p>
            <a:pPr marL="1146175" lvl="1" indent="403225">
              <a:lnSpc>
                <a:spcPct val="150000"/>
              </a:lnSpc>
            </a:pPr>
            <a:r>
              <a:rPr lang="en-US" dirty="0" smtClean="0"/>
              <a:t>Ad hoc committees</a:t>
            </a:r>
          </a:p>
          <a:p>
            <a:pPr lvl="1">
              <a:buNone/>
            </a:pPr>
            <a:endParaRPr lang="en-US" dirty="0" smtClean="0"/>
          </a:p>
          <a:p>
            <a:pPr lvl="1" indent="109538">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81000" y="1828800"/>
            <a:ext cx="8229600" cy="4525963"/>
          </a:xfrm>
        </p:spPr>
        <p:txBody>
          <a:bodyPr/>
          <a:lstStyle/>
          <a:p>
            <a:pPr eaLnBrk="1" hangingPunct="1">
              <a:lnSpc>
                <a:spcPct val="90000"/>
              </a:lnSpc>
              <a:defRPr/>
            </a:pPr>
            <a:r>
              <a:rPr lang="en-US" sz="2400" dirty="0" smtClean="0"/>
              <a:t>Attend teleconferences</a:t>
            </a:r>
          </a:p>
          <a:p>
            <a:pPr eaLnBrk="1" hangingPunct="1">
              <a:lnSpc>
                <a:spcPct val="90000"/>
              </a:lnSpc>
              <a:defRPr/>
            </a:pPr>
            <a:endParaRPr lang="en-US" sz="2400" dirty="0" smtClean="0"/>
          </a:p>
          <a:p>
            <a:pPr eaLnBrk="1" hangingPunct="1">
              <a:lnSpc>
                <a:spcPct val="90000"/>
              </a:lnSpc>
              <a:defRPr/>
            </a:pPr>
            <a:r>
              <a:rPr lang="en-US" sz="2400" dirty="0" smtClean="0"/>
              <a:t>Attend webinars</a:t>
            </a:r>
          </a:p>
          <a:p>
            <a:pPr eaLnBrk="1" hangingPunct="1">
              <a:lnSpc>
                <a:spcPct val="90000"/>
              </a:lnSpc>
              <a:defRPr/>
            </a:pPr>
            <a:endParaRPr lang="en-US" sz="2400" dirty="0" smtClean="0"/>
          </a:p>
          <a:p>
            <a:pPr eaLnBrk="1" hangingPunct="1">
              <a:lnSpc>
                <a:spcPct val="90000"/>
              </a:lnSpc>
              <a:defRPr/>
            </a:pPr>
            <a:r>
              <a:rPr lang="en-US" sz="2400" dirty="0" smtClean="0"/>
              <a:t>Read NAHU communications	</a:t>
            </a:r>
          </a:p>
          <a:p>
            <a:pPr lvl="1">
              <a:lnSpc>
                <a:spcPct val="90000"/>
              </a:lnSpc>
              <a:defRPr/>
            </a:pPr>
            <a:r>
              <a:rPr lang="en-US" sz="2000" dirty="0" smtClean="0"/>
              <a:t>Monthly Membership Connection</a:t>
            </a:r>
          </a:p>
          <a:p>
            <a:pPr lvl="1">
              <a:lnSpc>
                <a:spcPct val="90000"/>
              </a:lnSpc>
              <a:defRPr/>
            </a:pPr>
            <a:r>
              <a:rPr lang="en-US" sz="2000" dirty="0" smtClean="0"/>
              <a:t>Monthly regional lapse list email</a:t>
            </a:r>
          </a:p>
          <a:p>
            <a:pPr lvl="1">
              <a:lnSpc>
                <a:spcPct val="90000"/>
              </a:lnSpc>
              <a:defRPr/>
            </a:pPr>
            <a:r>
              <a:rPr lang="en-US" sz="2000" dirty="0" smtClean="0"/>
              <a:t>Monthly Leader Newsletter</a:t>
            </a:r>
          </a:p>
          <a:p>
            <a:pPr lvl="1">
              <a:lnSpc>
                <a:spcPct val="90000"/>
              </a:lnSpc>
              <a:defRPr/>
            </a:pPr>
            <a:r>
              <a:rPr lang="en-US" sz="2000" dirty="0" smtClean="0"/>
              <a:t>Monthly NAHU News</a:t>
            </a:r>
          </a:p>
          <a:p>
            <a:pPr lvl="1">
              <a:lnSpc>
                <a:spcPct val="90000"/>
              </a:lnSpc>
              <a:defRPr/>
            </a:pPr>
            <a:r>
              <a:rPr lang="en-US" sz="2000" dirty="0" smtClean="0"/>
              <a:t>Weekly Washington Update</a:t>
            </a:r>
          </a:p>
          <a:p>
            <a:pPr lvl="1">
              <a:lnSpc>
                <a:spcPct val="90000"/>
              </a:lnSpc>
              <a:defRPr/>
            </a:pPr>
            <a:endParaRPr lang="en-US" sz="2000" dirty="0" smtClean="0"/>
          </a:p>
        </p:txBody>
      </p:sp>
      <p:sp>
        <p:nvSpPr>
          <p:cNvPr id="4" name="Title 3"/>
          <p:cNvSpPr>
            <a:spLocks noGrp="1"/>
          </p:cNvSpPr>
          <p:nvPr>
            <p:ph type="title"/>
          </p:nvPr>
        </p:nvSpPr>
        <p:spPr>
          <a:xfrm>
            <a:off x="381000" y="495946"/>
            <a:ext cx="8229600" cy="1143000"/>
          </a:xfrm>
        </p:spPr>
        <p:txBody>
          <a:bodyPr/>
          <a:lstStyle/>
          <a:p>
            <a:r>
              <a:rPr lang="en-US" dirty="0" smtClean="0"/>
              <a:t>Staying Informed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NAHU Resources</a:t>
            </a:r>
            <a:endParaRPr lang="en-US" dirty="0"/>
          </a:p>
        </p:txBody>
      </p:sp>
      <p:sp>
        <p:nvSpPr>
          <p:cNvPr id="3" name="Content Placeholder 2"/>
          <p:cNvSpPr>
            <a:spLocks noGrp="1"/>
          </p:cNvSpPr>
          <p:nvPr>
            <p:ph idx="1"/>
          </p:nvPr>
        </p:nvSpPr>
        <p:spPr/>
        <p:txBody>
          <a:bodyPr/>
          <a:lstStyle/>
          <a:p>
            <a:r>
              <a:rPr lang="en-US" dirty="0" smtClean="0"/>
              <a:t>Online Membership Tools</a:t>
            </a:r>
          </a:p>
          <a:p>
            <a:pPr lvl="1"/>
            <a:endParaRPr lang="en-US" dirty="0" smtClean="0"/>
          </a:p>
          <a:p>
            <a:pPr lvl="2">
              <a:buNone/>
            </a:pPr>
            <a:r>
              <a:rPr lang="en-US" sz="2800" dirty="0" smtClean="0"/>
              <a:t>Located at </a:t>
            </a:r>
            <a:r>
              <a:rPr lang="en-US" sz="2800" dirty="0" smtClean="0">
                <a:hlinkClick r:id="rId3"/>
              </a:rPr>
              <a:t>www.nahu.org</a:t>
            </a:r>
            <a:r>
              <a:rPr lang="en-US" sz="2800" dirty="0" smtClean="0"/>
              <a:t>	</a:t>
            </a:r>
          </a:p>
          <a:p>
            <a:pPr lvl="3">
              <a:buFont typeface="Wingdings" pitchFamily="2" charset="2"/>
              <a:buChar char="Ø"/>
            </a:pPr>
            <a:r>
              <a:rPr lang="en-US" sz="2800" dirty="0" smtClean="0"/>
              <a:t>Click Leadership Tools</a:t>
            </a:r>
          </a:p>
          <a:p>
            <a:pPr lvl="4">
              <a:buFont typeface="Wingdings" pitchFamily="2" charset="2"/>
              <a:buChar char="Ø"/>
            </a:pPr>
            <a:r>
              <a:rPr lang="en-US" sz="2800" dirty="0" smtClean="0"/>
              <a:t>Membership Tools</a:t>
            </a:r>
          </a:p>
          <a:p>
            <a:pPr lvl="5">
              <a:buFont typeface="Wingdings" pitchFamily="2" charset="2"/>
              <a:buChar char="Ø"/>
            </a:pPr>
            <a:r>
              <a:rPr lang="en-US" sz="2800" dirty="0" smtClean="0"/>
              <a:t>Click Tools</a:t>
            </a:r>
          </a:p>
          <a:p>
            <a:pPr lvl="1">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017"/>
            <a:ext cx="8229600" cy="1143000"/>
          </a:xfrm>
        </p:spPr>
        <p:txBody>
          <a:bodyPr/>
          <a:lstStyle/>
          <a:p>
            <a:r>
              <a:rPr lang="en-US" dirty="0" smtClean="0"/>
              <a:t>Membership Tools</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4293031" y="1152007"/>
            <a:ext cx="4746916" cy="5310786"/>
          </a:xfrm>
          <a:prstGeom prst="rect">
            <a:avLst/>
          </a:prstGeom>
          <a:noFill/>
          <a:ln w="9525">
            <a:noFill/>
            <a:miter lim="800000"/>
            <a:headEnd/>
            <a:tailEnd/>
          </a:ln>
        </p:spPr>
      </p:pic>
      <p:sp>
        <p:nvSpPr>
          <p:cNvPr id="4" name="TextBox 3"/>
          <p:cNvSpPr txBox="1"/>
          <p:nvPr/>
        </p:nvSpPr>
        <p:spPr>
          <a:xfrm>
            <a:off x="0" y="1989137"/>
            <a:ext cx="4293031" cy="3262432"/>
          </a:xfrm>
          <a:prstGeom prst="rect">
            <a:avLst/>
          </a:prstGeom>
          <a:noFill/>
        </p:spPr>
        <p:txBody>
          <a:bodyPr wrap="square" rtlCol="0">
            <a:spAutoFit/>
          </a:bodyPr>
          <a:lstStyle/>
          <a:p>
            <a:r>
              <a:rPr lang="en-US" sz="3200" dirty="0" smtClean="0"/>
              <a:t>To access:</a:t>
            </a:r>
          </a:p>
          <a:p>
            <a:pPr>
              <a:lnSpc>
                <a:spcPct val="150000"/>
              </a:lnSpc>
            </a:pPr>
            <a:r>
              <a:rPr lang="en-US" sz="3200" dirty="0" smtClean="0">
                <a:hlinkClick r:id="rId4"/>
              </a:rPr>
              <a:t>www.nahu.org</a:t>
            </a:r>
            <a:endParaRPr lang="en-US" sz="3200" dirty="0" smtClean="0"/>
          </a:p>
          <a:p>
            <a:pPr lvl="1">
              <a:lnSpc>
                <a:spcPct val="150000"/>
              </a:lnSpc>
              <a:buFont typeface="Wingdings" pitchFamily="2" charset="2"/>
              <a:buChar char="Ø"/>
            </a:pPr>
            <a:r>
              <a:rPr lang="en-US" sz="2800" dirty="0" smtClean="0"/>
              <a:t>Leadership Tools</a:t>
            </a:r>
          </a:p>
          <a:p>
            <a:pPr lvl="2">
              <a:lnSpc>
                <a:spcPct val="150000"/>
              </a:lnSpc>
              <a:buFont typeface="Wingdings" pitchFamily="2" charset="2"/>
              <a:buChar char="Ø"/>
            </a:pPr>
            <a:r>
              <a:rPr lang="en-US" sz="2800" dirty="0" smtClean="0"/>
              <a:t>Membership Tools</a:t>
            </a:r>
          </a:p>
          <a:p>
            <a:pPr lvl="3">
              <a:lnSpc>
                <a:spcPct val="150000"/>
              </a:lnSpc>
              <a:buFont typeface="Wingdings" pitchFamily="2" charset="2"/>
              <a:buChar char="Ø"/>
            </a:pPr>
            <a:r>
              <a:rPr lang="en-US" sz="2800" dirty="0" smtClean="0"/>
              <a:t>Tools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420"/>
            <a:ext cx="8229600" cy="1143000"/>
          </a:xfrm>
        </p:spPr>
        <p:txBody>
          <a:bodyPr/>
          <a:lstStyle/>
          <a:p>
            <a:r>
              <a:rPr lang="en-US" dirty="0" smtClean="0"/>
              <a:t>GAIN Contest</a:t>
            </a:r>
            <a:endParaRPr lang="en-US" dirty="0"/>
          </a:p>
        </p:txBody>
      </p:sp>
      <p:sp>
        <p:nvSpPr>
          <p:cNvPr id="3" name="Content Placeholder 2"/>
          <p:cNvSpPr>
            <a:spLocks noGrp="1"/>
          </p:cNvSpPr>
          <p:nvPr>
            <p:ph idx="1"/>
          </p:nvPr>
        </p:nvSpPr>
        <p:spPr/>
        <p:txBody>
          <a:bodyPr/>
          <a:lstStyle/>
          <a:p>
            <a:r>
              <a:rPr lang="en-US" dirty="0" smtClean="0"/>
              <a:t>Runs from May 1 – April 30 of each year.</a:t>
            </a:r>
          </a:p>
          <a:p>
            <a:r>
              <a:rPr lang="en-US" dirty="0" smtClean="0"/>
              <a:t>Four Contest Categories:</a:t>
            </a:r>
          </a:p>
          <a:p>
            <a:pPr lvl="1"/>
            <a:r>
              <a:rPr lang="en-US" dirty="0" smtClean="0"/>
              <a:t>New Members</a:t>
            </a:r>
          </a:p>
          <a:p>
            <a:pPr lvl="1"/>
            <a:r>
              <a:rPr lang="en-US" dirty="0" smtClean="0"/>
              <a:t>Growth Rate</a:t>
            </a:r>
          </a:p>
          <a:p>
            <a:pPr lvl="1"/>
            <a:r>
              <a:rPr lang="en-US" dirty="0" smtClean="0"/>
              <a:t>Retention Rate</a:t>
            </a:r>
          </a:p>
          <a:p>
            <a:pPr lvl="1"/>
            <a:r>
              <a:rPr lang="en-US" dirty="0" smtClean="0"/>
              <a:t>Overall – Membership Cup!</a:t>
            </a:r>
          </a:p>
          <a:p>
            <a:pPr lvl="1">
              <a:buNone/>
            </a:pPr>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5003"/>
            <a:ext cx="8229600" cy="875197"/>
          </a:xfrm>
        </p:spPr>
        <p:txBody>
          <a:bodyPr/>
          <a:lstStyle/>
          <a:p>
            <a:r>
              <a:rPr lang="en-US" dirty="0" smtClean="0"/>
              <a:t>Membership Reports</a:t>
            </a: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4308529" y="1410346"/>
            <a:ext cx="4835470" cy="5114440"/>
          </a:xfrm>
          <a:prstGeom prst="rect">
            <a:avLst/>
          </a:prstGeom>
          <a:noFill/>
          <a:ln w="9525">
            <a:noFill/>
            <a:miter lim="800000"/>
            <a:headEnd/>
            <a:tailEnd/>
          </a:ln>
        </p:spPr>
      </p:pic>
      <p:sp>
        <p:nvSpPr>
          <p:cNvPr id="4" name="TextBox 3"/>
          <p:cNvSpPr txBox="1"/>
          <p:nvPr/>
        </p:nvSpPr>
        <p:spPr>
          <a:xfrm>
            <a:off x="0" y="1989137"/>
            <a:ext cx="4680488" cy="3262432"/>
          </a:xfrm>
          <a:prstGeom prst="rect">
            <a:avLst/>
          </a:prstGeom>
          <a:noFill/>
        </p:spPr>
        <p:txBody>
          <a:bodyPr wrap="square" rtlCol="0">
            <a:spAutoFit/>
          </a:bodyPr>
          <a:lstStyle/>
          <a:p>
            <a:r>
              <a:rPr lang="en-US" sz="3200" dirty="0" smtClean="0"/>
              <a:t>To access:</a:t>
            </a:r>
          </a:p>
          <a:p>
            <a:pPr>
              <a:lnSpc>
                <a:spcPct val="150000"/>
              </a:lnSpc>
            </a:pPr>
            <a:r>
              <a:rPr lang="en-US" sz="3200" dirty="0" smtClean="0">
                <a:hlinkClick r:id="rId4"/>
              </a:rPr>
              <a:t>www.nahu.org</a:t>
            </a:r>
            <a:endParaRPr lang="en-US" sz="3200" dirty="0" smtClean="0"/>
          </a:p>
          <a:p>
            <a:pPr lvl="1">
              <a:lnSpc>
                <a:spcPct val="150000"/>
              </a:lnSpc>
              <a:buFont typeface="Wingdings" pitchFamily="2" charset="2"/>
              <a:buChar char="Ø"/>
            </a:pPr>
            <a:r>
              <a:rPr lang="en-US" sz="2800" dirty="0" smtClean="0"/>
              <a:t>Leadership Tools</a:t>
            </a:r>
          </a:p>
          <a:p>
            <a:pPr lvl="2">
              <a:lnSpc>
                <a:spcPct val="150000"/>
              </a:lnSpc>
              <a:buFont typeface="Wingdings" pitchFamily="2" charset="2"/>
              <a:buChar char="Ø"/>
            </a:pPr>
            <a:r>
              <a:rPr lang="en-US" sz="2800" dirty="0" smtClean="0"/>
              <a:t>Membership Tools</a:t>
            </a:r>
          </a:p>
          <a:p>
            <a:pPr lvl="3">
              <a:lnSpc>
                <a:spcPct val="150000"/>
              </a:lnSpc>
              <a:buFont typeface="Wingdings" pitchFamily="2" charset="2"/>
              <a:buChar char="Ø"/>
            </a:pPr>
            <a:r>
              <a:rPr lang="en-US" sz="2800" dirty="0" smtClean="0"/>
              <a:t>Reports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2043</TotalTime>
  <Words>3472</Words>
  <Application>Microsoft Office PowerPoint</Application>
  <PresentationFormat>On-screen Show (4:3)</PresentationFormat>
  <Paragraphs>206</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1_Office Theme</vt:lpstr>
      <vt:lpstr>NAHU Membership </vt:lpstr>
      <vt:lpstr>Welcome to your Leadership Role</vt:lpstr>
      <vt:lpstr>Overview of Responsibilities </vt:lpstr>
      <vt:lpstr>Your Membership Team</vt:lpstr>
      <vt:lpstr>Staying Informed</vt:lpstr>
      <vt:lpstr>NAHU Resources</vt:lpstr>
      <vt:lpstr>Membership Tools</vt:lpstr>
      <vt:lpstr>GAIN Contest</vt:lpstr>
      <vt:lpstr>Membership Reports</vt:lpstr>
      <vt:lpstr>Membership Reports</vt:lpstr>
      <vt:lpstr>Monthly Membership Reports</vt:lpstr>
      <vt:lpstr>Member Benefits</vt:lpstr>
      <vt:lpstr>Retention</vt:lpstr>
      <vt:lpstr>Retention</vt:lpstr>
      <vt:lpstr>Building Member Relationships</vt:lpstr>
      <vt:lpstr>Recruitment Campaigns and Contests</vt:lpstr>
      <vt:lpstr>Who to Contact?</vt:lpstr>
    </vt:vector>
  </TitlesOfParts>
  <Company>Brand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Linda Austin</dc:creator>
  <cp:lastModifiedBy>Brooke Willson</cp:lastModifiedBy>
  <cp:revision>198</cp:revision>
  <dcterms:created xsi:type="dcterms:W3CDTF">2011-10-18T14:37:53Z</dcterms:created>
  <dcterms:modified xsi:type="dcterms:W3CDTF">2018-04-24T17:14:43Z</dcterms:modified>
</cp:coreProperties>
</file>