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6" r:id="rId8"/>
    <p:sldId id="284" r:id="rId9"/>
    <p:sldId id="261" r:id="rId10"/>
    <p:sldId id="262" r:id="rId11"/>
    <p:sldId id="263" r:id="rId12"/>
    <p:sldId id="273" r:id="rId13"/>
    <p:sldId id="264" r:id="rId14"/>
    <p:sldId id="275" r:id="rId15"/>
    <p:sldId id="276" r:id="rId16"/>
    <p:sldId id="279" r:id="rId17"/>
    <p:sldId id="274" r:id="rId18"/>
    <p:sldId id="281" r:id="rId19"/>
    <p:sldId id="268" r:id="rId20"/>
    <p:sldId id="270" r:id="rId21"/>
    <p:sldId id="272" r:id="rId22"/>
    <p:sldId id="280" r:id="rId23"/>
    <p:sldId id="282" r:id="rId24"/>
    <p:sldId id="283" r:id="rId25"/>
    <p:sldId id="27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8AB6F79-0394-417B-8F90-C799FE06452B}">
          <p14:sldIdLst>
            <p14:sldId id="256"/>
            <p14:sldId id="257"/>
            <p14:sldId id="258"/>
            <p14:sldId id="259"/>
            <p14:sldId id="260"/>
            <p14:sldId id="266"/>
            <p14:sldId id="284"/>
            <p14:sldId id="261"/>
            <p14:sldId id="262"/>
            <p14:sldId id="263"/>
            <p14:sldId id="273"/>
            <p14:sldId id="264"/>
            <p14:sldId id="275"/>
            <p14:sldId id="276"/>
            <p14:sldId id="279"/>
            <p14:sldId id="274"/>
            <p14:sldId id="281"/>
            <p14:sldId id="268"/>
            <p14:sldId id="270"/>
            <p14:sldId id="272"/>
            <p14:sldId id="280"/>
            <p14:sldId id="282"/>
            <p14:sldId id="283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AB0FA-00E1-4634-A108-9AAC13B485A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6F6A2-FC71-454B-A85B-82114A4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60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Presentation originally prepared </a:t>
            </a:r>
            <a:r>
              <a:rPr lang="en-US" smtClean="0"/>
              <a:t>by Troy Cook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6F6A2-FC71-454B-A85B-82114A482B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35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62489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0" baseline="0"/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1474221"/>
            <a:ext cx="6247104" cy="5304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338E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Subhead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03504" y="6526158"/>
            <a:ext cx="8493575" cy="1588"/>
          </a:xfrm>
          <a:prstGeom prst="line">
            <a:avLst/>
          </a:prstGeom>
          <a:ln>
            <a:solidFill>
              <a:srgbClr val="AC1A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sz="half" idx="12"/>
          </p:nvPr>
        </p:nvSpPr>
        <p:spPr>
          <a:xfrm>
            <a:off x="457200" y="2041407"/>
            <a:ext cx="8216430" cy="4084756"/>
          </a:xfrm>
          <a:prstGeom prst="rect">
            <a:avLst/>
          </a:prstGeom>
        </p:spPr>
        <p:txBody>
          <a:bodyPr/>
          <a:lstStyle>
            <a:lvl1pPr>
              <a:buClr>
                <a:srgbClr val="AC1A2F"/>
              </a:buCl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97230" y="6527746"/>
            <a:ext cx="3084512" cy="328667"/>
          </a:xfrm>
          <a:prstGeom prst="rect">
            <a:avLst/>
          </a:prstGeom>
        </p:spPr>
        <p:txBody>
          <a:bodyPr vert="horz"/>
          <a:lstStyle>
            <a:lvl1pPr algn="r">
              <a:buFontTx/>
              <a:buNone/>
              <a:defRPr sz="1000" b="0" i="0">
                <a:latin typeface="Arial Narrow"/>
                <a:cs typeface="Arial Narrow"/>
              </a:defRPr>
            </a:lvl1pPr>
            <a:lvl2pPr>
              <a:buFontTx/>
              <a:buNone/>
              <a:defRPr sz="900" b="0" i="0">
                <a:latin typeface="Arial"/>
                <a:cs typeface="Arial"/>
              </a:defRPr>
            </a:lvl2pPr>
            <a:lvl3pPr>
              <a:buFontTx/>
              <a:buNone/>
              <a:defRPr sz="900" b="0" i="0">
                <a:latin typeface="Arial"/>
                <a:cs typeface="Arial"/>
              </a:defRPr>
            </a:lvl3pPr>
            <a:lvl4pPr>
              <a:buFontTx/>
              <a:buNone/>
              <a:defRPr sz="900" b="0" i="0">
                <a:latin typeface="Arial"/>
                <a:cs typeface="Arial"/>
              </a:defRPr>
            </a:lvl4pPr>
            <a:lvl5pPr>
              <a:buFontTx/>
              <a:buNone/>
              <a:defRPr sz="9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© 2011, National Association of Health Underwriters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71CE-6081-4225-BEAF-293DD27BF5A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9A32-8EB7-4E7B-BAED-8CAD50F1C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71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71CE-6081-4225-BEAF-293DD27BF5A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9A32-8EB7-4E7B-BAED-8CAD50F1C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62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71CE-6081-4225-BEAF-293DD27BF5A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9A32-8EB7-4E7B-BAED-8CAD50F1C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93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71CE-6081-4225-BEAF-293DD27BF5A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9A32-8EB7-4E7B-BAED-8CAD50F1C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6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71CE-6081-4225-BEAF-293DD27BF5A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9A32-8EB7-4E7B-BAED-8CAD50F1C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7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71CE-6081-4225-BEAF-293DD27BF5A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9A32-8EB7-4E7B-BAED-8CAD50F1C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99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71CE-6081-4225-BEAF-293DD27BF5A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9A32-8EB7-4E7B-BAED-8CAD50F1C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61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71CE-6081-4225-BEAF-293DD27BF5A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9A32-8EB7-4E7B-BAED-8CAD50F1C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63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71CE-6081-4225-BEAF-293DD27BF5A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9A32-8EB7-4E7B-BAED-8CAD50F1C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716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71CE-6081-4225-BEAF-293DD27BF5A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9A32-8EB7-4E7B-BAED-8CAD50F1C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1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62489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0" baseline="0"/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1474221"/>
            <a:ext cx="6247104" cy="5304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338E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Subhead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03504" y="6526158"/>
            <a:ext cx="8493575" cy="1588"/>
          </a:xfrm>
          <a:prstGeom prst="line">
            <a:avLst/>
          </a:prstGeom>
          <a:ln>
            <a:solidFill>
              <a:srgbClr val="AC1A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sz="half" idx="12"/>
          </p:nvPr>
        </p:nvSpPr>
        <p:spPr>
          <a:xfrm>
            <a:off x="457200" y="2041407"/>
            <a:ext cx="8216430" cy="4084756"/>
          </a:xfrm>
          <a:prstGeom prst="rect">
            <a:avLst/>
          </a:prstGeom>
        </p:spPr>
        <p:txBody>
          <a:bodyPr/>
          <a:lstStyle>
            <a:lvl1pPr>
              <a:buClr>
                <a:srgbClr val="AC1A2F"/>
              </a:buCl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870575" y="2094915"/>
            <a:ext cx="2803525" cy="4031248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92399"/>
            <a:ext cx="6400800" cy="80805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600" b="1" i="1" baseline="6000">
                <a:solidFill>
                  <a:srgbClr val="00338E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 hasCustomPrompt="1"/>
          </p:nvPr>
        </p:nvSpPr>
        <p:spPr>
          <a:xfrm>
            <a:off x="1371600" y="3892068"/>
            <a:ext cx="6400800" cy="397698"/>
          </a:xfrm>
          <a:prstGeom prst="rect">
            <a:avLst/>
          </a:prstGeom>
        </p:spPr>
        <p:txBody>
          <a:bodyPr vert="horz"/>
          <a:lstStyle>
            <a:lvl1pPr algn="ctr">
              <a:buFontTx/>
              <a:buNone/>
              <a:defRPr sz="1800" i="1" baseline="0"/>
            </a:lvl1pPr>
            <a:lvl2pPr algn="ctr">
              <a:buFontTx/>
              <a:buNone/>
              <a:defRPr/>
            </a:lvl2pPr>
            <a:lvl3pPr algn="ctr">
              <a:buFontTx/>
              <a:buNone/>
              <a:defRPr/>
            </a:lvl3pPr>
            <a:lvl4pPr algn="ctr">
              <a:buFontTx/>
              <a:buNone/>
              <a:defRPr/>
            </a:lvl4pPr>
            <a:lvl5pPr algn="ctr">
              <a:buFontTx/>
              <a:buNone/>
              <a:defRPr/>
            </a:lvl5pPr>
          </a:lstStyle>
          <a:p>
            <a:pPr lvl="0"/>
            <a:r>
              <a:rPr lang="en-US" dirty="0" smtClean="0"/>
              <a:t>PRESENTED BY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3" hasCustomPrompt="1"/>
          </p:nvPr>
        </p:nvSpPr>
        <p:spPr>
          <a:xfrm>
            <a:off x="1371600" y="4301061"/>
            <a:ext cx="6400800" cy="397698"/>
          </a:xfrm>
          <a:prstGeom prst="rect">
            <a:avLst/>
          </a:prstGeom>
        </p:spPr>
        <p:txBody>
          <a:bodyPr vert="horz"/>
          <a:lstStyle>
            <a:lvl1pPr algn="ctr">
              <a:buFontTx/>
              <a:buNone/>
              <a:defRPr sz="2400" i="0" baseline="0"/>
            </a:lvl1pPr>
            <a:lvl2pPr algn="ctr">
              <a:buFontTx/>
              <a:buNone/>
              <a:defRPr/>
            </a:lvl2pPr>
            <a:lvl3pPr algn="ctr">
              <a:buFontTx/>
              <a:buNone/>
              <a:defRPr/>
            </a:lvl3pPr>
            <a:lvl4pPr algn="ctr">
              <a:buFontTx/>
              <a:buNone/>
              <a:defRPr/>
            </a:lvl4pPr>
            <a:lvl5pPr algn="ctr">
              <a:buFontTx/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92399"/>
            <a:ext cx="6400800" cy="80805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600" b="1" i="1" baseline="6000">
                <a:solidFill>
                  <a:srgbClr val="00338E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 hasCustomPrompt="1"/>
          </p:nvPr>
        </p:nvSpPr>
        <p:spPr>
          <a:xfrm>
            <a:off x="1371600" y="3892068"/>
            <a:ext cx="6400800" cy="397698"/>
          </a:xfrm>
          <a:prstGeom prst="rect">
            <a:avLst/>
          </a:prstGeom>
        </p:spPr>
        <p:txBody>
          <a:bodyPr vert="horz"/>
          <a:lstStyle>
            <a:lvl1pPr algn="ctr">
              <a:buFontTx/>
              <a:buNone/>
              <a:defRPr sz="1800" i="1" baseline="0"/>
            </a:lvl1pPr>
            <a:lvl2pPr algn="ctr">
              <a:buFontTx/>
              <a:buNone/>
              <a:defRPr/>
            </a:lvl2pPr>
            <a:lvl3pPr algn="ctr">
              <a:buFontTx/>
              <a:buNone/>
              <a:defRPr/>
            </a:lvl3pPr>
            <a:lvl4pPr algn="ctr">
              <a:buFontTx/>
              <a:buNone/>
              <a:defRPr/>
            </a:lvl4pPr>
            <a:lvl5pPr algn="ctr">
              <a:buFontTx/>
              <a:buNone/>
              <a:defRPr/>
            </a:lvl5pPr>
          </a:lstStyle>
          <a:p>
            <a:pPr lvl="0"/>
            <a:r>
              <a:rPr lang="en-US" dirty="0" smtClean="0"/>
              <a:t>PRESENTED BY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3" hasCustomPrompt="1"/>
          </p:nvPr>
        </p:nvSpPr>
        <p:spPr>
          <a:xfrm>
            <a:off x="1371600" y="4301061"/>
            <a:ext cx="6400800" cy="397698"/>
          </a:xfrm>
          <a:prstGeom prst="rect">
            <a:avLst/>
          </a:prstGeom>
        </p:spPr>
        <p:txBody>
          <a:bodyPr vert="horz"/>
          <a:lstStyle>
            <a:lvl1pPr algn="ctr">
              <a:buFontTx/>
              <a:buNone/>
              <a:defRPr sz="2400" i="0" baseline="0"/>
            </a:lvl1pPr>
            <a:lvl2pPr algn="ctr">
              <a:buFontTx/>
              <a:buNone/>
              <a:defRPr/>
            </a:lvl2pPr>
            <a:lvl3pPr algn="ctr">
              <a:buFontTx/>
              <a:buNone/>
              <a:defRPr/>
            </a:lvl3pPr>
            <a:lvl4pPr algn="ctr">
              <a:buFontTx/>
              <a:buNone/>
              <a:defRPr/>
            </a:lvl4pPr>
            <a:lvl5pPr algn="ctr">
              <a:buFontTx/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11480"/>
            <a:ext cx="8229600" cy="806157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/>
            </a:lvl1pPr>
          </a:lstStyle>
          <a:p>
            <a:r>
              <a:rPr lang="en-US" dirty="0" smtClean="0"/>
              <a:t>Slide Title Here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41407"/>
            <a:ext cx="4038600" cy="4084756"/>
          </a:xfrm>
          <a:prstGeom prst="rect">
            <a:avLst/>
          </a:prstGeom>
        </p:spPr>
        <p:txBody>
          <a:bodyPr/>
          <a:lstStyle>
            <a:lvl1pPr>
              <a:buClr>
                <a:srgbClr val="AC1A2F"/>
              </a:buCl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41407"/>
            <a:ext cx="4038600" cy="4084756"/>
          </a:xfrm>
          <a:prstGeom prst="rect">
            <a:avLst/>
          </a:prstGeom>
        </p:spPr>
        <p:txBody>
          <a:bodyPr/>
          <a:lstStyle>
            <a:lvl1pPr>
              <a:buClr>
                <a:srgbClr val="AC1A2F"/>
              </a:buCl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417638"/>
            <a:ext cx="4038600" cy="492125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2400" b="1" i="1">
                <a:solidFill>
                  <a:srgbClr val="00338E"/>
                </a:solidFill>
              </a:defRPr>
            </a:lvl1pPr>
            <a:lvl2pPr>
              <a:defRPr sz="2800" b="1">
                <a:solidFill>
                  <a:srgbClr val="00338E"/>
                </a:solidFill>
              </a:defRPr>
            </a:lvl2pPr>
            <a:lvl3pPr>
              <a:defRPr sz="2800" b="1">
                <a:solidFill>
                  <a:srgbClr val="00338E"/>
                </a:solidFill>
              </a:defRPr>
            </a:lvl3pPr>
            <a:lvl4pPr>
              <a:defRPr sz="2800" b="1">
                <a:solidFill>
                  <a:srgbClr val="00338E"/>
                </a:solidFill>
              </a:defRPr>
            </a:lvl4pPr>
            <a:lvl5pPr>
              <a:defRPr sz="2800" b="1">
                <a:solidFill>
                  <a:srgbClr val="00338E"/>
                </a:solidFill>
              </a:defRPr>
            </a:lvl5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03504" y="6526158"/>
            <a:ext cx="8493575" cy="1588"/>
          </a:xfrm>
          <a:prstGeom prst="line">
            <a:avLst/>
          </a:prstGeom>
          <a:ln>
            <a:solidFill>
              <a:srgbClr val="AC1A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504" y="612775"/>
            <a:ext cx="8586666" cy="566738"/>
          </a:xfrm>
          <a:prstGeom prst="rect">
            <a:avLst/>
          </a:prstGeo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03504" y="6526158"/>
            <a:ext cx="8493575" cy="1588"/>
          </a:xfrm>
          <a:prstGeom prst="line">
            <a:avLst/>
          </a:prstGeom>
          <a:ln>
            <a:solidFill>
              <a:srgbClr val="AC1A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Media Placeholder 10"/>
          <p:cNvSpPr>
            <a:spLocks noGrp="1"/>
          </p:cNvSpPr>
          <p:nvPr>
            <p:ph type="media" sz="quarter" idx="12"/>
          </p:nvPr>
        </p:nvSpPr>
        <p:spPr>
          <a:xfrm>
            <a:off x="1792288" y="1401763"/>
            <a:ext cx="5486400" cy="3810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icon to add media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4AF38C-7AD5-42A0-9361-8C38B1A7E2B8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A5F35C-F254-42EB-BE76-9BB264D5C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2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4AF38C-7AD5-42A0-9361-8C38B1A7E2B8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A5F35C-F254-42EB-BE76-9BB264D5C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0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4AF38C-7AD5-42A0-9361-8C38B1A7E2B8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A5F35C-F254-42EB-BE76-9BB264D5C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4AF38C-7AD5-42A0-9361-8C38B1A7E2B8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A5F35C-F254-42EB-BE76-9BB264D5C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7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71CE-6081-4225-BEAF-293DD27BF5A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9A32-8EB7-4E7B-BAED-8CAD50F1C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4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AHU-TitleGraphic_1A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303504" y="6526158"/>
            <a:ext cx="8493575" cy="1588"/>
          </a:xfrm>
          <a:prstGeom prst="line">
            <a:avLst/>
          </a:prstGeom>
          <a:ln>
            <a:solidFill>
              <a:srgbClr val="AC1A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8"/>
          <p:cNvSpPr txBox="1">
            <a:spLocks/>
          </p:cNvSpPr>
          <p:nvPr/>
        </p:nvSpPr>
        <p:spPr>
          <a:xfrm>
            <a:off x="5290022" y="6526158"/>
            <a:ext cx="3591720" cy="328667"/>
          </a:xfrm>
          <a:prstGeom prst="rect">
            <a:avLst/>
          </a:prstGeom>
        </p:spPr>
        <p:txBody>
          <a:bodyPr vert="horz"/>
          <a:lstStyle>
            <a:lvl1pPr algn="r">
              <a:buFontTx/>
              <a:buNone/>
              <a:defRPr sz="1000" b="0" i="0">
                <a:latin typeface="Arial Narrow"/>
                <a:cs typeface="Arial Narrow"/>
              </a:defRPr>
            </a:lvl1pPr>
            <a:lvl2pPr>
              <a:buFontTx/>
              <a:buNone/>
              <a:defRPr sz="900" b="0" i="0">
                <a:latin typeface="Arial"/>
                <a:cs typeface="Arial"/>
              </a:defRPr>
            </a:lvl2pPr>
            <a:lvl3pPr>
              <a:buFontTx/>
              <a:buNone/>
              <a:defRPr sz="900" b="0" i="0">
                <a:latin typeface="Arial"/>
                <a:cs typeface="Arial"/>
              </a:defRPr>
            </a:lvl3pPr>
            <a:lvl4pPr>
              <a:buFontTx/>
              <a:buNone/>
              <a:defRPr sz="900" b="0" i="0">
                <a:latin typeface="Arial"/>
                <a:cs typeface="Arial"/>
              </a:defRPr>
            </a:lvl4pPr>
            <a:lvl5pPr>
              <a:buFontTx/>
              <a:buNone/>
              <a:defRPr sz="900" b="0" i="0">
                <a:latin typeface="Arial"/>
                <a:cs typeface="Arial"/>
              </a:defRPr>
            </a:lvl5pPr>
          </a:lstStyle>
          <a:p>
            <a:pPr marL="342900" marR="0" lvl="0" indent="-34290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/>
                <a:ea typeface="+mn-ea"/>
                <a:cs typeface="Arial Narrow"/>
              </a:rPr>
              <a:t>© 2011, National Association of Health Underwriters • 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/>
                <a:ea typeface="+mn-ea"/>
                <a:cs typeface="Arial Narrow"/>
              </a:rPr>
              <a:t>www.nahu.org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/>
              <a:ea typeface="+mn-ea"/>
              <a:cs typeface="Arial Narrow"/>
            </a:endParaRPr>
          </a:p>
        </p:txBody>
      </p:sp>
      <p:pic>
        <p:nvPicPr>
          <p:cNvPr id="8" name="Picture 7" descr="NAHU_Logo_SmBlue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48384" y="5768009"/>
            <a:ext cx="848695" cy="6915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C71CE-6081-4225-BEAF-293DD27BF5A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9A32-8EB7-4E7B-BAED-8CAD50F1C9A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NAHU TitleGraphic_1_LtBLue.jp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0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Defining Leadership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32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Decisions as a NAHU Chapter Leader</a:t>
            </a:r>
            <a:br>
              <a:rPr lang="en-US" dirty="0" smtClean="0"/>
            </a:br>
            <a:r>
              <a:rPr lang="en-US" dirty="0" smtClean="0"/>
              <a:t>Setting Goals and Priorities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r>
              <a:rPr lang="en-US" sz="3000" dirty="0" smtClean="0"/>
              <a:t>Must provide a path to measureable impact in accomplishing the mission and/or vision of the organization</a:t>
            </a:r>
          </a:p>
          <a:p>
            <a:endParaRPr lang="en-US" sz="3000" dirty="0" smtClean="0"/>
          </a:p>
          <a:p>
            <a:r>
              <a:rPr lang="en-US" sz="3000" dirty="0" smtClean="0"/>
              <a:t>Members pay dues and expect measureable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41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>
            <a:normAutofit fontScale="90000"/>
          </a:bodyPr>
          <a:lstStyle/>
          <a:p>
            <a:r>
              <a:rPr lang="en-US" sz="4000" u="sng" dirty="0"/>
              <a:t>Causing</a:t>
            </a:r>
            <a:r>
              <a:rPr lang="en-US" sz="4000" dirty="0"/>
              <a:t> the Mission and Vision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to </a:t>
            </a:r>
            <a:r>
              <a:rPr lang="en-US" sz="4000" dirty="0"/>
              <a:t>Take </a:t>
            </a:r>
            <a:r>
              <a:rPr lang="en-US" sz="4000" u="sng" dirty="0"/>
              <a:t>Effect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3000" dirty="0" smtClean="0"/>
          </a:p>
          <a:p>
            <a:r>
              <a:rPr lang="en-US" sz="3000" dirty="0" smtClean="0"/>
              <a:t>Basic </a:t>
            </a:r>
            <a:r>
              <a:rPr lang="en-US" sz="3000" dirty="0"/>
              <a:t>psychological theory says:</a:t>
            </a:r>
          </a:p>
          <a:p>
            <a:pPr lvl="1"/>
            <a:r>
              <a:rPr lang="en-US" sz="2600" dirty="0"/>
              <a:t>If you want a specific behavior or effect to occur, there must be a specific and measurable cause of that effect</a:t>
            </a:r>
          </a:p>
          <a:p>
            <a:pPr lvl="1"/>
            <a:r>
              <a:rPr lang="en-US" sz="2600" dirty="0"/>
              <a:t>If an organization wants to cause their mission to occur, they must understand the basic types of activities needed for each specific cause</a:t>
            </a:r>
          </a:p>
          <a:p>
            <a:pPr lvl="1"/>
            <a:r>
              <a:rPr lang="en-US" sz="2600" dirty="0"/>
              <a:t>Also could be called “the impact”</a:t>
            </a:r>
          </a:p>
        </p:txBody>
      </p:sp>
    </p:spTree>
    <p:extLst>
      <p:ext uri="{BB962C8B-B14F-4D97-AF65-F5344CB8AC3E}">
        <p14:creationId xmlns:p14="http://schemas.microsoft.com/office/powerpoint/2010/main" val="160396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Defining Impact for NAHU Members </a:t>
            </a:r>
            <a:br>
              <a:rPr lang="en-US" dirty="0" smtClean="0"/>
            </a:br>
            <a:r>
              <a:rPr lang="en-US" dirty="0" smtClean="0"/>
              <a:t>at the chapter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000" dirty="0" smtClean="0"/>
              <a:t>Measureable results could include:</a:t>
            </a:r>
          </a:p>
          <a:p>
            <a:pPr lvl="1"/>
            <a:r>
              <a:rPr lang="en-US" sz="2600" dirty="0" smtClean="0"/>
              <a:t>More CE or education opportunities</a:t>
            </a:r>
          </a:p>
          <a:p>
            <a:pPr lvl="1"/>
            <a:r>
              <a:rPr lang="en-US" sz="2600" dirty="0" smtClean="0"/>
              <a:t>Providing access to legislative leaders to discuss key issues</a:t>
            </a:r>
          </a:p>
          <a:p>
            <a:pPr lvl="1"/>
            <a:r>
              <a:rPr lang="en-US" sz="2600" dirty="0" smtClean="0"/>
              <a:t>The ability to serve more consumers because of a program that allows the member to become more efficient</a:t>
            </a:r>
          </a:p>
          <a:p>
            <a:pPr lvl="1"/>
            <a:r>
              <a:rPr lang="en-US" sz="2600" dirty="0" smtClean="0"/>
              <a:t>Become more diversified by learning about new potential sales opportunities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6088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524000"/>
          </a:xfrm>
        </p:spPr>
        <p:txBody>
          <a:bodyPr/>
          <a:lstStyle/>
          <a:p>
            <a:r>
              <a:rPr lang="en-US" dirty="0"/>
              <a:t>How do you know if you accomplished a goal?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1"/>
            <a:ext cx="8229600" cy="4114800"/>
          </a:xfrm>
        </p:spPr>
        <p:txBody>
          <a:bodyPr/>
          <a:lstStyle/>
          <a:p>
            <a:r>
              <a:rPr lang="en-US" sz="3000" dirty="0"/>
              <a:t>Measure the behavior that “causes” the “effect” (or goal) you desire</a:t>
            </a:r>
          </a:p>
          <a:p>
            <a:r>
              <a:rPr lang="en-US" sz="3000" dirty="0"/>
              <a:t>Measuring the “impact”</a:t>
            </a:r>
          </a:p>
          <a:p>
            <a:r>
              <a:rPr lang="en-US" sz="3000" dirty="0"/>
              <a:t>The world is full of examples</a:t>
            </a:r>
          </a:p>
          <a:p>
            <a:pPr lvl="1"/>
            <a:r>
              <a:rPr lang="en-US" sz="2600" dirty="0"/>
              <a:t>Speed limits</a:t>
            </a:r>
          </a:p>
          <a:p>
            <a:pPr lvl="1"/>
            <a:r>
              <a:rPr lang="en-US" sz="2600" dirty="0"/>
              <a:t>Compensation structures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5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95400"/>
            <a:ext cx="8229600" cy="4724400"/>
          </a:xfrm>
        </p:spPr>
        <p:txBody>
          <a:bodyPr/>
          <a:lstStyle/>
          <a:p>
            <a:r>
              <a:rPr lang="en-US" dirty="0"/>
              <a:t>If you don’t define the impact your board is striving for, define the goals to get you there, and then measure the activity to reach the goal and have impact……..</a:t>
            </a:r>
          </a:p>
        </p:txBody>
      </p:sp>
    </p:spTree>
    <p:extLst>
      <p:ext uri="{BB962C8B-B14F-4D97-AF65-F5344CB8AC3E}">
        <p14:creationId xmlns:p14="http://schemas.microsoft.com/office/powerpoint/2010/main" val="382626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838200"/>
          </a:xfrm>
        </p:spPr>
        <p:txBody>
          <a:bodyPr/>
          <a:lstStyle/>
          <a:p>
            <a:r>
              <a:rPr lang="en-US" sz="3600" dirty="0"/>
              <a:t>Then </a:t>
            </a:r>
            <a:r>
              <a:rPr lang="en-US" sz="3600" u="sng" dirty="0"/>
              <a:t>someone else</a:t>
            </a:r>
            <a:r>
              <a:rPr lang="en-US" sz="3600" dirty="0"/>
              <a:t> will do it for you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Unhappy members</a:t>
            </a:r>
          </a:p>
          <a:p>
            <a:r>
              <a:rPr lang="en-US" sz="3000" dirty="0"/>
              <a:t>Other organizations looking to get your members (and their resources)</a:t>
            </a:r>
          </a:p>
          <a:p>
            <a:r>
              <a:rPr lang="en-US" sz="3000" dirty="0"/>
              <a:t>The media</a:t>
            </a:r>
          </a:p>
          <a:p>
            <a:r>
              <a:rPr lang="en-US" sz="3000" dirty="0"/>
              <a:t>Legislators (tough to advocate when you have no impact!)</a:t>
            </a:r>
          </a:p>
          <a:p>
            <a:r>
              <a:rPr lang="en-US" sz="3000" dirty="0"/>
              <a:t>Every </a:t>
            </a:r>
            <a:r>
              <a:rPr lang="en-US" sz="3000" u="sng" dirty="0"/>
              <a:t>future prospective member</a:t>
            </a:r>
          </a:p>
        </p:txBody>
      </p:sp>
    </p:spTree>
    <p:extLst>
      <p:ext uri="{BB962C8B-B14F-4D97-AF65-F5344CB8AC3E}">
        <p14:creationId xmlns:p14="http://schemas.microsoft.com/office/powerpoint/2010/main" val="410723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7" dur="500"/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1143000"/>
            <a:ext cx="8686800" cy="4953000"/>
          </a:xfrm>
        </p:spPr>
        <p:txBody>
          <a:bodyPr/>
          <a:lstStyle/>
          <a:p>
            <a:r>
              <a:rPr lang="en-US" dirty="0"/>
              <a:t>These goals/priorities can and should become your </a:t>
            </a:r>
            <a:r>
              <a:rPr lang="en-US" u="sng" dirty="0"/>
              <a:t>strategic plan outline,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but there is more we will still need</a:t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(Whose job to define and communicate)</a:t>
            </a:r>
          </a:p>
        </p:txBody>
      </p:sp>
    </p:spTree>
    <p:extLst>
      <p:ext uri="{BB962C8B-B14F-4D97-AF65-F5344CB8AC3E}">
        <p14:creationId xmlns:p14="http://schemas.microsoft.com/office/powerpoint/2010/main" val="40929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And once you have defined and measured for success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r>
              <a:rPr lang="en-US" sz="2800" dirty="0"/>
              <a:t>You merely can lead and manage the process (and not manage the people)</a:t>
            </a:r>
          </a:p>
          <a:p>
            <a:r>
              <a:rPr lang="en-US" sz="2800" dirty="0"/>
              <a:t>You become the lead dog looking at the others still fenced up because they did not have system to maintain and measure the control needed</a:t>
            </a:r>
          </a:p>
          <a:p>
            <a:r>
              <a:rPr lang="en-US" sz="2800" dirty="0"/>
              <a:t>Create a positive conditioned response of your team based upon defined stimulus</a:t>
            </a:r>
          </a:p>
        </p:txBody>
      </p:sp>
    </p:spTree>
    <p:extLst>
      <p:ext uri="{BB962C8B-B14F-4D97-AF65-F5344CB8AC3E}">
        <p14:creationId xmlns:p14="http://schemas.microsoft.com/office/powerpoint/2010/main" val="92631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763000" cy="960438"/>
          </a:xfrm>
        </p:spPr>
        <p:txBody>
          <a:bodyPr/>
          <a:lstStyle/>
          <a:p>
            <a:r>
              <a:rPr lang="en-US" sz="3600" dirty="0"/>
              <a:t>So why is it important to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“</a:t>
            </a:r>
            <a:r>
              <a:rPr lang="en-US" sz="3600" dirty="0"/>
              <a:t>know your role?”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/>
              <a:t>Confusion</a:t>
            </a:r>
          </a:p>
          <a:p>
            <a:pPr>
              <a:lnSpc>
                <a:spcPct val="90000"/>
              </a:lnSpc>
            </a:pPr>
            <a:r>
              <a:rPr lang="en-US" sz="3000" dirty="0"/>
              <a:t>Misinterpretation</a:t>
            </a:r>
          </a:p>
          <a:p>
            <a:pPr>
              <a:lnSpc>
                <a:spcPct val="90000"/>
              </a:lnSpc>
            </a:pPr>
            <a:r>
              <a:rPr lang="en-US" sz="3000" dirty="0"/>
              <a:t>Frustration</a:t>
            </a:r>
          </a:p>
          <a:p>
            <a:pPr>
              <a:lnSpc>
                <a:spcPct val="90000"/>
              </a:lnSpc>
            </a:pPr>
            <a:r>
              <a:rPr lang="en-US" sz="3000" dirty="0"/>
              <a:t>Inefficiency</a:t>
            </a:r>
          </a:p>
          <a:p>
            <a:pPr>
              <a:lnSpc>
                <a:spcPct val="90000"/>
              </a:lnSpc>
            </a:pPr>
            <a:r>
              <a:rPr lang="en-US" sz="3000" dirty="0"/>
              <a:t>Ineffective</a:t>
            </a:r>
          </a:p>
          <a:p>
            <a:pPr>
              <a:lnSpc>
                <a:spcPct val="90000"/>
              </a:lnSpc>
            </a:pPr>
            <a:r>
              <a:rPr lang="en-US" sz="3000" dirty="0"/>
              <a:t>Can’t measure what you can’t define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3000" dirty="0"/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3000" dirty="0"/>
              <a:t>GOOD PEOPLE….BAD SITUATION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76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838200"/>
          </a:xfrm>
        </p:spPr>
        <p:txBody>
          <a:bodyPr/>
          <a:lstStyle/>
          <a:p>
            <a:r>
              <a:rPr lang="en-US" dirty="0"/>
              <a:t>The Golden Rules of Volunteers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/>
              <a:t>We all have a defined amount of resources to provide: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Time and Talent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Financial</a:t>
            </a:r>
          </a:p>
          <a:p>
            <a:pPr>
              <a:lnSpc>
                <a:spcPct val="90000"/>
              </a:lnSpc>
            </a:pPr>
            <a:r>
              <a:rPr lang="en-US" sz="3000" dirty="0"/>
              <a:t>Once those resources have been exhausted, asking for more or wasting those resources on misinterpretation of role produces a diminishing return</a:t>
            </a:r>
          </a:p>
          <a:p>
            <a:pPr>
              <a:lnSpc>
                <a:spcPct val="90000"/>
              </a:lnSpc>
            </a:pPr>
            <a:r>
              <a:rPr lang="en-US" sz="3000" dirty="0"/>
              <a:t>Don’t waste your resources!!!!!</a:t>
            </a:r>
          </a:p>
        </p:txBody>
      </p:sp>
    </p:spTree>
    <p:extLst>
      <p:ext uri="{BB962C8B-B14F-4D97-AF65-F5344CB8AC3E}">
        <p14:creationId xmlns:p14="http://schemas.microsoft.com/office/powerpoint/2010/main" val="371625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/>
          <a:lstStyle/>
          <a:p>
            <a:r>
              <a:rPr lang="en-US" dirty="0" smtClean="0"/>
              <a:t>NAHU Leadership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Leadership in a professional association setting is unique to other types of leadership experiences, such as:</a:t>
            </a:r>
          </a:p>
          <a:p>
            <a:pPr lvl="1"/>
            <a:r>
              <a:rPr lang="en-US" dirty="0" smtClean="0"/>
              <a:t>Corporate/Business leadership</a:t>
            </a:r>
          </a:p>
          <a:p>
            <a:pPr lvl="1"/>
            <a:r>
              <a:rPr lang="en-US" dirty="0" smtClean="0"/>
              <a:t>Not for profit community organizations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Success is measured differently, meaning goals, priorities and strategies must take different approaches in each setting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419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So now it is time to build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(</a:t>
            </a:r>
            <a:r>
              <a:rPr lang="en-US" sz="4000" dirty="0"/>
              <a:t>or keep building) your board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Each activity or step that is taken must: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Be communicated clearly to essential stakeholders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Be connected directly to your mission, vision and goals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Have an accompanying strategy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Have a tool or devise for measurement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Be assigned as governance and management role to the board, committee, staff or members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36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3600" dirty="0"/>
              <a:t>In essence…….</a:t>
            </a:r>
          </a:p>
          <a:p>
            <a:pPr lvl="1" algn="ctr">
              <a:lnSpc>
                <a:spcPct val="80000"/>
              </a:lnSpc>
              <a:buFontTx/>
              <a:buNone/>
            </a:pPr>
            <a:r>
              <a:rPr lang="en-US" sz="3600" dirty="0"/>
              <a:t>A cause/effect relationship</a:t>
            </a:r>
          </a:p>
        </p:txBody>
      </p:sp>
    </p:spTree>
    <p:extLst>
      <p:ext uri="{BB962C8B-B14F-4D97-AF65-F5344CB8AC3E}">
        <p14:creationId xmlns:p14="http://schemas.microsoft.com/office/powerpoint/2010/main" val="62142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/>
          <a:lstStyle/>
          <a:p>
            <a:r>
              <a:rPr lang="en-US" dirty="0"/>
              <a:t>Back to the Basics: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With each of these tasks, leadership must:</a:t>
            </a:r>
          </a:p>
          <a:p>
            <a:pPr lvl="1"/>
            <a:r>
              <a:rPr lang="en-US" sz="2600" dirty="0"/>
              <a:t>Communicate the goals</a:t>
            </a:r>
          </a:p>
          <a:p>
            <a:pPr lvl="1"/>
            <a:r>
              <a:rPr lang="en-US" sz="2600" dirty="0"/>
              <a:t>Verify and clarify the tool set needed</a:t>
            </a:r>
          </a:p>
          <a:p>
            <a:pPr lvl="1"/>
            <a:r>
              <a:rPr lang="en-US" sz="2600" dirty="0"/>
              <a:t>Communicate responsible party and system of implementation (governance or management)</a:t>
            </a:r>
          </a:p>
          <a:p>
            <a:pPr lvl="1"/>
            <a:r>
              <a:rPr lang="en-US" sz="2600" dirty="0"/>
              <a:t>Communicate the measurement</a:t>
            </a:r>
          </a:p>
          <a:p>
            <a:pPr lvl="1"/>
            <a:r>
              <a:rPr lang="en-US" sz="2600" dirty="0"/>
              <a:t>Report the results</a:t>
            </a:r>
          </a:p>
        </p:txBody>
      </p:sp>
    </p:spTree>
    <p:extLst>
      <p:ext uri="{BB962C8B-B14F-4D97-AF65-F5344CB8AC3E}">
        <p14:creationId xmlns:p14="http://schemas.microsoft.com/office/powerpoint/2010/main" val="261281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/>
          <a:lstStyle/>
          <a:p>
            <a:r>
              <a:rPr lang="en-US" dirty="0"/>
              <a:t>Back to the Basics: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sz="2800" dirty="0" smtClean="0"/>
              <a:t>Once </a:t>
            </a:r>
            <a:r>
              <a:rPr lang="en-US" sz="2800" dirty="0"/>
              <a:t>these goals have been set, it is vital </a:t>
            </a:r>
            <a:r>
              <a:rPr lang="en-US" sz="2800" dirty="0" smtClean="0"/>
              <a:t>that a board </a:t>
            </a:r>
            <a:r>
              <a:rPr lang="en-US" sz="2800" dirty="0"/>
              <a:t>has agreement on:</a:t>
            </a:r>
          </a:p>
          <a:p>
            <a:pPr algn="ctr">
              <a:buFontTx/>
              <a:buNone/>
            </a:pPr>
            <a:r>
              <a:rPr lang="en-US" sz="2800" dirty="0" smtClean="0"/>
              <a:t>General </a:t>
            </a:r>
            <a:r>
              <a:rPr lang="en-US" sz="2800" dirty="0"/>
              <a:t>rules of engagement for the board</a:t>
            </a:r>
          </a:p>
          <a:p>
            <a:pPr lvl="2"/>
            <a:r>
              <a:rPr lang="en-US" dirty="0"/>
              <a:t>Each board member will…….(insert common duties here…attend board meetings, serve the organization, etc.)</a:t>
            </a:r>
          </a:p>
          <a:p>
            <a:pPr lvl="2"/>
            <a:r>
              <a:rPr lang="en-US" dirty="0"/>
              <a:t>The board is responsible to……(insert general roles such as serve the organization, measure and accomplish goals, etc.)</a:t>
            </a:r>
          </a:p>
          <a:p>
            <a:pPr lvl="2">
              <a:buFontTx/>
              <a:buNone/>
            </a:pPr>
            <a:endParaRPr lang="en-US" sz="2800" dirty="0" smtClean="0"/>
          </a:p>
          <a:p>
            <a:pPr lvl="2" algn="ctr">
              <a:buFontTx/>
              <a:buNone/>
            </a:pPr>
            <a:r>
              <a:rPr lang="en-US" sz="2800" dirty="0" smtClean="0"/>
              <a:t>Governance </a:t>
            </a:r>
            <a:r>
              <a:rPr lang="en-US" sz="2800" dirty="0"/>
              <a:t>vs. Management</a:t>
            </a:r>
          </a:p>
        </p:txBody>
      </p:sp>
    </p:spTree>
    <p:extLst>
      <p:ext uri="{BB962C8B-B14F-4D97-AF65-F5344CB8AC3E}">
        <p14:creationId xmlns:p14="http://schemas.microsoft.com/office/powerpoint/2010/main" val="37030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/>
          <a:lstStyle/>
          <a:p>
            <a:r>
              <a:rPr lang="en-US" dirty="0"/>
              <a:t>Back to the Basics: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60400" indent="-660400"/>
            <a:r>
              <a:rPr lang="en-US"/>
              <a:t>Communication </a:t>
            </a:r>
            <a:r>
              <a:rPr lang="en-US" u="sng"/>
              <a:t>should</a:t>
            </a:r>
            <a:r>
              <a:rPr lang="en-US"/>
              <a:t> be:</a:t>
            </a:r>
          </a:p>
          <a:p>
            <a:pPr marL="1409700" lvl="2" indent="-495300"/>
            <a:r>
              <a:rPr lang="en-US" sz="2800"/>
              <a:t>Clear, concise, and specific (aka…meaningful)</a:t>
            </a:r>
          </a:p>
          <a:p>
            <a:pPr marL="1784350" lvl="3" indent="-412750">
              <a:buFontTx/>
              <a:buNone/>
            </a:pPr>
            <a:r>
              <a:rPr lang="en-US" i="1" u="sng"/>
              <a:t>Notice….often is not necessary</a:t>
            </a:r>
          </a:p>
          <a:p>
            <a:pPr marL="1409700" lvl="2" indent="-495300"/>
            <a:r>
              <a:rPr lang="en-US" sz="2800"/>
              <a:t>From President to other leaders</a:t>
            </a:r>
          </a:p>
          <a:p>
            <a:pPr marL="1409700" lvl="2" indent="-495300"/>
            <a:r>
              <a:rPr lang="en-US" sz="2800"/>
              <a:t>From leaders to committees and task forces</a:t>
            </a:r>
          </a:p>
          <a:p>
            <a:pPr marL="1409700" lvl="2" indent="-495300"/>
            <a:r>
              <a:rPr lang="en-US" sz="2800"/>
              <a:t>From board to members</a:t>
            </a:r>
          </a:p>
          <a:p>
            <a:pPr marL="1409700" lvl="2" indent="-495300"/>
            <a:r>
              <a:rPr lang="en-US" sz="2800"/>
              <a:t>From board to corporate partners</a:t>
            </a:r>
          </a:p>
          <a:p>
            <a:pPr marL="1409700" lvl="2" indent="-495300">
              <a:buFontTx/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5268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745162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Don’t </a:t>
            </a:r>
            <a:r>
              <a:rPr lang="en-US" dirty="0"/>
              <a:t>get lost in the verbiage, labeling, or naming. 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Get engaged in forming the process to accomplish your goals and provide perpetuation of your organization</a:t>
            </a:r>
          </a:p>
        </p:txBody>
      </p:sp>
    </p:spTree>
    <p:extLst>
      <p:ext uri="{BB962C8B-B14F-4D97-AF65-F5344CB8AC3E}">
        <p14:creationId xmlns:p14="http://schemas.microsoft.com/office/powerpoint/2010/main" val="384840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763000" cy="8842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Not for Profit- Charity Board/</a:t>
            </a:r>
            <a:br>
              <a:rPr lang="en-US" dirty="0" smtClean="0"/>
            </a:br>
            <a:r>
              <a:rPr lang="en-US" dirty="0" smtClean="0"/>
              <a:t>Leadership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Few true “members”</a:t>
            </a:r>
          </a:p>
          <a:p>
            <a:r>
              <a:rPr lang="en-US" sz="3000" dirty="0" smtClean="0"/>
              <a:t>Typically have professional “technical” staff (board members are not often experts)</a:t>
            </a:r>
          </a:p>
          <a:p>
            <a:r>
              <a:rPr lang="en-US" sz="3000" dirty="0" smtClean="0"/>
              <a:t>Non effected activists drive support and success</a:t>
            </a:r>
          </a:p>
          <a:p>
            <a:r>
              <a:rPr lang="en-US" sz="3000" dirty="0" smtClean="0"/>
              <a:t>Advocacy typically for non board members</a:t>
            </a:r>
          </a:p>
          <a:p>
            <a:r>
              <a:rPr lang="en-US" sz="3000" dirty="0" smtClean="0"/>
              <a:t>Success comes from fundraising, delivery of services, filling a “need”, “good will” of society</a:t>
            </a:r>
          </a:p>
        </p:txBody>
      </p:sp>
    </p:spTree>
    <p:extLst>
      <p:ext uri="{BB962C8B-B14F-4D97-AF65-F5344CB8AC3E}">
        <p14:creationId xmlns:p14="http://schemas.microsoft.com/office/powerpoint/2010/main" val="349755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Corporate-Business Leadership </a:t>
            </a:r>
            <a:br>
              <a:rPr lang="en-US" dirty="0" smtClean="0"/>
            </a:br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sz="3000" dirty="0" smtClean="0"/>
              <a:t>Employer/employee relationship</a:t>
            </a:r>
          </a:p>
          <a:p>
            <a:r>
              <a:rPr lang="en-US" sz="3000" dirty="0" smtClean="0"/>
              <a:t>Authority relationship</a:t>
            </a:r>
          </a:p>
          <a:p>
            <a:r>
              <a:rPr lang="en-US" sz="3000" dirty="0" smtClean="0"/>
              <a:t>Leaders advocate for mission of the company which ultimately is delivery of company to clients</a:t>
            </a:r>
          </a:p>
          <a:p>
            <a:r>
              <a:rPr lang="en-US" sz="3000" dirty="0" smtClean="0"/>
              <a:t>Leadership success is defined by sales, service, profit, company growth, culture</a:t>
            </a:r>
          </a:p>
          <a:p>
            <a:r>
              <a:rPr lang="en-US" sz="3000" dirty="0" smtClean="0"/>
              <a:t>Financial incentive embedded at all levels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93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Professional Association </a:t>
            </a:r>
            <a:br>
              <a:rPr lang="en-US" dirty="0" smtClean="0"/>
            </a:br>
            <a:r>
              <a:rPr lang="en-US" dirty="0" smtClean="0"/>
              <a:t>Leadership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Advocacy on behalf of members</a:t>
            </a:r>
          </a:p>
          <a:p>
            <a:r>
              <a:rPr lang="en-US" sz="3000" dirty="0" smtClean="0"/>
              <a:t>Staff are often “association experts” and board members are “industry” experts</a:t>
            </a:r>
          </a:p>
          <a:p>
            <a:r>
              <a:rPr lang="en-US" sz="3000" dirty="0" smtClean="0"/>
              <a:t>Success is defined by growth of membership, advocacy efforts, assistance to the members</a:t>
            </a:r>
          </a:p>
          <a:p>
            <a:r>
              <a:rPr lang="en-US" sz="3000" dirty="0" smtClean="0"/>
              <a:t>Mission is about the members within the </a:t>
            </a:r>
            <a:r>
              <a:rPr lang="en-US" sz="3000" dirty="0" err="1" smtClean="0"/>
              <a:t>assocation</a:t>
            </a:r>
            <a:endParaRPr lang="en-US" sz="3000" dirty="0" smtClean="0"/>
          </a:p>
          <a:p>
            <a:r>
              <a:rPr lang="en-US" sz="3000" dirty="0" smtClean="0"/>
              <a:t>Why should I help my competitor?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7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655638"/>
          </a:xfrm>
        </p:spPr>
        <p:txBody>
          <a:bodyPr/>
          <a:lstStyle/>
          <a:p>
            <a:r>
              <a:rPr lang="en-US" dirty="0"/>
              <a:t>Governance vs. Management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/>
              <a:t>Governance</a:t>
            </a:r>
          </a:p>
          <a:p>
            <a:pPr lvl="1"/>
            <a:r>
              <a:rPr lang="en-US" sz="2000"/>
              <a:t>Sets goals </a:t>
            </a:r>
          </a:p>
          <a:p>
            <a:pPr lvl="1"/>
            <a:r>
              <a:rPr lang="en-US" sz="2000"/>
              <a:t>30,000 foot</a:t>
            </a:r>
          </a:p>
          <a:p>
            <a:pPr lvl="1"/>
            <a:r>
              <a:rPr lang="en-US" sz="2000"/>
              <a:t>Approve policy/procedure</a:t>
            </a:r>
          </a:p>
          <a:p>
            <a:pPr lvl="1"/>
            <a:r>
              <a:rPr lang="en-US" sz="2000"/>
              <a:t>Staff/committee implementation</a:t>
            </a:r>
          </a:p>
          <a:p>
            <a:pPr lvl="1"/>
            <a:r>
              <a:rPr lang="en-US" sz="2000"/>
              <a:t>Monitor for strategic needed strategic changes</a:t>
            </a:r>
          </a:p>
          <a:p>
            <a:pPr lvl="1"/>
            <a:r>
              <a:rPr lang="en-US" sz="2000"/>
              <a:t>Monitor the numbers/measurements</a:t>
            </a:r>
          </a:p>
          <a:p>
            <a:pPr lvl="1"/>
            <a:r>
              <a:rPr lang="en-US" sz="2000"/>
              <a:t>Advice and counsel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/>
              <a:t>Management</a:t>
            </a:r>
          </a:p>
          <a:p>
            <a:pPr lvl="1"/>
            <a:r>
              <a:rPr lang="en-US" sz="2000"/>
              <a:t>Sets goals</a:t>
            </a:r>
          </a:p>
          <a:p>
            <a:pPr lvl="1"/>
            <a:r>
              <a:rPr lang="en-US" sz="2000"/>
              <a:t>Approve policy/procedure</a:t>
            </a:r>
          </a:p>
          <a:p>
            <a:pPr lvl="1"/>
            <a:r>
              <a:rPr lang="en-US" sz="2000"/>
              <a:t>Implements through management of committees/teams</a:t>
            </a:r>
          </a:p>
          <a:p>
            <a:pPr lvl="1"/>
            <a:r>
              <a:rPr lang="en-US" sz="2000"/>
              <a:t>Bd members become part of committee leadership</a:t>
            </a:r>
          </a:p>
          <a:p>
            <a:pPr lvl="1"/>
            <a:r>
              <a:rPr lang="en-US" sz="2000"/>
              <a:t>Responsible for the numbers/measurements</a:t>
            </a:r>
          </a:p>
          <a:p>
            <a:pPr lvl="1"/>
            <a:r>
              <a:rPr lang="en-US" sz="2000"/>
              <a:t>Active</a:t>
            </a:r>
          </a:p>
          <a:p>
            <a:pPr lvl="1"/>
            <a:r>
              <a:rPr lang="en-US" sz="2000"/>
              <a:t>Coop with staff</a:t>
            </a:r>
          </a:p>
        </p:txBody>
      </p:sp>
    </p:spTree>
    <p:extLst>
      <p:ext uri="{BB962C8B-B14F-4D97-AF65-F5344CB8AC3E}">
        <p14:creationId xmlns:p14="http://schemas.microsoft.com/office/powerpoint/2010/main" val="284288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71488" y="533400"/>
            <a:ext cx="8215312" cy="6651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Seven Step Process</a:t>
            </a:r>
            <a:endParaRPr 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  <a:buAutoNum type="arabicPeriod"/>
            </a:pPr>
            <a:r>
              <a:rPr lang="en-US" sz="2400" dirty="0" smtClean="0"/>
              <a:t>Mission/Vision</a:t>
            </a:r>
            <a:endParaRPr lang="en-US" sz="2400" dirty="0"/>
          </a:p>
          <a:p>
            <a:pPr marL="457200" indent="-457200">
              <a:lnSpc>
                <a:spcPct val="80000"/>
              </a:lnSpc>
              <a:buAutoNum type="arabicPeriod"/>
            </a:pPr>
            <a:r>
              <a:rPr lang="en-US" sz="2400" dirty="0" smtClean="0"/>
              <a:t>Business Plan - Goals </a:t>
            </a:r>
            <a:r>
              <a:rPr lang="en-US" sz="2400" dirty="0"/>
              <a:t>specific to “effect” the mission and </a:t>
            </a:r>
            <a:r>
              <a:rPr lang="en-US" sz="2400" dirty="0" smtClean="0"/>
              <a:t>vision</a:t>
            </a:r>
          </a:p>
          <a:p>
            <a:pPr marL="457200" indent="-457200">
              <a:lnSpc>
                <a:spcPct val="80000"/>
              </a:lnSpc>
              <a:buAutoNum type="arabicPeriod"/>
            </a:pPr>
            <a:r>
              <a:rPr lang="en-US" sz="2400" dirty="0" smtClean="0"/>
              <a:t>Cause and Effect - Define </a:t>
            </a:r>
            <a:r>
              <a:rPr lang="en-US" sz="2400" dirty="0"/>
              <a:t>the tasks and tools needed to reach the </a:t>
            </a:r>
            <a:r>
              <a:rPr lang="en-US" sz="2400" dirty="0" smtClean="0"/>
              <a:t>goal</a:t>
            </a:r>
          </a:p>
          <a:p>
            <a:pPr marL="457200" indent="-457200">
              <a:lnSpc>
                <a:spcPct val="80000"/>
              </a:lnSpc>
              <a:buAutoNum type="arabicPeriod" startAt="4"/>
            </a:pPr>
            <a:r>
              <a:rPr lang="en-US" sz="2400" dirty="0" smtClean="0"/>
              <a:t>Strategic Plan - Specific </a:t>
            </a:r>
            <a:r>
              <a:rPr lang="en-US" sz="2400" dirty="0"/>
              <a:t>measurements defined to accomplish the goals </a:t>
            </a:r>
            <a:r>
              <a:rPr lang="en-US" sz="2400" dirty="0" smtClean="0"/>
              <a:t>or measure cause </a:t>
            </a:r>
          </a:p>
          <a:p>
            <a:pPr marL="457200" indent="-457200">
              <a:lnSpc>
                <a:spcPct val="80000"/>
              </a:lnSpc>
              <a:buAutoNum type="arabicPeriod" startAt="5"/>
            </a:pPr>
            <a:r>
              <a:rPr lang="en-US" sz="2400" dirty="0" smtClean="0"/>
              <a:t>Governance and Management - Define who </a:t>
            </a:r>
            <a:r>
              <a:rPr lang="en-US" sz="2400" dirty="0"/>
              <a:t>will be responsible for each goal and </a:t>
            </a:r>
            <a:r>
              <a:rPr lang="en-US" sz="2400" dirty="0" smtClean="0"/>
              <a:t>	accompanying </a:t>
            </a:r>
            <a:r>
              <a:rPr lang="en-US" sz="2400" dirty="0"/>
              <a:t>strategies </a:t>
            </a:r>
            <a:r>
              <a:rPr lang="en-US" sz="2400" dirty="0" smtClean="0"/>
              <a:t>and measure/track results</a:t>
            </a:r>
          </a:p>
          <a:p>
            <a:pPr marL="457200" indent="-457200">
              <a:lnSpc>
                <a:spcPct val="80000"/>
              </a:lnSpc>
              <a:buAutoNum type="arabicPeriod" startAt="6"/>
            </a:pPr>
            <a:r>
              <a:rPr lang="en-US" sz="2400" dirty="0" smtClean="0"/>
              <a:t>Communicate</a:t>
            </a:r>
            <a:r>
              <a:rPr lang="en-US" sz="2400" dirty="0"/>
              <a:t>, communicate, </a:t>
            </a:r>
            <a:r>
              <a:rPr lang="en-US" sz="2400" dirty="0" smtClean="0"/>
              <a:t>communicate - To </a:t>
            </a:r>
            <a:r>
              <a:rPr lang="en-US" sz="2400" dirty="0"/>
              <a:t>everyone who will listen when appropriate</a:t>
            </a:r>
          </a:p>
          <a:p>
            <a:pPr marL="457200" indent="-457200">
              <a:lnSpc>
                <a:spcPct val="80000"/>
              </a:lnSpc>
              <a:buAutoNum type="arabicPeriod" startAt="7"/>
            </a:pPr>
            <a:r>
              <a:rPr lang="en-US" sz="2400" dirty="0" smtClean="0"/>
              <a:t>Perpetuation - Evaluate and adjust </a:t>
            </a:r>
            <a:r>
              <a:rPr lang="en-US" sz="2400" dirty="0"/>
              <a:t>the process to fit the changing </a:t>
            </a:r>
            <a:r>
              <a:rPr lang="en-US" sz="2400" dirty="0" smtClean="0"/>
              <a:t>goals, 	priorities and resources available.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72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/>
          <a:lstStyle/>
          <a:p>
            <a:r>
              <a:rPr lang="en-US" dirty="0" smtClean="0"/>
              <a:t>NAHU 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NAHU </a:t>
            </a:r>
            <a:r>
              <a:rPr lang="en-US" dirty="0"/>
              <a:t>advocates for our members, provides professional development and delivers resources to promote excellence.</a:t>
            </a:r>
          </a:p>
        </p:txBody>
      </p:sp>
    </p:spTree>
    <p:extLst>
      <p:ext uri="{BB962C8B-B14F-4D97-AF65-F5344CB8AC3E}">
        <p14:creationId xmlns:p14="http://schemas.microsoft.com/office/powerpoint/2010/main" val="264619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/>
          <a:lstStyle/>
          <a:p>
            <a:r>
              <a:rPr lang="en-US" dirty="0" smtClean="0"/>
              <a:t>NAHU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NAHU is the preeminent organization for health insurance and employee benefits professionals.</a:t>
            </a:r>
          </a:p>
        </p:txBody>
      </p:sp>
    </p:spTree>
    <p:extLst>
      <p:ext uri="{BB962C8B-B14F-4D97-AF65-F5344CB8AC3E}">
        <p14:creationId xmlns:p14="http://schemas.microsoft.com/office/powerpoint/2010/main" val="34485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HU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NAHUCover</Template>
  <TotalTime>168</TotalTime>
  <Words>973</Words>
  <Application>Microsoft Office PowerPoint</Application>
  <PresentationFormat>On-screen Show (4:3)</PresentationFormat>
  <Paragraphs>142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NAHUCover</vt:lpstr>
      <vt:lpstr>Office Theme</vt:lpstr>
      <vt:lpstr>Defining Leadership</vt:lpstr>
      <vt:lpstr>NAHU Leadership</vt:lpstr>
      <vt:lpstr>Not for Profit- Charity Board/ Leadership Characteristics</vt:lpstr>
      <vt:lpstr>Corporate-Business Leadership  Characteristics</vt:lpstr>
      <vt:lpstr>Professional Association  Leadership Characteristics</vt:lpstr>
      <vt:lpstr>Governance vs. Management</vt:lpstr>
      <vt:lpstr>The Seven Step Process</vt:lpstr>
      <vt:lpstr>NAHU mission</vt:lpstr>
      <vt:lpstr>NAHU vision</vt:lpstr>
      <vt:lpstr>Decisions as a NAHU Chapter Leader Setting Goals and Priorities</vt:lpstr>
      <vt:lpstr>Causing the Mission and Vision  to Take Effect</vt:lpstr>
      <vt:lpstr>Defining Impact for NAHU Members  at the chapter level</vt:lpstr>
      <vt:lpstr>How do you know if you accomplished a goal?</vt:lpstr>
      <vt:lpstr>If you don’t define the impact your board is striving for, define the goals to get you there, and then measure the activity to reach the goal and have impact……..</vt:lpstr>
      <vt:lpstr>Then someone else will do it for you</vt:lpstr>
      <vt:lpstr>These goals/priorities can and should become your strategic plan outline,  but there is more we will still need    (Whose job to define and communicate)</vt:lpstr>
      <vt:lpstr>And once you have defined and measured for success</vt:lpstr>
      <vt:lpstr>So why is it important to  “know your role?”</vt:lpstr>
      <vt:lpstr>The Golden Rules of Volunteers</vt:lpstr>
      <vt:lpstr>So now it is time to build  (or keep building) your board</vt:lpstr>
      <vt:lpstr>Back to the Basics:</vt:lpstr>
      <vt:lpstr>Back to the Basics:</vt:lpstr>
      <vt:lpstr>Back to the Basics:</vt:lpstr>
      <vt:lpstr>  Don’t get lost in the verbiage, labeling, or naming.    Get engaged in forming the process to accomplish your goals and provide perpetuation of your organization</vt:lpstr>
    </vt:vector>
  </TitlesOfParts>
  <Company>Marsh &amp; McLennan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Leadership</dc:title>
  <dc:creator>tcook</dc:creator>
  <cp:lastModifiedBy>Brooke Willson</cp:lastModifiedBy>
  <cp:revision>19</cp:revision>
  <dcterms:created xsi:type="dcterms:W3CDTF">2013-11-17T20:28:56Z</dcterms:created>
  <dcterms:modified xsi:type="dcterms:W3CDTF">2018-05-01T13:27:45Z</dcterms:modified>
</cp:coreProperties>
</file>