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12047" autoAdjust="0"/>
    <p:restoredTop sz="94502" autoAdjust="0"/>
  </p:normalViewPr>
  <p:slideViewPr>
    <p:cSldViewPr>
      <p:cViewPr>
        <p:scale>
          <a:sx n="100" d="100"/>
          <a:sy n="100" d="100"/>
        </p:scale>
        <p:origin x="326" y="118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038E-92A9-4A6C-8B21-2F81D32307EB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E209-8A29-4C1C-AA26-D450742C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4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038E-92A9-4A6C-8B21-2F81D32307EB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E209-8A29-4C1C-AA26-D450742C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17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038E-92A9-4A6C-8B21-2F81D32307EB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E209-8A29-4C1C-AA26-D450742C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98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038E-92A9-4A6C-8B21-2F81D32307EB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E209-8A29-4C1C-AA26-D450742C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5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038E-92A9-4A6C-8B21-2F81D32307EB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E209-8A29-4C1C-AA26-D450742C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05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038E-92A9-4A6C-8B21-2F81D32307EB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E209-8A29-4C1C-AA26-D450742C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8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038E-92A9-4A6C-8B21-2F81D32307EB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E209-8A29-4C1C-AA26-D450742C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82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038E-92A9-4A6C-8B21-2F81D32307EB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E209-8A29-4C1C-AA26-D450742C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9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038E-92A9-4A6C-8B21-2F81D32307EB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E209-8A29-4C1C-AA26-D450742C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38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038E-92A9-4A6C-8B21-2F81D32307EB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E209-8A29-4C1C-AA26-D450742C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25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038E-92A9-4A6C-8B21-2F81D32307EB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E209-8A29-4C1C-AA26-D450742C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96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D038E-92A9-4A6C-8B21-2F81D32307EB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3E209-8A29-4C1C-AA26-D450742C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99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hyperlink" Target="http://www.nahu.org/media/media/kit/NAHU%20Social%20Media%20Report%20-%20February%202017.pdf" TargetMode="Externa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hu.org/media/reports/January2017MHR.xls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hu.org/media/reports/February2017MHR.xlsx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nahu.org/media/reports/MHR_October_2016.xlsx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hu.org/media/reports/February2017MHR.xls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hu.org/media/reports/February2017MHR.xlsx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owerpoint Template 04-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3938"/>
            <a:ext cx="9144000" cy="686193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62000" y="3991232"/>
            <a:ext cx="8229600" cy="1266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 algn="r" defTabSz="457200">
              <a:spcBef>
                <a:spcPct val="0"/>
              </a:spcBef>
              <a:defRPr/>
            </a:pPr>
            <a:r>
              <a:rPr lang="en-US" sz="4800" b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February's </a:t>
            </a:r>
            <a:r>
              <a:rPr lang="en-US" sz="48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Media Hit Report</a:t>
            </a:r>
            <a:endParaRPr kumimoji="0" lang="en-US" sz="48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9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Callout 1 3"/>
          <p:cNvSpPr/>
          <p:nvPr/>
        </p:nvSpPr>
        <p:spPr>
          <a:xfrm>
            <a:off x="4495800" y="152400"/>
            <a:ext cx="4495799" cy="2895600"/>
          </a:xfrm>
          <a:prstGeom prst="borderCallout1">
            <a:avLst>
              <a:gd name="adj1" fmla="val 58438"/>
              <a:gd name="adj2" fmla="val -2298"/>
              <a:gd name="adj3" fmla="val 28244"/>
              <a:gd name="adj4" fmla="val -34763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391179"/>
            <a:ext cx="335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NEWS BY </a:t>
            </a:r>
          </a:p>
          <a:p>
            <a:pPr algn="ctr"/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U.S. MAP</a:t>
            </a:r>
            <a:endParaRPr lang="en-US" sz="2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186088" y="3152393"/>
            <a:ext cx="6564889" cy="2867407"/>
          </a:xfrm>
          <a:prstGeom prst="borderCallout1">
            <a:avLst>
              <a:gd name="adj1" fmla="val 37026"/>
              <a:gd name="adj2" fmla="val -44395"/>
              <a:gd name="adj3" fmla="val 38092"/>
              <a:gd name="adj4" fmla="val -44461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endCxn id="16" idx="0"/>
          </p:cNvCxnSpPr>
          <p:nvPr/>
        </p:nvCxnSpPr>
        <p:spPr>
          <a:xfrm>
            <a:off x="7239000" y="5029200"/>
            <a:ext cx="685800" cy="87469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629400" y="5903893"/>
            <a:ext cx="259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CHART BY STATE</a:t>
            </a:r>
            <a:endParaRPr lang="en-US" sz="2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221" y="3390525"/>
            <a:ext cx="6206622" cy="2391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636" y="314325"/>
            <a:ext cx="404812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025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214647"/>
            <a:ext cx="9143997" cy="463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67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94"/>
            <a:ext cx="6019800" cy="51848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53000" y="23622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371" y="3872987"/>
            <a:ext cx="699013" cy="6990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709384" y="228600"/>
            <a:ext cx="235841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NAHU's Twitter page has </a:t>
            </a:r>
            <a:r>
              <a:rPr lang="en-US" sz="15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8,779 followers</a:t>
            </a:r>
            <a:r>
              <a:rPr lang="en-US" sz="15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NAHU tweeted </a:t>
            </a:r>
            <a:r>
              <a:rPr lang="en-US" sz="1500" dirty="0" smtClean="0"/>
              <a:t>144</a:t>
            </a:r>
            <a:r>
              <a:rPr lang="en-US" sz="15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5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times</a:t>
            </a:r>
            <a:r>
              <a:rPr lang="en-US" sz="1500" dirty="0"/>
              <a:t> over this period.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NAHU's tweets earned </a:t>
            </a:r>
            <a:r>
              <a:rPr lang="en-US" sz="15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82,100 impressions</a:t>
            </a:r>
            <a:r>
              <a:rPr lang="en-US" sz="1500" dirty="0"/>
              <a:t>, averaging roughly </a:t>
            </a:r>
            <a:r>
              <a:rPr lang="en-US" sz="1500" dirty="0" smtClean="0"/>
              <a:t>2,900 </a:t>
            </a:r>
            <a:r>
              <a:rPr lang="en-US" sz="1500" dirty="0"/>
              <a:t>impressions per day.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NAHU's tweets had an average </a:t>
            </a:r>
            <a:r>
              <a:rPr lang="en-US" sz="15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engagement rate </a:t>
            </a:r>
            <a:r>
              <a:rPr lang="en-US" sz="1500" dirty="0"/>
              <a:t>of </a:t>
            </a:r>
            <a:r>
              <a:rPr lang="en-US" sz="15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1.5 </a:t>
            </a:r>
            <a:r>
              <a:rPr lang="en-US" sz="15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percent</a:t>
            </a:r>
            <a:r>
              <a:rPr lang="en-US" sz="1500" dirty="0"/>
              <a:t>, receiving </a:t>
            </a:r>
            <a:r>
              <a:rPr lang="en-US" sz="15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392 link </a:t>
            </a:r>
            <a:r>
              <a:rPr lang="en-US" sz="15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clicks, </a:t>
            </a:r>
            <a:r>
              <a:rPr lang="en-US" sz="15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280 retweets</a:t>
            </a:r>
            <a:r>
              <a:rPr lang="en-US" sz="15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and </a:t>
            </a:r>
            <a:r>
              <a:rPr lang="en-US" sz="15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296 likes</a:t>
            </a:r>
            <a:r>
              <a:rPr lang="en-US" sz="1500" dirty="0"/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09384" y="3769310"/>
            <a:ext cx="23584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NAHU's Facebook page has </a:t>
            </a:r>
            <a:r>
              <a:rPr lang="en-US" sz="15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3,163 likes</a:t>
            </a:r>
            <a:r>
              <a:rPr lang="en-US" sz="15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NAHU </a:t>
            </a:r>
            <a:r>
              <a:rPr lang="en-US" sz="15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posted </a:t>
            </a:r>
            <a:r>
              <a:rPr lang="en-US" sz="15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141 times</a:t>
            </a:r>
            <a:r>
              <a:rPr lang="en-US" sz="1500" dirty="0"/>
              <a:t>. NAHU's Facebook posts reached roughly </a:t>
            </a:r>
            <a:r>
              <a:rPr lang="en-US" sz="15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1,050 people </a:t>
            </a:r>
            <a:r>
              <a:rPr lang="en-US" sz="15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 day</a:t>
            </a:r>
            <a:r>
              <a:rPr lang="en-US" sz="15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NAHU's posts were </a:t>
            </a:r>
            <a:r>
              <a:rPr lang="en-US" sz="15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shared around </a:t>
            </a:r>
            <a:r>
              <a:rPr lang="en-US" sz="15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 </a:t>
            </a:r>
            <a:r>
              <a:rPr lang="en-US" sz="15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times per day </a:t>
            </a:r>
            <a:r>
              <a:rPr lang="en-US" sz="1500" dirty="0"/>
              <a:t>and people </a:t>
            </a:r>
            <a:r>
              <a:rPr lang="en-US" sz="15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reacted roughly </a:t>
            </a:r>
            <a:r>
              <a:rPr lang="en-US" sz="15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 times </a:t>
            </a:r>
            <a:r>
              <a:rPr lang="en-US" sz="15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 day</a:t>
            </a:r>
            <a:r>
              <a:rPr lang="en-US" sz="1500" dirty="0"/>
              <a:t>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28600"/>
            <a:ext cx="765784" cy="87203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135375" y="6367046"/>
            <a:ext cx="4798825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cap="none" spc="0" dirty="0" smtClean="0">
                <a:ln w="1905"/>
                <a:solidFill>
                  <a:srgbClr val="7030A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Review </a:t>
            </a:r>
            <a:r>
              <a:rPr lang="en-US" sz="1600" b="1" dirty="0" smtClean="0">
                <a:ln w="1905"/>
                <a:solidFill>
                  <a:srgbClr val="7030A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February</a:t>
            </a:r>
            <a:r>
              <a:rPr lang="en-US" sz="1600" b="1" cap="none" spc="0" dirty="0" smtClean="0">
                <a:ln w="1905"/>
                <a:solidFill>
                  <a:srgbClr val="7030A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’s Social Media </a:t>
            </a:r>
            <a:r>
              <a:rPr lang="en-US" sz="16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Analytics</a:t>
            </a:r>
            <a:endParaRPr lang="en-US" sz="16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4900"/>
            <a:ext cx="2286000" cy="152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17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owerpoint Template 05-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103733"/>
            <a:ext cx="8229600" cy="846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noProof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IMPORTANCE OF MEDIA COVERAGE</a:t>
            </a:r>
            <a:endParaRPr kumimoji="0" lang="en-US" sz="3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6757" y="1964721"/>
            <a:ext cx="759940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often send these clips to policymakers to alert them of the issues we are facing. The more high-profile media coverage we received, the more attention policymakers will pay to our issues.</a:t>
            </a:r>
          </a:p>
          <a:p>
            <a:pPr marL="285750" indent="-285750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Media placement means an increased understanding of the issues in the public, both inside and outside the industry. </a:t>
            </a:r>
          </a:p>
          <a:p>
            <a:pPr marL="285750" indent="-285750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Media attention increases NAHU name recognition and branding.</a:t>
            </a:r>
          </a:p>
          <a:p>
            <a:pPr marL="285750" indent="-285750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do not pay for our media placements. All coverage received by our members is free business promotion, which promotes NAHU members as subject-matter experts.</a:t>
            </a:r>
          </a:p>
          <a:p>
            <a:pPr marL="285750" indent="-285750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Good information and solid sound bytes provided by an NAHU member means other reporters will want to use that member as a resource.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07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Oval 1"/>
          <p:cNvSpPr/>
          <p:nvPr/>
        </p:nvSpPr>
        <p:spPr>
          <a:xfrm>
            <a:off x="1752600" y="1600200"/>
            <a:ext cx="5638800" cy="4953000"/>
          </a:xfrm>
          <a:prstGeom prst="ellipse">
            <a:avLst/>
          </a:prstGeom>
          <a:solidFill>
            <a:schemeClr val="bg2">
              <a:alpha val="55000"/>
            </a:schemeClr>
          </a:solidFill>
          <a:ln w="85725" cap="sq" cmpd="tri">
            <a:solidFill>
              <a:srgbClr val="00539B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33600" y="2123182"/>
            <a:ext cx="4953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Total Press Hits </a:t>
            </a:r>
          </a:p>
          <a:p>
            <a:pPr algn="ctr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This Month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71800" y="3581400"/>
            <a:ext cx="342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540</a:t>
            </a:r>
            <a:endParaRPr lang="en-US" sz="12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0600" y="191869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 By Type </a:t>
            </a:r>
            <a:endParaRPr lang="en-US" sz="3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304800" y="1752600"/>
            <a:ext cx="4267200" cy="4267200"/>
          </a:xfrm>
          <a:prstGeom prst="ellipse">
            <a:avLst/>
          </a:prstGeom>
          <a:solidFill>
            <a:schemeClr val="bg1">
              <a:alpha val="75000"/>
            </a:schemeClr>
          </a:solidFill>
          <a:ln w="41275" cmpd="tri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1770995"/>
            <a:ext cx="35052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ONLINE: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Bloomberg BNA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Atlanta Journal-Constitution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U.S. News &amp; World Report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Fresno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Bee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Tyler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Morning Telegraph Washington Examiner Lexington Herald-Leader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San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Antonio Express-News San Francisco Chronicle 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Wichita Eagle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Sacramento Bee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Miami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Herald</a:t>
            </a:r>
          </a:p>
        </p:txBody>
      </p:sp>
      <p:sp>
        <p:nvSpPr>
          <p:cNvPr id="7" name="Oval 6"/>
          <p:cNvSpPr/>
          <p:nvPr/>
        </p:nvSpPr>
        <p:spPr>
          <a:xfrm>
            <a:off x="4800600" y="1752600"/>
            <a:ext cx="4267200" cy="4267200"/>
          </a:xfrm>
          <a:prstGeom prst="ellipse">
            <a:avLst/>
          </a:prstGeom>
          <a:solidFill>
            <a:schemeClr val="bg1">
              <a:alpha val="78000"/>
            </a:schemeClr>
          </a:solidFill>
          <a:ln w="41275" cmpd="tri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81600" y="1981200"/>
            <a:ext cx="35052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NEWSPAPERS: 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Hartford Courant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Washington Times 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Star-Democrat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Asheville Citizen-Times Greensboro News &amp; Record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Moines Register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Tennessean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Louis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Post-Dispatch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Knoxville News-Sentinel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San Antonio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Express-News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7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6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0600" y="191869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 By Type </a:t>
            </a:r>
            <a:endParaRPr lang="en-US" sz="3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304800" y="1752600"/>
            <a:ext cx="4267200" cy="4267200"/>
          </a:xfrm>
          <a:prstGeom prst="ellipse">
            <a:avLst/>
          </a:prstGeom>
          <a:solidFill>
            <a:schemeClr val="bg1">
              <a:alpha val="75000"/>
            </a:schemeClr>
          </a:solidFill>
          <a:ln w="41275" cmpd="tri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76200" y="2096631"/>
            <a:ext cx="4953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TRADE PUBS </a:t>
            </a:r>
          </a:p>
          <a:p>
            <a:pPr algn="ctr"/>
            <a:r>
              <a:rPr lang="en-US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MAGAZINES: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Modern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Healthcare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Kaiser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Health News</a:t>
            </a:r>
          </a:p>
          <a:p>
            <a:pPr algn="ctr"/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FierceHealthcare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Hill</a:t>
            </a:r>
          </a:p>
          <a:p>
            <a:pPr algn="ctr"/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BenefitsPro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Insurance News Net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New York Times News Service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Employee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Benefit Adviser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California Broker</a:t>
            </a:r>
          </a:p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800600" y="1752600"/>
            <a:ext cx="4267200" cy="4267200"/>
          </a:xfrm>
          <a:prstGeom prst="ellipse">
            <a:avLst/>
          </a:prstGeom>
          <a:solidFill>
            <a:schemeClr val="bg1">
              <a:alpha val="78000"/>
            </a:schemeClr>
          </a:solidFill>
          <a:ln w="41275" cmpd="tri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00600" y="2014478"/>
            <a:ext cx="4191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BROADCAST: 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KUHF-FM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WNJT-TV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KNX-AM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News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13 This Morning -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WLOS-TV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KUAM-TV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KNDO-TV 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CNBC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WNET-TV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WTOL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WWBT-TV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996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0600" y="191869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Hits by Region/State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52401" y="3276601"/>
            <a:ext cx="4267200" cy="3429000"/>
          </a:xfrm>
          <a:prstGeom prst="roundRect">
            <a:avLst/>
          </a:prstGeom>
          <a:solidFill>
            <a:schemeClr val="bg2">
              <a:alpha val="49000"/>
            </a:schemeClr>
          </a:solidFill>
          <a:ln w="34925" cmpd="dbl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495800" y="1219200"/>
            <a:ext cx="4495799" cy="4724400"/>
          </a:xfrm>
          <a:prstGeom prst="roundRect">
            <a:avLst/>
          </a:prstGeom>
          <a:solidFill>
            <a:schemeClr val="bg2">
              <a:alpha val="49000"/>
            </a:schemeClr>
          </a:solidFill>
          <a:ln w="34925" cmpd="dbl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3429000"/>
            <a:ext cx="43434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Connecticut: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endParaRPr lang="en-US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Maine: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 hit</a:t>
            </a:r>
            <a:endParaRPr lang="en-US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Hartford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Courant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Massachusetts: </a:t>
            </a:r>
            <a:r>
              <a:rPr 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 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New Hampshire: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New York: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21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New York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Times (2),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Employee Benefit News,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BuzzFeed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Pharma &amp; Healthcare Monitor, Patch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(3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Mondaq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), The Open Mind, WNET-TV (4)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My informs (6)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Rhode Island: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4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GoLocalProv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News (4) 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Vermont: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0" y="1419285"/>
            <a:ext cx="4419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Delaware: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 hit</a:t>
            </a:r>
            <a:endParaRPr lang="en-US" sz="1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Benzinga</a:t>
            </a:r>
            <a:endParaRPr lang="en-US" sz="1200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Washington, D.C.: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29 hits 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Associated Press (3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), U.S. News &amp; World Report, Washington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Examiner (2), The Washington Times, AAMC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Reporter, American Health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Line, Kaiser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Health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News (2),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BBC World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News,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Congressional Testimony, CQ Weekly,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FierceHealthcare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(3), The Hill,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Lifezette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(2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), McClatchy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Newspapers, Morning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Concult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EIN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News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Publications 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2) &amp;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Citybizlist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(4)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Maryland: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7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Citybizlistn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(4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), Star-Democrat, Talbot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Spy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PRWeb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New Jersey: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22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Caucus New Jersey -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WNJT-TV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(5), Classroom Close-up, NJ - New Jersey TV (NJTV) (2), One on One With Steve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Adubato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- WNJT-TV (3),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WNJT-TV (8) &amp;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BestWire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(4)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Pennsylvania: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4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Insurance News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Net (2), HR Morning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&amp; Centre Daily Times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Virginia: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18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Bloomberg BNA, Loudoun Times-Mirror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(2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), Benefit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News (4), WWBT-TV,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Employee Benefit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Adviser 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7),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ArcaMax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Targeted News Service 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05400" y="5943600"/>
            <a:ext cx="3505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REGION </a:t>
            </a:r>
            <a:r>
              <a:rPr lang="en-US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endParaRPr lang="en-US" sz="4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" y="2534960"/>
            <a:ext cx="3505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REGION 1 </a:t>
            </a:r>
            <a:endParaRPr lang="en-US" sz="4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71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0600" y="191869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Hits by Region/State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6200" y="1905000"/>
            <a:ext cx="4572000" cy="3754160"/>
          </a:xfrm>
          <a:prstGeom prst="roundRect">
            <a:avLst/>
          </a:prstGeom>
          <a:solidFill>
            <a:schemeClr val="bg2">
              <a:alpha val="90000"/>
            </a:schemeClr>
          </a:solidFill>
          <a:ln w="34925" cmpd="dbl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" y="1981200"/>
            <a:ext cx="44958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Illinois</a:t>
            </a:r>
            <a:r>
              <a:rPr lang="en-US" sz="1200" b="1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9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Sauk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Valley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Newspaper (2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), Becker's  Hospital Review,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Daily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Herald - Cook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County (2),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Tristates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Radio, Peoria Public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Radio &amp;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WUIS-FM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Indiana: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6 hits  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Journal &amp;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Courier, WFIE-TV (2),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Republic, WBAA, WVPE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&amp; WBND-TV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Kentucky: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3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KyForward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&amp; WAVE-TV (2)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Michigan: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5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StreetInsider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(2), Huron Daily Tribune,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WEMU-FM &amp;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Wgvu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news 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Ohio: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16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Columbus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Dispatch (2), 9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On Your Side at 5PM -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WCPO-TV, States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News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Service (3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), WOIO-TV, WOHL-TV,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WVXU-FM, WTOL-TV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Tire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Review, WXIX-TV (2) &amp; WFMJ-TV (2)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West Virginia: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3 hits </a:t>
            </a:r>
            <a:endParaRPr lang="en-US" sz="1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WVNS-TV, WBOY-TV, WVPB-FM &amp; WTRF-TV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876800" y="3111795"/>
            <a:ext cx="4267200" cy="3212805"/>
          </a:xfrm>
          <a:prstGeom prst="roundRect">
            <a:avLst/>
          </a:prstGeom>
          <a:solidFill>
            <a:schemeClr val="bg2">
              <a:alpha val="90000"/>
            </a:schemeClr>
          </a:solidFill>
          <a:ln w="34925" cmpd="dbl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29200" y="3298210"/>
            <a:ext cx="4343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Iowa: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4 hits</a:t>
            </a:r>
            <a:endParaRPr lang="en-US" sz="1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Sioux City Journal, Waterloo-Cedar Falls Courier,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KWWL-TV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KTIV-TV 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Minnesota: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3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Star Tribune (2) &amp;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Daily Journal 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Nebraska: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6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Omaha World-Herald, Lincoln Journal Star, Norfolk Daily News, Hastings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Tribune &amp;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KLKN-TV (2)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North Dakota: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 hit</a:t>
            </a:r>
            <a:endParaRPr lang="en-US" sz="1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Prairie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Broadcasting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South Dakota: </a:t>
            </a:r>
            <a:r>
              <a:rPr 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 hit</a:t>
            </a:r>
            <a:endParaRPr lang="en-US" sz="1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Yankton Daily Press &amp; Dakotan </a:t>
            </a:r>
            <a:endParaRPr lang="en-US" sz="1200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Wisconsin: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 hit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WDJT-TV, WUWM-FM &amp; Wisconsin Public Radio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5659160"/>
            <a:ext cx="3505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REGION </a:t>
            </a:r>
            <a:r>
              <a:rPr lang="en-US" sz="44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4400" b="1" spc="50" dirty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57800" y="2286000"/>
            <a:ext cx="3505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REGION </a:t>
            </a:r>
            <a:r>
              <a:rPr lang="en-US" sz="44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4400" b="1" spc="50" dirty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67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90600" y="191869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Hits by Region/State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0" y="2535212"/>
            <a:ext cx="4419600" cy="3941788"/>
          </a:xfrm>
          <a:prstGeom prst="roundRect">
            <a:avLst/>
          </a:prstGeom>
          <a:solidFill>
            <a:schemeClr val="bg2">
              <a:alpha val="49000"/>
            </a:schemeClr>
          </a:solidFill>
          <a:ln w="34925" cmpd="dbl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648200" y="1219200"/>
            <a:ext cx="4495800" cy="3982760"/>
          </a:xfrm>
          <a:prstGeom prst="roundRect">
            <a:avLst/>
          </a:prstGeom>
          <a:solidFill>
            <a:schemeClr val="bg2">
              <a:alpha val="49000"/>
            </a:schemeClr>
          </a:solidFill>
          <a:ln w="34925" cmpd="dbl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" y="2723614"/>
            <a:ext cx="43434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Alabama: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3 </a:t>
            </a:r>
            <a:r>
              <a:rPr 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hits</a:t>
            </a:r>
            <a:endParaRPr lang="en-US" sz="1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WAFF-TV, WSFA-TV &amp; AL.com 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Florida: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6 hits  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WFLX-TV, Capital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Soup, Miami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Herald, Bradenton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Herald (2), &amp; FOX 29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Georgia: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3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WALB-TV, Telegraph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&amp; Georgia Health 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Mississippi: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3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Sun Herald, WDAM-TV &amp; WLOX-TV 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North Carolina: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14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Greensboro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News &amp; Record (7),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Charlotte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Observer,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News &amp; Observer, Asheville Citizen-Times, News 13 at 5am -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WLOS-TV (2) &amp; WECT-TV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South Carolina: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5 hits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The Herald, Sun News, WCSC-TV,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Island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Packet, The State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&amp; WMBE-TV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Tennessee: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6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Tennessean (2),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Knoxville News-Sentinel, Orlando Medical News, Commercial Appeal &amp;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WMC-TV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4400" y="1437144"/>
            <a:ext cx="4495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Arkansas: </a:t>
            </a:r>
            <a:r>
              <a:rPr 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 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Kansas: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 hit</a:t>
            </a:r>
            <a:endParaRPr lang="en-US" sz="1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Wichita Eagle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Louisiana: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2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KSLA-TV &amp; WVUE-TV  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Missouri: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3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Kansas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City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Star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&amp; St. Louis Post-Dispatch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(2) 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Oklahoma: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 hit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KWTV-TV  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Texas: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15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Fort Worth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Star-Telegram,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San Antonio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Express-News (2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), Tyler Morning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Telegraph,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Odessa American, Gilmer Mirror,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ExpressNews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KLTV-TV, KRHD-TV, KTRE-TV, KAUZ-TV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KUHF-FM (4)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8625" y="1676400"/>
            <a:ext cx="3505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REGION </a:t>
            </a:r>
            <a:r>
              <a:rPr lang="en-US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endParaRPr lang="en-US" sz="4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05400" y="5201960"/>
            <a:ext cx="3505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REGION </a:t>
            </a:r>
            <a:r>
              <a:rPr lang="en-US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 </a:t>
            </a:r>
            <a:endParaRPr lang="en-US" sz="4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71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90600" y="191869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Hits by Region/State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6200" y="1981200"/>
            <a:ext cx="4038600" cy="2743200"/>
          </a:xfrm>
          <a:prstGeom prst="roundRect">
            <a:avLst/>
          </a:prstGeom>
          <a:solidFill>
            <a:schemeClr val="bg2">
              <a:alpha val="90000"/>
            </a:schemeClr>
          </a:solidFill>
          <a:ln w="34925" cmpd="dbl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2400" y="2295942"/>
            <a:ext cx="3886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Arizona: </a:t>
            </a:r>
            <a:r>
              <a:rPr 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 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Colorado: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3 hits  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BenefitsPro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&amp; The Gazette (2)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Idaho: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 hit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Idaho Statesman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Montana: </a:t>
            </a:r>
            <a:r>
              <a:rPr 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New Mexico: </a:t>
            </a:r>
            <a:r>
              <a:rPr 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Utah: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 hit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St. George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News</a:t>
            </a:r>
            <a:endParaRPr lang="en-US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Wyoming: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419600" y="3136880"/>
            <a:ext cx="4648200" cy="3492520"/>
          </a:xfrm>
          <a:prstGeom prst="roundRect">
            <a:avLst/>
          </a:prstGeom>
          <a:solidFill>
            <a:schemeClr val="bg2">
              <a:alpha val="90000"/>
            </a:schemeClr>
          </a:solidFill>
          <a:ln w="34925" cmpd="dbl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495800" y="3386078"/>
            <a:ext cx="457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Alaska: </a:t>
            </a:r>
            <a:r>
              <a:rPr 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 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California: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17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Sacramento Bee, Modesto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Bee,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Fresno Bee, Mount Shasta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Herald, Tribune,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BioSpace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IT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Net (2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), Consumer Electronics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Net, KNX-AM, JD Supra,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Business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KUSI-TV, California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Broker,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Insure.com, DMN Newswire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&amp; Review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Seeker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Hawaii: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2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KHNL-TV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&amp; KFVE-TV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Nevada: </a:t>
            </a:r>
            <a:r>
              <a:rPr 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Oregon: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 hit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The Lund Report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Washington: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4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News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Tribune, Bellingham Herald, Tri-City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Herald &amp; KNDO-TV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4800" y="4953000"/>
            <a:ext cx="3505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REGION </a:t>
            </a:r>
            <a:r>
              <a:rPr lang="en-US" sz="44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4400" b="1" spc="50" dirty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05400" y="2133600"/>
            <a:ext cx="3505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REGION 8</a:t>
            </a:r>
            <a:endParaRPr lang="en-US" sz="4400" b="1" spc="50" dirty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67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Callout 1 3"/>
          <p:cNvSpPr/>
          <p:nvPr/>
        </p:nvSpPr>
        <p:spPr>
          <a:xfrm>
            <a:off x="3276600" y="634553"/>
            <a:ext cx="5791200" cy="2794447"/>
          </a:xfrm>
          <a:prstGeom prst="borderCallout1">
            <a:avLst>
              <a:gd name="adj1" fmla="val 58438"/>
              <a:gd name="adj2" fmla="val -2298"/>
              <a:gd name="adj3" fmla="val 28244"/>
              <a:gd name="adj4" fmla="val -34763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3665" y="304800"/>
            <a:ext cx="2133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CHART BY TONE</a:t>
            </a:r>
            <a:endParaRPr lang="en-US" sz="2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457200" y="4038600"/>
            <a:ext cx="5638800" cy="2487976"/>
          </a:xfrm>
          <a:prstGeom prst="borderCallout1">
            <a:avLst>
              <a:gd name="adj1" fmla="val 37026"/>
              <a:gd name="adj2" fmla="val -44395"/>
              <a:gd name="adj3" fmla="val 38092"/>
              <a:gd name="adj4" fmla="val -44461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400800" y="4876800"/>
            <a:ext cx="1033931" cy="555532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10400" y="5446693"/>
            <a:ext cx="205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CHART BY MEDIA</a:t>
            </a:r>
            <a:endParaRPr lang="en-US" sz="2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81400" y="819067"/>
            <a:ext cx="5257799" cy="243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185652"/>
            <a:ext cx="5181600" cy="219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71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5177</TotalTime>
  <Words>1179</Words>
  <Application>Microsoft Office PowerPoint</Application>
  <PresentationFormat>On-screen Show (4:3)</PresentationFormat>
  <Paragraphs>171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ReDonah Anderson</dc:creator>
  <cp:lastModifiedBy>Illana Maze</cp:lastModifiedBy>
  <cp:revision>231</cp:revision>
  <dcterms:created xsi:type="dcterms:W3CDTF">2016-05-25T13:52:28Z</dcterms:created>
  <dcterms:modified xsi:type="dcterms:W3CDTF">2017-08-30T23:37:19Z</dcterms:modified>
</cp:coreProperties>
</file>