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3"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97" autoAdjust="0"/>
    <p:restoredTop sz="94845" autoAdjust="0"/>
  </p:normalViewPr>
  <p:slideViewPr>
    <p:cSldViewPr>
      <p:cViewPr>
        <p:scale>
          <a:sx n="90" d="100"/>
          <a:sy n="90" d="100"/>
        </p:scale>
        <p:origin x="-72" y="-5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D86FA-5680-40D9-98F2-E9359783F06B}" type="datetimeFigureOut">
              <a:rPr lang="en-US" smtClean="0"/>
              <a:t>10/13/2016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DA1F3F-05FD-4706-8DD4-B6519C4A9A87}" type="slidenum">
              <a:rPr lang="en-US" smtClean="0"/>
              <a:t>‹#›</a:t>
            </a:fld>
            <a:endParaRPr lang="en-US"/>
          </a:p>
        </p:txBody>
      </p:sp>
    </p:spTree>
    <p:extLst>
      <p:ext uri="{BB962C8B-B14F-4D97-AF65-F5344CB8AC3E}">
        <p14:creationId xmlns:p14="http://schemas.microsoft.com/office/powerpoint/2010/main" val="154711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B649C-6D5B-B440-9838-FAD6A9A02D97}" type="slidenum">
              <a:rPr lang="en-US" smtClean="0"/>
              <a:pPr/>
              <a:t>3</a:t>
            </a:fld>
            <a:endParaRPr lang="en-US"/>
          </a:p>
        </p:txBody>
      </p:sp>
    </p:spTree>
    <p:extLst>
      <p:ext uri="{BB962C8B-B14F-4D97-AF65-F5344CB8AC3E}">
        <p14:creationId xmlns:p14="http://schemas.microsoft.com/office/powerpoint/2010/main" val="4075841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420791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188862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137992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27103-6800-4687-BEE0-FCE4CC75FD68}"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466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927103-6800-4687-BEE0-FCE4CC75FD68}"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369958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27103-6800-4687-BEE0-FCE4CC75FD68}"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42039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927103-6800-4687-BEE0-FCE4CC75FD68}" type="datetimeFigureOut">
              <a:rPr lang="en-US" smtClean="0"/>
              <a:t>10/13/2016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75240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27103-6800-4687-BEE0-FCE4CC75FD68}" type="datetimeFigureOut">
              <a:rPr lang="en-US" smtClean="0"/>
              <a:t>10/13/2016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10518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7103-6800-4687-BEE0-FCE4CC75FD68}" type="datetimeFigureOut">
              <a:rPr lang="en-US" smtClean="0"/>
              <a:t>10/13/2016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361612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27103-6800-4687-BEE0-FCE4CC75FD68}"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136935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27103-6800-4687-BEE0-FCE4CC75FD68}"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B432-2B65-44EF-8EAE-9B0A41BDC8F7}" type="slidenum">
              <a:rPr lang="en-US" smtClean="0"/>
              <a:t>‹#›</a:t>
            </a:fld>
            <a:endParaRPr lang="en-US"/>
          </a:p>
        </p:txBody>
      </p:sp>
    </p:spTree>
    <p:extLst>
      <p:ext uri="{BB962C8B-B14F-4D97-AF65-F5344CB8AC3E}">
        <p14:creationId xmlns:p14="http://schemas.microsoft.com/office/powerpoint/2010/main" val="278288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27103-6800-4687-BEE0-FCE4CC75FD68}" type="datetimeFigureOut">
              <a:rPr lang="en-US" smtClean="0"/>
              <a:t>10/13/2016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4B432-2B65-44EF-8EAE-9B0A41BDC8F7}" type="slidenum">
              <a:rPr lang="en-US" smtClean="0"/>
              <a:t>‹#›</a:t>
            </a:fld>
            <a:endParaRPr lang="en-US"/>
          </a:p>
        </p:txBody>
      </p:sp>
    </p:spTree>
    <p:extLst>
      <p:ext uri="{BB962C8B-B14F-4D97-AF65-F5344CB8AC3E}">
        <p14:creationId xmlns:p14="http://schemas.microsoft.com/office/powerpoint/2010/main" val="627773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6.jpg"/><Relationship Id="rId3" Type="http://schemas.openxmlformats.org/officeDocument/2006/relationships/hyperlink" Target="http://www.dispatch.com/content/stories/editorials/2016/01/08/1-people-need-health-care-one-way-or-the-other.html" TargetMode="External"/><Relationship Id="rId7" Type="http://schemas.openxmlformats.org/officeDocument/2006/relationships/hyperlink" Target="http://www.usatoday.com/story/money/personalfinance/2016/09/25/open-enrollment-enroll-benefits-work-mistakes/90698514/" TargetMode="External"/><Relationship Id="rId12" Type="http://schemas.openxmlformats.org/officeDocument/2006/relationships/hyperlink" Target="http://www.startribune.com/minnesota-small-businesses-will-see-smaller-jumps-in-health-insurance-rates/39295317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npr.org/2016/09/13/493723380/why-gap-insurance-is-making-a-comeback" TargetMode="External"/><Relationship Id="rId11" Type="http://schemas.openxmlformats.org/officeDocument/2006/relationships/image" Target="../media/image5.png"/><Relationship Id="rId5" Type="http://schemas.openxmlformats.org/officeDocument/2006/relationships/hyperlink" Target="http://www.npr.org/sections/health-shots/2016/09/13/493695824/would-you-like-some-insurance-with-your-insurance?ft=nprml&amp;f=" TargetMode="External"/><Relationship Id="rId10" Type="http://schemas.openxmlformats.org/officeDocument/2006/relationships/hyperlink" Target="http://www.newsobserver.com/opinion/letters-to-the-editor/article104286576.html" TargetMode="External"/><Relationship Id="rId4" Type="http://schemas.openxmlformats.org/officeDocument/2006/relationships/image" Target="../media/image3.png"/><Relationship Id="rId9" Type="http://schemas.openxmlformats.org/officeDocument/2006/relationships/hyperlink" Target="http://www.usatoday.com/story/news/politics/2016/09/08/costs-not-all-ails-obamacare-exchanges-try-proving-legal-status/89887736/" TargetMode="Externa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npr.org/2016/09/13/493723380/why-gap-insurance-is-making-a-comeback" TargetMode="External"/><Relationship Id="rId7" Type="http://schemas.openxmlformats.org/officeDocument/2006/relationships/hyperlink" Target="http://www.krmsradio.com/show-archive-podcast/"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usatoday.com/videos/news/2016/09/08/89993164/" TargetMode="External"/><Relationship Id="rId4" Type="http://schemas.openxmlformats.org/officeDocument/2006/relationships/image" Target="../media/image4.jpg"/><Relationship Id="rId9" Type="http://schemas.openxmlformats.org/officeDocument/2006/relationships/hyperlink" Target="http://www.mmsend79.com/link.cfm?r=lFodIkr1DH5DD-I-KId81g~~&amp;pe=SHuoLLcSN6R6Ha2Y391hNHgg3PFp9W9ByXlJGbFFwVLKFbBJzv3oKn7R0ELmF9Q4TJgM3t8edq-fzrLcoYmpzw~~"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hyperlink" Target="https://twitter.com/nahudotorg"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hyperlink" Target="http://www.facebook.com/NationalAssociationofHealthUnderwriters" TargetMode="External"/><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www.nahu.org/media/media/kit/NAHUSocialMediaReportSeptember2016.pdf"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owerpoint Template 04-03.png"/>
          <p:cNvPicPr>
            <a:picLocks noChangeAspect="1"/>
          </p:cNvPicPr>
          <p:nvPr/>
        </p:nvPicPr>
        <p:blipFill>
          <a:blip r:embed="rId2"/>
          <a:stretch>
            <a:fillRect/>
          </a:stretch>
        </p:blipFill>
        <p:spPr>
          <a:xfrm>
            <a:off x="-1" y="0"/>
            <a:ext cx="9144000" cy="6861937"/>
          </a:xfrm>
          <a:prstGeom prst="rect">
            <a:avLst/>
          </a:prstGeom>
        </p:spPr>
      </p:pic>
      <p:sp>
        <p:nvSpPr>
          <p:cNvPr id="5" name="Title 1"/>
          <p:cNvSpPr txBox="1">
            <a:spLocks/>
          </p:cNvSpPr>
          <p:nvPr/>
        </p:nvSpPr>
        <p:spPr>
          <a:xfrm>
            <a:off x="457200" y="3663783"/>
            <a:ext cx="8229600" cy="1266568"/>
          </a:xfrm>
          <a:prstGeom prst="rect">
            <a:avLst/>
          </a:prstGeom>
        </p:spPr>
        <p:txBody>
          <a:bodyPr vert="horz" lIns="91440" tIns="45720" rIns="91440" bIns="45720" rtlCol="0" anchor="ctr">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lang="en-US" sz="4800" b="1" dirty="0" smtClean="0">
                <a:latin typeface="Arial" panose="020B0604020202020204" pitchFamily="34" charset="0"/>
                <a:ea typeface="+mj-ea"/>
                <a:cs typeface="Arial" panose="020B0604020202020204" pitchFamily="34" charset="0"/>
              </a:rPr>
              <a:t>MEDIA HIT HIGHLIGHTS </a:t>
            </a:r>
            <a:endParaRPr kumimoji="0" lang="en-US" sz="4800" b="1"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7" name="Title 1"/>
          <p:cNvSpPr txBox="1">
            <a:spLocks/>
          </p:cNvSpPr>
          <p:nvPr/>
        </p:nvSpPr>
        <p:spPr>
          <a:xfrm>
            <a:off x="457199" y="5277104"/>
            <a:ext cx="8229600" cy="846667"/>
          </a:xfrm>
          <a:prstGeom prst="rect">
            <a:avLst/>
          </a:prstGeom>
        </p:spPr>
        <p:txBody>
          <a:bodyPr vert="horz" lIns="91440" tIns="45720" rIns="91440" bIns="45720" rtlCol="0" anchor="ctr">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lang="en-US" sz="2800" dirty="0" smtClean="0">
                <a:latin typeface="Arial" panose="020B0604020202020204" pitchFamily="34" charset="0"/>
                <a:ea typeface="+mj-ea"/>
                <a:cs typeface="Arial" panose="020B0604020202020204" pitchFamily="34" charset="0"/>
              </a:rPr>
              <a:t>SEPTEMBER 2016</a:t>
            </a:r>
            <a:endParaRPr kumimoji="0" lang="en-US" sz="28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9" name="Title 1"/>
          <p:cNvSpPr txBox="1">
            <a:spLocks/>
          </p:cNvSpPr>
          <p:nvPr/>
        </p:nvSpPr>
        <p:spPr>
          <a:xfrm>
            <a:off x="2331101" y="432000"/>
            <a:ext cx="8229600" cy="846667"/>
          </a:xfrm>
          <a:prstGeom prst="rect">
            <a:avLst/>
          </a:prstGeom>
        </p:spPr>
        <p:txBody>
          <a:bodyPr vert="horz" lIns="91440" tIns="45720" rIns="91440" bIns="45720" rtlCol="0" anchor="ctr">
            <a:normAutofit/>
          </a:bodyPr>
          <a:lstStyle/>
          <a:p>
            <a:pPr>
              <a:spcBef>
                <a:spcPct val="0"/>
              </a:spcBef>
              <a:defRPr/>
            </a:pPr>
            <a:endParaRPr kumimoji="0" lang="en-US" sz="3200" u="none" strike="noStrike" kern="1200" cap="none" spc="0" normalizeH="0" baseline="0" noProof="0" dirty="0">
              <a:ln>
                <a:noFill/>
              </a:ln>
              <a:solidFill>
                <a:schemeClr val="bg1"/>
              </a:solidFill>
              <a:effectLst/>
              <a:uLnTx/>
              <a:uFillTx/>
              <a:latin typeface="Trebuchet MS"/>
              <a:ea typeface="+mj-ea"/>
              <a:cs typeface="Trebuchet MS"/>
            </a:endParaRPr>
          </a:p>
        </p:txBody>
      </p:sp>
    </p:spTree>
    <p:extLst>
      <p:ext uri="{BB962C8B-B14F-4D97-AF65-F5344CB8AC3E}">
        <p14:creationId xmlns:p14="http://schemas.microsoft.com/office/powerpoint/2010/main" val="3732418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werpoint Template 05-02.png"/>
          <p:cNvPicPr>
            <a:picLocks noChangeAspect="1"/>
          </p:cNvPicPr>
          <p:nvPr/>
        </p:nvPicPr>
        <p:blipFill>
          <a:blip r:embed="rId2"/>
          <a:stretch>
            <a:fillRect/>
          </a:stretch>
        </p:blipFill>
        <p:spPr>
          <a:xfrm>
            <a:off x="0" y="0"/>
            <a:ext cx="9144000" cy="6858000"/>
          </a:xfrm>
          <a:prstGeom prst="rect">
            <a:avLst/>
          </a:prstGeom>
        </p:spPr>
      </p:pic>
      <p:sp>
        <p:nvSpPr>
          <p:cNvPr id="7" name="Title 1"/>
          <p:cNvSpPr txBox="1">
            <a:spLocks/>
          </p:cNvSpPr>
          <p:nvPr/>
        </p:nvSpPr>
        <p:spPr>
          <a:xfrm>
            <a:off x="457200" y="103733"/>
            <a:ext cx="8229600" cy="846667"/>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BY</a:t>
            </a:r>
            <a:r>
              <a:rPr kumimoji="0" lang="en-US" sz="3200" u="none" strike="noStrike" kern="1200" cap="none" spc="0" normalizeH="0" noProof="0" dirty="0" smtClean="0">
                <a:ln>
                  <a:noFill/>
                </a:ln>
                <a:solidFill>
                  <a:schemeClr val="bg1"/>
                </a:solidFill>
                <a:effectLst/>
                <a:uLnTx/>
                <a:uFillTx/>
                <a:latin typeface="Arial" panose="020B0604020202020204" pitchFamily="34" charset="0"/>
                <a:ea typeface="+mj-ea"/>
                <a:cs typeface="Arial" panose="020B0604020202020204" pitchFamily="34" charset="0"/>
              </a:rPr>
              <a:t> THE NUMBERS</a:t>
            </a:r>
            <a:endParaRPr kumimoji="0" lang="en-US" sz="320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8" name="Content Placeholder 2"/>
          <p:cNvSpPr txBox="1">
            <a:spLocks/>
          </p:cNvSpPr>
          <p:nvPr/>
        </p:nvSpPr>
        <p:spPr>
          <a:xfrm>
            <a:off x="523875" y="2265216"/>
            <a:ext cx="8229600" cy="3987800"/>
          </a:xfrm>
          <a:prstGeom prst="rect">
            <a:avLst/>
          </a:prstGeom>
        </p:spPr>
        <p:txBody>
          <a:bodyPr vert="horz" lIns="91440" tIns="45720" rIns="91440" bIns="45720" rtlCol="0">
            <a:normAutofit/>
          </a:bodyPr>
          <a:lstStyle/>
          <a:p>
            <a:pPr marL="342900" indent="-342900">
              <a:spcBef>
                <a:spcPct val="20000"/>
              </a:spcBef>
              <a:buSzPct val="65000"/>
              <a:buFont typeface="Wingdings" charset="2"/>
              <a:buChar char="§"/>
              <a:defRPr/>
            </a:pPr>
            <a:r>
              <a:rPr lang="en-US" sz="2400" i="1" dirty="0">
                <a:solidFill>
                  <a:srgbClr val="C00000"/>
                </a:solidFill>
                <a:latin typeface="Arial" panose="020B0604020202020204" pitchFamily="34" charset="0"/>
                <a:cs typeface="Arial" panose="020B0604020202020204" pitchFamily="34" charset="0"/>
              </a:rPr>
              <a:t>In </a:t>
            </a:r>
            <a:r>
              <a:rPr lang="en-US" sz="2400" i="1" dirty="0" smtClean="0">
                <a:solidFill>
                  <a:srgbClr val="C00000"/>
                </a:solidFill>
                <a:latin typeface="Arial" panose="020B0604020202020204" pitchFamily="34" charset="0"/>
                <a:cs typeface="Arial" panose="020B0604020202020204" pitchFamily="34" charset="0"/>
              </a:rPr>
              <a:t>September, </a:t>
            </a:r>
            <a:r>
              <a:rPr lang="en-US" sz="2400" i="1" dirty="0">
                <a:solidFill>
                  <a:srgbClr val="C00000"/>
                </a:solidFill>
                <a:latin typeface="Arial" panose="020B0604020202020204" pitchFamily="34" charset="0"/>
                <a:cs typeface="Arial" panose="020B0604020202020204" pitchFamily="34" charset="0"/>
              </a:rPr>
              <a:t>NAHU received more than </a:t>
            </a:r>
            <a:r>
              <a:rPr lang="en-US" sz="2400" i="1" dirty="0" smtClean="0">
                <a:solidFill>
                  <a:srgbClr val="C00000"/>
                </a:solidFill>
                <a:latin typeface="Arial" panose="020B0604020202020204" pitchFamily="34" charset="0"/>
                <a:cs typeface="Arial" panose="020B0604020202020204" pitchFamily="34" charset="0"/>
              </a:rPr>
              <a:t>343 </a:t>
            </a:r>
            <a:r>
              <a:rPr lang="en-US" sz="2400" i="1" dirty="0">
                <a:solidFill>
                  <a:srgbClr val="C00000"/>
                </a:solidFill>
                <a:latin typeface="Arial" panose="020B0604020202020204" pitchFamily="34" charset="0"/>
                <a:cs typeface="Arial" panose="020B0604020202020204" pitchFamily="34" charset="0"/>
              </a:rPr>
              <a:t>press </a:t>
            </a:r>
            <a:r>
              <a:rPr lang="en-US" sz="2400" i="1" dirty="0" smtClean="0">
                <a:solidFill>
                  <a:srgbClr val="C00000"/>
                </a:solidFill>
                <a:latin typeface="Arial" panose="020B0604020202020204" pitchFamily="34" charset="0"/>
                <a:cs typeface="Arial" panose="020B0604020202020204" pitchFamily="34" charset="0"/>
              </a:rPr>
              <a:t>hits.</a:t>
            </a:r>
          </a:p>
          <a:p>
            <a:pPr marL="342900" indent="-342900">
              <a:spcBef>
                <a:spcPct val="20000"/>
              </a:spcBef>
              <a:buSzPct val="65000"/>
              <a:buFont typeface="Wingdings" charset="2"/>
              <a:buChar char="§"/>
              <a:defRPr/>
            </a:pPr>
            <a:endParaRPr lang="en-US" sz="2000" dirty="0" smtClean="0">
              <a:latin typeface="Arial" panose="020B0604020202020204" pitchFamily="34" charset="0"/>
              <a:cs typeface="Arial" panose="020B0604020202020204" pitchFamily="34" charset="0"/>
            </a:endParaRPr>
          </a:p>
          <a:p>
            <a:pPr marL="342900" indent="-342900">
              <a:spcBef>
                <a:spcPct val="20000"/>
              </a:spcBef>
              <a:buSzPct val="65000"/>
              <a:buFont typeface="Wingdings" charset="2"/>
              <a:buChar char="§"/>
              <a:defRPr/>
            </a:pPr>
            <a:r>
              <a:rPr lang="en-US" sz="2400" dirty="0" smtClean="0">
                <a:latin typeface="Arial" panose="020B0604020202020204" pitchFamily="34" charset="0"/>
                <a:cs typeface="Arial" panose="020B0604020202020204" pitchFamily="34" charset="0"/>
              </a:rPr>
              <a:t>In </a:t>
            </a:r>
            <a:r>
              <a:rPr lang="en-US" sz="2400" dirty="0">
                <a:latin typeface="Arial" panose="020B0604020202020204" pitchFamily="34" charset="0"/>
                <a:cs typeface="Arial" panose="020B0604020202020204" pitchFamily="34" charset="0"/>
              </a:rPr>
              <a:t>August, NAHU received more than 385 press hits.</a:t>
            </a:r>
            <a:endParaRPr lang="en-US" dirty="0">
              <a:latin typeface="Arial" panose="020B0604020202020204" pitchFamily="34" charset="0"/>
              <a:cs typeface="Arial" panose="020B0604020202020204" pitchFamily="34" charset="0"/>
            </a:endParaRPr>
          </a:p>
          <a:p>
            <a:pPr>
              <a:spcBef>
                <a:spcPct val="20000"/>
              </a:spcBef>
              <a:buSzPct val="65000"/>
              <a:defRPr/>
            </a:pPr>
            <a:endParaRPr lang="en-US" dirty="0">
              <a:latin typeface="Arial" panose="020B0604020202020204" pitchFamily="34" charset="0"/>
              <a:cs typeface="Arial" panose="020B0604020202020204" pitchFamily="34" charset="0"/>
            </a:endParaRPr>
          </a:p>
          <a:p>
            <a:pPr marL="342900" indent="-342900">
              <a:spcBef>
                <a:spcPct val="20000"/>
              </a:spcBef>
              <a:buSzPct val="65000"/>
              <a:buFont typeface="Wingdings" charset="2"/>
              <a:buChar char="§"/>
              <a:defRPr/>
            </a:pPr>
            <a:r>
              <a:rPr lang="en-US" sz="2400" dirty="0">
                <a:latin typeface="Arial" panose="020B0604020202020204" pitchFamily="34" charset="0"/>
                <a:cs typeface="Arial" panose="020B0604020202020204" pitchFamily="34" charset="0"/>
              </a:rPr>
              <a:t>In July, NAHU received more than 363 press hits.</a:t>
            </a:r>
          </a:p>
          <a:p>
            <a:pPr marL="342900" indent="-342900">
              <a:spcBef>
                <a:spcPct val="20000"/>
              </a:spcBef>
              <a:buSzPct val="65000"/>
              <a:buFont typeface="Wingdings" charset="2"/>
              <a:buChar char="§"/>
              <a:defRPr/>
            </a:pPr>
            <a:endParaRPr lang="en-US" dirty="0" smtClean="0">
              <a:latin typeface="Arial" panose="020B0604020202020204" pitchFamily="34" charset="0"/>
              <a:cs typeface="Arial" panose="020B0604020202020204" pitchFamily="34" charset="0"/>
            </a:endParaRPr>
          </a:p>
          <a:p>
            <a:pPr marL="342900" indent="-342900">
              <a:spcBef>
                <a:spcPct val="20000"/>
              </a:spcBef>
              <a:buSzPct val="65000"/>
              <a:buFont typeface="Wingdings" charset="2"/>
              <a:buChar char="§"/>
              <a:defRPr/>
            </a:pPr>
            <a:r>
              <a:rPr lang="en-US" sz="2400" dirty="0" smtClean="0">
                <a:latin typeface="Arial" panose="020B0604020202020204" pitchFamily="34" charset="0"/>
                <a:cs typeface="Arial" panose="020B0604020202020204" pitchFamily="34" charset="0"/>
              </a:rPr>
              <a:t>So far in 2016, NAHU has received 4,359 press hits.</a:t>
            </a:r>
          </a:p>
          <a:p>
            <a:pPr>
              <a:spcBef>
                <a:spcPct val="20000"/>
              </a:spcBef>
              <a:buSzPct val="65000"/>
              <a:defRPr/>
            </a:pPr>
            <a:endParaRPr lang="en-US" dirty="0">
              <a:latin typeface="Arial" panose="020B0604020202020204" pitchFamily="34" charset="0"/>
              <a:cs typeface="Arial" panose="020B0604020202020204" pitchFamily="34" charset="0"/>
            </a:endParaRPr>
          </a:p>
          <a:p>
            <a:pPr marL="342900" indent="-342900">
              <a:spcBef>
                <a:spcPct val="20000"/>
              </a:spcBef>
              <a:buSzPct val="65000"/>
              <a:buFont typeface="Wingdings" charset="2"/>
              <a:buChar char="§"/>
              <a:defRPr/>
            </a:pPr>
            <a:r>
              <a:rPr lang="en-US" sz="2400" dirty="0">
                <a:latin typeface="Arial" panose="020B0604020202020204" pitchFamily="34" charset="0"/>
                <a:cs typeface="Arial" panose="020B0604020202020204" pitchFamily="34" charset="0"/>
              </a:rPr>
              <a:t>In </a:t>
            </a:r>
            <a:r>
              <a:rPr lang="en-US" sz="2400" dirty="0" smtClean="0">
                <a:latin typeface="Arial" panose="020B0604020202020204" pitchFamily="34" charset="0"/>
                <a:cs typeface="Arial" panose="020B0604020202020204" pitchFamily="34" charset="0"/>
              </a:rPr>
              <a:t>2015, </a:t>
            </a:r>
            <a:r>
              <a:rPr lang="en-US" sz="2400" dirty="0">
                <a:latin typeface="Arial" panose="020B0604020202020204" pitchFamily="34" charset="0"/>
                <a:cs typeface="Arial" panose="020B0604020202020204" pitchFamily="34" charset="0"/>
              </a:rPr>
              <a:t>NAHU received more than </a:t>
            </a:r>
            <a:r>
              <a:rPr lang="en-US" sz="2400" dirty="0" smtClean="0">
                <a:latin typeface="Arial" panose="020B0604020202020204" pitchFamily="34" charset="0"/>
                <a:cs typeface="Arial" panose="020B0604020202020204" pitchFamily="34" charset="0"/>
              </a:rPr>
              <a:t>7,300 </a:t>
            </a:r>
            <a:r>
              <a:rPr lang="en-US" sz="2400" dirty="0">
                <a:latin typeface="Arial" panose="020B0604020202020204" pitchFamily="34" charset="0"/>
                <a:cs typeface="Arial" panose="020B0604020202020204" pitchFamily="34" charset="0"/>
              </a:rPr>
              <a:t>press hits.</a:t>
            </a:r>
          </a:p>
          <a:p>
            <a:pPr marL="342900" indent="-342900">
              <a:spcBef>
                <a:spcPct val="20000"/>
              </a:spcBef>
              <a:buSzPct val="65000"/>
              <a:buFont typeface="Wingdings" charset="2"/>
              <a:buChar char="§"/>
              <a:defRPr/>
            </a:pPr>
            <a:endParaRPr lang="en-US" sz="2400" dirty="0">
              <a:latin typeface="Arial" panose="020B0604020202020204" pitchFamily="34" charset="0"/>
              <a:cs typeface="Arial" panose="020B0604020202020204" pitchFamily="34" charset="0"/>
            </a:endParaRPr>
          </a:p>
          <a:p>
            <a:pPr lvl="1">
              <a:spcBef>
                <a:spcPct val="20000"/>
              </a:spcBef>
              <a:buSzPct val="40000"/>
              <a:defRPr/>
            </a:pPr>
            <a:endParaRPr lang="en-US" sz="2400" dirty="0" smtClean="0">
              <a:solidFill>
                <a:srgbClr val="001F58"/>
              </a:solidFill>
              <a:latin typeface="Arial" panose="020B0604020202020204" pitchFamily="34" charset="0"/>
              <a:cs typeface="Arial" panose="020B0604020202020204" pitchFamily="34" charset="0"/>
            </a:endParaRPr>
          </a:p>
          <a:p>
            <a:pPr marL="800100" lvl="1" indent="-342900">
              <a:spcBef>
                <a:spcPct val="20000"/>
              </a:spcBef>
              <a:buSzPct val="40000"/>
              <a:buFont typeface="Wingdings" charset="2"/>
              <a:buChar char=""/>
              <a:defRPr/>
            </a:pPr>
            <a:endParaRPr lang="en-US" sz="2400" dirty="0" smtClean="0">
              <a:solidFill>
                <a:srgbClr val="001F58"/>
              </a:solidFill>
              <a:latin typeface="Trebuchet MS"/>
              <a:cs typeface="Trebuchet MS"/>
            </a:endParaRPr>
          </a:p>
          <a:p>
            <a:pPr marL="800100" lvl="1" indent="-342900">
              <a:spcBef>
                <a:spcPct val="20000"/>
              </a:spcBef>
              <a:buSzPct val="65000"/>
              <a:buFont typeface="Wingdings" charset="2"/>
              <a:buChar char="§"/>
              <a:defRPr/>
            </a:pPr>
            <a:endParaRPr kumimoji="0" lang="en-US" sz="2400" u="none" strike="noStrike" kern="1200" cap="none" spc="0" normalizeH="0" baseline="0" noProof="0" dirty="0" smtClean="0">
              <a:ln>
                <a:noFill/>
              </a:ln>
              <a:solidFill>
                <a:srgbClr val="001F58"/>
              </a:solidFill>
              <a:effectLst/>
              <a:uLnTx/>
              <a:uFillTx/>
              <a:latin typeface="Trebuchet MS"/>
              <a:ea typeface="+mn-ea"/>
              <a:cs typeface="Trebuchet MS"/>
            </a:endParaRPr>
          </a:p>
        </p:txBody>
      </p:sp>
    </p:spTree>
    <p:extLst>
      <p:ext uri="{BB962C8B-B14F-4D97-AF65-F5344CB8AC3E}">
        <p14:creationId xmlns:p14="http://schemas.microsoft.com/office/powerpoint/2010/main" val="1535398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owerpoint Template 05-01.png">
            <a:hlinkClick r:id="rId3"/>
          </p:cNvPr>
          <p:cNvPicPr>
            <a:picLocks noChangeAspect="1"/>
          </p:cNvPicPr>
          <p:nvPr/>
        </p:nvPicPr>
        <p:blipFill>
          <a:blip r:embed="rId4"/>
          <a:stretch>
            <a:fillRect/>
          </a:stretch>
        </p:blipFill>
        <p:spPr>
          <a:xfrm>
            <a:off x="40410" y="0"/>
            <a:ext cx="9144000" cy="6858000"/>
          </a:xfrm>
          <a:prstGeom prst="rect">
            <a:avLst/>
          </a:prstGeom>
        </p:spPr>
      </p:pic>
      <p:sp>
        <p:nvSpPr>
          <p:cNvPr id="9" name="Title 1"/>
          <p:cNvSpPr txBox="1">
            <a:spLocks/>
          </p:cNvSpPr>
          <p:nvPr/>
        </p:nvSpPr>
        <p:spPr>
          <a:xfrm>
            <a:off x="457200" y="103733"/>
            <a:ext cx="8229600" cy="846667"/>
          </a:xfrm>
          <a:prstGeom prst="rect">
            <a:avLst/>
          </a:prstGeom>
        </p:spPr>
        <p:txBody>
          <a:bodyPr vert="horz" lIns="91440" tIns="45720" rIns="91440" bIns="45720" rtlCol="0" anchor="ctr">
            <a:normAutofit/>
          </a:bodyPr>
          <a:lstStyle/>
          <a:p>
            <a:pPr lvl="0" algn="ctr">
              <a:spcBef>
                <a:spcPct val="0"/>
              </a:spcBef>
              <a:defRPr/>
            </a:pPr>
            <a:r>
              <a:rPr kumimoji="0" lang="en-US" sz="3200" u="none" strike="noStrike" kern="1200" cap="none" spc="0" normalizeH="0" noProof="0" dirty="0" smtClean="0">
                <a:ln>
                  <a:noFill/>
                </a:ln>
                <a:effectLst/>
                <a:uLnTx/>
                <a:uFillTx/>
                <a:latin typeface="Arial" panose="020B0604020202020204" pitchFamily="34" charset="0"/>
                <a:ea typeface="+mj-ea"/>
                <a:cs typeface="Arial" panose="020B0604020202020204" pitchFamily="34" charset="0"/>
              </a:rPr>
              <a:t>PRINT MEDIA IN </a:t>
            </a:r>
            <a:r>
              <a:rPr lang="en-US" sz="3200" dirty="0">
                <a:latin typeface="Arial" panose="020B0604020202020204" pitchFamily="34" charset="0"/>
                <a:cs typeface="Arial" panose="020B0604020202020204" pitchFamily="34" charset="0"/>
              </a:rPr>
              <a:t>SEPTEMBER </a:t>
            </a:r>
            <a:endParaRPr kumimoji="0" lang="en-US" sz="32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8" name="Content Placeholder 2">
            <a:hlinkClick r:id="rId5"/>
          </p:cNvPr>
          <p:cNvSpPr txBox="1">
            <a:spLocks/>
          </p:cNvSpPr>
          <p:nvPr/>
        </p:nvSpPr>
        <p:spPr>
          <a:xfrm>
            <a:off x="4809135" y="1219200"/>
            <a:ext cx="4182465" cy="2041238"/>
          </a:xfrm>
          <a:prstGeom prst="rect">
            <a:avLst/>
          </a:prstGeom>
        </p:spPr>
        <p:txBody>
          <a:bodyPr vert="horz" lIns="91440" tIns="45720" rIns="91440" bIns="45720" rtlCol="0">
            <a:normAutofit fontScale="92500" lnSpcReduction="10000"/>
          </a:bodyPr>
          <a:lstStyle/>
          <a:p>
            <a:pPr>
              <a:spcBef>
                <a:spcPct val="0"/>
              </a:spcBef>
              <a:defRPr/>
            </a:pPr>
            <a:r>
              <a:rPr lang="en-US" sz="1050" dirty="0">
                <a:solidFill>
                  <a:srgbClr val="FFFFFF"/>
                </a:solidFill>
                <a:latin typeface="Arial" panose="020B0604020202020204" pitchFamily="34" charset="0"/>
                <a:cs typeface="Arial" panose="020B0604020202020204" pitchFamily="34" charset="0"/>
              </a:rPr>
              <a:t>Gap plans, used to cover out-of-pocket expenses like high deductibles, are becoming increasingly popular among consumers and businesses.</a:t>
            </a:r>
          </a:p>
          <a:p>
            <a:pPr>
              <a:spcBef>
                <a:spcPct val="0"/>
              </a:spcBef>
              <a:defRPr/>
            </a:pPr>
            <a:endParaRPr lang="en-US" sz="1050" dirty="0">
              <a:solidFill>
                <a:srgbClr val="FFFFFF"/>
              </a:solidFill>
              <a:latin typeface="Arial" panose="020B0604020202020204" pitchFamily="34" charset="0"/>
              <a:cs typeface="Arial" panose="020B0604020202020204" pitchFamily="34" charset="0"/>
            </a:endParaRPr>
          </a:p>
          <a:p>
            <a:pPr>
              <a:spcBef>
                <a:spcPct val="0"/>
              </a:spcBef>
              <a:defRPr/>
            </a:pPr>
            <a:r>
              <a:rPr lang="en-US" sz="1050" dirty="0">
                <a:solidFill>
                  <a:srgbClr val="FFFFFF"/>
                </a:solidFill>
                <a:latin typeface="Arial" panose="020B0604020202020204" pitchFamily="34" charset="0"/>
                <a:cs typeface="Arial" panose="020B0604020202020204" pitchFamily="34" charset="0"/>
              </a:rPr>
              <a:t>The rising price of insurance is driving the trend, explains </a:t>
            </a:r>
            <a:r>
              <a:rPr lang="en-US" sz="1050" b="1" i="1" dirty="0">
                <a:solidFill>
                  <a:srgbClr val="FFFFFF"/>
                </a:solidFill>
                <a:latin typeface="Arial" panose="020B0604020202020204" pitchFamily="34" charset="0"/>
                <a:cs typeface="Arial" panose="020B0604020202020204" pitchFamily="34" charset="0"/>
              </a:rPr>
              <a:t>insurance broker Ryan Hillenbrand, president of the Missouri Association of Health Underwriters</a:t>
            </a:r>
            <a:r>
              <a:rPr lang="en-US" sz="1050" dirty="0">
                <a:solidFill>
                  <a:srgbClr val="FFFFFF"/>
                </a:solidFill>
                <a:latin typeface="Arial" panose="020B0604020202020204" pitchFamily="34" charset="0"/>
                <a:cs typeface="Arial" panose="020B0604020202020204" pitchFamily="34" charset="0"/>
              </a:rPr>
              <a:t>.</a:t>
            </a:r>
          </a:p>
          <a:p>
            <a:pPr>
              <a:spcBef>
                <a:spcPct val="0"/>
              </a:spcBef>
              <a:defRPr/>
            </a:pPr>
            <a:endParaRPr lang="en-US" sz="1050" dirty="0">
              <a:solidFill>
                <a:srgbClr val="FFFFFF"/>
              </a:solidFill>
              <a:latin typeface="Arial" panose="020B0604020202020204" pitchFamily="34" charset="0"/>
              <a:cs typeface="Arial" panose="020B0604020202020204" pitchFamily="34" charset="0"/>
            </a:endParaRPr>
          </a:p>
          <a:p>
            <a:pPr>
              <a:spcBef>
                <a:spcPct val="0"/>
              </a:spcBef>
              <a:defRPr/>
            </a:pPr>
            <a:r>
              <a:rPr lang="en-US" sz="1050" dirty="0">
                <a:solidFill>
                  <a:srgbClr val="FFFFFF"/>
                </a:solidFill>
                <a:latin typeface="Arial" panose="020B0604020202020204" pitchFamily="34" charset="0"/>
                <a:cs typeface="Arial" panose="020B0604020202020204" pitchFamily="34" charset="0"/>
              </a:rPr>
              <a:t>"People see the prices of individual </a:t>
            </a:r>
            <a:endParaRPr lang="en-US" sz="105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50" dirty="0" smtClean="0">
                <a:solidFill>
                  <a:srgbClr val="FFFFFF"/>
                </a:solidFill>
                <a:latin typeface="Arial" panose="020B0604020202020204" pitchFamily="34" charset="0"/>
                <a:cs typeface="Arial" panose="020B0604020202020204" pitchFamily="34" charset="0"/>
              </a:rPr>
              <a:t>insurance </a:t>
            </a:r>
            <a:r>
              <a:rPr lang="en-US" sz="1050" dirty="0">
                <a:solidFill>
                  <a:srgbClr val="FFFFFF"/>
                </a:solidFill>
                <a:latin typeface="Arial" panose="020B0604020202020204" pitchFamily="34" charset="0"/>
                <a:cs typeface="Arial" panose="020B0604020202020204" pitchFamily="34" charset="0"/>
              </a:rPr>
              <a:t>and they say, 'Boy, a </a:t>
            </a:r>
            <a:endParaRPr lang="en-US" sz="105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50" dirty="0" smtClean="0">
                <a:solidFill>
                  <a:srgbClr val="FFFFFF"/>
                </a:solidFill>
                <a:latin typeface="Arial" panose="020B0604020202020204" pitchFamily="34" charset="0"/>
                <a:cs typeface="Arial" panose="020B0604020202020204" pitchFamily="34" charset="0"/>
              </a:rPr>
              <a:t>$</a:t>
            </a:r>
            <a:r>
              <a:rPr lang="en-US" sz="1050" dirty="0">
                <a:solidFill>
                  <a:srgbClr val="FFFFFF"/>
                </a:solidFill>
                <a:latin typeface="Arial" panose="020B0604020202020204" pitchFamily="34" charset="0"/>
                <a:cs typeface="Arial" panose="020B0604020202020204" pitchFamily="34" charset="0"/>
              </a:rPr>
              <a:t>6,000 </a:t>
            </a:r>
            <a:r>
              <a:rPr lang="en-US" sz="1050" dirty="0" smtClean="0">
                <a:solidFill>
                  <a:srgbClr val="FFFFFF"/>
                </a:solidFill>
                <a:latin typeface="Arial" panose="020B0604020202020204" pitchFamily="34" charset="0"/>
                <a:cs typeface="Arial" panose="020B0604020202020204" pitchFamily="34" charset="0"/>
              </a:rPr>
              <a:t>deductible </a:t>
            </a:r>
            <a:r>
              <a:rPr lang="en-US" sz="1050" dirty="0">
                <a:solidFill>
                  <a:srgbClr val="FFFFFF"/>
                </a:solidFill>
                <a:latin typeface="Arial" panose="020B0604020202020204" pitchFamily="34" charset="0"/>
                <a:cs typeface="Arial" panose="020B0604020202020204" pitchFamily="34" charset="0"/>
              </a:rPr>
              <a:t>seems </a:t>
            </a:r>
            <a:r>
              <a:rPr lang="en-US" sz="1050" dirty="0" smtClean="0">
                <a:solidFill>
                  <a:srgbClr val="FFFFFF"/>
                </a:solidFill>
                <a:latin typeface="Arial" panose="020B0604020202020204" pitchFamily="34" charset="0"/>
                <a:cs typeface="Arial" panose="020B0604020202020204" pitchFamily="34" charset="0"/>
              </a:rPr>
              <a:t>really</a:t>
            </a:r>
          </a:p>
          <a:p>
            <a:pPr>
              <a:spcBef>
                <a:spcPct val="0"/>
              </a:spcBef>
              <a:defRPr/>
            </a:pPr>
            <a:r>
              <a:rPr lang="en-US" sz="1050" dirty="0" smtClean="0">
                <a:solidFill>
                  <a:srgbClr val="FFFFFF"/>
                </a:solidFill>
                <a:latin typeface="Arial" panose="020B0604020202020204" pitchFamily="34" charset="0"/>
                <a:cs typeface="Arial" panose="020B0604020202020204" pitchFamily="34" charset="0"/>
              </a:rPr>
              <a:t>high</a:t>
            </a:r>
            <a:r>
              <a:rPr lang="en-US" sz="1050" dirty="0">
                <a:solidFill>
                  <a:srgbClr val="FFFFFF"/>
                </a:solidFill>
                <a:latin typeface="Arial" panose="020B0604020202020204" pitchFamily="34" charset="0"/>
                <a:cs typeface="Arial" panose="020B0604020202020204" pitchFamily="34" charset="0"/>
              </a:rPr>
              <a:t>. I don't </a:t>
            </a:r>
            <a:r>
              <a:rPr lang="en-US" sz="1050" dirty="0" smtClean="0">
                <a:solidFill>
                  <a:srgbClr val="FFFFFF"/>
                </a:solidFill>
                <a:latin typeface="Arial" panose="020B0604020202020204" pitchFamily="34" charset="0"/>
                <a:cs typeface="Arial" panose="020B0604020202020204" pitchFamily="34" charset="0"/>
              </a:rPr>
              <a:t>want </a:t>
            </a:r>
            <a:r>
              <a:rPr lang="en-US" sz="1050" dirty="0">
                <a:solidFill>
                  <a:srgbClr val="FFFFFF"/>
                </a:solidFill>
                <a:latin typeface="Arial" panose="020B0604020202020204" pitchFamily="34" charset="0"/>
                <a:cs typeface="Arial" panose="020B0604020202020204" pitchFamily="34" charset="0"/>
              </a:rPr>
              <a:t>something that </a:t>
            </a:r>
            <a:endParaRPr lang="en-US" sz="105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50" dirty="0" smtClean="0">
                <a:solidFill>
                  <a:srgbClr val="FFFFFF"/>
                </a:solidFill>
                <a:latin typeface="Arial" panose="020B0604020202020204" pitchFamily="34" charset="0"/>
                <a:cs typeface="Arial" panose="020B0604020202020204" pitchFamily="34" charset="0"/>
              </a:rPr>
              <a:t>gives </a:t>
            </a:r>
            <a:r>
              <a:rPr lang="en-US" sz="1050" dirty="0">
                <a:solidFill>
                  <a:srgbClr val="FFFFFF"/>
                </a:solidFill>
                <a:latin typeface="Arial" panose="020B0604020202020204" pitchFamily="34" charset="0"/>
                <a:cs typeface="Arial" panose="020B0604020202020204" pitchFamily="34" charset="0"/>
              </a:rPr>
              <a:t>me that </a:t>
            </a:r>
            <a:r>
              <a:rPr lang="en-US" sz="1050" dirty="0" smtClean="0">
                <a:solidFill>
                  <a:srgbClr val="FFFFFF"/>
                </a:solidFill>
                <a:latin typeface="Arial" panose="020B0604020202020204" pitchFamily="34" charset="0"/>
                <a:cs typeface="Arial" panose="020B0604020202020204" pitchFamily="34" charset="0"/>
              </a:rPr>
              <a:t>much </a:t>
            </a:r>
            <a:r>
              <a:rPr lang="en-US" sz="1050" dirty="0">
                <a:solidFill>
                  <a:srgbClr val="FFFFFF"/>
                </a:solidFill>
                <a:latin typeface="Arial" panose="020B0604020202020204" pitchFamily="34" charset="0"/>
                <a:cs typeface="Arial" panose="020B0604020202020204" pitchFamily="34" charset="0"/>
              </a:rPr>
              <a:t>risk,' " Hillenbrand says. "That's why [the gap insurance] market is heating up a little bit more</a:t>
            </a:r>
            <a:r>
              <a:rPr lang="en-US" sz="1050" dirty="0" smtClean="0">
                <a:solidFill>
                  <a:srgbClr val="FFFFFF"/>
                </a:solidFill>
                <a:latin typeface="Arial" panose="020B0604020202020204" pitchFamily="34" charset="0"/>
                <a:cs typeface="Arial" panose="020B0604020202020204" pitchFamily="34" charset="0"/>
              </a:rPr>
              <a:t>.“ Listen to the full interview </a:t>
            </a:r>
            <a:r>
              <a:rPr lang="en-US" sz="1050" dirty="0" smtClean="0">
                <a:solidFill>
                  <a:srgbClr val="FFFFFF"/>
                </a:solidFill>
                <a:latin typeface="Arial" panose="020B0604020202020204" pitchFamily="34" charset="0"/>
                <a:cs typeface="Arial" panose="020B0604020202020204" pitchFamily="34" charset="0"/>
                <a:hlinkClick r:id="rId6"/>
              </a:rPr>
              <a:t>here</a:t>
            </a:r>
            <a:r>
              <a:rPr lang="en-US" sz="1050" dirty="0" smtClean="0">
                <a:solidFill>
                  <a:srgbClr val="FFFFFF"/>
                </a:solidFill>
                <a:latin typeface="Arial" panose="020B0604020202020204" pitchFamily="34" charset="0"/>
                <a:cs typeface="Arial" panose="020B0604020202020204" pitchFamily="34" charset="0"/>
              </a:rPr>
              <a:t>.</a:t>
            </a:r>
            <a:endParaRPr lang="en-US" sz="1050" dirty="0">
              <a:solidFill>
                <a:srgbClr val="FFFFFF"/>
              </a:solidFill>
              <a:latin typeface="Arial" panose="020B0604020202020204" pitchFamily="34" charset="0"/>
              <a:cs typeface="Arial" panose="020B0604020202020204" pitchFamily="34" charset="0"/>
            </a:endParaRPr>
          </a:p>
        </p:txBody>
      </p:sp>
      <p:sp>
        <p:nvSpPr>
          <p:cNvPr id="14" name="Content Placeholder 2">
            <a:hlinkClick r:id="rId7"/>
          </p:cNvPr>
          <p:cNvSpPr txBox="1">
            <a:spLocks/>
          </p:cNvSpPr>
          <p:nvPr/>
        </p:nvSpPr>
        <p:spPr>
          <a:xfrm>
            <a:off x="0" y="2362200"/>
            <a:ext cx="4800600" cy="2744414"/>
          </a:xfrm>
          <a:prstGeom prst="rect">
            <a:avLst/>
          </a:prstGeom>
        </p:spPr>
        <p:txBody>
          <a:bodyPr vert="horz" lIns="91440" tIns="45720" rIns="91440" bIns="45720" rtlCol="0">
            <a:noAutofit/>
          </a:bodyPr>
          <a:lstStyle/>
          <a:p>
            <a:pPr marL="228600" indent="-228600">
              <a:spcBef>
                <a:spcPct val="0"/>
              </a:spcBef>
              <a:buFont typeface="+mj-lt"/>
              <a:buAutoNum type="arabicPeriod"/>
              <a:defRPr/>
            </a:pPr>
            <a:r>
              <a:rPr lang="en-US" sz="1000" dirty="0">
                <a:solidFill>
                  <a:srgbClr val="FFFFFF"/>
                </a:solidFill>
                <a:latin typeface="Arial" panose="020B0604020202020204" pitchFamily="34" charset="0"/>
                <a:cs typeface="Arial" panose="020B0604020202020204" pitchFamily="34" charset="0"/>
              </a:rPr>
              <a:t>“The biggest mistake is tuning out, says </a:t>
            </a:r>
            <a:r>
              <a:rPr lang="en-US" sz="1000" b="1" i="1" dirty="0">
                <a:solidFill>
                  <a:srgbClr val="FFFFFF"/>
                </a:solidFill>
                <a:latin typeface="Arial" panose="020B0604020202020204" pitchFamily="34" charset="0"/>
                <a:cs typeface="Arial" panose="020B0604020202020204" pitchFamily="34" charset="0"/>
              </a:rPr>
              <a:t>Kelly Moore, president of Moore Benefits</a:t>
            </a:r>
            <a:r>
              <a:rPr lang="en-US" sz="1000" dirty="0">
                <a:solidFill>
                  <a:srgbClr val="FFFFFF"/>
                </a:solidFill>
                <a:latin typeface="Arial" panose="020B0604020202020204" pitchFamily="34" charset="0"/>
                <a:cs typeface="Arial" panose="020B0604020202020204" pitchFamily="34" charset="0"/>
              </a:rPr>
              <a:t> </a:t>
            </a:r>
            <a:r>
              <a:rPr lang="en-US" sz="1000" b="1" i="1" dirty="0">
                <a:solidFill>
                  <a:srgbClr val="FFFFFF"/>
                </a:solidFill>
                <a:latin typeface="Arial" panose="020B0604020202020204" pitchFamily="34" charset="0"/>
                <a:cs typeface="Arial" panose="020B0604020202020204" pitchFamily="34" charset="0"/>
              </a:rPr>
              <a:t>in Irvine, Calif</a:t>
            </a:r>
            <a:r>
              <a:rPr lang="en-US" sz="1000" dirty="0">
                <a:solidFill>
                  <a:srgbClr val="FFFFFF"/>
                </a:solidFill>
                <a:latin typeface="Arial" panose="020B0604020202020204" pitchFamily="34" charset="0"/>
                <a:cs typeface="Arial" panose="020B0604020202020204" pitchFamily="34" charset="0"/>
              </a:rPr>
              <a:t>. “Many people will spend more time looking at what kind of phone or TV they’ll buy than planning for their financial security.”</a:t>
            </a:r>
            <a:endParaRPr lang="en-US" sz="1000" dirty="0" smtClean="0">
              <a:solidFill>
                <a:srgbClr val="FFFFFF"/>
              </a:solidFill>
              <a:latin typeface="Arial" panose="020B0604020202020204" pitchFamily="34" charset="0"/>
              <a:cs typeface="Arial" panose="020B0604020202020204" pitchFamily="34" charset="0"/>
            </a:endParaRPr>
          </a:p>
          <a:p>
            <a:pPr marL="228600" indent="-228600">
              <a:spcBef>
                <a:spcPct val="0"/>
              </a:spcBef>
              <a:buFont typeface="+mj-lt"/>
              <a:buAutoNum type="arabicPeriod"/>
              <a:defRPr/>
            </a:pPr>
            <a:endParaRPr lang="en-US" sz="1000" dirty="0">
              <a:solidFill>
                <a:srgbClr val="FFFFFF"/>
              </a:solidFill>
              <a:latin typeface="Arial" panose="020B0604020202020204" pitchFamily="34" charset="0"/>
              <a:cs typeface="Arial" panose="020B0604020202020204" pitchFamily="34" charset="0"/>
            </a:endParaRPr>
          </a:p>
          <a:p>
            <a:pPr marL="228600" indent="-228600">
              <a:spcBef>
                <a:spcPct val="0"/>
              </a:spcBef>
              <a:buFont typeface="+mj-lt"/>
              <a:buAutoNum type="arabicPeriod"/>
              <a:defRPr/>
            </a:pPr>
            <a:r>
              <a:rPr lang="en-US" sz="1000" dirty="0" smtClean="0">
                <a:solidFill>
                  <a:srgbClr val="FFFFFF"/>
                </a:solidFill>
                <a:latin typeface="Arial" panose="020B0604020202020204" pitchFamily="34" charset="0"/>
                <a:cs typeface="Arial" panose="020B0604020202020204" pitchFamily="34" charset="0"/>
              </a:rPr>
              <a:t>“While </a:t>
            </a:r>
            <a:r>
              <a:rPr lang="en-US" sz="1000" dirty="0">
                <a:solidFill>
                  <a:srgbClr val="FFFFFF"/>
                </a:solidFill>
                <a:latin typeface="Arial" panose="020B0604020202020204" pitchFamily="34" charset="0"/>
                <a:cs typeface="Arial" panose="020B0604020202020204" pitchFamily="34" charset="0"/>
              </a:rPr>
              <a:t>one change may seem small on the face of it, it may have a big impact on the family,” says</a:t>
            </a:r>
            <a:r>
              <a:rPr lang="en-US" sz="1000" b="1" i="1" dirty="0">
                <a:solidFill>
                  <a:srgbClr val="FFFFFF"/>
                </a:solidFill>
                <a:latin typeface="Arial" panose="020B0604020202020204" pitchFamily="34" charset="0"/>
                <a:cs typeface="Arial" panose="020B0604020202020204" pitchFamily="34" charset="0"/>
              </a:rPr>
              <a:t> Greg Hodges, principal of Hodges-Mace, an employee benefits adviser in Atlanta. </a:t>
            </a:r>
            <a:r>
              <a:rPr lang="en-US" sz="1000" dirty="0">
                <a:solidFill>
                  <a:srgbClr val="FFFFFF"/>
                </a:solidFill>
                <a:latin typeface="Arial" panose="020B0604020202020204" pitchFamily="34" charset="0"/>
                <a:cs typeface="Arial" panose="020B0604020202020204" pitchFamily="34" charset="0"/>
              </a:rPr>
              <a:t>For example, the health plan might change its provider network and exclude your doctor</a:t>
            </a:r>
            <a:r>
              <a:rPr lang="en-US" sz="1000" dirty="0" smtClean="0">
                <a:solidFill>
                  <a:srgbClr val="FFFFFF"/>
                </a:solidFill>
                <a:latin typeface="Arial" panose="020B0604020202020204" pitchFamily="34" charset="0"/>
                <a:cs typeface="Arial" panose="020B0604020202020204" pitchFamily="34" charset="0"/>
              </a:rPr>
              <a:t>.”</a:t>
            </a:r>
          </a:p>
          <a:p>
            <a:pPr marL="228600" indent="-228600">
              <a:spcBef>
                <a:spcPct val="0"/>
              </a:spcBef>
              <a:buFont typeface="+mj-lt"/>
              <a:buAutoNum type="arabicPeriod"/>
              <a:defRPr/>
            </a:pPr>
            <a:endParaRPr lang="en-US" sz="1000" dirty="0">
              <a:solidFill>
                <a:srgbClr val="FFFFFF"/>
              </a:solidFill>
              <a:latin typeface="Arial" panose="020B0604020202020204" pitchFamily="34" charset="0"/>
              <a:cs typeface="Arial" panose="020B0604020202020204" pitchFamily="34" charset="0"/>
            </a:endParaRPr>
          </a:p>
          <a:p>
            <a:pPr marL="228600" indent="-228600">
              <a:spcBef>
                <a:spcPct val="0"/>
              </a:spcBef>
              <a:buFont typeface="+mj-lt"/>
              <a:buAutoNum type="arabicPeriod"/>
              <a:defRPr/>
            </a:pPr>
            <a:r>
              <a:rPr lang="en-US" sz="1000" dirty="0">
                <a:solidFill>
                  <a:srgbClr val="FFFFFF"/>
                </a:solidFill>
                <a:latin typeface="Arial" panose="020B0604020202020204" pitchFamily="34" charset="0"/>
                <a:cs typeface="Arial" panose="020B0604020202020204" pitchFamily="34" charset="0"/>
              </a:rPr>
              <a:t>“Employees start in the wrong place,” says </a:t>
            </a:r>
            <a:r>
              <a:rPr lang="en-US" sz="1000" b="1" i="1" dirty="0">
                <a:solidFill>
                  <a:srgbClr val="FFFFFF"/>
                </a:solidFill>
                <a:latin typeface="Arial" panose="020B0604020202020204" pitchFamily="34" charset="0"/>
                <a:cs typeface="Arial" panose="020B0604020202020204" pitchFamily="34" charset="0"/>
              </a:rPr>
              <a:t>Carolyn Goodwin, president of Goodwin Benefits Group in Dallas</a:t>
            </a:r>
            <a:r>
              <a:rPr lang="en-US" sz="1000" dirty="0">
                <a:solidFill>
                  <a:srgbClr val="FFFFFF"/>
                </a:solidFill>
                <a:latin typeface="Arial" panose="020B0604020202020204" pitchFamily="34" charset="0"/>
                <a:cs typeface="Arial" panose="020B0604020202020204" pitchFamily="34" charset="0"/>
              </a:rPr>
              <a:t>. “They look at price before they pick a plan and then complain because the plan they picked has a higher deductible and extra copays that they cannot afford.”</a:t>
            </a:r>
          </a:p>
        </p:txBody>
      </p:sp>
      <p:pic>
        <p:nvPicPr>
          <p:cNvPr id="5" name="Picture 4">
            <a:hlinkClick r:id="rId5"/>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10400" y="2019300"/>
            <a:ext cx="2057400" cy="685800"/>
          </a:xfrm>
          <a:prstGeom prst="rect">
            <a:avLst/>
          </a:prstGeom>
        </p:spPr>
      </p:pic>
      <p:sp>
        <p:nvSpPr>
          <p:cNvPr id="15" name="Content Placeholder 2">
            <a:hlinkClick r:id="rId9"/>
          </p:cNvPr>
          <p:cNvSpPr txBox="1">
            <a:spLocks/>
          </p:cNvSpPr>
          <p:nvPr/>
        </p:nvSpPr>
        <p:spPr>
          <a:xfrm>
            <a:off x="40410" y="4648200"/>
            <a:ext cx="4683990" cy="1600200"/>
          </a:xfrm>
          <a:prstGeom prst="rect">
            <a:avLst/>
          </a:prstGeom>
        </p:spPr>
        <p:txBody>
          <a:bodyPr vert="horz" lIns="91440" tIns="45720" rIns="91440" bIns="45720" rtlCol="0">
            <a:noAutofit/>
          </a:bodyPr>
          <a:lstStyle/>
          <a:p>
            <a:pPr>
              <a:spcBef>
                <a:spcPct val="0"/>
              </a:spcBef>
              <a:defRPr/>
            </a:pPr>
            <a:r>
              <a:rPr lang="en-US" sz="1000" dirty="0" err="1" smtClean="0">
                <a:solidFill>
                  <a:srgbClr val="FFFFFF"/>
                </a:solidFill>
                <a:latin typeface="Arial" panose="020B0604020202020204" pitchFamily="34" charset="0"/>
                <a:cs typeface="Arial" panose="020B0604020202020204" pitchFamily="34" charset="0"/>
              </a:rPr>
              <a:t>Shyam</a:t>
            </a:r>
            <a:r>
              <a:rPr lang="en-US" sz="1000" dirty="0" smtClean="0">
                <a:solidFill>
                  <a:srgbClr val="FFFFFF"/>
                </a:solidFill>
                <a:latin typeface="Arial" panose="020B0604020202020204" pitchFamily="34" charset="0"/>
                <a:cs typeface="Arial" panose="020B0604020202020204" pitchFamily="34" charset="0"/>
              </a:rPr>
              <a:t> </a:t>
            </a:r>
            <a:r>
              <a:rPr lang="en-US" sz="1000" dirty="0">
                <a:solidFill>
                  <a:srgbClr val="FFFFFF"/>
                </a:solidFill>
                <a:latin typeface="Arial" panose="020B0604020202020204" pitchFamily="34" charset="0"/>
                <a:cs typeface="Arial" panose="020B0604020202020204" pitchFamily="34" charset="0"/>
              </a:rPr>
              <a:t>says they will do so, but Jonathan Katz, </a:t>
            </a:r>
            <a:endParaRPr lang="en-US" sz="100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an </a:t>
            </a:r>
            <a:r>
              <a:rPr lang="en-US" sz="1000" dirty="0">
                <a:solidFill>
                  <a:srgbClr val="FFFFFF"/>
                </a:solidFill>
                <a:latin typeface="Arial" panose="020B0604020202020204" pitchFamily="34" charset="0"/>
                <a:cs typeface="Arial" panose="020B0604020202020204" pitchFamily="34" charset="0"/>
              </a:rPr>
              <a:t>insurance broker with Virginia Health Plans in </a:t>
            </a:r>
            <a:endParaRPr lang="en-US" sz="100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Herndon</a:t>
            </a:r>
            <a:r>
              <a:rPr lang="en-US" sz="1000" dirty="0">
                <a:solidFill>
                  <a:srgbClr val="FFFFFF"/>
                </a:solidFill>
                <a:latin typeface="Arial" panose="020B0604020202020204" pitchFamily="34" charset="0"/>
                <a:cs typeface="Arial" panose="020B0604020202020204" pitchFamily="34" charset="0"/>
              </a:rPr>
              <a:t>, Va., says some would rather take a chance or may not have the money.</a:t>
            </a:r>
          </a:p>
          <a:p>
            <a:pPr>
              <a:spcBef>
                <a:spcPct val="0"/>
              </a:spcBef>
              <a:defRPr/>
            </a:pPr>
            <a:endParaRPr lang="en-US" sz="1000" dirty="0">
              <a:solidFill>
                <a:srgbClr val="FFFFFF"/>
              </a:solidFill>
              <a:latin typeface="Arial" panose="020B0604020202020204" pitchFamily="34" charset="0"/>
              <a:cs typeface="Arial" panose="020B0604020202020204" pitchFamily="34" charset="0"/>
            </a:endParaRPr>
          </a:p>
          <a:p>
            <a:pPr>
              <a:spcBef>
                <a:spcPct val="0"/>
              </a:spcBef>
              <a:defRPr/>
            </a:pPr>
            <a:r>
              <a:rPr lang="en-US" sz="1000" dirty="0">
                <a:solidFill>
                  <a:srgbClr val="FFFFFF"/>
                </a:solidFill>
                <a:latin typeface="Arial" panose="020B0604020202020204" pitchFamily="34" charset="0"/>
                <a:cs typeface="Arial" panose="020B0604020202020204" pitchFamily="34" charset="0"/>
              </a:rPr>
              <a:t>It can also appear "completely random" and involve people who aren't even immigrants. says Katz, Parents who were born in Virginia hospitals have even been asked to prove their new babies are here legally.  Even a birth certificate may not be enough; he has had to provide pediatrician records on behalf of clients' babies as well.</a:t>
            </a:r>
          </a:p>
          <a:p>
            <a:pPr>
              <a:spcBef>
                <a:spcPct val="0"/>
              </a:spcBef>
              <a:defRPr/>
            </a:pPr>
            <a:endParaRPr lang="en-US" sz="1000" dirty="0">
              <a:solidFill>
                <a:srgbClr val="FFFFFF"/>
              </a:solidFill>
              <a:latin typeface="Arial" panose="020B0604020202020204" pitchFamily="34" charset="0"/>
              <a:cs typeface="Arial" panose="020B0604020202020204" pitchFamily="34" charset="0"/>
            </a:endParaRPr>
          </a:p>
          <a:p>
            <a:pPr>
              <a:spcBef>
                <a:spcPct val="0"/>
              </a:spcBef>
              <a:defRPr/>
            </a:pPr>
            <a:r>
              <a:rPr lang="en-US" sz="1000" dirty="0">
                <a:solidFill>
                  <a:srgbClr val="FFFFFF"/>
                </a:solidFill>
                <a:latin typeface="Arial" panose="020B0604020202020204" pitchFamily="34" charset="0"/>
                <a:cs typeface="Arial" panose="020B0604020202020204" pitchFamily="34" charset="0"/>
              </a:rPr>
              <a:t>"The most maddening part of the whole data matching issue is that there is no conclusive way to know they’ve accepted the documents," says Katz, who has sold insurance for 25 years</a:t>
            </a:r>
            <a:endParaRPr lang="en-US" sz="1000" dirty="0" smtClean="0">
              <a:solidFill>
                <a:srgbClr val="FFFFFF"/>
              </a:solidFill>
              <a:latin typeface="Arial" panose="020B0604020202020204" pitchFamily="34" charset="0"/>
              <a:cs typeface="Arial" panose="020B0604020202020204" pitchFamily="34" charset="0"/>
            </a:endParaRPr>
          </a:p>
        </p:txBody>
      </p:sp>
      <p:pic>
        <p:nvPicPr>
          <p:cNvPr id="1026" name="Picture 2">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6436540" y="4953000"/>
            <a:ext cx="2631260" cy="50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Content Placeholder 2">
            <a:hlinkClick r:id="rId12"/>
          </p:cNvPr>
          <p:cNvSpPr txBox="1">
            <a:spLocks/>
          </p:cNvSpPr>
          <p:nvPr/>
        </p:nvSpPr>
        <p:spPr>
          <a:xfrm>
            <a:off x="4800600" y="3259936"/>
            <a:ext cx="4182465" cy="1159664"/>
          </a:xfrm>
          <a:prstGeom prst="rect">
            <a:avLst/>
          </a:prstGeom>
        </p:spPr>
        <p:txBody>
          <a:bodyPr vert="horz" lIns="91440" tIns="45720" rIns="91440" bIns="45720" rtlCol="0">
            <a:noAutofit/>
          </a:bodyPr>
          <a:lstStyle/>
          <a:p>
            <a:pPr>
              <a:spcBef>
                <a:spcPct val="0"/>
              </a:spcBef>
              <a:defRPr/>
            </a:pPr>
            <a:r>
              <a:rPr lang="en-US" sz="1000" dirty="0">
                <a:solidFill>
                  <a:srgbClr val="FFFFFF"/>
                </a:solidFill>
                <a:latin typeface="Arial" panose="020B0604020202020204" pitchFamily="34" charset="0"/>
                <a:cs typeface="Arial" panose="020B0604020202020204" pitchFamily="34" charset="0"/>
              </a:rPr>
              <a:t>For 2016, Blue Cross cut rates on average </a:t>
            </a:r>
            <a:r>
              <a:rPr lang="en-US" sz="1000" dirty="0" smtClean="0">
                <a:solidFill>
                  <a:srgbClr val="FFFFFF"/>
                </a:solidFill>
                <a:latin typeface="Arial" panose="020B0604020202020204" pitchFamily="34" charset="0"/>
                <a:cs typeface="Arial" panose="020B0604020202020204" pitchFamily="34" charset="0"/>
              </a:rPr>
              <a:t>by </a:t>
            </a: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about </a:t>
            </a:r>
            <a:r>
              <a:rPr lang="en-US" sz="1000" dirty="0">
                <a:solidFill>
                  <a:srgbClr val="FFFFFF"/>
                </a:solidFill>
                <a:latin typeface="Arial" panose="020B0604020202020204" pitchFamily="34" charset="0"/>
                <a:cs typeface="Arial" panose="020B0604020202020204" pitchFamily="34" charset="0"/>
              </a:rPr>
              <a:t>5 percent for most small groups, </a:t>
            </a:r>
            <a:endParaRPr lang="en-US" sz="100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according </a:t>
            </a:r>
            <a:r>
              <a:rPr lang="en-US" sz="1000" dirty="0">
                <a:solidFill>
                  <a:srgbClr val="FFFFFF"/>
                </a:solidFill>
                <a:latin typeface="Arial" panose="020B0604020202020204" pitchFamily="34" charset="0"/>
                <a:cs typeface="Arial" panose="020B0604020202020204" pitchFamily="34" charset="0"/>
              </a:rPr>
              <a:t>to Commerce Department data. </a:t>
            </a:r>
            <a:r>
              <a:rPr lang="en-US" sz="1000" dirty="0" smtClean="0">
                <a:solidFill>
                  <a:srgbClr val="FFFFFF"/>
                </a:solidFill>
                <a:latin typeface="Arial" panose="020B0604020202020204" pitchFamily="34" charset="0"/>
                <a:cs typeface="Arial" panose="020B0604020202020204" pitchFamily="34" charset="0"/>
              </a:rPr>
              <a:t>So,</a:t>
            </a: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with </a:t>
            </a:r>
            <a:r>
              <a:rPr lang="en-US" sz="1000" dirty="0">
                <a:solidFill>
                  <a:srgbClr val="FFFFFF"/>
                </a:solidFill>
                <a:latin typeface="Arial" panose="020B0604020202020204" pitchFamily="34" charset="0"/>
                <a:cs typeface="Arial" panose="020B0604020202020204" pitchFamily="34" charset="0"/>
              </a:rPr>
              <a:t>the 2017 rate request “they’re trying to </a:t>
            </a:r>
            <a:endParaRPr lang="en-US" sz="1000" dirty="0" smtClean="0">
              <a:solidFill>
                <a:srgbClr val="FFFFFF"/>
              </a:solidFill>
              <a:latin typeface="Arial" panose="020B0604020202020204" pitchFamily="34" charset="0"/>
              <a:cs typeface="Arial" panose="020B0604020202020204" pitchFamily="34" charset="0"/>
            </a:endParaRPr>
          </a:p>
          <a:p>
            <a:pPr>
              <a:spcBef>
                <a:spcPct val="0"/>
              </a:spcBef>
              <a:defRPr/>
            </a:pPr>
            <a:r>
              <a:rPr lang="en-US" sz="1000" dirty="0" smtClean="0">
                <a:solidFill>
                  <a:srgbClr val="FFFFFF"/>
                </a:solidFill>
                <a:latin typeface="Arial" panose="020B0604020202020204" pitchFamily="34" charset="0"/>
                <a:cs typeface="Arial" panose="020B0604020202020204" pitchFamily="34" charset="0"/>
              </a:rPr>
              <a:t>recoup </a:t>
            </a:r>
            <a:r>
              <a:rPr lang="en-US" sz="1000" dirty="0">
                <a:solidFill>
                  <a:srgbClr val="FFFFFF"/>
                </a:solidFill>
                <a:latin typeface="Arial" panose="020B0604020202020204" pitchFamily="34" charset="0"/>
                <a:cs typeface="Arial" panose="020B0604020202020204" pitchFamily="34" charset="0"/>
              </a:rPr>
              <a:t>some of their expenses,” </a:t>
            </a:r>
            <a:r>
              <a:rPr lang="en-US" sz="1000" dirty="0" smtClean="0">
                <a:solidFill>
                  <a:srgbClr val="FFFFFF"/>
                </a:solidFill>
                <a:latin typeface="Arial" panose="020B0604020202020204" pitchFamily="34" charset="0"/>
                <a:cs typeface="Arial" panose="020B0604020202020204" pitchFamily="34" charset="0"/>
              </a:rPr>
              <a:t>said </a:t>
            </a:r>
            <a:r>
              <a:rPr lang="en-US" sz="1000" b="1" i="1" dirty="0" smtClean="0">
                <a:solidFill>
                  <a:srgbClr val="FFFFFF"/>
                </a:solidFill>
                <a:latin typeface="Arial" panose="020B0604020202020204" pitchFamily="34" charset="0"/>
                <a:cs typeface="Arial" panose="020B0604020202020204" pitchFamily="34" charset="0"/>
              </a:rPr>
              <a:t>Bob </a:t>
            </a:r>
            <a:r>
              <a:rPr lang="en-US" sz="1000" b="1" i="1" dirty="0">
                <a:solidFill>
                  <a:srgbClr val="FFFFFF"/>
                </a:solidFill>
                <a:latin typeface="Arial" panose="020B0604020202020204" pitchFamily="34" charset="0"/>
                <a:cs typeface="Arial" panose="020B0604020202020204" pitchFamily="34" charset="0"/>
              </a:rPr>
              <a:t>Stein, a benefits consultant who is president of the Minnesota Association of Health Underwriters, a trade group for brokers</a:t>
            </a:r>
            <a:r>
              <a:rPr lang="en-US" sz="1000" b="1" i="1" dirty="0" smtClean="0">
                <a:solidFill>
                  <a:srgbClr val="FFFFFF"/>
                </a:solidFill>
                <a:latin typeface="Arial" panose="020B0604020202020204" pitchFamily="34" charset="0"/>
                <a:cs typeface="Arial" panose="020B0604020202020204" pitchFamily="34" charset="0"/>
              </a:rPr>
              <a:t>.</a:t>
            </a:r>
          </a:p>
          <a:p>
            <a:pPr>
              <a:spcBef>
                <a:spcPct val="0"/>
              </a:spcBef>
              <a:defRPr/>
            </a:pPr>
            <a:endParaRPr lang="en-US" sz="400" dirty="0">
              <a:solidFill>
                <a:srgbClr val="FFFFFF"/>
              </a:solidFill>
              <a:latin typeface="Arial" panose="020B0604020202020204" pitchFamily="34" charset="0"/>
              <a:cs typeface="Arial" panose="020B0604020202020204" pitchFamily="34" charset="0"/>
            </a:endParaRPr>
          </a:p>
          <a:p>
            <a:pPr>
              <a:spcBef>
                <a:spcPct val="0"/>
              </a:spcBef>
              <a:defRPr/>
            </a:pPr>
            <a:r>
              <a:rPr lang="en-US" sz="1000" b="1" i="1" dirty="0">
                <a:solidFill>
                  <a:srgbClr val="FFFFFF"/>
                </a:solidFill>
                <a:latin typeface="Arial" panose="020B0604020202020204" pitchFamily="34" charset="0"/>
                <a:cs typeface="Arial" panose="020B0604020202020204" pitchFamily="34" charset="0"/>
              </a:rPr>
              <a:t>Stein</a:t>
            </a:r>
            <a:r>
              <a:rPr lang="en-US" sz="1000" dirty="0">
                <a:solidFill>
                  <a:srgbClr val="FFFFFF"/>
                </a:solidFill>
                <a:latin typeface="Arial" panose="020B0604020202020204" pitchFamily="34" charset="0"/>
                <a:cs typeface="Arial" panose="020B0604020202020204" pitchFamily="34" charset="0"/>
              </a:rPr>
              <a:t> said he’s telling clients they should expect increases in the neighborhood of 6 to 8 percent, which is simply a reflection of what’s happening to the underlying cost of health care.</a:t>
            </a:r>
            <a:endParaRPr lang="en-US" sz="1000" dirty="0">
              <a:solidFill>
                <a:srgbClr val="FFFFFF"/>
              </a:solidFill>
              <a:latin typeface="Arial" panose="020B0604020202020204" pitchFamily="34" charset="0"/>
              <a:cs typeface="Arial" panose="020B0604020202020204" pitchFamily="34" charset="0"/>
            </a:endParaRPr>
          </a:p>
        </p:txBody>
      </p:sp>
      <p:sp>
        <p:nvSpPr>
          <p:cNvPr id="19" name="Content Placeholder 2">
            <a:hlinkClick r:id="rId10"/>
          </p:cNvPr>
          <p:cNvSpPr txBox="1">
            <a:spLocks/>
          </p:cNvSpPr>
          <p:nvPr/>
        </p:nvSpPr>
        <p:spPr>
          <a:xfrm>
            <a:off x="4800600" y="5536839"/>
            <a:ext cx="4267200" cy="1854561"/>
          </a:xfrm>
          <a:prstGeom prst="rect">
            <a:avLst/>
          </a:prstGeom>
        </p:spPr>
        <p:txBody>
          <a:bodyPr vert="horz" lIns="91440" tIns="45720" rIns="91440" bIns="45720" rtlCol="0">
            <a:noAutofit/>
          </a:bodyPr>
          <a:lstStyle/>
          <a:p>
            <a:pPr>
              <a:spcBef>
                <a:spcPct val="0"/>
              </a:spcBef>
              <a:defRPr/>
            </a:pPr>
            <a:r>
              <a:rPr lang="en-US" sz="1050" dirty="0">
                <a:solidFill>
                  <a:srgbClr val="FFFFFF"/>
                </a:solidFill>
                <a:latin typeface="Arial" panose="020B0604020202020204" pitchFamily="34" charset="0"/>
                <a:cs typeface="Arial" panose="020B0604020202020204" pitchFamily="34" charset="0"/>
              </a:rPr>
              <a:t>Hundreds of thousands of North Carolinians just dodged a bullet and don’t even know it. The Sept. 23 news article “Blue Cross plans to continue offering ACA coverage in all 100 N.C. counties” passed largely unnoticed. Had the decision been different, North Carolina would have yet again been the lead story on the national nightly news</a:t>
            </a:r>
            <a:r>
              <a:rPr lang="en-US" sz="1050" dirty="0" smtClean="0">
                <a:solidFill>
                  <a:srgbClr val="FFFFFF"/>
                </a:solidFill>
                <a:latin typeface="Arial" panose="020B0604020202020204" pitchFamily="34" charset="0"/>
                <a:cs typeface="Arial" panose="020B0604020202020204" pitchFamily="34" charset="0"/>
              </a:rPr>
              <a:t>.</a:t>
            </a:r>
          </a:p>
          <a:p>
            <a:pPr algn="r">
              <a:spcBef>
                <a:spcPct val="0"/>
              </a:spcBef>
              <a:defRPr/>
            </a:pPr>
            <a:r>
              <a:rPr lang="en-US" sz="1050" b="1" i="1" dirty="0" smtClean="0">
                <a:solidFill>
                  <a:srgbClr val="FFFFFF"/>
                </a:solidFill>
                <a:latin typeface="Arial" panose="020B0604020202020204" pitchFamily="34" charset="0"/>
                <a:cs typeface="Arial" panose="020B0604020202020204" pitchFamily="34" charset="0"/>
              </a:rPr>
              <a:t>Letter-to-</a:t>
            </a:r>
            <a:r>
              <a:rPr lang="en-US" sz="1050" b="1" i="1" dirty="0" smtClean="0">
                <a:solidFill>
                  <a:srgbClr val="FFFFFF"/>
                </a:solidFill>
                <a:latin typeface="Arial" panose="020B0604020202020204" pitchFamily="34" charset="0"/>
                <a:cs typeface="Arial" panose="020B0604020202020204" pitchFamily="34" charset="0"/>
              </a:rPr>
              <a:t>the-Editor of </a:t>
            </a:r>
            <a:r>
              <a:rPr lang="en-US" sz="1050" b="1" i="1" dirty="0" smtClean="0">
                <a:solidFill>
                  <a:srgbClr val="FFFFFF"/>
                </a:solidFill>
                <a:latin typeface="Arial" panose="020B0604020202020204" pitchFamily="34" charset="0"/>
                <a:cs typeface="Arial" panose="020B0604020202020204" pitchFamily="34" charset="0"/>
              </a:rPr>
              <a:t>Liz Gallops, President of NCAHU</a:t>
            </a:r>
            <a:endParaRPr lang="en-US" sz="1050" b="1" i="1" dirty="0">
              <a:solidFill>
                <a:srgbClr val="FFFFFF"/>
              </a:solidFill>
              <a:latin typeface="Arial" panose="020B0604020202020204" pitchFamily="34" charset="0"/>
              <a:cs typeface="Arial" panose="020B0604020202020204" pitchFamily="34" charset="0"/>
            </a:endParaRPr>
          </a:p>
          <a:p>
            <a:pPr>
              <a:spcBef>
                <a:spcPct val="0"/>
              </a:spcBef>
              <a:defRPr/>
            </a:pPr>
            <a:endParaRPr lang="en-US" sz="1050" dirty="0">
              <a:solidFill>
                <a:srgbClr val="FFFFFF"/>
              </a:solidFill>
              <a:latin typeface="Arial" panose="020B0604020202020204" pitchFamily="34" charset="0"/>
              <a:cs typeface="Arial" panose="020B0604020202020204" pitchFamily="34" charset="0"/>
            </a:endParaRPr>
          </a:p>
        </p:txBody>
      </p:sp>
      <p:pic>
        <p:nvPicPr>
          <p:cNvPr id="20" name="Picture 19">
            <a:hlinkClick r:id="rId12"/>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78635" y="3155578"/>
            <a:ext cx="1489165" cy="730622"/>
          </a:xfrm>
          <a:prstGeom prst="rect">
            <a:avLst/>
          </a:prstGeom>
        </p:spPr>
      </p:pic>
      <p:pic>
        <p:nvPicPr>
          <p:cNvPr id="16" name="Picture 15">
            <a:hlinkClick r:id="rId7"/>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3111248" y="1382005"/>
            <a:ext cx="1572742" cy="980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hlinkClick r:id="rId9"/>
          </p:cNvPr>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3151658" y="4419600"/>
            <a:ext cx="1572742" cy="980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4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 Template 05-02.png"/>
          <p:cNvPicPr>
            <a:picLocks noChangeAspect="1"/>
          </p:cNvPicPr>
          <p:nvPr/>
        </p:nvPicPr>
        <p:blipFill>
          <a:blip r:embed="rId2"/>
          <a:stretch>
            <a:fillRect/>
          </a:stretch>
        </p:blipFill>
        <p:spPr>
          <a:xfrm>
            <a:off x="1772" y="0"/>
            <a:ext cx="9144000" cy="6858000"/>
          </a:xfrm>
          <a:prstGeom prst="rect">
            <a:avLst/>
          </a:prstGeom>
        </p:spPr>
      </p:pic>
      <p:sp>
        <p:nvSpPr>
          <p:cNvPr id="5" name="Title 1"/>
          <p:cNvSpPr txBox="1">
            <a:spLocks/>
          </p:cNvSpPr>
          <p:nvPr/>
        </p:nvSpPr>
        <p:spPr>
          <a:xfrm>
            <a:off x="457200" y="103733"/>
            <a:ext cx="8229600" cy="846667"/>
          </a:xfrm>
          <a:prstGeom prst="rect">
            <a:avLst/>
          </a:prstGeom>
        </p:spPr>
        <p:txBody>
          <a:bodyPr vert="horz" lIns="91440" tIns="45720" rIns="91440" bIns="45720" rtlCol="0" anchor="ctr">
            <a:normAutofit/>
          </a:bodyPr>
          <a:lstStyle/>
          <a:p>
            <a:pPr lvl="0" algn="ctr">
              <a:spcBef>
                <a:spcPct val="0"/>
              </a:spcBef>
              <a:defRPr/>
            </a:pPr>
            <a:r>
              <a:rPr kumimoji="0" lang="en-US" sz="3200" u="none" strike="noStrike" kern="1200" cap="none" spc="0" normalizeH="0" noProof="0" dirty="0" smtClean="0">
                <a:ln>
                  <a:noFill/>
                </a:ln>
                <a:solidFill>
                  <a:schemeClr val="bg1"/>
                </a:solidFill>
                <a:effectLst/>
                <a:uLnTx/>
                <a:uFillTx/>
                <a:latin typeface="Arial" panose="020B0604020202020204" pitchFamily="34" charset="0"/>
                <a:ea typeface="+mj-ea"/>
                <a:cs typeface="Arial" panose="020B0604020202020204" pitchFamily="34" charset="0"/>
              </a:rPr>
              <a:t>BROADCAST MEDIA IN </a:t>
            </a:r>
            <a:r>
              <a:rPr lang="en-US" sz="3200" dirty="0">
                <a:solidFill>
                  <a:schemeClr val="bg1"/>
                </a:solidFill>
                <a:latin typeface="Arial" panose="020B0604020202020204" pitchFamily="34" charset="0"/>
                <a:cs typeface="Arial" panose="020B0604020202020204" pitchFamily="34" charset="0"/>
              </a:rPr>
              <a:t>SEPTEMBER </a:t>
            </a:r>
            <a:endParaRPr kumimoji="0" lang="en-US" sz="320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pic>
        <p:nvPicPr>
          <p:cNvPr id="2052" name="Picture 4">
            <a:hlinkClick r:id="rId3"/>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89383" y="1143000"/>
            <a:ext cx="1954617" cy="65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953000" y="1873240"/>
            <a:ext cx="4191000" cy="1708160"/>
          </a:xfrm>
          <a:prstGeom prst="rect">
            <a:avLst/>
          </a:prstGeom>
          <a:noFill/>
        </p:spPr>
        <p:txBody>
          <a:bodyPr wrap="square" rtlCol="0">
            <a:spAutoFit/>
          </a:bodyPr>
          <a:lstStyle/>
          <a:p>
            <a:pPr algn="r"/>
            <a:r>
              <a:rPr lang="en-US" sz="1500" b="1" i="1" dirty="0"/>
              <a:t>Ryan Hillenbrand, president of </a:t>
            </a:r>
            <a:r>
              <a:rPr lang="en-US" sz="1500" b="1" i="1" dirty="0" smtClean="0"/>
              <a:t>the Missouri AHU, </a:t>
            </a:r>
            <a:r>
              <a:rPr lang="en-US" sz="1500" dirty="0" smtClean="0"/>
              <a:t>was </a:t>
            </a:r>
            <a:r>
              <a:rPr lang="en-US" sz="1500" dirty="0"/>
              <a:t>featured on </a:t>
            </a:r>
            <a:r>
              <a:rPr lang="en-US" sz="1500" dirty="0" smtClean="0"/>
              <a:t>a NPR broadcast interview </a:t>
            </a:r>
            <a:r>
              <a:rPr lang="en-US" sz="1500" dirty="0"/>
              <a:t>explaining how </a:t>
            </a:r>
            <a:r>
              <a:rPr lang="en-US" sz="1500" dirty="0" smtClean="0"/>
              <a:t>the </a:t>
            </a:r>
            <a:r>
              <a:rPr lang="en-US" sz="1500" dirty="0"/>
              <a:t>rising price </a:t>
            </a:r>
            <a:r>
              <a:rPr lang="en-US" sz="1500" dirty="0" smtClean="0"/>
              <a:t>of insurance </a:t>
            </a:r>
            <a:r>
              <a:rPr lang="en-US" sz="1500" dirty="0"/>
              <a:t>is driving </a:t>
            </a:r>
            <a:r>
              <a:rPr lang="en-US" sz="1500" dirty="0" smtClean="0"/>
              <a:t>the trend</a:t>
            </a:r>
            <a:r>
              <a:rPr lang="en-US" sz="1500" dirty="0"/>
              <a:t>. "People see the prices of </a:t>
            </a:r>
            <a:r>
              <a:rPr lang="en-US" sz="1500" dirty="0" smtClean="0"/>
              <a:t>individual </a:t>
            </a:r>
            <a:r>
              <a:rPr lang="en-US" sz="1500" dirty="0"/>
              <a:t>insurance and they say, 'Boy, a $6,000 deductible seems really high. I don't </a:t>
            </a:r>
            <a:r>
              <a:rPr lang="en-US" sz="1500" dirty="0" smtClean="0"/>
              <a:t>want </a:t>
            </a:r>
            <a:r>
              <a:rPr lang="en-US" sz="1500" dirty="0"/>
              <a:t>something that gives </a:t>
            </a:r>
            <a:r>
              <a:rPr lang="en-US" sz="1500" dirty="0" smtClean="0"/>
              <a:t>me that </a:t>
            </a:r>
            <a:r>
              <a:rPr lang="en-US" sz="1500" dirty="0"/>
              <a:t>much risk,' </a:t>
            </a:r>
          </a:p>
        </p:txBody>
      </p:sp>
      <p:sp>
        <p:nvSpPr>
          <p:cNvPr id="8" name="TextBox 7">
            <a:hlinkClick r:id="rId5"/>
          </p:cNvPr>
          <p:cNvSpPr txBox="1"/>
          <p:nvPr/>
        </p:nvSpPr>
        <p:spPr>
          <a:xfrm>
            <a:off x="0" y="3810000"/>
            <a:ext cx="3886200" cy="2862322"/>
          </a:xfrm>
          <a:prstGeom prst="rect">
            <a:avLst/>
          </a:prstGeom>
          <a:noFill/>
        </p:spPr>
        <p:txBody>
          <a:bodyPr wrap="square" rtlCol="0">
            <a:spAutoFit/>
          </a:bodyPr>
          <a:lstStyle/>
          <a:p>
            <a:r>
              <a:rPr lang="en-US" sz="1500" dirty="0"/>
              <a:t>Our </a:t>
            </a:r>
            <a:r>
              <a:rPr lang="en-US" sz="1500" b="1" i="1" dirty="0" smtClean="0"/>
              <a:t>Virginia AHU </a:t>
            </a:r>
            <a:r>
              <a:rPr lang="en-US" sz="1500" b="1" i="1" dirty="0"/>
              <a:t>member, Jonathan Katz</a:t>
            </a:r>
            <a:r>
              <a:rPr lang="en-US" sz="1500" dirty="0" smtClean="0"/>
              <a:t>, </a:t>
            </a:r>
            <a:r>
              <a:rPr lang="en-US" sz="1500" dirty="0"/>
              <a:t>was featured on </a:t>
            </a:r>
            <a:r>
              <a:rPr lang="en-US" sz="1500" dirty="0" smtClean="0"/>
              <a:t>a national broadcast segment for </a:t>
            </a:r>
            <a:r>
              <a:rPr lang="en-US" sz="1500" dirty="0" smtClean="0">
                <a:hlinkClick r:id="rId5"/>
              </a:rPr>
              <a:t>USA Today</a:t>
            </a:r>
            <a:r>
              <a:rPr lang="en-US" sz="1500" dirty="0" smtClean="0"/>
              <a:t>. In his </a:t>
            </a:r>
            <a:r>
              <a:rPr lang="en-US" sz="1500" dirty="0" smtClean="0">
                <a:hlinkClick r:id="rId5"/>
              </a:rPr>
              <a:t>interview</a:t>
            </a:r>
            <a:r>
              <a:rPr lang="en-US" sz="1500" dirty="0" smtClean="0"/>
              <a:t> with </a:t>
            </a:r>
            <a:r>
              <a:rPr lang="en-US" sz="1500" dirty="0"/>
              <a:t>healthcare reporter Jayne O'Donnell, </a:t>
            </a:r>
            <a:r>
              <a:rPr lang="en-US" sz="1500" dirty="0" smtClean="0"/>
              <a:t>he discussed the </a:t>
            </a:r>
            <a:r>
              <a:rPr lang="en-US" sz="1500" dirty="0"/>
              <a:t>problems facing </a:t>
            </a:r>
            <a:r>
              <a:rPr lang="en-US" sz="1500" dirty="0" smtClean="0"/>
              <a:t>consumers enrolling </a:t>
            </a:r>
            <a:r>
              <a:rPr lang="en-US" sz="1500" dirty="0"/>
              <a:t>for Obamacare. Katz states, “Parents who were born in Virginia hospitals have even been asked to prove their new babies are here legally. </a:t>
            </a:r>
            <a:r>
              <a:rPr lang="en-US" sz="1500" dirty="0" smtClean="0"/>
              <a:t>The </a:t>
            </a:r>
            <a:r>
              <a:rPr lang="en-US" sz="1500" dirty="0"/>
              <a:t>most maddening part of the whole data matching issue is that there is no conclusive way to know they’ve accepted the documents," says Katz, who has sold insurance for 25 years</a:t>
            </a:r>
            <a:r>
              <a:rPr lang="en-US" sz="1500" dirty="0" smtClean="0"/>
              <a:t>.</a:t>
            </a:r>
            <a:endParaRPr lang="en-US" sz="1500" dirty="0"/>
          </a:p>
        </p:txBody>
      </p:sp>
      <p:cxnSp>
        <p:nvCxnSpPr>
          <p:cNvPr id="11" name="Straight Connector 10"/>
          <p:cNvCxnSpPr/>
          <p:nvPr/>
        </p:nvCxnSpPr>
        <p:spPr>
          <a:xfrm>
            <a:off x="0" y="3581400"/>
            <a:ext cx="9144000" cy="0"/>
          </a:xfrm>
          <a:prstGeom prst="line">
            <a:avLst/>
          </a:prstGeom>
          <a:ln w="38100" cmpd="sng">
            <a:solidFill>
              <a:srgbClr val="C00000">
                <a:alpha val="57000"/>
              </a:srgbClr>
            </a:solidFill>
            <a:prstDash val="solid"/>
          </a:ln>
        </p:spPr>
        <p:style>
          <a:lnRef idx="1">
            <a:schemeClr val="accent1"/>
          </a:lnRef>
          <a:fillRef idx="0">
            <a:schemeClr val="accent1"/>
          </a:fillRef>
          <a:effectRef idx="0">
            <a:schemeClr val="accent1"/>
          </a:effectRef>
          <a:fontRef idx="minor">
            <a:schemeClr val="tx1"/>
          </a:fontRef>
        </p:style>
      </p:cxnSp>
      <p:pic>
        <p:nvPicPr>
          <p:cNvPr id="1026" name="Picture 2">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3857106"/>
            <a:ext cx="5257800" cy="2772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Connector 11"/>
          <p:cNvCxnSpPr/>
          <p:nvPr/>
        </p:nvCxnSpPr>
        <p:spPr>
          <a:xfrm>
            <a:off x="4953000" y="1066800"/>
            <a:ext cx="0" cy="2514600"/>
          </a:xfrm>
          <a:prstGeom prst="line">
            <a:avLst/>
          </a:prstGeom>
          <a:ln w="38100" cmpd="dbl">
            <a:solidFill>
              <a:srgbClr val="C00000">
                <a:alpha val="57000"/>
              </a:srgbClr>
            </a:solidFill>
            <a:prstDash val="dashDot"/>
          </a:ln>
        </p:spPr>
        <p:style>
          <a:lnRef idx="1">
            <a:schemeClr val="accent1"/>
          </a:lnRef>
          <a:fillRef idx="0">
            <a:schemeClr val="accent1"/>
          </a:fillRef>
          <a:effectRef idx="0">
            <a:schemeClr val="accent1"/>
          </a:effectRef>
          <a:fontRef idx="minor">
            <a:schemeClr val="tx1"/>
          </a:fontRef>
        </p:style>
      </p:cxnSp>
      <p:pic>
        <p:nvPicPr>
          <p:cNvPr id="1027" name="Picture 3">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133600"/>
            <a:ext cx="1737847" cy="1357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1676400" y="1566208"/>
            <a:ext cx="3200400" cy="1938992"/>
          </a:xfrm>
          <a:prstGeom prst="rect">
            <a:avLst/>
          </a:prstGeom>
          <a:noFill/>
        </p:spPr>
        <p:txBody>
          <a:bodyPr wrap="square" rtlCol="0">
            <a:spAutoFit/>
          </a:bodyPr>
          <a:lstStyle/>
          <a:p>
            <a:pPr algn="r"/>
            <a:r>
              <a:rPr lang="en-US" sz="1500" dirty="0"/>
              <a:t>NAHU member and the Missouri AHU Membership Chair Becki Jennings interviewed with </a:t>
            </a:r>
            <a:r>
              <a:rPr lang="en-US" sz="1500" u="sng" dirty="0">
                <a:hlinkClick r:id="rId9"/>
              </a:rPr>
              <a:t>Morning Magazine</a:t>
            </a:r>
            <a:r>
              <a:rPr lang="en-US" sz="1500" dirty="0"/>
              <a:t> on KRMS Radio Station in Missouri. At about the 26:07-minute mark on the 9 a.m. segment, you'll hear Becki discussing the gap in insurance carriers in the exchange. </a:t>
            </a:r>
          </a:p>
        </p:txBody>
      </p:sp>
    </p:spTree>
    <p:extLst>
      <p:ext uri="{BB962C8B-B14F-4D97-AF65-F5344CB8AC3E}">
        <p14:creationId xmlns:p14="http://schemas.microsoft.com/office/powerpoint/2010/main" val="221853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owerpoint Template 05-01.png"/>
          <p:cNvPicPr>
            <a:picLocks noChangeAspect="1"/>
          </p:cNvPicPr>
          <p:nvPr/>
        </p:nvPicPr>
        <p:blipFill>
          <a:blip r:embed="rId2"/>
          <a:stretch>
            <a:fillRect/>
          </a:stretch>
        </p:blipFill>
        <p:spPr>
          <a:xfrm>
            <a:off x="0" y="0"/>
            <a:ext cx="9144000" cy="6858000"/>
          </a:xfrm>
          <a:prstGeom prst="rect">
            <a:avLst/>
          </a:prstGeom>
        </p:spPr>
      </p:pic>
      <p:sp>
        <p:nvSpPr>
          <p:cNvPr id="9" name="Title 1"/>
          <p:cNvSpPr txBox="1">
            <a:spLocks/>
          </p:cNvSpPr>
          <p:nvPr/>
        </p:nvSpPr>
        <p:spPr>
          <a:xfrm>
            <a:off x="457200" y="103733"/>
            <a:ext cx="8229600" cy="846667"/>
          </a:xfrm>
          <a:prstGeom prst="rect">
            <a:avLst/>
          </a:prstGeom>
        </p:spPr>
        <p:txBody>
          <a:bodyPr vert="horz" lIns="91440" tIns="45720" rIns="91440" bIns="45720" rtlCol="0" anchor="ctr">
            <a:normAutofit fontScale="92500" lnSpcReduction="20000"/>
          </a:bodyPr>
          <a:lstStyle/>
          <a:p>
            <a:pPr lvl="0" algn="ctr">
              <a:spcBef>
                <a:spcPct val="0"/>
              </a:spcBef>
              <a:defRPr/>
            </a:pPr>
            <a:r>
              <a:rPr lang="en-US" sz="3200" dirty="0" smtClean="0">
                <a:latin typeface="Arial" panose="020B0604020202020204" pitchFamily="34" charset="0"/>
                <a:ea typeface="+mj-ea"/>
                <a:cs typeface="Arial" panose="020B0604020202020204" pitchFamily="34" charset="0"/>
              </a:rPr>
              <a:t>POPULAR </a:t>
            </a:r>
            <a:r>
              <a:rPr lang="en-US" sz="3200" dirty="0">
                <a:latin typeface="Arial" panose="020B0604020202020204" pitchFamily="34" charset="0"/>
                <a:cs typeface="Arial" panose="020B0604020202020204" pitchFamily="34" charset="0"/>
              </a:rPr>
              <a:t>SEPTEMBER </a:t>
            </a:r>
            <a:endParaRPr lang="en-US" sz="3200" dirty="0" smtClean="0">
              <a:latin typeface="Arial" panose="020B0604020202020204" pitchFamily="34" charset="0"/>
              <a:ea typeface="+mj-ea"/>
              <a:cs typeface="Arial" panose="020B0604020202020204" pitchFamily="34" charset="0"/>
            </a:endParaRPr>
          </a:p>
          <a:p>
            <a:pPr lvl="0" algn="ctr">
              <a:spcBef>
                <a:spcPct val="0"/>
              </a:spcBef>
              <a:defRPr/>
            </a:pPr>
            <a:r>
              <a:rPr lang="en-US" sz="3200" dirty="0" smtClean="0">
                <a:latin typeface="Arial" panose="020B0604020202020204" pitchFamily="34" charset="0"/>
                <a:ea typeface="+mj-ea"/>
                <a:cs typeface="Arial" panose="020B0604020202020204" pitchFamily="34" charset="0"/>
              </a:rPr>
              <a:t>SOCIAL MEDIA POSTS</a:t>
            </a:r>
            <a:endParaRPr kumimoji="0" lang="en-US" sz="32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12" name="Content Placeholder 2"/>
          <p:cNvSpPr>
            <a:spLocks noGrp="1"/>
          </p:cNvSpPr>
          <p:nvPr>
            <p:ph sz="half" idx="1"/>
          </p:nvPr>
        </p:nvSpPr>
        <p:spPr>
          <a:xfrm>
            <a:off x="2093934" y="1452402"/>
            <a:ext cx="2016869" cy="528798"/>
          </a:xfrm>
        </p:spPr>
        <p:txBody>
          <a:bodyPr>
            <a:normAutofit fontScale="92500" lnSpcReduction="10000"/>
          </a:bodyPr>
          <a:lstStyle/>
          <a:p>
            <a:pPr lvl="0">
              <a:buClrTx/>
              <a:buNone/>
            </a:pPr>
            <a:r>
              <a:rPr lang="en-US" b="1" i="1" dirty="0" smtClean="0">
                <a:solidFill>
                  <a:schemeClr val="bg1"/>
                </a:solidFill>
                <a:latin typeface="Arial" panose="020B0604020202020204" pitchFamily="34" charset="0"/>
                <a:cs typeface="Arial" panose="020B0604020202020204" pitchFamily="34" charset="0"/>
              </a:rPr>
              <a:t>Twitter </a:t>
            </a:r>
            <a:endParaRPr lang="en-US" b="1" i="1" dirty="0">
              <a:solidFill>
                <a:schemeClr val="bg1"/>
              </a:solidFill>
              <a:latin typeface="Arial" panose="020B0604020202020204" pitchFamily="34" charset="0"/>
              <a:cs typeface="Arial" panose="020B0604020202020204" pitchFamily="34" charset="0"/>
            </a:endParaRPr>
          </a:p>
          <a:p>
            <a:pPr marL="0" indent="0">
              <a:buNone/>
            </a:pPr>
            <a:endParaRPr lang="en-US" dirty="0"/>
          </a:p>
        </p:txBody>
      </p:sp>
      <p:sp>
        <p:nvSpPr>
          <p:cNvPr id="13" name="Content Placeholder 3"/>
          <p:cNvSpPr txBox="1">
            <a:spLocks/>
          </p:cNvSpPr>
          <p:nvPr/>
        </p:nvSpPr>
        <p:spPr>
          <a:xfrm>
            <a:off x="5016350" y="1247227"/>
            <a:ext cx="3190466" cy="52879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i="1" dirty="0" smtClean="0">
                <a:solidFill>
                  <a:schemeClr val="bg1"/>
                </a:solidFill>
                <a:latin typeface="Arial" panose="020B0604020202020204" pitchFamily="34" charset="0"/>
                <a:cs typeface="Arial" panose="020B0604020202020204" pitchFamily="34" charset="0"/>
              </a:rPr>
              <a:t>Facebook</a:t>
            </a:r>
            <a:r>
              <a:rPr lang="en-US" b="1" i="1" dirty="0" smtClean="0">
                <a:solidFill>
                  <a:srgbClr val="00338E"/>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16" name="Picture 5" descr="C:\Users\randerson\Documents\PPT_Monthly\Twitter_Icon.png">
            <a:hlinkClick r:id="rId3"/>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98704" y="1525462"/>
            <a:ext cx="406248" cy="3295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C:\Users\randerson\Documents\PPT_Monthly\Facebook_Icon.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06136" y="1311696"/>
            <a:ext cx="393668" cy="3936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981200"/>
            <a:ext cx="46958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816" y="2743200"/>
            <a:ext cx="46101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816" y="3500645"/>
            <a:ext cx="4239584" cy="221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918" y="5791200"/>
            <a:ext cx="45529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816" y="6358553"/>
            <a:ext cx="47910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68432" y="1885452"/>
            <a:ext cx="3870514" cy="391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6400" y="5862046"/>
            <a:ext cx="3466214" cy="995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7679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owerpoint Template 05-02.png"/>
          <p:cNvPicPr>
            <a:picLocks noChangeAspect="1"/>
          </p:cNvPicPr>
          <p:nvPr/>
        </p:nvPicPr>
        <p:blipFill>
          <a:blip r:embed="rId2"/>
          <a:stretch>
            <a:fillRect/>
          </a:stretch>
        </p:blipFill>
        <p:spPr>
          <a:xfrm>
            <a:off x="0" y="0"/>
            <a:ext cx="9144000" cy="6858000"/>
          </a:xfrm>
          <a:prstGeom prst="rect">
            <a:avLst/>
          </a:prstGeom>
        </p:spPr>
      </p:pic>
      <p:sp>
        <p:nvSpPr>
          <p:cNvPr id="7" name="Title 1"/>
          <p:cNvSpPr txBox="1">
            <a:spLocks/>
          </p:cNvSpPr>
          <p:nvPr/>
        </p:nvSpPr>
        <p:spPr>
          <a:xfrm>
            <a:off x="457200" y="103733"/>
            <a:ext cx="8229600" cy="846667"/>
          </a:xfrm>
          <a:prstGeom prst="rect">
            <a:avLst/>
          </a:prstGeom>
        </p:spPr>
        <p:txBody>
          <a:bodyPr vert="horz" lIns="91440" tIns="45720" rIns="91440" bIns="45720" rtlCol="0" anchor="ctr">
            <a:normAutofit fontScale="92500" lnSpcReduction="20000"/>
          </a:bodyPr>
          <a:lstStyle/>
          <a:p>
            <a:pPr lvl="0" algn="ctr">
              <a:spcBef>
                <a:spcPct val="0"/>
              </a:spcBef>
              <a:defRPr/>
            </a:pPr>
            <a:r>
              <a:rPr lang="en-US" sz="3200" dirty="0">
                <a:solidFill>
                  <a:schemeClr val="bg1"/>
                </a:solidFill>
                <a:latin typeface="Arial" panose="020B0604020202020204" pitchFamily="34" charset="0"/>
                <a:ea typeface="+mj-ea"/>
                <a:cs typeface="Arial" panose="020B0604020202020204" pitchFamily="34" charset="0"/>
              </a:rPr>
              <a:t>SEPTEMBER UPDATE</a:t>
            </a:r>
            <a:r>
              <a:rPr kumimoji="0" lang="en-US" sz="320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 </a:t>
            </a:r>
          </a:p>
          <a:p>
            <a:pPr lvl="0" algn="ctr">
              <a:spcBef>
                <a:spcPct val="0"/>
              </a:spcBef>
              <a:defRPr/>
            </a:pPr>
            <a:r>
              <a:rPr kumimoji="0" lang="en-US" sz="320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SOCIAL</a:t>
            </a:r>
            <a:r>
              <a:rPr kumimoji="0" lang="en-US" sz="3200" u="none" strike="noStrike" kern="1200" cap="none" spc="0" normalizeH="0" noProof="0" dirty="0" smtClean="0">
                <a:ln>
                  <a:noFill/>
                </a:ln>
                <a:solidFill>
                  <a:schemeClr val="bg1"/>
                </a:solidFill>
                <a:effectLst/>
                <a:uLnTx/>
                <a:uFillTx/>
                <a:latin typeface="Arial" panose="020B0604020202020204" pitchFamily="34" charset="0"/>
                <a:ea typeface="+mj-ea"/>
                <a:cs typeface="Arial" panose="020B0604020202020204" pitchFamily="34" charset="0"/>
              </a:rPr>
              <a:t> MEDIA CAMPAIGN </a:t>
            </a:r>
            <a:endParaRPr kumimoji="0" lang="en-US" sz="320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2" name="TextBox 1"/>
          <p:cNvSpPr txBox="1"/>
          <p:nvPr/>
        </p:nvSpPr>
        <p:spPr>
          <a:xfrm>
            <a:off x="1315995" y="1676400"/>
            <a:ext cx="7599405" cy="1133644"/>
          </a:xfrm>
          <a:prstGeom prst="rect">
            <a:avLst/>
          </a:prstGeom>
          <a:noFill/>
        </p:spPr>
        <p:txBody>
          <a:bodyPr wrap="square" rtlCol="0">
            <a:spAutoFit/>
          </a:bodyPr>
          <a:lstStyle/>
          <a:p>
            <a:pPr algn="ctr">
              <a:spcBef>
                <a:spcPts val="800"/>
              </a:spcBef>
              <a:spcAft>
                <a:spcPts val="800"/>
              </a:spcAft>
            </a:pPr>
            <a:r>
              <a:rPr lang="en-US" sz="1200" dirty="0">
                <a:solidFill>
                  <a:srgbClr val="000000"/>
                </a:solidFill>
                <a:latin typeface="Arial"/>
                <a:ea typeface="Calibri"/>
              </a:rPr>
              <a:t>Since its launch in </a:t>
            </a:r>
            <a:r>
              <a:rPr lang="en-US" sz="1200" dirty="0" smtClean="0">
                <a:solidFill>
                  <a:srgbClr val="000000"/>
                </a:solidFill>
                <a:latin typeface="Arial"/>
                <a:ea typeface="Calibri"/>
              </a:rPr>
              <a:t>last year, </a:t>
            </a:r>
            <a:r>
              <a:rPr lang="en-US" sz="1200" dirty="0">
                <a:solidFill>
                  <a:srgbClr val="000000"/>
                </a:solidFill>
                <a:latin typeface="Arial"/>
                <a:ea typeface="Calibri"/>
              </a:rPr>
              <a:t>NAHU's </a:t>
            </a:r>
            <a:r>
              <a:rPr lang="en-US" sz="1200" dirty="0" smtClean="0">
                <a:solidFill>
                  <a:srgbClr val="000000"/>
                </a:solidFill>
                <a:latin typeface="Arial"/>
                <a:ea typeface="Calibri"/>
              </a:rPr>
              <a:t>social </a:t>
            </a:r>
            <a:r>
              <a:rPr lang="en-US" sz="1200" dirty="0">
                <a:solidFill>
                  <a:srgbClr val="000000"/>
                </a:solidFill>
                <a:latin typeface="Arial"/>
                <a:ea typeface="Calibri"/>
              </a:rPr>
              <a:t>media campaign has tremendously increased our social media presence, numbers and viewership on our Facebook and Twitter pages. We are excited to </a:t>
            </a:r>
            <a:r>
              <a:rPr lang="en-US" sz="1200" dirty="0" smtClean="0">
                <a:solidFill>
                  <a:srgbClr val="000000"/>
                </a:solidFill>
                <a:latin typeface="Arial"/>
                <a:ea typeface="Calibri"/>
              </a:rPr>
              <a:t>share </a:t>
            </a:r>
            <a:r>
              <a:rPr lang="en-US" sz="1200" dirty="0" smtClean="0">
                <a:solidFill>
                  <a:srgbClr val="000000"/>
                </a:solidFill>
                <a:latin typeface="Arial"/>
                <a:ea typeface="Calibri"/>
                <a:hlinkClick r:id="rId3"/>
              </a:rPr>
              <a:t>September’s analytics</a:t>
            </a:r>
            <a:r>
              <a:rPr lang="en-US" sz="1200" dirty="0" smtClean="0">
                <a:solidFill>
                  <a:srgbClr val="000000"/>
                </a:solidFill>
                <a:latin typeface="Arial"/>
                <a:ea typeface="Calibri"/>
              </a:rPr>
              <a:t> indicating </a:t>
            </a:r>
            <a:r>
              <a:rPr lang="en-US" sz="1200" dirty="0">
                <a:solidFill>
                  <a:srgbClr val="000000"/>
                </a:solidFill>
                <a:latin typeface="Arial"/>
                <a:ea typeface="Calibri"/>
              </a:rPr>
              <a:t>the campaign's great progress. </a:t>
            </a:r>
            <a:endParaRPr lang="en-US" sz="1200" dirty="0" smtClean="0">
              <a:solidFill>
                <a:srgbClr val="000000"/>
              </a:solidFill>
              <a:latin typeface="Arial"/>
              <a:ea typeface="Calibri"/>
            </a:endParaRPr>
          </a:p>
          <a:p>
            <a:pPr marL="1200150" lvl="2" indent="-285750">
              <a:buFont typeface="Wingdings" panose="05000000000000000000" pitchFamily="2" charset="2"/>
              <a:buChar char="§"/>
            </a:pPr>
            <a:endParaRPr lang="en-US" sz="1200" dirty="0">
              <a:latin typeface="Arial" panose="020B0604020202020204" pitchFamily="34" charset="0"/>
              <a:cs typeface="Arial" panose="020B0604020202020204" pitchFamily="34" charset="0"/>
            </a:endParaRPr>
          </a:p>
          <a:p>
            <a:pPr lvl="2"/>
            <a:endParaRPr lang="en-US" sz="1300" dirty="0" smtClean="0">
              <a:latin typeface="Arial" panose="020B0604020202020204" pitchFamily="34" charset="0"/>
              <a:cs typeface="Arial" panose="020B0604020202020204" pitchFamily="34" charset="0"/>
            </a:endParaRPr>
          </a:p>
        </p:txBody>
      </p:sp>
      <p:sp>
        <p:nvSpPr>
          <p:cNvPr id="5" name="TextBox 4"/>
          <p:cNvSpPr txBox="1"/>
          <p:nvPr/>
        </p:nvSpPr>
        <p:spPr>
          <a:xfrm>
            <a:off x="926756" y="5257800"/>
            <a:ext cx="7599406" cy="1318310"/>
          </a:xfrm>
          <a:prstGeom prst="rect">
            <a:avLst/>
          </a:prstGeom>
          <a:noFill/>
        </p:spPr>
        <p:txBody>
          <a:bodyPr wrap="square" rtlCol="0">
            <a:spAutoFit/>
          </a:bodyPr>
          <a:lstStyle/>
          <a:p>
            <a:pPr lvl="1" algn="ctr">
              <a:spcBef>
                <a:spcPts val="800"/>
              </a:spcBef>
              <a:spcAft>
                <a:spcPts val="800"/>
              </a:spcAft>
            </a:pPr>
            <a:r>
              <a:rPr lang="en-US" sz="1200" b="1" dirty="0" smtClean="0">
                <a:solidFill>
                  <a:prstClr val="black"/>
                </a:solidFill>
                <a:latin typeface="Arial" panose="020B0604020202020204" pitchFamily="34" charset="0"/>
                <a:cs typeface="Arial" panose="020B0604020202020204" pitchFamily="34" charset="0"/>
              </a:rPr>
              <a:t>*</a:t>
            </a:r>
            <a:r>
              <a:rPr lang="en-US" sz="1200" b="1" u="sng" dirty="0">
                <a:solidFill>
                  <a:prstClr val="black"/>
                </a:solidFill>
                <a:latin typeface="Arial" panose="020B0604020202020204" pitchFamily="34" charset="0"/>
                <a:cs typeface="Arial" panose="020B0604020202020204" pitchFamily="34" charset="0"/>
              </a:rPr>
              <a:t>Key Terms</a:t>
            </a:r>
            <a:r>
              <a:rPr lang="en-US" sz="1200" b="1" dirty="0">
                <a:solidFill>
                  <a:prstClr val="black"/>
                </a:solidFill>
                <a:latin typeface="Arial" panose="020B0604020202020204" pitchFamily="34" charset="0"/>
                <a:cs typeface="Arial" panose="020B0604020202020204" pitchFamily="34" charset="0"/>
              </a:rPr>
              <a:t>: </a:t>
            </a:r>
            <a:r>
              <a:rPr lang="en-US" sz="1200" dirty="0">
                <a:solidFill>
                  <a:prstClr val="black"/>
                </a:solidFill>
                <a:latin typeface="Arial" panose="020B0604020202020204" pitchFamily="34" charset="0"/>
                <a:cs typeface="Arial" panose="020B0604020202020204" pitchFamily="34" charset="0"/>
              </a:rPr>
              <a:t>The </a:t>
            </a:r>
            <a:r>
              <a:rPr lang="en-US" sz="1200" b="1" i="1" dirty="0">
                <a:solidFill>
                  <a:prstClr val="black"/>
                </a:solidFill>
                <a:latin typeface="Arial" panose="020B0604020202020204" pitchFamily="34" charset="0"/>
                <a:cs typeface="Arial" panose="020B0604020202020204" pitchFamily="34" charset="0"/>
              </a:rPr>
              <a:t>engagement rate</a:t>
            </a:r>
            <a:r>
              <a:rPr lang="en-US" sz="1200" dirty="0">
                <a:solidFill>
                  <a:prstClr val="black"/>
                </a:solidFill>
                <a:latin typeface="Arial" panose="020B0604020202020204" pitchFamily="34" charset="0"/>
                <a:cs typeface="Arial" panose="020B0604020202020204" pitchFamily="34" charset="0"/>
              </a:rPr>
              <a:t> for a tweet is the number of users who clicked, favorited, shared, or replied to a tweet as a percentage of the number of users who saw the tweet. The engagement rate in the report is the average engagement rate for all of NAHU’s tweets in the given month. The </a:t>
            </a:r>
            <a:r>
              <a:rPr lang="en-US" sz="1200" b="1" i="1" dirty="0">
                <a:solidFill>
                  <a:prstClr val="black"/>
                </a:solidFill>
                <a:latin typeface="Arial" panose="020B0604020202020204" pitchFamily="34" charset="0"/>
                <a:cs typeface="Arial" panose="020B0604020202020204" pitchFamily="34" charset="0"/>
              </a:rPr>
              <a:t>reach</a:t>
            </a:r>
            <a:r>
              <a:rPr lang="en-US" sz="1200" dirty="0">
                <a:solidFill>
                  <a:prstClr val="black"/>
                </a:solidFill>
                <a:latin typeface="Arial" panose="020B0604020202020204" pitchFamily="34" charset="0"/>
                <a:cs typeface="Arial" panose="020B0604020202020204" pitchFamily="34" charset="0"/>
              </a:rPr>
              <a:t> on Facebook is the number of different people who see any of NAHU’s content -- whether in their newsfeed, on NAHU’s profile, or otherwise.</a:t>
            </a:r>
          </a:p>
          <a:p>
            <a:pPr lvl="2"/>
            <a:endParaRPr lang="en-US" sz="1300" dirty="0" smtClean="0">
              <a:latin typeface="Arial" panose="020B0604020202020204" pitchFamily="34" charset="0"/>
              <a:cs typeface="Arial" panose="020B0604020202020204" pitchFamily="34" charset="0"/>
            </a:endParaRPr>
          </a:p>
        </p:txBody>
      </p:sp>
      <p:sp>
        <p:nvSpPr>
          <p:cNvPr id="3" name="TextBox 2"/>
          <p:cNvSpPr txBox="1"/>
          <p:nvPr/>
        </p:nvSpPr>
        <p:spPr>
          <a:xfrm>
            <a:off x="815163" y="2514600"/>
            <a:ext cx="3873843" cy="2410916"/>
          </a:xfrm>
          <a:prstGeom prst="rect">
            <a:avLst/>
          </a:prstGeom>
          <a:noFill/>
        </p:spPr>
        <p:txBody>
          <a:bodyPr wrap="square" numCol="1" rtlCol="0">
            <a:spAutoFit/>
          </a:bodyPr>
          <a:lstStyle/>
          <a:p>
            <a:pPr lvl="1">
              <a:spcBef>
                <a:spcPts val="800"/>
              </a:spcBef>
              <a:spcAft>
                <a:spcPts val="800"/>
              </a:spcAft>
            </a:pPr>
            <a:r>
              <a:rPr lang="en-US" sz="1200" b="1" dirty="0">
                <a:solidFill>
                  <a:prstClr val="black"/>
                </a:solidFill>
                <a:latin typeface="Arial" panose="020B0604020202020204" pitchFamily="34" charset="0"/>
                <a:cs typeface="Arial" panose="020B0604020202020204" pitchFamily="34" charset="0"/>
              </a:rPr>
              <a:t>Twitter:</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In </a:t>
            </a:r>
            <a:r>
              <a:rPr lang="en-US" sz="1200" dirty="0" smtClean="0">
                <a:solidFill>
                  <a:prstClr val="black"/>
                </a:solidFill>
                <a:latin typeface="Arial" panose="020B0604020202020204" pitchFamily="34" charset="0"/>
                <a:cs typeface="Arial" panose="020B0604020202020204" pitchFamily="34" charset="0"/>
              </a:rPr>
              <a:t>August, </a:t>
            </a:r>
            <a:r>
              <a:rPr lang="en-US" sz="1200" dirty="0">
                <a:solidFill>
                  <a:prstClr val="black"/>
                </a:solidFill>
                <a:latin typeface="Arial" panose="020B0604020202020204" pitchFamily="34" charset="0"/>
                <a:cs typeface="Arial" panose="020B0604020202020204" pitchFamily="34" charset="0"/>
              </a:rPr>
              <a:t>NAHU's page has </a:t>
            </a:r>
            <a:r>
              <a:rPr lang="en-US" sz="1200" dirty="0" smtClean="0">
                <a:solidFill>
                  <a:prstClr val="black"/>
                </a:solidFill>
                <a:latin typeface="Arial" panose="020B0604020202020204" pitchFamily="34" charset="0"/>
                <a:cs typeface="Arial" panose="020B0604020202020204" pitchFamily="34" charset="0"/>
              </a:rPr>
              <a:t>8,485 </a:t>
            </a:r>
            <a:r>
              <a:rPr lang="en-US" sz="1200" dirty="0">
                <a:solidFill>
                  <a:prstClr val="black"/>
                </a:solidFill>
                <a:latin typeface="Arial" panose="020B0604020202020204" pitchFamily="34" charset="0"/>
                <a:cs typeface="Arial" panose="020B0604020202020204" pitchFamily="34" charset="0"/>
              </a:rPr>
              <a:t>followers.</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NAHU's tweets earned </a:t>
            </a:r>
            <a:r>
              <a:rPr lang="en-US" sz="1200" dirty="0" smtClean="0">
                <a:solidFill>
                  <a:prstClr val="black"/>
                </a:solidFill>
                <a:latin typeface="Arial" panose="020B0604020202020204" pitchFamily="34" charset="0"/>
                <a:cs typeface="Arial" panose="020B0604020202020204" pitchFamily="34" charset="0"/>
              </a:rPr>
              <a:t>60,000 </a:t>
            </a:r>
            <a:r>
              <a:rPr lang="en-US" sz="1200" dirty="0">
                <a:solidFill>
                  <a:prstClr val="black"/>
                </a:solidFill>
                <a:latin typeface="Arial" panose="020B0604020202020204" pitchFamily="34" charset="0"/>
                <a:cs typeface="Arial" panose="020B0604020202020204" pitchFamily="34" charset="0"/>
              </a:rPr>
              <a:t>impressions, averaging roughly </a:t>
            </a:r>
            <a:r>
              <a:rPr lang="en-US" sz="1200" dirty="0" smtClean="0">
                <a:solidFill>
                  <a:prstClr val="black"/>
                </a:solidFill>
                <a:latin typeface="Arial" panose="020B0604020202020204" pitchFamily="34" charset="0"/>
                <a:cs typeface="Arial" panose="020B0604020202020204" pitchFamily="34" charset="0"/>
              </a:rPr>
              <a:t>2,000 </a:t>
            </a:r>
            <a:r>
              <a:rPr lang="en-US" sz="1200" dirty="0">
                <a:solidFill>
                  <a:prstClr val="black"/>
                </a:solidFill>
                <a:latin typeface="Arial" panose="020B0604020202020204" pitchFamily="34" charset="0"/>
                <a:cs typeface="Arial" panose="020B0604020202020204" pitchFamily="34" charset="0"/>
              </a:rPr>
              <a:t>impressions per day.</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NAHU's tweets had an average engagement rate of </a:t>
            </a:r>
            <a:r>
              <a:rPr lang="en-US" sz="1200" dirty="0" smtClean="0">
                <a:solidFill>
                  <a:prstClr val="black"/>
                </a:solidFill>
                <a:latin typeface="Arial" panose="020B0604020202020204" pitchFamily="34" charset="0"/>
                <a:cs typeface="Arial" panose="020B0604020202020204" pitchFamily="34" charset="0"/>
              </a:rPr>
              <a:t>0.7 </a:t>
            </a:r>
            <a:r>
              <a:rPr lang="en-US" sz="1200" dirty="0">
                <a:solidFill>
                  <a:prstClr val="black"/>
                </a:solidFill>
                <a:latin typeface="Arial" panose="020B0604020202020204" pitchFamily="34" charset="0"/>
                <a:cs typeface="Arial" panose="020B0604020202020204" pitchFamily="34" charset="0"/>
              </a:rPr>
              <a:t>percent during this period, receiving </a:t>
            </a:r>
            <a:r>
              <a:rPr lang="en-US" sz="1200" dirty="0" smtClean="0">
                <a:solidFill>
                  <a:prstClr val="black"/>
                </a:solidFill>
                <a:latin typeface="Arial" panose="020B0604020202020204" pitchFamily="34" charset="0"/>
                <a:cs typeface="Arial" panose="020B0604020202020204" pitchFamily="34" charset="0"/>
              </a:rPr>
              <a:t>172link </a:t>
            </a:r>
            <a:r>
              <a:rPr lang="en-US" sz="1200" dirty="0">
                <a:solidFill>
                  <a:prstClr val="black"/>
                </a:solidFill>
                <a:latin typeface="Arial" panose="020B0604020202020204" pitchFamily="34" charset="0"/>
                <a:cs typeface="Arial" panose="020B0604020202020204" pitchFamily="34" charset="0"/>
              </a:rPr>
              <a:t>clicks, </a:t>
            </a:r>
            <a:r>
              <a:rPr lang="en-US" sz="1200" dirty="0" smtClean="0">
                <a:solidFill>
                  <a:prstClr val="black"/>
                </a:solidFill>
                <a:latin typeface="Arial" panose="020B0604020202020204" pitchFamily="34" charset="0"/>
                <a:cs typeface="Arial" panose="020B0604020202020204" pitchFamily="34" charset="0"/>
              </a:rPr>
              <a:t>82 retweets</a:t>
            </a:r>
            <a:r>
              <a:rPr lang="en-US" sz="1200" dirty="0">
                <a:solidFill>
                  <a:prstClr val="black"/>
                </a:solidFill>
                <a:latin typeface="Arial" panose="020B0604020202020204" pitchFamily="34" charset="0"/>
                <a:cs typeface="Arial" panose="020B0604020202020204" pitchFamily="34" charset="0"/>
              </a:rPr>
              <a:t>, and </a:t>
            </a:r>
            <a:r>
              <a:rPr lang="en-US" sz="1200" dirty="0" smtClean="0">
                <a:solidFill>
                  <a:prstClr val="black"/>
                </a:solidFill>
                <a:latin typeface="Arial" panose="020B0604020202020204" pitchFamily="34" charset="0"/>
                <a:cs typeface="Arial" panose="020B0604020202020204" pitchFamily="34" charset="0"/>
              </a:rPr>
              <a:t>75 likes</a:t>
            </a:r>
            <a:r>
              <a:rPr lang="en-US" sz="1200" dirty="0">
                <a:solidFill>
                  <a:prstClr val="black"/>
                </a:solidFill>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 tweeted </a:t>
            </a:r>
            <a:r>
              <a:rPr lang="en-US" sz="1200" dirty="0" smtClean="0">
                <a:solidFill>
                  <a:prstClr val="black"/>
                </a:solidFill>
                <a:latin typeface="Arial" panose="020B0604020202020204" pitchFamily="34" charset="0"/>
                <a:cs typeface="Arial" panose="020B0604020202020204" pitchFamily="34" charset="0"/>
              </a:rPr>
              <a:t>81 </a:t>
            </a:r>
            <a:r>
              <a:rPr lang="en-US" sz="1200" dirty="0">
                <a:solidFill>
                  <a:prstClr val="black"/>
                </a:solidFill>
                <a:latin typeface="Arial" panose="020B0604020202020204" pitchFamily="34" charset="0"/>
                <a:cs typeface="Arial" panose="020B0604020202020204" pitchFamily="34" charset="0"/>
              </a:rPr>
              <a:t>times over this period</a:t>
            </a:r>
            <a:r>
              <a:rPr lang="en-US" sz="1200" dirty="0" smtClean="0">
                <a:solidFill>
                  <a:prstClr val="black"/>
                </a:solidFill>
                <a:latin typeface="Arial" panose="020B0604020202020204" pitchFamily="34" charset="0"/>
                <a:cs typeface="Arial" panose="020B0604020202020204" pitchFamily="34" charset="0"/>
              </a:rPr>
              <a:t>.</a:t>
            </a:r>
            <a:endParaRPr lang="en-US" sz="1200" dirty="0">
              <a:solidFill>
                <a:prstClr val="black"/>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569849"/>
            <a:ext cx="1006741" cy="816713"/>
          </a:xfrm>
          <a:prstGeom prst="rect">
            <a:avLst/>
          </a:prstGeom>
        </p:spPr>
      </p:pic>
      <p:sp>
        <p:nvSpPr>
          <p:cNvPr id="9" name="TextBox 8"/>
          <p:cNvSpPr txBox="1"/>
          <p:nvPr/>
        </p:nvSpPr>
        <p:spPr>
          <a:xfrm>
            <a:off x="5293864" y="2514600"/>
            <a:ext cx="3621536" cy="2410916"/>
          </a:xfrm>
          <a:prstGeom prst="rect">
            <a:avLst/>
          </a:prstGeom>
          <a:noFill/>
        </p:spPr>
        <p:txBody>
          <a:bodyPr wrap="square" numCol="1" rtlCol="0">
            <a:spAutoFit/>
          </a:bodyPr>
          <a:lstStyle/>
          <a:p>
            <a:pPr lvl="1">
              <a:spcBef>
                <a:spcPts val="800"/>
              </a:spcBef>
              <a:spcAft>
                <a:spcPts val="800"/>
              </a:spcAft>
            </a:pPr>
            <a:r>
              <a:rPr lang="en-US" sz="1200" b="1" dirty="0" smtClean="0">
                <a:solidFill>
                  <a:prstClr val="black"/>
                </a:solidFill>
                <a:latin typeface="Arial" panose="020B0604020202020204" pitchFamily="34" charset="0"/>
                <a:cs typeface="Arial" panose="020B0604020202020204" pitchFamily="34" charset="0"/>
              </a:rPr>
              <a:t>Facebook</a:t>
            </a:r>
            <a:r>
              <a:rPr lang="en-US" sz="1200" b="1" dirty="0">
                <a:solidFill>
                  <a:prstClr val="black"/>
                </a:solidFill>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NAHU's Facebook page has </a:t>
            </a:r>
            <a:r>
              <a:rPr lang="en-US" sz="1200" dirty="0" smtClean="0">
                <a:solidFill>
                  <a:prstClr val="black"/>
                </a:solidFill>
                <a:latin typeface="Arial" panose="020B0604020202020204" pitchFamily="34" charset="0"/>
                <a:cs typeface="Arial" panose="020B0604020202020204" pitchFamily="34" charset="0"/>
              </a:rPr>
              <a:t>3,076 </a:t>
            </a:r>
            <a:r>
              <a:rPr lang="en-US" sz="1200" dirty="0" smtClean="0">
                <a:solidFill>
                  <a:prstClr val="black"/>
                </a:solidFill>
                <a:latin typeface="Arial" panose="020B0604020202020204" pitchFamily="34" charset="0"/>
                <a:cs typeface="Arial" panose="020B0604020202020204" pitchFamily="34" charset="0"/>
              </a:rPr>
              <a:t>likes</a:t>
            </a:r>
            <a:r>
              <a:rPr lang="en-US" sz="1200" dirty="0">
                <a:solidFill>
                  <a:prstClr val="black"/>
                </a:solidFill>
                <a:latin typeface="Arial" panose="020B0604020202020204" pitchFamily="34" charset="0"/>
                <a:cs typeface="Arial" panose="020B0604020202020204" pitchFamily="34" charset="0"/>
              </a:rPr>
              <a:t>.</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NAHU's Facebook posts reached roughly </a:t>
            </a:r>
            <a:r>
              <a:rPr lang="en-US" sz="1200" dirty="0" smtClean="0">
                <a:solidFill>
                  <a:prstClr val="black"/>
                </a:solidFill>
                <a:latin typeface="Arial" panose="020B0604020202020204" pitchFamily="34" charset="0"/>
                <a:cs typeface="Arial" panose="020B0604020202020204" pitchFamily="34" charset="0"/>
              </a:rPr>
              <a:t>609 people </a:t>
            </a:r>
            <a:r>
              <a:rPr lang="en-US" sz="1200" dirty="0">
                <a:solidFill>
                  <a:prstClr val="black"/>
                </a:solidFill>
                <a:latin typeface="Arial" panose="020B0604020202020204" pitchFamily="34" charset="0"/>
                <a:cs typeface="Arial" panose="020B0604020202020204" pitchFamily="34" charset="0"/>
              </a:rPr>
              <a:t>per day.</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NAHU's posts were shared around </a:t>
            </a:r>
            <a:r>
              <a:rPr lang="en-US" sz="1200" dirty="0" smtClean="0">
                <a:solidFill>
                  <a:prstClr val="black"/>
                </a:solidFill>
                <a:latin typeface="Arial" panose="020B0604020202020204" pitchFamily="34" charset="0"/>
                <a:cs typeface="Arial" panose="020B0604020202020204" pitchFamily="34" charset="0"/>
              </a:rPr>
              <a:t>23</a:t>
            </a:r>
            <a:r>
              <a:rPr lang="en-US" sz="1200" dirty="0" smtClean="0">
                <a:solidFill>
                  <a:prstClr val="black"/>
                </a:solidFill>
                <a:latin typeface="Arial" panose="020B0604020202020204" pitchFamily="34" charset="0"/>
                <a:cs typeface="Arial" panose="020B0604020202020204" pitchFamily="34" charset="0"/>
              </a:rPr>
              <a:t> </a:t>
            </a:r>
            <a:r>
              <a:rPr lang="en-US" sz="1200" dirty="0">
                <a:solidFill>
                  <a:prstClr val="black"/>
                </a:solidFill>
                <a:latin typeface="Arial" panose="020B0604020202020204" pitchFamily="34" charset="0"/>
                <a:cs typeface="Arial" panose="020B0604020202020204" pitchFamily="34" charset="0"/>
              </a:rPr>
              <a:t>times per day and people reacted roughly </a:t>
            </a:r>
            <a:r>
              <a:rPr lang="en-US" sz="1200" dirty="0" smtClean="0">
                <a:solidFill>
                  <a:prstClr val="black"/>
                </a:solidFill>
                <a:latin typeface="Arial" panose="020B0604020202020204" pitchFamily="34" charset="0"/>
                <a:cs typeface="Arial" panose="020B0604020202020204" pitchFamily="34" charset="0"/>
              </a:rPr>
              <a:t>7 </a:t>
            </a:r>
            <a:r>
              <a:rPr lang="en-US" sz="1200" dirty="0">
                <a:solidFill>
                  <a:prstClr val="black"/>
                </a:solidFill>
                <a:latin typeface="Arial" panose="020B0604020202020204" pitchFamily="34" charset="0"/>
                <a:cs typeface="Arial" panose="020B0604020202020204" pitchFamily="34" charset="0"/>
              </a:rPr>
              <a:t>times per day.</a:t>
            </a:r>
          </a:p>
          <a:p>
            <a:pPr marL="1200150" lvl="2" indent="-285750">
              <a:buFont typeface="Wingdings" panose="05000000000000000000" pitchFamily="2" charset="2"/>
              <a:buChar char="§"/>
            </a:pPr>
            <a:r>
              <a:rPr lang="en-US" sz="1200" dirty="0">
                <a:solidFill>
                  <a:prstClr val="black"/>
                </a:solidFill>
                <a:latin typeface="Arial" panose="020B0604020202020204" pitchFamily="34" charset="0"/>
                <a:cs typeface="Arial" panose="020B0604020202020204" pitchFamily="34" charset="0"/>
              </a:rPr>
              <a:t>NAHU posted </a:t>
            </a:r>
            <a:r>
              <a:rPr lang="en-US" sz="1200" dirty="0" smtClean="0">
                <a:solidFill>
                  <a:prstClr val="black"/>
                </a:solidFill>
                <a:latin typeface="Arial" panose="020B0604020202020204" pitchFamily="34" charset="0"/>
                <a:cs typeface="Arial" panose="020B0604020202020204" pitchFamily="34" charset="0"/>
              </a:rPr>
              <a:t>82 </a:t>
            </a:r>
            <a:r>
              <a:rPr lang="en-US" sz="1200" dirty="0">
                <a:solidFill>
                  <a:prstClr val="black"/>
                </a:solidFill>
                <a:latin typeface="Arial" panose="020B0604020202020204" pitchFamily="34" charset="0"/>
                <a:cs typeface="Arial" panose="020B0604020202020204" pitchFamily="34" charset="0"/>
              </a:rPr>
              <a:t>times over this period.</a:t>
            </a:r>
          </a:p>
        </p:txBody>
      </p:sp>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895056" y="2569995"/>
            <a:ext cx="817563"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490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Template 05-01.png"/>
          <p:cNvPicPr>
            <a:picLocks noChangeAspect="1"/>
          </p:cNvPicPr>
          <p:nvPr/>
        </p:nvPicPr>
        <p:blipFill>
          <a:blip r:embed="rId2"/>
          <a:stretch>
            <a:fillRect/>
          </a:stretch>
        </p:blipFill>
        <p:spPr>
          <a:xfrm>
            <a:off x="0" y="0"/>
            <a:ext cx="9144000" cy="6858000"/>
          </a:xfrm>
          <a:prstGeom prst="rect">
            <a:avLst/>
          </a:prstGeom>
        </p:spPr>
      </p:pic>
      <p:sp>
        <p:nvSpPr>
          <p:cNvPr id="5" name="Title 1"/>
          <p:cNvSpPr txBox="1">
            <a:spLocks/>
          </p:cNvSpPr>
          <p:nvPr/>
        </p:nvSpPr>
        <p:spPr>
          <a:xfrm>
            <a:off x="457200" y="103733"/>
            <a:ext cx="8229600" cy="846667"/>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3200" noProof="0" dirty="0" smtClean="0">
                <a:latin typeface="Arial" panose="020B0604020202020204" pitchFamily="34" charset="0"/>
                <a:ea typeface="+mj-ea"/>
                <a:cs typeface="Arial" panose="020B0604020202020204" pitchFamily="34" charset="0"/>
              </a:rPr>
              <a:t>IMPORTANCE OF MEDIA COVERAGE</a:t>
            </a:r>
            <a:endParaRPr kumimoji="0" lang="en-US" sz="3200" u="none" strike="noStrike" kern="1200" cap="none" spc="0" normalizeH="0" baseline="0" noProof="0" dirty="0">
              <a:ln>
                <a:noFill/>
              </a:ln>
              <a:effectLst/>
              <a:uLnTx/>
              <a:uFillTx/>
              <a:latin typeface="Arial" panose="020B0604020202020204" pitchFamily="34" charset="0"/>
              <a:ea typeface="+mj-ea"/>
              <a:cs typeface="Arial" panose="020B0604020202020204" pitchFamily="34" charset="0"/>
            </a:endParaRPr>
          </a:p>
        </p:txBody>
      </p:sp>
      <p:sp>
        <p:nvSpPr>
          <p:cNvPr id="6" name="TextBox 5"/>
          <p:cNvSpPr txBox="1"/>
          <p:nvPr/>
        </p:nvSpPr>
        <p:spPr>
          <a:xfrm>
            <a:off x="926757" y="1964721"/>
            <a:ext cx="7599405" cy="4616648"/>
          </a:xfrm>
          <a:prstGeom prst="rect">
            <a:avLst/>
          </a:prstGeom>
          <a:noFill/>
        </p:spPr>
        <p:txBody>
          <a:bodyPr wrap="square" rtlCol="0">
            <a:spAutoFit/>
          </a:bodyPr>
          <a:lstStyle/>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We often send these clips to policymakers to alert them of the issues we are facing. The more high-profile media coverage we received, the more attention policymakers will pay to our issues.</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Media placement means an increased understanding of the issues in the public, both inside and outside the industry. </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Media attention increases NAHU name recognition and branding.</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We do not pay for our media placements. All coverage received by our members is free business promotion, which promotes NAHU members as subject-matter experts.</a:t>
            </a:r>
          </a:p>
          <a:p>
            <a:pPr marL="285750" indent="-285750">
              <a:spcBef>
                <a:spcPts val="800"/>
              </a:spcBef>
              <a:spcAft>
                <a:spcPts val="800"/>
              </a:spcAft>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Good information and solid sound bytes provided by an NAHU member means other reporters will want to use that member as a resource.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362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1067</TotalTime>
  <Words>1169</Words>
  <Application>Microsoft Office PowerPoint</Application>
  <PresentationFormat>On-screen Show (4:3)</PresentationFormat>
  <Paragraphs>74</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ReDonah Anderson</dc:creator>
  <cp:lastModifiedBy>ReDonah Anderson</cp:lastModifiedBy>
  <cp:revision>78</cp:revision>
  <dcterms:created xsi:type="dcterms:W3CDTF">2016-04-12T15:29:34Z</dcterms:created>
  <dcterms:modified xsi:type="dcterms:W3CDTF">2016-10-13T15:44:50Z</dcterms:modified>
</cp:coreProperties>
</file>