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3"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97" autoAdjust="0"/>
    <p:restoredTop sz="94845" autoAdjust="0"/>
  </p:normalViewPr>
  <p:slideViewPr>
    <p:cSldViewPr>
      <p:cViewPr>
        <p:scale>
          <a:sx n="90" d="100"/>
          <a:sy n="90" d="100"/>
        </p:scale>
        <p:origin x="-366" y="-5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D86FA-5680-40D9-98F2-E9359783F06B}" type="datetimeFigureOut">
              <a:rPr lang="en-US" smtClean="0"/>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A1F3F-05FD-4706-8DD4-B6519C4A9A87}" type="slidenum">
              <a:rPr lang="en-US" smtClean="0"/>
              <a:t>‹#›</a:t>
            </a:fld>
            <a:endParaRPr lang="en-US"/>
          </a:p>
        </p:txBody>
      </p:sp>
    </p:spTree>
    <p:extLst>
      <p:ext uri="{BB962C8B-B14F-4D97-AF65-F5344CB8AC3E}">
        <p14:creationId xmlns:p14="http://schemas.microsoft.com/office/powerpoint/2010/main" val="15471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B649C-6D5B-B440-9838-FAD6A9A02D97}" type="slidenum">
              <a:rPr lang="en-US" smtClean="0"/>
              <a:pPr/>
              <a:t>3</a:t>
            </a:fld>
            <a:endParaRPr lang="en-US"/>
          </a:p>
        </p:txBody>
      </p:sp>
    </p:spTree>
    <p:extLst>
      <p:ext uri="{BB962C8B-B14F-4D97-AF65-F5344CB8AC3E}">
        <p14:creationId xmlns:p14="http://schemas.microsoft.com/office/powerpoint/2010/main" val="407584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79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8886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799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466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27103-6800-4687-BEE0-FCE4CC75FD68}"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995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27103-6800-4687-BEE0-FCE4CC75FD68}"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39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27103-6800-4687-BEE0-FCE4CC75FD68}"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524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27103-6800-4687-BEE0-FCE4CC75FD68}"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10518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7103-6800-4687-BEE0-FCE4CC75FD68}"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1612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6935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8288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27103-6800-4687-BEE0-FCE4CC75FD68}" type="datetimeFigureOut">
              <a:rPr lang="en-US" smtClean="0"/>
              <a:t>9/21/2016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B432-2B65-44EF-8EAE-9B0A41BDC8F7}" type="slidenum">
              <a:rPr lang="en-US" smtClean="0"/>
              <a:t>‹#›</a:t>
            </a:fld>
            <a:endParaRPr lang="en-US"/>
          </a:p>
        </p:txBody>
      </p:sp>
    </p:spTree>
    <p:extLst>
      <p:ext uri="{BB962C8B-B14F-4D97-AF65-F5344CB8AC3E}">
        <p14:creationId xmlns:p14="http://schemas.microsoft.com/office/powerpoint/2010/main" val="62777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app.com/story/money/business/consumer/2016/08/23/oscar-drops-out-nj-obamacare/89206278/" TargetMode="External"/><Relationship Id="rId13" Type="http://schemas.openxmlformats.org/officeDocument/2006/relationships/image" Target="../media/image6.png"/><Relationship Id="rId3" Type="http://schemas.openxmlformats.org/officeDocument/2006/relationships/hyperlink" Target="http://www.dispatch.com/content/stories/editorials/2016/01/08/1-people-need-health-care-one-way-or-the-other.html" TargetMode="External"/><Relationship Id="rId7" Type="http://schemas.openxmlformats.org/officeDocument/2006/relationships/image" Target="../media/image4.png"/><Relationship Id="rId12" Type="http://schemas.openxmlformats.org/officeDocument/2006/relationships/hyperlink" Target="http://www.bna.com/health-insurers-restrict-b73014446380/" TargetMode="Externa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www.washingtontimes.com/news/2016/aug/22/letter-ot-the-editor-health-insurance-agents-best-/" TargetMode="External"/><Relationship Id="rId11" Type="http://schemas.openxmlformats.org/officeDocument/2006/relationships/hyperlink" Target="http://www.nbcnews.com/business/consumer/covered-aetna-what-do-now-it-bailed-out-obamacare-n636056" TargetMode="External"/><Relationship Id="rId5" Type="http://schemas.openxmlformats.org/officeDocument/2006/relationships/hyperlink" Target="http://www.cbs8.com/story/32737478/savoy-names-jp-galaris-vice-president-new-york" TargetMode="External"/><Relationship Id="rId15" Type="http://schemas.openxmlformats.org/officeDocument/2006/relationships/image" Target="../media/image8.jpeg"/><Relationship Id="rId10" Type="http://schemas.openxmlformats.org/officeDocument/2006/relationships/image" Target="../media/image5.jpg"/><Relationship Id="rId4" Type="http://schemas.openxmlformats.org/officeDocument/2006/relationships/image" Target="../media/image3.png"/><Relationship Id="rId9" Type="http://schemas.openxmlformats.org/officeDocument/2006/relationships/hyperlink" Target="http://www.chicagotribune.com/business/promotions/chi-ugc-article-edward-w-mcconnell-and-clint-w-anderson-joi-2016-08-01-story.html"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nahu.org/media/media/CraigG.mpg" TargetMode="External"/><Relationship Id="rId7" Type="http://schemas.openxmlformats.org/officeDocument/2006/relationships/hyperlink" Target="http://fox59.com/2016/08/16/as-another-major-insurer-exits-federal-marketplace-hoosiers-told-to-brace-for-double-digit-increas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www.cw6sandiego.com/blue-shield-shut-operations-labor-day-week/"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twitter.com/nahudotorg" TargetMode="Externa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hyperlink" Target="http://www.facebook.com/NationalAssociationofHealthUnderwriters" TargetMode="External"/><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www.nahu.org/media/media/kit/NAHU%20Social%20Media%20Report%20-%20August%202016.pdf"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owerpoint Template 04-03.png"/>
          <p:cNvPicPr>
            <a:picLocks noChangeAspect="1"/>
          </p:cNvPicPr>
          <p:nvPr/>
        </p:nvPicPr>
        <p:blipFill>
          <a:blip r:embed="rId2"/>
          <a:stretch>
            <a:fillRect/>
          </a:stretch>
        </p:blipFill>
        <p:spPr>
          <a:xfrm>
            <a:off x="-1" y="-3938"/>
            <a:ext cx="9144000" cy="6861937"/>
          </a:xfrm>
          <a:prstGeom prst="rect">
            <a:avLst/>
          </a:prstGeom>
        </p:spPr>
      </p:pic>
      <p:sp>
        <p:nvSpPr>
          <p:cNvPr id="5" name="Title 1"/>
          <p:cNvSpPr txBox="1">
            <a:spLocks/>
          </p:cNvSpPr>
          <p:nvPr/>
        </p:nvSpPr>
        <p:spPr>
          <a:xfrm>
            <a:off x="457200" y="3663783"/>
            <a:ext cx="8229600" cy="1266568"/>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4800" b="1" dirty="0" smtClean="0">
                <a:latin typeface="Arial" panose="020B0604020202020204" pitchFamily="34" charset="0"/>
                <a:ea typeface="+mj-ea"/>
                <a:cs typeface="Arial" panose="020B0604020202020204" pitchFamily="34" charset="0"/>
              </a:rPr>
              <a:t>MEDIA HIT HIGHLIGHTS </a:t>
            </a:r>
            <a:endParaRPr kumimoji="0" lang="en-US" sz="4800" b="1"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7" name="Title 1"/>
          <p:cNvSpPr txBox="1">
            <a:spLocks/>
          </p:cNvSpPr>
          <p:nvPr/>
        </p:nvSpPr>
        <p:spPr>
          <a:xfrm>
            <a:off x="457199" y="5277104"/>
            <a:ext cx="8229600" cy="846667"/>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2800" dirty="0" smtClean="0">
                <a:latin typeface="Arial" panose="020B0604020202020204" pitchFamily="34" charset="0"/>
                <a:ea typeface="+mj-ea"/>
                <a:cs typeface="Arial" panose="020B0604020202020204" pitchFamily="34" charset="0"/>
              </a:rPr>
              <a:t>AUGUST 2016</a:t>
            </a:r>
            <a:endParaRPr kumimoji="0" lang="en-US" sz="28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p:cNvSpPr>
          <p:nvPr/>
        </p:nvSpPr>
        <p:spPr>
          <a:xfrm>
            <a:off x="2331101" y="432000"/>
            <a:ext cx="8229600" cy="846667"/>
          </a:xfrm>
          <a:prstGeom prst="rect">
            <a:avLst/>
          </a:prstGeom>
        </p:spPr>
        <p:txBody>
          <a:bodyPr vert="horz" lIns="91440" tIns="45720" rIns="91440" bIns="45720" rtlCol="0" anchor="ctr">
            <a:normAutofit/>
          </a:bodyPr>
          <a:lstStyle/>
          <a:p>
            <a:pPr>
              <a:spcBef>
                <a:spcPct val="0"/>
              </a:spcBef>
              <a:defRPr/>
            </a:pPr>
            <a:endParaRPr kumimoji="0" lang="en-US" sz="3200" u="none" strike="noStrike" kern="1200" cap="none" spc="0" normalizeH="0" baseline="0" noProof="0" dirty="0">
              <a:ln>
                <a:noFill/>
              </a:ln>
              <a:solidFill>
                <a:schemeClr val="bg1"/>
              </a:solidFill>
              <a:effectLst/>
              <a:uLnTx/>
              <a:uFillTx/>
              <a:latin typeface="Trebuchet MS"/>
              <a:ea typeface="+mj-ea"/>
              <a:cs typeface="Trebuchet MS"/>
            </a:endParaRPr>
          </a:p>
        </p:txBody>
      </p:sp>
    </p:spTree>
    <p:extLst>
      <p:ext uri="{BB962C8B-B14F-4D97-AF65-F5344CB8AC3E}">
        <p14:creationId xmlns:p14="http://schemas.microsoft.com/office/powerpoint/2010/main" val="373241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BY</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THE NUMBERS</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Content Placeholder 2"/>
          <p:cNvSpPr txBox="1">
            <a:spLocks/>
          </p:cNvSpPr>
          <p:nvPr/>
        </p:nvSpPr>
        <p:spPr>
          <a:xfrm>
            <a:off x="523875" y="2265216"/>
            <a:ext cx="8229600" cy="3987800"/>
          </a:xfrm>
          <a:prstGeom prst="rect">
            <a:avLst/>
          </a:prstGeom>
        </p:spPr>
        <p:txBody>
          <a:bodyPr vert="horz" lIns="91440" tIns="45720" rIns="91440" bIns="45720" rtlCol="0">
            <a:normAutofit/>
          </a:bodyPr>
          <a:lstStyle/>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August,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385 </a:t>
            </a:r>
            <a:r>
              <a:rPr lang="en-US" sz="2400" dirty="0">
                <a:latin typeface="Arial" panose="020B0604020202020204" pitchFamily="34" charset="0"/>
                <a:cs typeface="Arial" panose="020B0604020202020204" pitchFamily="34" charset="0"/>
              </a:rPr>
              <a:t>press hits</a:t>
            </a:r>
            <a:r>
              <a:rPr lang="en-US" sz="2400" dirty="0" smtClean="0">
                <a:latin typeface="Arial" panose="020B0604020202020204" pitchFamily="34" charset="0"/>
                <a:cs typeface="Arial" panose="020B0604020202020204" pitchFamily="34" charset="0"/>
              </a:rPr>
              <a:t>.</a:t>
            </a:r>
          </a:p>
          <a:p>
            <a:pPr>
              <a:spcBef>
                <a:spcPct val="20000"/>
              </a:spcBef>
              <a:buSzPct val="65000"/>
              <a:defRPr/>
            </a:pPr>
            <a:endParaRPr lang="en-US" sz="2400"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July,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363 </a:t>
            </a:r>
            <a:r>
              <a:rPr lang="en-US" sz="2400" dirty="0">
                <a:latin typeface="Arial" panose="020B0604020202020204" pitchFamily="34" charset="0"/>
                <a:cs typeface="Arial" panose="020B0604020202020204" pitchFamily="34" charset="0"/>
              </a:rPr>
              <a:t>press hits.</a:t>
            </a:r>
          </a:p>
          <a:p>
            <a:pPr marL="342900" indent="-342900">
              <a:spcBef>
                <a:spcPct val="20000"/>
              </a:spcBef>
              <a:buSzPct val="65000"/>
              <a:buFont typeface="Wingdings" charset="2"/>
              <a:buChar char="§"/>
              <a:defRPr/>
            </a:pPr>
            <a:endParaRPr lang="en-US" sz="2400"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smtClean="0">
                <a:latin typeface="Arial" panose="020B0604020202020204" pitchFamily="34" charset="0"/>
                <a:cs typeface="Arial" panose="020B0604020202020204" pitchFamily="34" charset="0"/>
              </a:rPr>
              <a:t>In June,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1191 press </a:t>
            </a:r>
            <a:r>
              <a:rPr lang="en-US" sz="2400" dirty="0">
                <a:latin typeface="Arial" panose="020B0604020202020204" pitchFamily="34" charset="0"/>
                <a:cs typeface="Arial" panose="020B0604020202020204" pitchFamily="34" charset="0"/>
              </a:rPr>
              <a:t>hits.</a:t>
            </a:r>
          </a:p>
          <a:p>
            <a:pPr marL="342900" indent="-342900">
              <a:spcBef>
                <a:spcPct val="20000"/>
              </a:spcBef>
              <a:buSzPct val="65000"/>
              <a:buFont typeface="Wingdings" charset="2"/>
              <a:buChar char="§"/>
              <a:defRPr/>
            </a:pPr>
            <a:endParaRPr lang="en-US" dirty="0" smtClean="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smtClean="0">
                <a:latin typeface="Arial" panose="020B0604020202020204" pitchFamily="34" charset="0"/>
                <a:cs typeface="Arial" panose="020B0604020202020204" pitchFamily="34" charset="0"/>
              </a:rPr>
              <a:t>So far in 2016, NAHU has received </a:t>
            </a:r>
            <a:r>
              <a:rPr lang="en-US" sz="2400" dirty="0">
                <a:latin typeface="Arial" panose="020B0604020202020204" pitchFamily="34" charset="0"/>
                <a:cs typeface="Arial" panose="020B0604020202020204" pitchFamily="34" charset="0"/>
              </a:rPr>
              <a:t>4,016 </a:t>
            </a:r>
            <a:r>
              <a:rPr lang="en-US" sz="2400" dirty="0" smtClean="0">
                <a:latin typeface="Arial" panose="020B0604020202020204" pitchFamily="34" charset="0"/>
                <a:cs typeface="Arial" panose="020B0604020202020204" pitchFamily="34" charset="0"/>
              </a:rPr>
              <a:t>press hits.</a:t>
            </a:r>
          </a:p>
          <a:p>
            <a:pPr>
              <a:spcBef>
                <a:spcPct val="20000"/>
              </a:spcBef>
              <a:buSzPct val="65000"/>
              <a:defRPr/>
            </a:pPr>
            <a:endParaRPr lang="en-US"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2015,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7,300 </a:t>
            </a:r>
            <a:r>
              <a:rPr lang="en-US" sz="2400" dirty="0">
                <a:latin typeface="Arial" panose="020B0604020202020204" pitchFamily="34" charset="0"/>
                <a:cs typeface="Arial" panose="020B0604020202020204" pitchFamily="34" charset="0"/>
              </a:rPr>
              <a:t>press hits.</a:t>
            </a:r>
          </a:p>
          <a:p>
            <a:pPr marL="342900" indent="-342900">
              <a:spcBef>
                <a:spcPct val="20000"/>
              </a:spcBef>
              <a:buSzPct val="65000"/>
              <a:buFont typeface="Wingdings" charset="2"/>
              <a:buChar char="§"/>
              <a:defRPr/>
            </a:pPr>
            <a:endParaRPr lang="en-US" sz="2400" dirty="0">
              <a:latin typeface="Arial" panose="020B0604020202020204" pitchFamily="34" charset="0"/>
              <a:cs typeface="Arial" panose="020B0604020202020204" pitchFamily="34" charset="0"/>
            </a:endParaRPr>
          </a:p>
          <a:p>
            <a:pPr lvl="1">
              <a:spcBef>
                <a:spcPct val="20000"/>
              </a:spcBef>
              <a:buSzPct val="40000"/>
              <a:defRPr/>
            </a:pPr>
            <a:endParaRPr lang="en-US" sz="2400" dirty="0" smtClean="0">
              <a:solidFill>
                <a:srgbClr val="001F58"/>
              </a:solidFill>
              <a:latin typeface="Arial" panose="020B0604020202020204" pitchFamily="34" charset="0"/>
              <a:cs typeface="Arial" panose="020B0604020202020204" pitchFamily="34" charset="0"/>
            </a:endParaRPr>
          </a:p>
          <a:p>
            <a:pPr marL="800100" lvl="1" indent="-342900">
              <a:spcBef>
                <a:spcPct val="20000"/>
              </a:spcBef>
              <a:buSzPct val="40000"/>
              <a:buFont typeface="Wingdings" charset="2"/>
              <a:buChar char=""/>
              <a:defRPr/>
            </a:pPr>
            <a:endParaRPr lang="en-US" sz="2400" dirty="0" smtClean="0">
              <a:solidFill>
                <a:srgbClr val="001F58"/>
              </a:solidFill>
              <a:latin typeface="Trebuchet MS"/>
              <a:cs typeface="Trebuchet MS"/>
            </a:endParaRPr>
          </a:p>
          <a:p>
            <a:pPr marL="800100" lvl="1" indent="-342900">
              <a:spcBef>
                <a:spcPct val="20000"/>
              </a:spcBef>
              <a:buSzPct val="65000"/>
              <a:buFont typeface="Wingdings" charset="2"/>
              <a:buChar char="§"/>
              <a:defRPr/>
            </a:pPr>
            <a:endParaRPr kumimoji="0" lang="en-US" sz="2400" u="none" strike="noStrike" kern="1200" cap="none" spc="0" normalizeH="0" baseline="0" noProof="0" dirty="0" smtClean="0">
              <a:ln>
                <a:noFill/>
              </a:ln>
              <a:solidFill>
                <a:srgbClr val="001F58"/>
              </a:solidFill>
              <a:effectLst/>
              <a:uLnTx/>
              <a:uFillTx/>
              <a:latin typeface="Trebuchet MS"/>
              <a:ea typeface="+mn-ea"/>
              <a:cs typeface="Trebuchet MS"/>
            </a:endParaRPr>
          </a:p>
        </p:txBody>
      </p:sp>
    </p:spTree>
    <p:extLst>
      <p:ext uri="{BB962C8B-B14F-4D97-AF65-F5344CB8AC3E}">
        <p14:creationId xmlns:p14="http://schemas.microsoft.com/office/powerpoint/2010/main" val="153539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a:hlinkClick r:id="rId3"/>
          </p:cNvPr>
          <p:cNvPicPr>
            <a:picLocks noChangeAspect="1"/>
          </p:cNvPicPr>
          <p:nvPr/>
        </p:nvPicPr>
        <p:blipFill>
          <a:blip r:embed="rId4"/>
          <a:stretch>
            <a:fillRect/>
          </a:stretch>
        </p:blipFill>
        <p:spPr>
          <a:xfrm>
            <a:off x="0"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lvl="0" algn="ctr">
              <a:spcBef>
                <a:spcPct val="0"/>
              </a:spcBef>
              <a:defRPr/>
            </a:pPr>
            <a:r>
              <a:rPr kumimoji="0" lang="en-US" sz="3200" u="none" strike="noStrike" kern="1200" cap="none" spc="0" normalizeH="0" noProof="0" dirty="0" smtClean="0">
                <a:ln>
                  <a:noFill/>
                </a:ln>
                <a:effectLst/>
                <a:uLnTx/>
                <a:uFillTx/>
                <a:latin typeface="Arial" panose="020B0604020202020204" pitchFamily="34" charset="0"/>
                <a:ea typeface="+mj-ea"/>
                <a:cs typeface="Arial" panose="020B0604020202020204" pitchFamily="34" charset="0"/>
              </a:rPr>
              <a:t>PRINT MEDIA IN </a:t>
            </a:r>
            <a:r>
              <a:rPr lang="en-US" sz="3200" dirty="0">
                <a:latin typeface="Arial" panose="020B0604020202020204" pitchFamily="34" charset="0"/>
                <a:cs typeface="Arial" panose="020B0604020202020204" pitchFamily="34" charset="0"/>
              </a:rPr>
              <a:t>AUGUST</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8" name="Content Placeholder 2">
            <a:hlinkClick r:id="rId5"/>
          </p:cNvPr>
          <p:cNvSpPr txBox="1">
            <a:spLocks/>
          </p:cNvSpPr>
          <p:nvPr/>
        </p:nvSpPr>
        <p:spPr>
          <a:xfrm>
            <a:off x="4809135" y="1674772"/>
            <a:ext cx="4182465" cy="1791458"/>
          </a:xfrm>
          <a:prstGeom prst="rect">
            <a:avLst/>
          </a:prstGeom>
        </p:spPr>
        <p:txBody>
          <a:bodyPr vert="horz" lIns="91440" tIns="45720" rIns="91440" bIns="45720" rtlCol="0">
            <a:normAutofit/>
          </a:bodyPr>
          <a:lstStyle/>
          <a:p>
            <a:pPr>
              <a:spcBef>
                <a:spcPct val="0"/>
              </a:spcBef>
              <a:defRPr/>
            </a:pPr>
            <a:r>
              <a:rPr lang="en-US" sz="1050" b="1" i="1" dirty="0">
                <a:solidFill>
                  <a:srgbClr val="FFFFFF"/>
                </a:solidFill>
                <a:latin typeface="Arial" panose="020B0604020202020204" pitchFamily="34" charset="0"/>
                <a:cs typeface="Arial" panose="020B0604020202020204" pitchFamily="34" charset="0"/>
              </a:rPr>
              <a:t>J.P. Galaris </a:t>
            </a:r>
            <a:r>
              <a:rPr lang="en-US" sz="1050" dirty="0" smtClean="0">
                <a:solidFill>
                  <a:srgbClr val="FFFFFF"/>
                </a:solidFill>
                <a:latin typeface="Arial" panose="020B0604020202020204" pitchFamily="34" charset="0"/>
                <a:cs typeface="Arial" panose="020B0604020202020204" pitchFamily="34" charset="0"/>
              </a:rPr>
              <a:t>serves </a:t>
            </a:r>
            <a:r>
              <a:rPr lang="en-US" sz="1050" dirty="0">
                <a:solidFill>
                  <a:srgbClr val="FFFFFF"/>
                </a:solidFill>
                <a:latin typeface="Arial" panose="020B0604020202020204" pitchFamily="34" charset="0"/>
                <a:cs typeface="Arial" panose="020B0604020202020204" pitchFamily="34" charset="0"/>
              </a:rPr>
              <a:t>on several carrier advisory councils and dedicates countless hours to benefit the entire market. He also served as </a:t>
            </a:r>
            <a:r>
              <a:rPr lang="en-US" sz="1050" b="1" i="1" dirty="0">
                <a:solidFill>
                  <a:srgbClr val="FFFFFF"/>
                </a:solidFill>
                <a:latin typeface="Arial" panose="020B0604020202020204" pitchFamily="34" charset="0"/>
                <a:cs typeface="Arial" panose="020B0604020202020204" pitchFamily="34" charset="0"/>
              </a:rPr>
              <a:t>the NY Metro Association of Health Underwriters (AHU) President </a:t>
            </a:r>
            <a:r>
              <a:rPr lang="en-US" sz="1050" dirty="0">
                <a:solidFill>
                  <a:srgbClr val="FFFFFF"/>
                </a:solidFill>
                <a:latin typeface="Arial" panose="020B0604020202020204" pitchFamily="34" charset="0"/>
                <a:cs typeface="Arial" panose="020B0604020202020204" pitchFamily="34" charset="0"/>
              </a:rPr>
              <a:t>and received awards </a:t>
            </a:r>
            <a:r>
              <a:rPr lang="en-US" sz="1050" dirty="0" smtClean="0">
                <a:solidFill>
                  <a:srgbClr val="FFFFFF"/>
                </a:solidFill>
                <a:latin typeface="Arial" panose="020B0604020202020204" pitchFamily="34" charset="0"/>
                <a:cs typeface="Arial" panose="020B0604020202020204" pitchFamily="34" charset="0"/>
              </a:rPr>
              <a:t>such</a:t>
            </a: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as </a:t>
            </a:r>
            <a:r>
              <a:rPr lang="en-US" sz="1050" dirty="0">
                <a:solidFill>
                  <a:srgbClr val="FFFFFF"/>
                </a:solidFill>
                <a:latin typeface="Arial" panose="020B0604020202020204" pitchFamily="34" charset="0"/>
                <a:cs typeface="Arial" panose="020B0604020202020204" pitchFamily="34" charset="0"/>
              </a:rPr>
              <a:t>the NY Metro AHU Lifetime Achievement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Award </a:t>
            </a:r>
            <a:r>
              <a:rPr lang="en-US" sz="1050" dirty="0">
                <a:solidFill>
                  <a:srgbClr val="FFFFFF"/>
                </a:solidFill>
                <a:latin typeface="Arial" panose="020B0604020202020204" pitchFamily="34" charset="0"/>
                <a:cs typeface="Arial" panose="020B0604020202020204" pitchFamily="34" charset="0"/>
              </a:rPr>
              <a:t>and the NY State AHU Daniel E.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Colacino </a:t>
            </a:r>
            <a:r>
              <a:rPr lang="en-US" sz="1050" dirty="0">
                <a:solidFill>
                  <a:srgbClr val="FFFFFF"/>
                </a:solidFill>
                <a:latin typeface="Arial" panose="020B0604020202020204" pitchFamily="34" charset="0"/>
                <a:cs typeface="Arial" panose="020B0604020202020204" pitchFamily="34" charset="0"/>
              </a:rPr>
              <a:t>Legislative Achievement Award. </a:t>
            </a:r>
          </a:p>
        </p:txBody>
      </p:sp>
      <p:sp>
        <p:nvSpPr>
          <p:cNvPr id="14" name="Content Placeholder 2">
            <a:hlinkClick r:id="rId6"/>
          </p:cNvPr>
          <p:cNvSpPr txBox="1">
            <a:spLocks/>
          </p:cNvSpPr>
          <p:nvPr/>
        </p:nvSpPr>
        <p:spPr>
          <a:xfrm>
            <a:off x="0" y="2083160"/>
            <a:ext cx="4800600" cy="1041040"/>
          </a:xfrm>
          <a:prstGeom prst="rect">
            <a:avLst/>
          </a:prstGeom>
        </p:spPr>
        <p:txBody>
          <a:bodyPr vert="horz" lIns="91440" tIns="45720" rIns="91440" bIns="45720" rtlCol="0">
            <a:noAutofit/>
          </a:bodyPr>
          <a:lstStyle/>
          <a:p>
            <a:pPr>
              <a:spcBef>
                <a:spcPct val="0"/>
              </a:spcBef>
              <a:defRPr/>
            </a:pPr>
            <a:r>
              <a:rPr lang="en-US" sz="1000" dirty="0">
                <a:solidFill>
                  <a:srgbClr val="FFFFFF"/>
                </a:solidFill>
                <a:latin typeface="Arial" panose="020B0604020202020204" pitchFamily="34" charset="0"/>
                <a:cs typeface="Arial" panose="020B0604020202020204" pitchFamily="34" charset="0"/>
              </a:rPr>
              <a:t>“Aetna deals latest blow to Obamacare, pulls out of most markets” reported that in 2017 Aetna, one of the nation’s largest health insurers, will sell exchange plans in just four states, down from 15 states this year (“Aetna deals latest blow to Obamacare, pulls out of most markets,” Web, Aug. 15</a:t>
            </a:r>
            <a:r>
              <a:rPr lang="en-US" sz="1000" dirty="0" smtClean="0">
                <a:solidFill>
                  <a:srgbClr val="FFFFFF"/>
                </a:solidFill>
                <a:latin typeface="Arial" panose="020B0604020202020204" pitchFamily="34" charset="0"/>
                <a:cs typeface="Arial" panose="020B0604020202020204" pitchFamily="34" charset="0"/>
              </a:rPr>
              <a:t>).</a:t>
            </a:r>
          </a:p>
          <a:p>
            <a:pPr>
              <a:spcBef>
                <a:spcPct val="0"/>
              </a:spcBef>
              <a:defRPr/>
            </a:pPr>
            <a:endParaRPr lang="en-US" sz="1000" dirty="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Letter-to-the-Editor by Janet Trautwein, NAHU CEO</a:t>
            </a:r>
          </a:p>
          <a:p>
            <a:pPr>
              <a:spcBef>
                <a:spcPct val="0"/>
              </a:spcBef>
              <a:defRPr/>
            </a:pPr>
            <a:endParaRPr lang="en-US" sz="1000" dirty="0">
              <a:solidFill>
                <a:srgbClr val="FFFFFF"/>
              </a:solidFill>
              <a:latin typeface="Arial" panose="020B0604020202020204" pitchFamily="34" charset="0"/>
              <a:cs typeface="Arial" panose="020B0604020202020204" pitchFamily="34" charset="0"/>
            </a:endParaRPr>
          </a:p>
        </p:txBody>
      </p:sp>
      <p:pic>
        <p:nvPicPr>
          <p:cNvPr id="5" name="Picture 4">
            <a:hlinkClick r:id="rId5"/>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6200" y="2309700"/>
            <a:ext cx="1371600" cy="891914"/>
          </a:xfrm>
          <a:prstGeom prst="rect">
            <a:avLst/>
          </a:prstGeom>
        </p:spPr>
      </p:pic>
      <p:sp>
        <p:nvSpPr>
          <p:cNvPr id="15" name="Content Placeholder 2">
            <a:hlinkClick r:id="rId8"/>
          </p:cNvPr>
          <p:cNvSpPr txBox="1">
            <a:spLocks/>
          </p:cNvSpPr>
          <p:nvPr/>
        </p:nvSpPr>
        <p:spPr>
          <a:xfrm>
            <a:off x="-53894" y="5486400"/>
            <a:ext cx="4036318" cy="1600200"/>
          </a:xfrm>
          <a:prstGeom prst="rect">
            <a:avLst/>
          </a:prstGeom>
        </p:spPr>
        <p:txBody>
          <a:bodyPr vert="horz" lIns="91440" tIns="45720" rIns="91440" bIns="45720" rtlCol="0">
            <a:noAutofit/>
          </a:bodyPr>
          <a:lstStyle/>
          <a:p>
            <a:pPr>
              <a:spcBef>
                <a:spcPct val="0"/>
              </a:spcBef>
              <a:defRPr/>
            </a:pPr>
            <a:r>
              <a:rPr lang="en-US" sz="1000" dirty="0">
                <a:solidFill>
                  <a:srgbClr val="FFFFFF"/>
                </a:solidFill>
                <a:latin typeface="Arial" panose="020B0604020202020204" pitchFamily="34" charset="0"/>
                <a:cs typeface="Arial" panose="020B0604020202020204" pitchFamily="34" charset="0"/>
              </a:rPr>
              <a:t>Still, industry experts said New </a:t>
            </a:r>
            <a:r>
              <a:rPr lang="en-US" sz="1000" dirty="0" err="1">
                <a:solidFill>
                  <a:srgbClr val="FFFFFF"/>
                </a:solidFill>
                <a:latin typeface="Arial" panose="020B0604020202020204" pitchFamily="34" charset="0"/>
                <a:cs typeface="Arial" panose="020B0604020202020204" pitchFamily="34" charset="0"/>
              </a:rPr>
              <a:t>Jerseyans</a:t>
            </a:r>
            <a:r>
              <a:rPr lang="en-US" sz="1000" dirty="0">
                <a:solidFill>
                  <a:srgbClr val="FFFFFF"/>
                </a:solidFill>
                <a:latin typeface="Arial" panose="020B0604020202020204" pitchFamily="34" charset="0"/>
                <a:cs typeface="Arial" panose="020B0604020202020204" pitchFamily="34" charset="0"/>
              </a:rPr>
              <a:t>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would </a:t>
            </a:r>
            <a:r>
              <a:rPr lang="en-US" sz="1000" dirty="0">
                <a:solidFill>
                  <a:srgbClr val="FFFFFF"/>
                </a:solidFill>
                <a:latin typeface="Arial" panose="020B0604020202020204" pitchFamily="34" charset="0"/>
                <a:cs typeface="Arial" panose="020B0604020202020204" pitchFamily="34" charset="0"/>
              </a:rPr>
              <a:t>have benefited from Oscar and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other </a:t>
            </a:r>
            <a:r>
              <a:rPr lang="en-US" sz="1000" dirty="0">
                <a:solidFill>
                  <a:srgbClr val="FFFFFF"/>
                </a:solidFill>
                <a:latin typeface="Arial" panose="020B0604020202020204" pitchFamily="34" charset="0"/>
                <a:cs typeface="Arial" panose="020B0604020202020204" pitchFamily="34" charset="0"/>
              </a:rPr>
              <a:t>competitors coming into the market.</a:t>
            </a:r>
          </a:p>
          <a:p>
            <a:pPr>
              <a:spcBef>
                <a:spcPct val="0"/>
              </a:spcBef>
              <a:defRPr/>
            </a:pPr>
            <a:endParaRPr lang="en-US" sz="1000" dirty="0">
              <a:solidFill>
                <a:srgbClr val="FFFFFF"/>
              </a:solidFill>
              <a:latin typeface="Arial" panose="020B0604020202020204" pitchFamily="34" charset="0"/>
              <a:cs typeface="Arial" panose="020B0604020202020204" pitchFamily="34" charset="0"/>
            </a:endParaRPr>
          </a:p>
          <a:p>
            <a:pPr>
              <a:spcBef>
                <a:spcPct val="0"/>
              </a:spcBef>
              <a:defRPr/>
            </a:pPr>
            <a:r>
              <a:rPr lang="en-US" sz="1000" dirty="0">
                <a:solidFill>
                  <a:srgbClr val="FFFFFF"/>
                </a:solidFill>
                <a:latin typeface="Arial" panose="020B0604020202020204" pitchFamily="34" charset="0"/>
                <a:cs typeface="Arial" panose="020B0604020202020204" pitchFamily="34" charset="0"/>
              </a:rPr>
              <a:t>"It’s a little bit of a blow to the consumer world, unfortunately,” said </a:t>
            </a:r>
            <a:r>
              <a:rPr lang="en-US" sz="1000" b="1" i="1" dirty="0">
                <a:solidFill>
                  <a:srgbClr val="FFFFFF"/>
                </a:solidFill>
                <a:latin typeface="Arial" panose="020B0604020202020204" pitchFamily="34" charset="0"/>
                <a:cs typeface="Arial" panose="020B0604020202020204" pitchFamily="34" charset="0"/>
              </a:rPr>
              <a:t>Toby Stark, president of the New Jersey Association of Health Underwriters,</a:t>
            </a:r>
            <a:r>
              <a:rPr lang="en-US" sz="1000" dirty="0">
                <a:solidFill>
                  <a:srgbClr val="FFFFFF"/>
                </a:solidFill>
                <a:latin typeface="Arial" panose="020B0604020202020204" pitchFamily="34" charset="0"/>
                <a:cs typeface="Arial" panose="020B0604020202020204" pitchFamily="34" charset="0"/>
              </a:rPr>
              <a:t> a trade group representing health insurance brokers.</a:t>
            </a:r>
            <a:endParaRPr lang="en-US" sz="1000" dirty="0" smtClean="0">
              <a:solidFill>
                <a:srgbClr val="FFFFFF"/>
              </a:solidFill>
              <a:latin typeface="Arial" panose="020B0604020202020204" pitchFamily="34" charset="0"/>
              <a:cs typeface="Arial" panose="020B0604020202020204" pitchFamily="34" charset="0"/>
            </a:endParaRPr>
          </a:p>
        </p:txBody>
      </p:sp>
      <p:pic>
        <p:nvPicPr>
          <p:cNvPr id="1026" name="Picture 2">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6248400" y="5106614"/>
            <a:ext cx="2667000" cy="50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a:hlinkClick r:id="rId11"/>
          </p:cNvPr>
          <p:cNvSpPr txBox="1">
            <a:spLocks/>
          </p:cNvSpPr>
          <p:nvPr/>
        </p:nvSpPr>
        <p:spPr>
          <a:xfrm>
            <a:off x="2048865" y="3276600"/>
            <a:ext cx="2510730" cy="1828800"/>
          </a:xfrm>
          <a:prstGeom prst="rect">
            <a:avLst/>
          </a:prstGeom>
        </p:spPr>
        <p:txBody>
          <a:bodyPr vert="horz" lIns="91440" tIns="45720" rIns="91440" bIns="45720" rtlCol="0">
            <a:noAutofit/>
          </a:bodyPr>
          <a:lstStyle/>
          <a:p>
            <a:pPr>
              <a:spcBef>
                <a:spcPct val="0"/>
              </a:spcBef>
              <a:defRPr/>
            </a:pPr>
            <a:r>
              <a:rPr lang="en-US" sz="1000" dirty="0">
                <a:solidFill>
                  <a:srgbClr val="FFFFFF"/>
                </a:solidFill>
                <a:latin typeface="Arial" panose="020B0604020202020204" pitchFamily="34" charset="0"/>
                <a:cs typeface="Arial" panose="020B0604020202020204" pitchFamily="34" charset="0"/>
              </a:rPr>
              <a:t>"It's a burden on a process supposed to increase competition," said </a:t>
            </a:r>
            <a:r>
              <a:rPr lang="en-US" sz="1000" b="1" i="1" dirty="0">
                <a:solidFill>
                  <a:srgbClr val="FFFFFF"/>
                </a:solidFill>
                <a:latin typeface="Arial" panose="020B0604020202020204" pitchFamily="34" charset="0"/>
                <a:cs typeface="Arial" panose="020B0604020202020204" pitchFamily="34" charset="0"/>
              </a:rPr>
              <a:t>Dave Mordo, chairman of </a:t>
            </a:r>
            <a:r>
              <a:rPr lang="en-US" sz="1000" b="1" i="1" dirty="0" smtClean="0">
                <a:solidFill>
                  <a:srgbClr val="FFFFFF"/>
                </a:solidFill>
                <a:latin typeface="Arial" panose="020B0604020202020204" pitchFamily="34" charset="0"/>
                <a:cs typeface="Arial" panose="020B0604020202020204" pitchFamily="34" charset="0"/>
              </a:rPr>
              <a:t>the National </a:t>
            </a:r>
            <a:r>
              <a:rPr lang="en-US" sz="1000" b="1" i="1" dirty="0">
                <a:solidFill>
                  <a:srgbClr val="FFFFFF"/>
                </a:solidFill>
                <a:latin typeface="Arial" panose="020B0604020202020204" pitchFamily="34" charset="0"/>
                <a:cs typeface="Arial" panose="020B0604020202020204" pitchFamily="34" charset="0"/>
              </a:rPr>
              <a:t>Association of Health Underwriters' </a:t>
            </a:r>
            <a:r>
              <a:rPr lang="en-US" sz="1000" b="1" i="1" dirty="0" smtClean="0">
                <a:solidFill>
                  <a:srgbClr val="FFFFFF"/>
                </a:solidFill>
                <a:latin typeface="Arial" panose="020B0604020202020204" pitchFamily="34" charset="0"/>
                <a:cs typeface="Arial" panose="020B0604020202020204" pitchFamily="34" charset="0"/>
              </a:rPr>
              <a:t>Legislative </a:t>
            </a:r>
            <a:r>
              <a:rPr lang="en-US" sz="1000" b="1" i="1" dirty="0">
                <a:solidFill>
                  <a:srgbClr val="FFFFFF"/>
                </a:solidFill>
                <a:latin typeface="Arial" panose="020B0604020202020204" pitchFamily="34" charset="0"/>
                <a:cs typeface="Arial" panose="020B0604020202020204" pitchFamily="34" charset="0"/>
              </a:rPr>
              <a:t>Council</a:t>
            </a:r>
            <a:r>
              <a:rPr lang="en-US" sz="1000" dirty="0">
                <a:solidFill>
                  <a:srgbClr val="FFFFFF"/>
                </a:solidFill>
                <a:latin typeface="Arial" panose="020B0604020202020204" pitchFamily="34" charset="0"/>
                <a:cs typeface="Arial" panose="020B0604020202020204" pitchFamily="34" charset="0"/>
              </a:rPr>
              <a:t>. "Your shopping limitations </a:t>
            </a:r>
            <a:r>
              <a:rPr lang="en-US" sz="1000" dirty="0" smtClean="0">
                <a:solidFill>
                  <a:srgbClr val="FFFFFF"/>
                </a:solidFill>
                <a:latin typeface="Arial" panose="020B0604020202020204" pitchFamily="34" charset="0"/>
                <a:cs typeface="Arial" panose="020B0604020202020204" pitchFamily="34" charset="0"/>
              </a:rPr>
              <a:t>increase </a:t>
            </a:r>
            <a:r>
              <a:rPr lang="en-US" sz="1000" dirty="0">
                <a:solidFill>
                  <a:srgbClr val="FFFFFF"/>
                </a:solidFill>
                <a:latin typeface="Arial" panose="020B0604020202020204" pitchFamily="34" charset="0"/>
                <a:cs typeface="Arial" panose="020B0604020202020204" pitchFamily="34" charset="0"/>
              </a:rPr>
              <a:t>by a lot</a:t>
            </a:r>
            <a:r>
              <a:rPr lang="en-US" sz="1000" dirty="0" smtClean="0">
                <a:solidFill>
                  <a:srgbClr val="FFFFFF"/>
                </a:solidFill>
                <a:latin typeface="Arial" panose="020B0604020202020204" pitchFamily="34" charset="0"/>
                <a:cs typeface="Arial" panose="020B0604020202020204" pitchFamily="34" charset="0"/>
              </a:rPr>
              <a:t>.“ </a:t>
            </a:r>
            <a:endParaRPr lang="en-US" sz="1050" dirty="0">
              <a:solidFill>
                <a:srgbClr val="FFFFFF"/>
              </a:solidFill>
              <a:latin typeface="Arial" panose="020B0604020202020204" pitchFamily="34" charset="0"/>
              <a:cs typeface="Arial" panose="020B0604020202020204" pitchFamily="34" charset="0"/>
            </a:endParaRPr>
          </a:p>
        </p:txBody>
      </p:sp>
      <p:sp>
        <p:nvSpPr>
          <p:cNvPr id="18" name="Content Placeholder 2">
            <a:hlinkClick r:id="rId12"/>
          </p:cNvPr>
          <p:cNvSpPr txBox="1">
            <a:spLocks/>
          </p:cNvSpPr>
          <p:nvPr/>
        </p:nvSpPr>
        <p:spPr>
          <a:xfrm>
            <a:off x="4809135" y="3718350"/>
            <a:ext cx="4182465" cy="1159664"/>
          </a:xfrm>
          <a:prstGeom prst="rect">
            <a:avLst/>
          </a:prstGeom>
        </p:spPr>
        <p:txBody>
          <a:bodyPr vert="horz" lIns="91440" tIns="45720" rIns="91440" bIns="45720" rtlCol="0">
            <a:noAutofit/>
          </a:bodyPr>
          <a:lstStyle/>
          <a:p>
            <a:pPr>
              <a:spcBef>
                <a:spcPct val="0"/>
              </a:spcBef>
              <a:defRPr/>
            </a:pPr>
            <a:r>
              <a:rPr lang="en-US" sz="1050" dirty="0" smtClean="0">
                <a:solidFill>
                  <a:srgbClr val="FFFFFF"/>
                </a:solidFill>
                <a:latin typeface="Arial" panose="020B0604020202020204" pitchFamily="34" charset="0"/>
                <a:cs typeface="Arial" panose="020B0604020202020204" pitchFamily="34" charset="0"/>
              </a:rPr>
              <a:t>But the National Association of Insurance Commissioners and </a:t>
            </a:r>
            <a:r>
              <a:rPr lang="en-US" sz="1050" b="1" i="1" dirty="0" smtClean="0">
                <a:solidFill>
                  <a:srgbClr val="FFFFFF"/>
                </a:solidFill>
                <a:latin typeface="Arial" panose="020B0604020202020204" pitchFamily="34" charset="0"/>
                <a:cs typeface="Arial" panose="020B0604020202020204" pitchFamily="34" charset="0"/>
              </a:rPr>
              <a:t>the National Association of Health Underwriters </a:t>
            </a:r>
            <a:r>
              <a:rPr lang="en-US" sz="1050" dirty="0" smtClean="0">
                <a:solidFill>
                  <a:srgbClr val="FFFFFF"/>
                </a:solidFill>
                <a:latin typeface="Arial" panose="020B0604020202020204" pitchFamily="34" charset="0"/>
                <a:cs typeface="Arial" panose="020B0604020202020204" pitchFamily="34" charset="0"/>
              </a:rPr>
              <a:t>say the proposed rule wouldn’t necessarily result in a healthier mix of enrollees in the marketplaces because short-term plans usually exclude pre-existing conditions. “Only the healthy consumers would have coverage options available to them; unhealthy consumers would not,” the NAIC commented.</a:t>
            </a:r>
            <a:endParaRPr lang="en-US" sz="1050" dirty="0">
              <a:solidFill>
                <a:srgbClr val="FFFFFF"/>
              </a:solidFill>
              <a:latin typeface="Arial" panose="020B0604020202020204" pitchFamily="34" charset="0"/>
              <a:cs typeface="Arial" panose="020B0604020202020204" pitchFamily="34" charset="0"/>
            </a:endParaRPr>
          </a:p>
        </p:txBody>
      </p:sp>
      <p:sp>
        <p:nvSpPr>
          <p:cNvPr id="19" name="Content Placeholder 2">
            <a:hlinkClick r:id="rId9"/>
          </p:cNvPr>
          <p:cNvSpPr txBox="1">
            <a:spLocks/>
          </p:cNvSpPr>
          <p:nvPr/>
        </p:nvSpPr>
        <p:spPr>
          <a:xfrm>
            <a:off x="4809134" y="5689239"/>
            <a:ext cx="4182465" cy="1854561"/>
          </a:xfrm>
          <a:prstGeom prst="rect">
            <a:avLst/>
          </a:prstGeom>
        </p:spPr>
        <p:txBody>
          <a:bodyPr vert="horz" lIns="91440" tIns="45720" rIns="91440" bIns="45720" rtlCol="0">
            <a:noAutofit/>
          </a:bodyPr>
          <a:lstStyle/>
          <a:p>
            <a:pPr>
              <a:spcBef>
                <a:spcPct val="0"/>
              </a:spcBef>
              <a:defRPr/>
            </a:pPr>
            <a:r>
              <a:rPr lang="en-US" sz="1050" b="1" i="1" dirty="0">
                <a:solidFill>
                  <a:srgbClr val="FFFFFF"/>
                </a:solidFill>
                <a:latin typeface="Arial" panose="020B0604020202020204" pitchFamily="34" charset="0"/>
                <a:cs typeface="Arial" panose="020B0604020202020204" pitchFamily="34" charset="0"/>
              </a:rPr>
              <a:t>Edward W. McConnell </a:t>
            </a:r>
            <a:r>
              <a:rPr lang="en-US" sz="1050" dirty="0">
                <a:solidFill>
                  <a:srgbClr val="FFFFFF"/>
                </a:solidFill>
                <a:latin typeface="Arial" panose="020B0604020202020204" pitchFamily="34" charset="0"/>
                <a:cs typeface="Arial" panose="020B0604020202020204" pitchFamily="34" charset="0"/>
              </a:rPr>
              <a:t>holds a Bachelor's of Science in Business from The University of Minnesota's Carlson School of Management and is involved with the </a:t>
            </a:r>
            <a:r>
              <a:rPr lang="en-US" sz="1050" b="1" i="1" dirty="0">
                <a:solidFill>
                  <a:srgbClr val="FFFFFF"/>
                </a:solidFill>
                <a:latin typeface="Arial" panose="020B0604020202020204" pitchFamily="34" charset="0"/>
                <a:cs typeface="Arial" panose="020B0604020202020204" pitchFamily="34" charset="0"/>
              </a:rPr>
              <a:t>Northern Illinois Association of Health Underwriters</a:t>
            </a:r>
            <a:r>
              <a:rPr lang="en-US" sz="1050" dirty="0">
                <a:solidFill>
                  <a:srgbClr val="FFFFFF"/>
                </a:solidFill>
                <a:latin typeface="Arial" panose="020B0604020202020204" pitchFamily="34" charset="0"/>
                <a:cs typeface="Arial" panose="020B0604020202020204" pitchFamily="34" charset="0"/>
              </a:rPr>
              <a:t>.</a:t>
            </a:r>
          </a:p>
        </p:txBody>
      </p:sp>
      <p:pic>
        <p:nvPicPr>
          <p:cNvPr id="20" name="Picture 19">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22869" y="3260438"/>
            <a:ext cx="1967325" cy="457912"/>
          </a:xfrm>
          <a:prstGeom prst="rect">
            <a:avLst/>
          </a:prstGeom>
        </p:spPr>
      </p:pic>
      <p:pic>
        <p:nvPicPr>
          <p:cNvPr id="17" name="Picture 16">
            <a:hlinkClick r:id="rId11"/>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306" y="3303316"/>
            <a:ext cx="2035094" cy="897126"/>
          </a:xfrm>
          <a:prstGeom prst="rect">
            <a:avLst/>
          </a:prstGeom>
        </p:spPr>
      </p:pic>
      <p:pic>
        <p:nvPicPr>
          <p:cNvPr id="16" name="Picture 15">
            <a:hlinkClick r:id="rId6"/>
          </p:cNvPr>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1371600" y="1664208"/>
            <a:ext cx="3276600" cy="39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hlinkClick r:id="rId11"/>
          </p:cNvPr>
          <p:cNvSpPr txBox="1"/>
          <p:nvPr/>
        </p:nvSpPr>
        <p:spPr>
          <a:xfrm>
            <a:off x="-53894" y="4191000"/>
            <a:ext cx="4473494" cy="861774"/>
          </a:xfrm>
          <a:prstGeom prst="rect">
            <a:avLst/>
          </a:prstGeom>
          <a:noFill/>
        </p:spPr>
        <p:txBody>
          <a:bodyPr wrap="square" rtlCol="0">
            <a:spAutoFit/>
          </a:bodyPr>
          <a:lstStyle/>
          <a:p>
            <a:r>
              <a:rPr lang="en-US" sz="1000" dirty="0">
                <a:solidFill>
                  <a:srgbClr val="FFFFFF"/>
                </a:solidFill>
                <a:latin typeface="Arial" panose="020B0604020202020204" pitchFamily="34" charset="0"/>
                <a:cs typeface="Arial" panose="020B0604020202020204" pitchFamily="34" charset="0"/>
              </a:rPr>
              <a:t>It may also be worth it to read the paper, </a:t>
            </a:r>
            <a:r>
              <a:rPr lang="en-US" sz="1000" b="1" i="1" dirty="0">
                <a:solidFill>
                  <a:srgbClr val="FFFFFF"/>
                </a:solidFill>
                <a:latin typeface="Arial" panose="020B0604020202020204" pitchFamily="34" charset="0"/>
                <a:cs typeface="Arial" panose="020B0604020202020204" pitchFamily="34" charset="0"/>
              </a:rPr>
              <a:t>said Mordo. </a:t>
            </a:r>
            <a:r>
              <a:rPr lang="en-US" sz="1000" dirty="0">
                <a:solidFill>
                  <a:srgbClr val="FFFFFF"/>
                </a:solidFill>
                <a:latin typeface="Arial" panose="020B0604020202020204" pitchFamily="34" charset="0"/>
                <a:cs typeface="Arial" panose="020B0604020202020204" pitchFamily="34" charset="0"/>
              </a:rPr>
              <a:t>With so many payers leaving the exchanges, patients "might want to also check if there are news items. For instance if we read something about [an insurance company's] profits being down, that might be an omen for the future."</a:t>
            </a:r>
          </a:p>
          <a:p>
            <a:endParaRPr lang="en-US" sz="1000" dirty="0">
              <a:solidFill>
                <a:srgbClr val="FFFFFF"/>
              </a:solidFill>
              <a:latin typeface="Arial" panose="020B0604020202020204" pitchFamily="34" charset="0"/>
              <a:cs typeface="Arial" panose="020B0604020202020204" pitchFamily="34" charset="0"/>
            </a:endParaRPr>
          </a:p>
        </p:txBody>
      </p:sp>
      <p:pic>
        <p:nvPicPr>
          <p:cNvPr id="3" name="Picture 2">
            <a:hlinkClick r:id="rId8"/>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2303" y="5178493"/>
            <a:ext cx="2160547" cy="86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5"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lvl="0" algn="ctr">
              <a:spcBef>
                <a:spcPct val="0"/>
              </a:spcBef>
              <a:defRPr/>
            </a:pP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BROADCAST MEDIA IN </a:t>
            </a:r>
            <a:r>
              <a:rPr lang="en-US" sz="3200" noProof="0" dirty="0" smtClean="0">
                <a:solidFill>
                  <a:schemeClr val="bg1"/>
                </a:solidFill>
                <a:latin typeface="Arial" panose="020B0604020202020204" pitchFamily="34" charset="0"/>
                <a:cs typeface="Arial" panose="020B0604020202020204" pitchFamily="34" charset="0"/>
              </a:rPr>
              <a:t>AUGUST</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050"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24400"/>
            <a:ext cx="3886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695825"/>
            <a:ext cx="38385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142999"/>
            <a:ext cx="3749040" cy="212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3400" y="1800761"/>
            <a:ext cx="4800600" cy="1323439"/>
          </a:xfrm>
          <a:prstGeom prst="rect">
            <a:avLst/>
          </a:prstGeom>
          <a:noFill/>
        </p:spPr>
        <p:txBody>
          <a:bodyPr wrap="square" rtlCol="0">
            <a:spAutoFit/>
          </a:bodyPr>
          <a:lstStyle/>
          <a:p>
            <a:pPr algn="r"/>
            <a:r>
              <a:rPr lang="en-US" sz="1600" b="1" i="1" dirty="0"/>
              <a:t>Susan Rider of our Indiana AHU chapter </a:t>
            </a:r>
            <a:r>
              <a:rPr lang="en-US" sz="1600" dirty="0"/>
              <a:t>was featured on her state’s local </a:t>
            </a:r>
            <a:r>
              <a:rPr lang="en-US" sz="1600" b="1" dirty="0">
                <a:hlinkClick r:id="rId7"/>
              </a:rPr>
              <a:t>Fox News Channel 59</a:t>
            </a:r>
            <a:r>
              <a:rPr lang="en-US" sz="1600" dirty="0"/>
              <a:t>. She provides insight on how difficult it is for major insurers to make money on the federal marketplace that is meant to attract low rates for low-income Americans.</a:t>
            </a:r>
          </a:p>
        </p:txBody>
      </p:sp>
      <p:sp>
        <p:nvSpPr>
          <p:cNvPr id="8" name="TextBox 7"/>
          <p:cNvSpPr txBox="1"/>
          <p:nvPr/>
        </p:nvSpPr>
        <p:spPr>
          <a:xfrm>
            <a:off x="304801" y="3429000"/>
            <a:ext cx="8639174" cy="1323439"/>
          </a:xfrm>
          <a:prstGeom prst="rect">
            <a:avLst/>
          </a:prstGeom>
          <a:noFill/>
        </p:spPr>
        <p:txBody>
          <a:bodyPr wrap="square" rtlCol="0">
            <a:spAutoFit/>
          </a:bodyPr>
          <a:lstStyle/>
          <a:p>
            <a:pPr algn="ctr"/>
            <a:r>
              <a:rPr lang="en-US" sz="1600" dirty="0"/>
              <a:t>Our </a:t>
            </a:r>
            <a:r>
              <a:rPr lang="en-US" sz="1600" b="1" i="1" dirty="0"/>
              <a:t>San Diego AHU member, Craig Gussin</a:t>
            </a:r>
            <a:r>
              <a:rPr lang="en-US" sz="1600" dirty="0"/>
              <a:t>, was featured on two broadcast stations – </a:t>
            </a:r>
            <a:r>
              <a:rPr lang="en-US" sz="1600" b="1" dirty="0">
                <a:hlinkClick r:id="rId5"/>
              </a:rPr>
              <a:t>The CW 6 San </a:t>
            </a:r>
            <a:r>
              <a:rPr lang="en-US" sz="1600" b="1" dirty="0" smtClean="0">
                <a:hlinkClick r:id="rId5"/>
              </a:rPr>
              <a:t>Diego</a:t>
            </a:r>
            <a:r>
              <a:rPr lang="en-US" sz="1600" dirty="0" smtClean="0"/>
              <a:t> and </a:t>
            </a:r>
            <a:r>
              <a:rPr lang="en-US" sz="1600" b="1" dirty="0">
                <a:hlinkClick r:id="rId3"/>
              </a:rPr>
              <a:t>ABC News Channel 10</a:t>
            </a:r>
            <a:r>
              <a:rPr lang="en-US" sz="1600" dirty="0"/>
              <a:t>. His comments on the CW Network regarded healthcare provider Blue Shield of California suspending their operations for four days, furloughing an estimated 6,000 employees. On ABC News, Gussin comments on Covered California’s rate increase to 13.2% and how it will greatly affect California citizens. </a:t>
            </a:r>
            <a:endParaRPr lang="en-US" dirty="0"/>
          </a:p>
        </p:txBody>
      </p:sp>
      <p:cxnSp>
        <p:nvCxnSpPr>
          <p:cNvPr id="11" name="Straight Connector 10"/>
          <p:cNvCxnSpPr/>
          <p:nvPr/>
        </p:nvCxnSpPr>
        <p:spPr>
          <a:xfrm>
            <a:off x="0" y="3429000"/>
            <a:ext cx="9144000" cy="0"/>
          </a:xfrm>
          <a:prstGeom prst="line">
            <a:avLst/>
          </a:prstGeom>
          <a:ln w="38100" cmpd="sng">
            <a:solidFill>
              <a:srgbClr val="C00000">
                <a:alpha val="57000"/>
              </a:srgb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3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smtClean="0">
                <a:latin typeface="Arial" panose="020B0604020202020204" pitchFamily="34" charset="0"/>
                <a:ea typeface="+mj-ea"/>
                <a:cs typeface="Arial" panose="020B0604020202020204" pitchFamily="34" charset="0"/>
              </a:rPr>
              <a:t>POPULAR </a:t>
            </a:r>
            <a:r>
              <a:rPr lang="en-US" sz="3200" dirty="0">
                <a:latin typeface="Arial" panose="020B0604020202020204" pitchFamily="34" charset="0"/>
                <a:cs typeface="Arial" panose="020B0604020202020204" pitchFamily="34" charset="0"/>
              </a:rPr>
              <a:t>AUGUST</a:t>
            </a:r>
            <a:endParaRPr lang="en-US" sz="3200" dirty="0" smtClean="0">
              <a:latin typeface="Arial" panose="020B0604020202020204" pitchFamily="34" charset="0"/>
              <a:ea typeface="+mj-ea"/>
              <a:cs typeface="Arial" panose="020B0604020202020204" pitchFamily="34" charset="0"/>
            </a:endParaRPr>
          </a:p>
          <a:p>
            <a:pPr lvl="0" algn="ctr">
              <a:spcBef>
                <a:spcPct val="0"/>
              </a:spcBef>
              <a:defRPr/>
            </a:pPr>
            <a:r>
              <a:rPr lang="en-US" sz="3200" dirty="0" smtClean="0">
                <a:latin typeface="Arial" panose="020B0604020202020204" pitchFamily="34" charset="0"/>
                <a:ea typeface="+mj-ea"/>
                <a:cs typeface="Arial" panose="020B0604020202020204" pitchFamily="34" charset="0"/>
              </a:rPr>
              <a:t>SOCIAL MEDIA POSTS</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12" name="Content Placeholder 2"/>
          <p:cNvSpPr>
            <a:spLocks noGrp="1"/>
          </p:cNvSpPr>
          <p:nvPr>
            <p:ph sz="half" idx="1"/>
          </p:nvPr>
        </p:nvSpPr>
        <p:spPr>
          <a:xfrm>
            <a:off x="2093934" y="1452402"/>
            <a:ext cx="2016869" cy="528798"/>
          </a:xfrm>
        </p:spPr>
        <p:txBody>
          <a:bodyPr>
            <a:normAutofit fontScale="92500" lnSpcReduction="10000"/>
          </a:bodyPr>
          <a:lstStyle/>
          <a:p>
            <a:pPr lvl="0">
              <a:buClrTx/>
              <a:buNone/>
            </a:pPr>
            <a:r>
              <a:rPr lang="en-US" b="1" i="1" dirty="0" smtClean="0">
                <a:solidFill>
                  <a:schemeClr val="bg1"/>
                </a:solidFill>
                <a:latin typeface="Arial" panose="020B0604020202020204" pitchFamily="34" charset="0"/>
                <a:cs typeface="Arial" panose="020B0604020202020204" pitchFamily="34" charset="0"/>
              </a:rPr>
              <a:t>Twitter </a:t>
            </a:r>
            <a:endParaRPr lang="en-US" b="1" i="1" dirty="0">
              <a:solidFill>
                <a:schemeClr val="bg1"/>
              </a:solidFill>
              <a:latin typeface="Arial" panose="020B0604020202020204" pitchFamily="34" charset="0"/>
              <a:cs typeface="Arial" panose="020B0604020202020204" pitchFamily="34" charset="0"/>
            </a:endParaRPr>
          </a:p>
          <a:p>
            <a:pPr marL="0" indent="0">
              <a:buNone/>
            </a:pPr>
            <a:endParaRPr lang="en-US" dirty="0"/>
          </a:p>
        </p:txBody>
      </p:sp>
      <p:sp>
        <p:nvSpPr>
          <p:cNvPr id="13" name="Content Placeholder 3"/>
          <p:cNvSpPr txBox="1">
            <a:spLocks/>
          </p:cNvSpPr>
          <p:nvPr/>
        </p:nvSpPr>
        <p:spPr>
          <a:xfrm>
            <a:off x="5016350" y="1247227"/>
            <a:ext cx="3190466" cy="5287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i="1" dirty="0" smtClean="0">
                <a:solidFill>
                  <a:schemeClr val="bg1"/>
                </a:solidFill>
                <a:latin typeface="Arial" panose="020B0604020202020204" pitchFamily="34" charset="0"/>
                <a:cs typeface="Arial" panose="020B0604020202020204" pitchFamily="34" charset="0"/>
              </a:rPr>
              <a:t>Facebook</a:t>
            </a:r>
            <a:r>
              <a:rPr lang="en-US" b="1" i="1" dirty="0" smtClean="0">
                <a:solidFill>
                  <a:srgbClr val="00338E"/>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16" name="Picture 5" descr="C:\Users\randerson\Documents\PPT_Monthly\Twitter_Icon.png">
            <a:hlinkClick r:id="rId3"/>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8704" y="1525462"/>
            <a:ext cx="406248" cy="3295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randerson\Documents\PPT_Monthly\Facebook_Icon.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6136" y="1311696"/>
            <a:ext cx="393668" cy="39366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4800600"/>
            <a:ext cx="4495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5407319"/>
            <a:ext cx="47434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00" y="4210050"/>
            <a:ext cx="45529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499" y="2057400"/>
            <a:ext cx="4479395" cy="2089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2049107"/>
            <a:ext cx="3435528"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3488" y="5859107"/>
            <a:ext cx="3445458" cy="99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679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smtClean="0">
                <a:solidFill>
                  <a:schemeClr val="bg1"/>
                </a:solidFill>
                <a:latin typeface="Arial" panose="020B0604020202020204" pitchFamily="34" charset="0"/>
                <a:ea typeface="+mj-ea"/>
                <a:cs typeface="Arial" panose="020B0604020202020204" pitchFamily="34" charset="0"/>
              </a:rPr>
              <a:t>AUGUST UPDATE</a:t>
            </a: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 </a:t>
            </a:r>
          </a:p>
          <a:p>
            <a:pPr lvl="0" algn="ctr">
              <a:spcBef>
                <a:spcPct val="0"/>
              </a:spcBef>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SOCIAL</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MEDIA CAMPAIGN </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2" name="TextBox 1"/>
          <p:cNvSpPr txBox="1"/>
          <p:nvPr/>
        </p:nvSpPr>
        <p:spPr>
          <a:xfrm>
            <a:off x="1315995" y="1676400"/>
            <a:ext cx="7599405" cy="1133644"/>
          </a:xfrm>
          <a:prstGeom prst="rect">
            <a:avLst/>
          </a:prstGeom>
          <a:noFill/>
        </p:spPr>
        <p:txBody>
          <a:bodyPr wrap="square" rtlCol="0">
            <a:spAutoFit/>
          </a:bodyPr>
          <a:lstStyle/>
          <a:p>
            <a:pPr algn="ctr">
              <a:spcBef>
                <a:spcPts val="800"/>
              </a:spcBef>
              <a:spcAft>
                <a:spcPts val="800"/>
              </a:spcAft>
            </a:pPr>
            <a:r>
              <a:rPr lang="en-US" sz="1200" dirty="0">
                <a:solidFill>
                  <a:srgbClr val="000000"/>
                </a:solidFill>
                <a:latin typeface="Arial"/>
                <a:ea typeface="Calibri"/>
              </a:rPr>
              <a:t>Since its launch in </a:t>
            </a:r>
            <a:r>
              <a:rPr lang="en-US" sz="1200" dirty="0" smtClean="0">
                <a:solidFill>
                  <a:srgbClr val="000000"/>
                </a:solidFill>
                <a:latin typeface="Arial"/>
                <a:ea typeface="Calibri"/>
              </a:rPr>
              <a:t>last year, </a:t>
            </a:r>
            <a:r>
              <a:rPr lang="en-US" sz="1200" dirty="0">
                <a:solidFill>
                  <a:srgbClr val="000000"/>
                </a:solidFill>
                <a:latin typeface="Arial"/>
                <a:ea typeface="Calibri"/>
              </a:rPr>
              <a:t>NAHU's </a:t>
            </a:r>
            <a:r>
              <a:rPr lang="en-US" sz="1200" dirty="0" smtClean="0">
                <a:solidFill>
                  <a:srgbClr val="000000"/>
                </a:solidFill>
                <a:latin typeface="Arial"/>
                <a:ea typeface="Calibri"/>
              </a:rPr>
              <a:t>social </a:t>
            </a:r>
            <a:r>
              <a:rPr lang="en-US" sz="1200" dirty="0">
                <a:solidFill>
                  <a:srgbClr val="000000"/>
                </a:solidFill>
                <a:latin typeface="Arial"/>
                <a:ea typeface="Calibri"/>
              </a:rPr>
              <a:t>media campaign has tremendously increased our social media presence, numbers and viewership on our Facebook and Twitter pages. We are excited to </a:t>
            </a:r>
            <a:r>
              <a:rPr lang="en-US" sz="1200" dirty="0" smtClean="0">
                <a:solidFill>
                  <a:srgbClr val="000000"/>
                </a:solidFill>
                <a:latin typeface="Arial"/>
                <a:ea typeface="Calibri"/>
              </a:rPr>
              <a:t>share </a:t>
            </a:r>
            <a:r>
              <a:rPr lang="en-US" sz="1200" dirty="0" smtClean="0">
                <a:solidFill>
                  <a:srgbClr val="000000"/>
                </a:solidFill>
                <a:latin typeface="Arial"/>
                <a:ea typeface="Calibri"/>
                <a:hlinkClick r:id="rId3"/>
              </a:rPr>
              <a:t>August’s analytics</a:t>
            </a:r>
            <a:r>
              <a:rPr lang="en-US" sz="1200" dirty="0" smtClean="0">
                <a:solidFill>
                  <a:srgbClr val="000000"/>
                </a:solidFill>
                <a:latin typeface="Arial"/>
                <a:ea typeface="Calibri"/>
              </a:rPr>
              <a:t> indicating </a:t>
            </a:r>
            <a:r>
              <a:rPr lang="en-US" sz="1200" dirty="0">
                <a:solidFill>
                  <a:srgbClr val="000000"/>
                </a:solidFill>
                <a:latin typeface="Arial"/>
                <a:ea typeface="Calibri"/>
              </a:rPr>
              <a:t>the campaign's great progress. </a:t>
            </a:r>
            <a:endParaRPr lang="en-US" sz="1200" dirty="0" smtClean="0">
              <a:solidFill>
                <a:srgbClr val="000000"/>
              </a:solidFill>
              <a:latin typeface="Arial"/>
              <a:ea typeface="Calibri"/>
            </a:endParaRPr>
          </a:p>
          <a:p>
            <a:pPr marL="1200150" lvl="2" indent="-2857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lvl="2"/>
            <a:endParaRPr lang="en-US" sz="1300" dirty="0" smtClean="0">
              <a:latin typeface="Arial" panose="020B0604020202020204" pitchFamily="34" charset="0"/>
              <a:cs typeface="Arial" panose="020B0604020202020204" pitchFamily="34" charset="0"/>
            </a:endParaRPr>
          </a:p>
        </p:txBody>
      </p:sp>
      <p:sp>
        <p:nvSpPr>
          <p:cNvPr id="5" name="TextBox 4"/>
          <p:cNvSpPr txBox="1"/>
          <p:nvPr/>
        </p:nvSpPr>
        <p:spPr>
          <a:xfrm>
            <a:off x="926756" y="5257800"/>
            <a:ext cx="7599406" cy="1318310"/>
          </a:xfrm>
          <a:prstGeom prst="rect">
            <a:avLst/>
          </a:prstGeom>
          <a:noFill/>
        </p:spPr>
        <p:txBody>
          <a:bodyPr wrap="square" rtlCol="0">
            <a:spAutoFit/>
          </a:bodyPr>
          <a:lstStyle/>
          <a:p>
            <a:pPr lvl="1" algn="ctr">
              <a:spcBef>
                <a:spcPts val="800"/>
              </a:spcBef>
              <a:spcAft>
                <a:spcPts val="800"/>
              </a:spcAft>
            </a:pPr>
            <a:r>
              <a:rPr lang="en-US" sz="1200" b="1" dirty="0" smtClean="0">
                <a:solidFill>
                  <a:prstClr val="black"/>
                </a:solidFill>
                <a:latin typeface="Arial" panose="020B0604020202020204" pitchFamily="34" charset="0"/>
                <a:cs typeface="Arial" panose="020B0604020202020204" pitchFamily="34" charset="0"/>
              </a:rPr>
              <a:t>*</a:t>
            </a:r>
            <a:r>
              <a:rPr lang="en-US" sz="1200" b="1" u="sng" dirty="0">
                <a:solidFill>
                  <a:prstClr val="black"/>
                </a:solidFill>
                <a:latin typeface="Arial" panose="020B0604020202020204" pitchFamily="34" charset="0"/>
                <a:cs typeface="Arial" panose="020B0604020202020204" pitchFamily="34" charset="0"/>
              </a:rPr>
              <a:t>Key Terms</a:t>
            </a:r>
            <a:r>
              <a:rPr lang="en-US" sz="1200" b="1" dirty="0">
                <a:solidFill>
                  <a:prstClr val="black"/>
                </a:solidFill>
                <a:latin typeface="Arial" panose="020B0604020202020204" pitchFamily="34" charset="0"/>
                <a:cs typeface="Arial" panose="020B0604020202020204" pitchFamily="34" charset="0"/>
              </a:rPr>
              <a:t>: </a:t>
            </a:r>
            <a:r>
              <a:rPr lang="en-US" sz="1200" dirty="0">
                <a:solidFill>
                  <a:prstClr val="black"/>
                </a:solidFill>
                <a:latin typeface="Arial" panose="020B0604020202020204" pitchFamily="34" charset="0"/>
                <a:cs typeface="Arial" panose="020B0604020202020204" pitchFamily="34" charset="0"/>
              </a:rPr>
              <a:t>The </a:t>
            </a:r>
            <a:r>
              <a:rPr lang="en-US" sz="1200" b="1" i="1" dirty="0">
                <a:solidFill>
                  <a:prstClr val="black"/>
                </a:solidFill>
                <a:latin typeface="Arial" panose="020B0604020202020204" pitchFamily="34" charset="0"/>
                <a:cs typeface="Arial" panose="020B0604020202020204" pitchFamily="34" charset="0"/>
              </a:rPr>
              <a:t>engagement rate</a:t>
            </a:r>
            <a:r>
              <a:rPr lang="en-US" sz="1200" dirty="0">
                <a:solidFill>
                  <a:prstClr val="black"/>
                </a:solidFill>
                <a:latin typeface="Arial" panose="020B0604020202020204" pitchFamily="34" charset="0"/>
                <a:cs typeface="Arial" panose="020B0604020202020204" pitchFamily="34" charset="0"/>
              </a:rPr>
              <a:t> for a tweet is the number of users who clicked, favorited, shared, or replied to a tweet as a percentage of the number of users who saw the tweet. The engagement rate in the report is the average engagement rate for all of NAHU’s tweets in the given month. The </a:t>
            </a:r>
            <a:r>
              <a:rPr lang="en-US" sz="1200" b="1" i="1" dirty="0">
                <a:solidFill>
                  <a:prstClr val="black"/>
                </a:solidFill>
                <a:latin typeface="Arial" panose="020B0604020202020204" pitchFamily="34" charset="0"/>
                <a:cs typeface="Arial" panose="020B0604020202020204" pitchFamily="34" charset="0"/>
              </a:rPr>
              <a:t>reach</a:t>
            </a:r>
            <a:r>
              <a:rPr lang="en-US" sz="1200" dirty="0">
                <a:solidFill>
                  <a:prstClr val="black"/>
                </a:solidFill>
                <a:latin typeface="Arial" panose="020B0604020202020204" pitchFamily="34" charset="0"/>
                <a:cs typeface="Arial" panose="020B0604020202020204" pitchFamily="34" charset="0"/>
              </a:rPr>
              <a:t> on Facebook is the number of different people who see any of NAHU’s content -- whether in their newsfeed, on NAHU’s profile, or otherwise.</a:t>
            </a:r>
          </a:p>
          <a:p>
            <a:pPr lvl="2"/>
            <a:endParaRPr lang="en-US" sz="1300" dirty="0" smtClean="0">
              <a:latin typeface="Arial" panose="020B0604020202020204" pitchFamily="34" charset="0"/>
              <a:cs typeface="Arial" panose="020B0604020202020204" pitchFamily="34" charset="0"/>
            </a:endParaRPr>
          </a:p>
        </p:txBody>
      </p:sp>
      <p:sp>
        <p:nvSpPr>
          <p:cNvPr id="3" name="TextBox 2"/>
          <p:cNvSpPr txBox="1"/>
          <p:nvPr/>
        </p:nvSpPr>
        <p:spPr>
          <a:xfrm>
            <a:off x="815163" y="2514600"/>
            <a:ext cx="3873843" cy="2410916"/>
          </a:xfrm>
          <a:prstGeom prst="rect">
            <a:avLst/>
          </a:prstGeom>
          <a:noFill/>
        </p:spPr>
        <p:txBody>
          <a:bodyPr wrap="square" numCol="1" rtlCol="0">
            <a:spAutoFit/>
          </a:bodyPr>
          <a:lstStyle/>
          <a:p>
            <a:pPr lvl="1">
              <a:spcBef>
                <a:spcPts val="800"/>
              </a:spcBef>
              <a:spcAft>
                <a:spcPts val="800"/>
              </a:spcAft>
            </a:pPr>
            <a:r>
              <a:rPr lang="en-US" sz="1200" b="1" dirty="0">
                <a:solidFill>
                  <a:prstClr val="black"/>
                </a:solidFill>
                <a:latin typeface="Arial" panose="020B0604020202020204" pitchFamily="34" charset="0"/>
                <a:cs typeface="Arial" panose="020B0604020202020204" pitchFamily="34" charset="0"/>
              </a:rPr>
              <a:t>Twitter:</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In </a:t>
            </a:r>
            <a:r>
              <a:rPr lang="en-US" sz="1200" dirty="0" smtClean="0">
                <a:solidFill>
                  <a:prstClr val="black"/>
                </a:solidFill>
                <a:latin typeface="Arial" panose="020B0604020202020204" pitchFamily="34" charset="0"/>
                <a:cs typeface="Arial" panose="020B0604020202020204" pitchFamily="34" charset="0"/>
              </a:rPr>
              <a:t>August, </a:t>
            </a:r>
            <a:r>
              <a:rPr lang="en-US" sz="1200" dirty="0">
                <a:solidFill>
                  <a:prstClr val="black"/>
                </a:solidFill>
                <a:latin typeface="Arial" panose="020B0604020202020204" pitchFamily="34" charset="0"/>
                <a:cs typeface="Arial" panose="020B0604020202020204" pitchFamily="34" charset="0"/>
              </a:rPr>
              <a:t>NAHU's page has 8,323  followers.</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tweets earned </a:t>
            </a:r>
            <a:r>
              <a:rPr lang="en-US" sz="1200" dirty="0" smtClean="0">
                <a:solidFill>
                  <a:prstClr val="black"/>
                </a:solidFill>
                <a:latin typeface="Arial" panose="020B0604020202020204" pitchFamily="34" charset="0"/>
                <a:cs typeface="Arial" panose="020B0604020202020204" pitchFamily="34" charset="0"/>
              </a:rPr>
              <a:t>62,000 </a:t>
            </a:r>
            <a:r>
              <a:rPr lang="en-US" sz="1200" dirty="0">
                <a:solidFill>
                  <a:prstClr val="black"/>
                </a:solidFill>
                <a:latin typeface="Arial" panose="020B0604020202020204" pitchFamily="34" charset="0"/>
                <a:cs typeface="Arial" panose="020B0604020202020204" pitchFamily="34" charset="0"/>
              </a:rPr>
              <a:t>impressions, averaging roughly </a:t>
            </a:r>
            <a:r>
              <a:rPr lang="en-US" sz="1200" dirty="0" smtClean="0">
                <a:solidFill>
                  <a:prstClr val="black"/>
                </a:solidFill>
                <a:latin typeface="Arial" panose="020B0604020202020204" pitchFamily="34" charset="0"/>
                <a:cs typeface="Arial" panose="020B0604020202020204" pitchFamily="34" charset="0"/>
              </a:rPr>
              <a:t>2,000 </a:t>
            </a:r>
            <a:r>
              <a:rPr lang="en-US" sz="1200" dirty="0">
                <a:solidFill>
                  <a:prstClr val="black"/>
                </a:solidFill>
                <a:latin typeface="Arial" panose="020B0604020202020204" pitchFamily="34" charset="0"/>
                <a:cs typeface="Arial" panose="020B0604020202020204" pitchFamily="34" charset="0"/>
              </a:rPr>
              <a:t>impressions 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tweets had an average engagement rate of </a:t>
            </a:r>
            <a:r>
              <a:rPr lang="en-US" sz="1200" dirty="0" smtClean="0">
                <a:solidFill>
                  <a:prstClr val="black"/>
                </a:solidFill>
                <a:latin typeface="Arial" panose="020B0604020202020204" pitchFamily="34" charset="0"/>
                <a:cs typeface="Arial" panose="020B0604020202020204" pitchFamily="34" charset="0"/>
              </a:rPr>
              <a:t>0.9 </a:t>
            </a:r>
            <a:r>
              <a:rPr lang="en-US" sz="1200" dirty="0">
                <a:solidFill>
                  <a:prstClr val="black"/>
                </a:solidFill>
                <a:latin typeface="Arial" panose="020B0604020202020204" pitchFamily="34" charset="0"/>
                <a:cs typeface="Arial" panose="020B0604020202020204" pitchFamily="34" charset="0"/>
              </a:rPr>
              <a:t>percent during this period, receiving </a:t>
            </a:r>
            <a:r>
              <a:rPr lang="en-US" sz="1200" dirty="0" smtClean="0">
                <a:solidFill>
                  <a:prstClr val="black"/>
                </a:solidFill>
                <a:latin typeface="Arial" panose="020B0604020202020204" pitchFamily="34" charset="0"/>
                <a:cs typeface="Arial" panose="020B0604020202020204" pitchFamily="34" charset="0"/>
              </a:rPr>
              <a:t>250 </a:t>
            </a:r>
            <a:r>
              <a:rPr lang="en-US" sz="1200" dirty="0">
                <a:solidFill>
                  <a:prstClr val="black"/>
                </a:solidFill>
                <a:latin typeface="Arial" panose="020B0604020202020204" pitchFamily="34" charset="0"/>
                <a:cs typeface="Arial" panose="020B0604020202020204" pitchFamily="34" charset="0"/>
              </a:rPr>
              <a:t>link clicks, </a:t>
            </a:r>
            <a:r>
              <a:rPr lang="en-US" sz="1200" dirty="0" smtClean="0">
                <a:solidFill>
                  <a:prstClr val="black"/>
                </a:solidFill>
                <a:latin typeface="Arial" panose="020B0604020202020204" pitchFamily="34" charset="0"/>
                <a:cs typeface="Arial" panose="020B0604020202020204" pitchFamily="34" charset="0"/>
              </a:rPr>
              <a:t>104 </a:t>
            </a:r>
            <a:r>
              <a:rPr lang="en-US" sz="1200" dirty="0">
                <a:solidFill>
                  <a:prstClr val="black"/>
                </a:solidFill>
                <a:latin typeface="Arial" panose="020B0604020202020204" pitchFamily="34" charset="0"/>
                <a:cs typeface="Arial" panose="020B0604020202020204" pitchFamily="34" charset="0"/>
              </a:rPr>
              <a:t>retweets, and </a:t>
            </a:r>
            <a:r>
              <a:rPr lang="en-US" sz="1200" dirty="0" smtClean="0">
                <a:solidFill>
                  <a:prstClr val="black"/>
                </a:solidFill>
                <a:latin typeface="Arial" panose="020B0604020202020204" pitchFamily="34" charset="0"/>
                <a:cs typeface="Arial" panose="020B0604020202020204" pitchFamily="34" charset="0"/>
              </a:rPr>
              <a:t>118 </a:t>
            </a:r>
            <a:r>
              <a:rPr lang="en-US" sz="1200" dirty="0">
                <a:solidFill>
                  <a:prstClr val="black"/>
                </a:solidFill>
                <a:latin typeface="Arial" panose="020B0604020202020204" pitchFamily="34" charset="0"/>
                <a:cs typeface="Arial" panose="020B0604020202020204" pitchFamily="34" charset="0"/>
              </a:rPr>
              <a:t>likes.</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 tweeted </a:t>
            </a:r>
            <a:r>
              <a:rPr lang="en-US" sz="1200" dirty="0" smtClean="0">
                <a:solidFill>
                  <a:prstClr val="black"/>
                </a:solidFill>
                <a:latin typeface="Arial" panose="020B0604020202020204" pitchFamily="34" charset="0"/>
                <a:cs typeface="Arial" panose="020B0604020202020204" pitchFamily="34" charset="0"/>
              </a:rPr>
              <a:t>87 </a:t>
            </a:r>
            <a:r>
              <a:rPr lang="en-US" sz="1200" dirty="0">
                <a:solidFill>
                  <a:prstClr val="black"/>
                </a:solidFill>
                <a:latin typeface="Arial" panose="020B0604020202020204" pitchFamily="34" charset="0"/>
                <a:cs typeface="Arial" panose="020B0604020202020204" pitchFamily="34" charset="0"/>
              </a:rPr>
              <a:t>times over this period</a:t>
            </a:r>
            <a:r>
              <a:rPr lang="en-US" sz="1200" dirty="0" smtClean="0">
                <a:solidFill>
                  <a:prstClr val="black"/>
                </a:solidFill>
                <a:latin typeface="Arial" panose="020B0604020202020204" pitchFamily="34" charset="0"/>
                <a:cs typeface="Arial" panose="020B0604020202020204" pitchFamily="34" charset="0"/>
              </a:rPr>
              <a:t>.</a:t>
            </a:r>
            <a:endParaRPr lang="en-US" sz="1200"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569849"/>
            <a:ext cx="1006741" cy="816713"/>
          </a:xfrm>
          <a:prstGeom prst="rect">
            <a:avLst/>
          </a:prstGeom>
        </p:spPr>
      </p:pic>
      <p:sp>
        <p:nvSpPr>
          <p:cNvPr id="9" name="TextBox 8"/>
          <p:cNvSpPr txBox="1"/>
          <p:nvPr/>
        </p:nvSpPr>
        <p:spPr>
          <a:xfrm>
            <a:off x="5293864" y="2514600"/>
            <a:ext cx="3621536" cy="2410916"/>
          </a:xfrm>
          <a:prstGeom prst="rect">
            <a:avLst/>
          </a:prstGeom>
          <a:noFill/>
        </p:spPr>
        <p:txBody>
          <a:bodyPr wrap="square" numCol="1" rtlCol="0">
            <a:spAutoFit/>
          </a:bodyPr>
          <a:lstStyle/>
          <a:p>
            <a:pPr lvl="1">
              <a:spcBef>
                <a:spcPts val="800"/>
              </a:spcBef>
              <a:spcAft>
                <a:spcPts val="800"/>
              </a:spcAft>
            </a:pPr>
            <a:r>
              <a:rPr lang="en-US" sz="1200" b="1" dirty="0" smtClean="0">
                <a:solidFill>
                  <a:prstClr val="black"/>
                </a:solidFill>
                <a:latin typeface="Arial" panose="020B0604020202020204" pitchFamily="34" charset="0"/>
                <a:cs typeface="Arial" panose="020B0604020202020204" pitchFamily="34" charset="0"/>
              </a:rPr>
              <a:t>Facebook</a:t>
            </a:r>
            <a:r>
              <a:rPr lang="en-US" sz="1200" b="1" dirty="0">
                <a:solidFill>
                  <a:prstClr val="black"/>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Facebook page has 3,039 </a:t>
            </a:r>
            <a:r>
              <a:rPr lang="en-US" sz="1200" dirty="0" smtClean="0">
                <a:solidFill>
                  <a:prstClr val="black"/>
                </a:solidFill>
                <a:latin typeface="Arial" panose="020B0604020202020204" pitchFamily="34" charset="0"/>
                <a:cs typeface="Arial" panose="020B0604020202020204" pitchFamily="34" charset="0"/>
              </a:rPr>
              <a:t>likes</a:t>
            </a:r>
            <a:r>
              <a:rPr lang="en-US" sz="1200" dirty="0">
                <a:solidFill>
                  <a:prstClr val="black"/>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Facebook posts reached roughly </a:t>
            </a:r>
            <a:r>
              <a:rPr lang="en-US" sz="1200" dirty="0" smtClean="0">
                <a:solidFill>
                  <a:prstClr val="black"/>
                </a:solidFill>
                <a:latin typeface="Arial" panose="020B0604020202020204" pitchFamily="34" charset="0"/>
                <a:cs typeface="Arial" panose="020B0604020202020204" pitchFamily="34" charset="0"/>
              </a:rPr>
              <a:t>789 people </a:t>
            </a:r>
            <a:r>
              <a:rPr lang="en-US" sz="1200" dirty="0">
                <a:solidFill>
                  <a:prstClr val="black"/>
                </a:solidFill>
                <a:latin typeface="Arial" panose="020B0604020202020204" pitchFamily="34" charset="0"/>
                <a:cs typeface="Arial" panose="020B0604020202020204" pitchFamily="34" charset="0"/>
              </a:rPr>
              <a:t>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posts were shared around </a:t>
            </a:r>
            <a:r>
              <a:rPr lang="en-US" sz="1200" dirty="0" smtClean="0">
                <a:solidFill>
                  <a:prstClr val="black"/>
                </a:solidFill>
                <a:latin typeface="Arial" panose="020B0604020202020204" pitchFamily="34" charset="0"/>
                <a:cs typeface="Arial" panose="020B0604020202020204" pitchFamily="34" charset="0"/>
              </a:rPr>
              <a:t>11 </a:t>
            </a:r>
            <a:r>
              <a:rPr lang="en-US" sz="1200" dirty="0">
                <a:solidFill>
                  <a:prstClr val="black"/>
                </a:solidFill>
                <a:latin typeface="Arial" panose="020B0604020202020204" pitchFamily="34" charset="0"/>
                <a:cs typeface="Arial" panose="020B0604020202020204" pitchFamily="34" charset="0"/>
              </a:rPr>
              <a:t>times per day and people reacted roughly 9</a:t>
            </a:r>
            <a:r>
              <a:rPr lang="en-US" sz="1200" dirty="0" smtClean="0">
                <a:solidFill>
                  <a:prstClr val="black"/>
                </a:solidFill>
                <a:latin typeface="Arial" panose="020B0604020202020204" pitchFamily="34" charset="0"/>
                <a:cs typeface="Arial" panose="020B0604020202020204" pitchFamily="34" charset="0"/>
              </a:rPr>
              <a:t> </a:t>
            </a:r>
            <a:r>
              <a:rPr lang="en-US" sz="1200" dirty="0">
                <a:solidFill>
                  <a:prstClr val="black"/>
                </a:solidFill>
                <a:latin typeface="Arial" panose="020B0604020202020204" pitchFamily="34" charset="0"/>
                <a:cs typeface="Arial" panose="020B0604020202020204" pitchFamily="34" charset="0"/>
              </a:rPr>
              <a:t>times 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 posted </a:t>
            </a:r>
            <a:r>
              <a:rPr lang="en-US" sz="1200" dirty="0" smtClean="0">
                <a:solidFill>
                  <a:prstClr val="black"/>
                </a:solidFill>
                <a:latin typeface="Arial" panose="020B0604020202020204" pitchFamily="34" charset="0"/>
                <a:cs typeface="Arial" panose="020B0604020202020204" pitchFamily="34" charset="0"/>
              </a:rPr>
              <a:t>87 </a:t>
            </a:r>
            <a:r>
              <a:rPr lang="en-US" sz="1200" dirty="0">
                <a:solidFill>
                  <a:prstClr val="black"/>
                </a:solidFill>
                <a:latin typeface="Arial" panose="020B0604020202020204" pitchFamily="34" charset="0"/>
                <a:cs typeface="Arial" panose="020B0604020202020204" pitchFamily="34" charset="0"/>
              </a:rPr>
              <a:t>times over this period.</a:t>
            </a: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895056" y="2569995"/>
            <a:ext cx="817563"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490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5"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3200" noProof="0" dirty="0" smtClean="0">
                <a:latin typeface="Arial" panose="020B0604020202020204" pitchFamily="34" charset="0"/>
                <a:ea typeface="+mj-ea"/>
                <a:cs typeface="Arial" panose="020B0604020202020204" pitchFamily="34" charset="0"/>
              </a:rPr>
              <a:t>IMPORTANCE OF MEDIA COVERAGE</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6" name="TextBox 5"/>
          <p:cNvSpPr txBox="1"/>
          <p:nvPr/>
        </p:nvSpPr>
        <p:spPr>
          <a:xfrm>
            <a:off x="926757" y="1964721"/>
            <a:ext cx="7599405" cy="4616648"/>
          </a:xfrm>
          <a:prstGeom prst="rect">
            <a:avLst/>
          </a:prstGeom>
          <a:noFill/>
        </p:spPr>
        <p:txBody>
          <a:bodyPr wrap="square" rtlCol="0">
            <a:spAutoFit/>
          </a:bodyPr>
          <a:lstStyle/>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often send these clips to policymakers to alert them of the issues we are facing. The more high-profile media coverage we received, the more attention policymakers will pay to our issues.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placement means an increased understanding of the issues in the public, both inside and outside the industry. </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attention increases NAHU name recognition and branding.</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do not pay for our media placements. All coverage received by our members is free business promotion, which promotes NAHU members as subject-matter experts.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Good information and solid sound bytes provided by an NAHU member means other reporters will want to use that member as a resource.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36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939</Words>
  <Application>Microsoft Office PowerPoint</Application>
  <PresentationFormat>On-screen Show (4:3)</PresentationFormat>
  <Paragraphs>59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ReDonah Anderson</dc:creator>
  <cp:lastModifiedBy>ReDonah Anderson</cp:lastModifiedBy>
  <cp:revision>63</cp:revision>
  <dcterms:created xsi:type="dcterms:W3CDTF">2016-04-12T15:29:34Z</dcterms:created>
  <dcterms:modified xsi:type="dcterms:W3CDTF">2016-09-21T13:34:36Z</dcterms:modified>
</cp:coreProperties>
</file>