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49" autoAdjust="0"/>
    <p:restoredTop sz="94731" autoAdjust="0"/>
  </p:normalViewPr>
  <p:slideViewPr>
    <p:cSldViewPr>
      <p:cViewPr>
        <p:scale>
          <a:sx n="90" d="100"/>
          <a:sy n="90" d="100"/>
        </p:scale>
        <p:origin x="198" y="-4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D86FA-5680-40D9-98F2-E9359783F06B}" type="datetimeFigureOut">
              <a:rPr lang="en-US" smtClean="0"/>
              <a:t>7/18/2016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DA1F3F-05FD-4706-8DD4-B6519C4A9A87}" type="slidenum">
              <a:rPr lang="en-US" smtClean="0"/>
              <a:t>‹#›</a:t>
            </a:fld>
            <a:endParaRPr lang="en-US"/>
          </a:p>
        </p:txBody>
      </p:sp>
    </p:spTree>
    <p:extLst>
      <p:ext uri="{BB962C8B-B14F-4D97-AF65-F5344CB8AC3E}">
        <p14:creationId xmlns:p14="http://schemas.microsoft.com/office/powerpoint/2010/main" val="1547111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B649C-6D5B-B440-9838-FAD6A9A02D97}" type="slidenum">
              <a:rPr lang="en-US" smtClean="0"/>
              <a:pPr/>
              <a:t>3</a:t>
            </a:fld>
            <a:endParaRPr lang="en-US"/>
          </a:p>
        </p:txBody>
      </p:sp>
    </p:spTree>
    <p:extLst>
      <p:ext uri="{BB962C8B-B14F-4D97-AF65-F5344CB8AC3E}">
        <p14:creationId xmlns:p14="http://schemas.microsoft.com/office/powerpoint/2010/main" val="4075841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927103-6800-4687-BEE0-FCE4CC75FD68}"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420791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27103-6800-4687-BEE0-FCE4CC75FD68}"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1888629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27103-6800-4687-BEE0-FCE4CC75FD68}"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137992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27103-6800-4687-BEE0-FCE4CC75FD68}"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24662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927103-6800-4687-BEE0-FCE4CC75FD68}"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369958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927103-6800-4687-BEE0-FCE4CC75FD68}"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42039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927103-6800-4687-BEE0-FCE4CC75FD68}" type="datetimeFigureOut">
              <a:rPr lang="en-US" smtClean="0"/>
              <a:t>7/18/2016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275240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927103-6800-4687-BEE0-FCE4CC75FD68}" type="datetimeFigureOut">
              <a:rPr lang="en-US" smtClean="0"/>
              <a:t>7/18/2016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210518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27103-6800-4687-BEE0-FCE4CC75FD68}" type="datetimeFigureOut">
              <a:rPr lang="en-US" smtClean="0"/>
              <a:t>7/18/2016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3616123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927103-6800-4687-BEE0-FCE4CC75FD68}"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1369358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927103-6800-4687-BEE0-FCE4CC75FD68}"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2782885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927103-6800-4687-BEE0-FCE4CC75FD68}" type="datetimeFigureOut">
              <a:rPr lang="en-US" smtClean="0"/>
              <a:t>7/18/2016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4B432-2B65-44EF-8EAE-9B0A41BDC8F7}" type="slidenum">
              <a:rPr lang="en-US" smtClean="0"/>
              <a:t>‹#›</a:t>
            </a:fld>
            <a:endParaRPr lang="en-US"/>
          </a:p>
        </p:txBody>
      </p:sp>
    </p:spTree>
    <p:extLst>
      <p:ext uri="{BB962C8B-B14F-4D97-AF65-F5344CB8AC3E}">
        <p14:creationId xmlns:p14="http://schemas.microsoft.com/office/powerpoint/2010/main" val="627773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leadersedgemagazine.com/articles/2016/06/coloradocare-colorado-cant/" TargetMode="External"/><Relationship Id="rId13" Type="http://schemas.openxmlformats.org/officeDocument/2006/relationships/hyperlink" Target="http://www.calbrokermag.com/insurance-insider-newsletter/covered-california-announces-contract-changes-with-carriers/" TargetMode="External"/><Relationship Id="rId18" Type="http://schemas.openxmlformats.org/officeDocument/2006/relationships/image" Target="../media/image9.jpg"/><Relationship Id="rId3" Type="http://schemas.openxmlformats.org/officeDocument/2006/relationships/hyperlink" Target="http://www.dispatch.com/content/stories/editorials/2016/01/08/1-people-need-health-care-one-way-or-the-other.html" TargetMode="External"/><Relationship Id="rId7" Type="http://schemas.openxmlformats.org/officeDocument/2006/relationships/image" Target="../media/image4.png"/><Relationship Id="rId12" Type="http://schemas.openxmlformats.org/officeDocument/2006/relationships/hyperlink" Target="http://finance.yahoo.com/news/insurance-rates-going-concerns-obamacare-075111543.html" TargetMode="External"/><Relationship Id="rId17" Type="http://schemas.openxmlformats.org/officeDocument/2006/relationships/hyperlink" Target="http://www.miamiherald.com/news/health-care/article82288227.html" TargetMode="External"/><Relationship Id="rId2" Type="http://schemas.openxmlformats.org/officeDocument/2006/relationships/notesSlide" Target="../notesSlides/notesSlide1.xml"/><Relationship Id="rId16"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hyperlink" Target="http://finance.boston.com/boston/news/read/31989189/habersham_funding" TargetMode="External"/><Relationship Id="rId11" Type="http://schemas.openxmlformats.org/officeDocument/2006/relationships/hyperlink" Target="http://www.chron.com/business/press-releases/article/United-Benefit-Advisors-Welcomes-Comprehensive-7956260.php" TargetMode="External"/><Relationship Id="rId5" Type="http://schemas.openxmlformats.org/officeDocument/2006/relationships/hyperlink" Target="http://bigstory.ap.org/article/bb2893d74c98434d9cbc2c759ef28be0/proposed-premium-hikes-rattle-consumers-paying-their-own" TargetMode="External"/><Relationship Id="rId15" Type="http://schemas.openxmlformats.org/officeDocument/2006/relationships/image" Target="../media/image7.jpeg"/><Relationship Id="rId10" Type="http://schemas.openxmlformats.org/officeDocument/2006/relationships/image" Target="../media/image5.jpg"/><Relationship Id="rId4" Type="http://schemas.openxmlformats.org/officeDocument/2006/relationships/image" Target="../media/image3.png"/><Relationship Id="rId9" Type="http://schemas.openxmlformats.org/officeDocument/2006/relationships/hyperlink" Target="http://www.stltoday.com/business/local/unitedhealth-to-drop-individual-health-plans-in-missouri/article_968b5ce5-069a-5cf5-b265-07da85952565.html" TargetMode="External"/><Relationship Id="rId14" Type="http://schemas.openxmlformats.org/officeDocument/2006/relationships/image" Target="../media/image6.jp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twitter.com/nahudotorg" TargetMode="External"/><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hyperlink" Target="http://www.facebook.com/NationalAssociationofHealthUnderwriters" TargetMode="External"/><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hyperlink" Target="http://www.nahu.org/media/media/kit/NAHU%20Social%20Media%20Report%20-%20June%202016.pdf"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owerpoint Template 04-03.png"/>
          <p:cNvPicPr>
            <a:picLocks noChangeAspect="1"/>
          </p:cNvPicPr>
          <p:nvPr/>
        </p:nvPicPr>
        <p:blipFill>
          <a:blip r:embed="rId2"/>
          <a:stretch>
            <a:fillRect/>
          </a:stretch>
        </p:blipFill>
        <p:spPr>
          <a:xfrm>
            <a:off x="-1" y="-3938"/>
            <a:ext cx="9144000" cy="6861937"/>
          </a:xfrm>
          <a:prstGeom prst="rect">
            <a:avLst/>
          </a:prstGeom>
        </p:spPr>
      </p:pic>
      <p:sp>
        <p:nvSpPr>
          <p:cNvPr id="5" name="Title 1"/>
          <p:cNvSpPr txBox="1">
            <a:spLocks/>
          </p:cNvSpPr>
          <p:nvPr/>
        </p:nvSpPr>
        <p:spPr>
          <a:xfrm>
            <a:off x="457200" y="3663783"/>
            <a:ext cx="8229600" cy="1266568"/>
          </a:xfrm>
          <a:prstGeom prst="rect">
            <a:avLst/>
          </a:prstGeom>
        </p:spPr>
        <p:txBody>
          <a:bodyPr vert="horz" lIns="91440" tIns="45720" rIns="91440" bIns="45720" rtlCol="0" anchor="ctr">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lang="en-US" sz="4800" b="1" dirty="0" smtClean="0">
                <a:latin typeface="Arial" panose="020B0604020202020204" pitchFamily="34" charset="0"/>
                <a:ea typeface="+mj-ea"/>
                <a:cs typeface="Arial" panose="020B0604020202020204" pitchFamily="34" charset="0"/>
              </a:rPr>
              <a:t>MEDIA HIT HIGHLIGHTS </a:t>
            </a:r>
            <a:endParaRPr kumimoji="0" lang="en-US" sz="4800" b="1"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7" name="Title 1"/>
          <p:cNvSpPr txBox="1">
            <a:spLocks/>
          </p:cNvSpPr>
          <p:nvPr/>
        </p:nvSpPr>
        <p:spPr>
          <a:xfrm>
            <a:off x="457199" y="5277104"/>
            <a:ext cx="8229600" cy="846667"/>
          </a:xfrm>
          <a:prstGeom prst="rect">
            <a:avLst/>
          </a:prstGeom>
        </p:spPr>
        <p:txBody>
          <a:bodyPr vert="horz" lIns="91440" tIns="45720" rIns="91440" bIns="45720" rtlCol="0" anchor="ctr">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lang="en-US" sz="2800" dirty="0" smtClean="0">
                <a:latin typeface="Arial" panose="020B0604020202020204" pitchFamily="34" charset="0"/>
                <a:ea typeface="+mj-ea"/>
                <a:cs typeface="Arial" panose="020B0604020202020204" pitchFamily="34" charset="0"/>
              </a:rPr>
              <a:t>JUNE 2016</a:t>
            </a:r>
            <a:endParaRPr kumimoji="0" lang="en-US" sz="280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9" name="Title 1"/>
          <p:cNvSpPr txBox="1">
            <a:spLocks/>
          </p:cNvSpPr>
          <p:nvPr/>
        </p:nvSpPr>
        <p:spPr>
          <a:xfrm>
            <a:off x="2331101" y="432000"/>
            <a:ext cx="8229600" cy="846667"/>
          </a:xfrm>
          <a:prstGeom prst="rect">
            <a:avLst/>
          </a:prstGeom>
        </p:spPr>
        <p:txBody>
          <a:bodyPr vert="horz" lIns="91440" tIns="45720" rIns="91440" bIns="45720" rtlCol="0" anchor="ctr">
            <a:normAutofit/>
          </a:bodyPr>
          <a:lstStyle/>
          <a:p>
            <a:pPr>
              <a:spcBef>
                <a:spcPct val="0"/>
              </a:spcBef>
              <a:defRPr/>
            </a:pPr>
            <a:endParaRPr kumimoji="0" lang="en-US" sz="3200" u="none" strike="noStrike" kern="1200" cap="none" spc="0" normalizeH="0" baseline="0" noProof="0" dirty="0">
              <a:ln>
                <a:noFill/>
              </a:ln>
              <a:solidFill>
                <a:schemeClr val="bg1"/>
              </a:solidFill>
              <a:effectLst/>
              <a:uLnTx/>
              <a:uFillTx/>
              <a:latin typeface="Trebuchet MS"/>
              <a:ea typeface="+mj-ea"/>
              <a:cs typeface="Trebuchet MS"/>
            </a:endParaRPr>
          </a:p>
        </p:txBody>
      </p:sp>
    </p:spTree>
    <p:extLst>
      <p:ext uri="{BB962C8B-B14F-4D97-AF65-F5344CB8AC3E}">
        <p14:creationId xmlns:p14="http://schemas.microsoft.com/office/powerpoint/2010/main" val="3732418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owerpoint Template 05-02.png"/>
          <p:cNvPicPr>
            <a:picLocks noChangeAspect="1"/>
          </p:cNvPicPr>
          <p:nvPr/>
        </p:nvPicPr>
        <p:blipFill>
          <a:blip r:embed="rId2"/>
          <a:stretch>
            <a:fillRect/>
          </a:stretch>
        </p:blipFill>
        <p:spPr>
          <a:xfrm>
            <a:off x="0" y="0"/>
            <a:ext cx="9144000" cy="6858000"/>
          </a:xfrm>
          <a:prstGeom prst="rect">
            <a:avLst/>
          </a:prstGeom>
        </p:spPr>
      </p:pic>
      <p:sp>
        <p:nvSpPr>
          <p:cNvPr id="7" name="Title 1"/>
          <p:cNvSpPr txBox="1">
            <a:spLocks/>
          </p:cNvSpPr>
          <p:nvPr/>
        </p:nvSpPr>
        <p:spPr>
          <a:xfrm>
            <a:off x="457200" y="103733"/>
            <a:ext cx="8229600" cy="846667"/>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200" u="none" strike="noStrike" kern="1200" cap="none" spc="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rPr>
              <a:t>BY</a:t>
            </a:r>
            <a:r>
              <a:rPr kumimoji="0" lang="en-US" sz="3200" u="none" strike="noStrike" kern="1200" cap="none" spc="0" normalizeH="0" noProof="0" dirty="0" smtClean="0">
                <a:ln>
                  <a:noFill/>
                </a:ln>
                <a:solidFill>
                  <a:schemeClr val="bg1"/>
                </a:solidFill>
                <a:effectLst/>
                <a:uLnTx/>
                <a:uFillTx/>
                <a:latin typeface="Arial" panose="020B0604020202020204" pitchFamily="34" charset="0"/>
                <a:ea typeface="+mj-ea"/>
                <a:cs typeface="Arial" panose="020B0604020202020204" pitchFamily="34" charset="0"/>
              </a:rPr>
              <a:t> THE NUMBERS</a:t>
            </a:r>
            <a:endParaRPr kumimoji="0" lang="en-US" sz="320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8" name="Content Placeholder 2"/>
          <p:cNvSpPr txBox="1">
            <a:spLocks/>
          </p:cNvSpPr>
          <p:nvPr/>
        </p:nvSpPr>
        <p:spPr>
          <a:xfrm>
            <a:off x="523875" y="2265216"/>
            <a:ext cx="8229600" cy="3987800"/>
          </a:xfrm>
          <a:prstGeom prst="rect">
            <a:avLst/>
          </a:prstGeom>
        </p:spPr>
        <p:txBody>
          <a:bodyPr vert="horz" lIns="91440" tIns="45720" rIns="91440" bIns="45720" rtlCol="0">
            <a:normAutofit/>
          </a:bodyPr>
          <a:lstStyle/>
          <a:p>
            <a:pPr marL="342900" indent="-342900">
              <a:spcBef>
                <a:spcPct val="20000"/>
              </a:spcBef>
              <a:buSzPct val="65000"/>
              <a:buFont typeface="Wingdings" charset="2"/>
              <a:buChar char="§"/>
              <a:defRPr/>
            </a:pPr>
            <a:r>
              <a:rPr lang="en-US" sz="2400" dirty="0">
                <a:latin typeface="Arial" panose="020B0604020202020204" pitchFamily="34" charset="0"/>
                <a:cs typeface="Arial" panose="020B0604020202020204" pitchFamily="34" charset="0"/>
              </a:rPr>
              <a:t>In </a:t>
            </a:r>
            <a:r>
              <a:rPr lang="en-US" sz="2400" dirty="0" smtClean="0">
                <a:latin typeface="Arial" panose="020B0604020202020204" pitchFamily="34" charset="0"/>
                <a:cs typeface="Arial" panose="020B0604020202020204" pitchFamily="34" charset="0"/>
              </a:rPr>
              <a:t>June, </a:t>
            </a:r>
            <a:r>
              <a:rPr lang="en-US" sz="2400" dirty="0">
                <a:latin typeface="Arial" panose="020B0604020202020204" pitchFamily="34" charset="0"/>
                <a:cs typeface="Arial" panose="020B0604020202020204" pitchFamily="34" charset="0"/>
              </a:rPr>
              <a:t>NAHU received more than </a:t>
            </a:r>
            <a:r>
              <a:rPr lang="en-US" sz="2400" dirty="0" smtClean="0">
                <a:latin typeface="Arial" panose="020B0604020202020204" pitchFamily="34" charset="0"/>
                <a:cs typeface="Arial" panose="020B0604020202020204" pitchFamily="34" charset="0"/>
              </a:rPr>
              <a:t>1191 press </a:t>
            </a:r>
            <a:r>
              <a:rPr lang="en-US" sz="2400" dirty="0">
                <a:latin typeface="Arial" panose="020B0604020202020204" pitchFamily="34" charset="0"/>
                <a:cs typeface="Arial" panose="020B0604020202020204" pitchFamily="34" charset="0"/>
              </a:rPr>
              <a:t>hits.</a:t>
            </a:r>
          </a:p>
          <a:p>
            <a:pPr marL="342900" indent="-342900">
              <a:spcBef>
                <a:spcPct val="20000"/>
              </a:spcBef>
              <a:buSzPct val="65000"/>
              <a:buFont typeface="Wingdings" charset="2"/>
              <a:buChar char="§"/>
              <a:defRPr/>
            </a:pPr>
            <a:endParaRPr lang="en-US" dirty="0" smtClean="0">
              <a:latin typeface="Arial" panose="020B0604020202020204" pitchFamily="34" charset="0"/>
              <a:cs typeface="Arial" panose="020B0604020202020204" pitchFamily="34" charset="0"/>
            </a:endParaRPr>
          </a:p>
          <a:p>
            <a:pPr marL="342900" indent="-342900">
              <a:spcBef>
                <a:spcPct val="20000"/>
              </a:spcBef>
              <a:buSzPct val="65000"/>
              <a:buFont typeface="Wingdings" charset="2"/>
              <a:buChar char="§"/>
              <a:defRPr/>
            </a:pPr>
            <a:r>
              <a:rPr lang="en-US" sz="2400" dirty="0">
                <a:latin typeface="Arial" panose="020B0604020202020204" pitchFamily="34" charset="0"/>
                <a:cs typeface="Arial" panose="020B0604020202020204" pitchFamily="34" charset="0"/>
              </a:rPr>
              <a:t>In May, NAHU received more than 211 press hits.</a:t>
            </a:r>
          </a:p>
          <a:p>
            <a:pPr marL="342900" indent="-342900">
              <a:spcBef>
                <a:spcPct val="20000"/>
              </a:spcBef>
              <a:buSzPct val="65000"/>
              <a:buFont typeface="Wingdings" charset="2"/>
              <a:buChar char="§"/>
              <a:defRPr/>
            </a:pPr>
            <a:endParaRPr lang="en-US" dirty="0">
              <a:latin typeface="Arial" panose="020B0604020202020204" pitchFamily="34" charset="0"/>
              <a:cs typeface="Arial" panose="020B0604020202020204" pitchFamily="34" charset="0"/>
            </a:endParaRPr>
          </a:p>
          <a:p>
            <a:pPr marL="342900" indent="-342900">
              <a:spcBef>
                <a:spcPct val="20000"/>
              </a:spcBef>
              <a:buSzPct val="65000"/>
              <a:buFont typeface="Wingdings" charset="2"/>
              <a:buChar char="§"/>
              <a:defRPr/>
            </a:pPr>
            <a:r>
              <a:rPr lang="en-US" sz="2400" dirty="0" smtClean="0">
                <a:latin typeface="Arial" panose="020B0604020202020204" pitchFamily="34" charset="0"/>
                <a:cs typeface="Arial" panose="020B0604020202020204" pitchFamily="34" charset="0"/>
              </a:rPr>
              <a:t>So far in 2016, NAHU has received </a:t>
            </a:r>
            <a:r>
              <a:rPr lang="en-US" sz="2400" dirty="0">
                <a:latin typeface="Arial" panose="020B0604020202020204" pitchFamily="34" charset="0"/>
                <a:cs typeface="Arial" panose="020B0604020202020204" pitchFamily="34" charset="0"/>
              </a:rPr>
              <a:t>3,268 </a:t>
            </a:r>
            <a:r>
              <a:rPr lang="en-US" sz="2400" dirty="0" smtClean="0">
                <a:latin typeface="Arial" panose="020B0604020202020204" pitchFamily="34" charset="0"/>
                <a:cs typeface="Arial" panose="020B0604020202020204" pitchFamily="34" charset="0"/>
              </a:rPr>
              <a:t>press hits.</a:t>
            </a:r>
          </a:p>
          <a:p>
            <a:pPr>
              <a:spcBef>
                <a:spcPct val="20000"/>
              </a:spcBef>
              <a:buSzPct val="65000"/>
              <a:defRPr/>
            </a:pPr>
            <a:endParaRPr lang="en-US" dirty="0">
              <a:latin typeface="Arial" panose="020B0604020202020204" pitchFamily="34" charset="0"/>
              <a:cs typeface="Arial" panose="020B0604020202020204" pitchFamily="34" charset="0"/>
            </a:endParaRPr>
          </a:p>
          <a:p>
            <a:pPr marL="342900" indent="-342900">
              <a:spcBef>
                <a:spcPct val="20000"/>
              </a:spcBef>
              <a:buSzPct val="65000"/>
              <a:buFont typeface="Wingdings" charset="2"/>
              <a:buChar char="§"/>
              <a:defRPr/>
            </a:pPr>
            <a:r>
              <a:rPr lang="en-US" sz="2400" dirty="0">
                <a:latin typeface="Arial" panose="020B0604020202020204" pitchFamily="34" charset="0"/>
                <a:cs typeface="Arial" panose="020B0604020202020204" pitchFamily="34" charset="0"/>
              </a:rPr>
              <a:t>In </a:t>
            </a:r>
            <a:r>
              <a:rPr lang="en-US" sz="2400" dirty="0" smtClean="0">
                <a:latin typeface="Arial" panose="020B0604020202020204" pitchFamily="34" charset="0"/>
                <a:cs typeface="Arial" panose="020B0604020202020204" pitchFamily="34" charset="0"/>
              </a:rPr>
              <a:t>2015, </a:t>
            </a:r>
            <a:r>
              <a:rPr lang="en-US" sz="2400" dirty="0">
                <a:latin typeface="Arial" panose="020B0604020202020204" pitchFamily="34" charset="0"/>
                <a:cs typeface="Arial" panose="020B0604020202020204" pitchFamily="34" charset="0"/>
              </a:rPr>
              <a:t>NAHU received more than </a:t>
            </a:r>
            <a:r>
              <a:rPr lang="en-US" sz="2400" dirty="0" smtClean="0">
                <a:latin typeface="Arial" panose="020B0604020202020204" pitchFamily="34" charset="0"/>
                <a:cs typeface="Arial" panose="020B0604020202020204" pitchFamily="34" charset="0"/>
              </a:rPr>
              <a:t>7,300 </a:t>
            </a:r>
            <a:r>
              <a:rPr lang="en-US" sz="2400" dirty="0">
                <a:latin typeface="Arial" panose="020B0604020202020204" pitchFamily="34" charset="0"/>
                <a:cs typeface="Arial" panose="020B0604020202020204" pitchFamily="34" charset="0"/>
              </a:rPr>
              <a:t>press hits.</a:t>
            </a:r>
          </a:p>
          <a:p>
            <a:pPr marL="342900" indent="-342900">
              <a:spcBef>
                <a:spcPct val="20000"/>
              </a:spcBef>
              <a:buSzPct val="65000"/>
              <a:buFont typeface="Wingdings" charset="2"/>
              <a:buChar char="§"/>
              <a:defRPr/>
            </a:pPr>
            <a:endParaRPr lang="en-US" sz="2400" dirty="0">
              <a:latin typeface="Arial" panose="020B0604020202020204" pitchFamily="34" charset="0"/>
              <a:cs typeface="Arial" panose="020B0604020202020204" pitchFamily="34" charset="0"/>
            </a:endParaRPr>
          </a:p>
          <a:p>
            <a:pPr lvl="1">
              <a:spcBef>
                <a:spcPct val="20000"/>
              </a:spcBef>
              <a:buSzPct val="40000"/>
              <a:defRPr/>
            </a:pPr>
            <a:endParaRPr lang="en-US" sz="2400" dirty="0" smtClean="0">
              <a:solidFill>
                <a:srgbClr val="001F58"/>
              </a:solidFill>
              <a:latin typeface="Arial" panose="020B0604020202020204" pitchFamily="34" charset="0"/>
              <a:cs typeface="Arial" panose="020B0604020202020204" pitchFamily="34" charset="0"/>
            </a:endParaRPr>
          </a:p>
          <a:p>
            <a:pPr marL="800100" lvl="1" indent="-342900">
              <a:spcBef>
                <a:spcPct val="20000"/>
              </a:spcBef>
              <a:buSzPct val="40000"/>
              <a:buFont typeface="Wingdings" charset="2"/>
              <a:buChar char=""/>
              <a:defRPr/>
            </a:pPr>
            <a:endParaRPr lang="en-US" sz="2400" dirty="0" smtClean="0">
              <a:solidFill>
                <a:srgbClr val="001F58"/>
              </a:solidFill>
              <a:latin typeface="Trebuchet MS"/>
              <a:cs typeface="Trebuchet MS"/>
            </a:endParaRPr>
          </a:p>
          <a:p>
            <a:pPr marL="800100" lvl="1" indent="-342900">
              <a:spcBef>
                <a:spcPct val="20000"/>
              </a:spcBef>
              <a:buSzPct val="65000"/>
              <a:buFont typeface="Wingdings" charset="2"/>
              <a:buChar char="§"/>
              <a:defRPr/>
            </a:pPr>
            <a:endParaRPr kumimoji="0" lang="en-US" sz="2400" u="none" strike="noStrike" kern="1200" cap="none" spc="0" normalizeH="0" baseline="0" noProof="0" dirty="0" smtClean="0">
              <a:ln>
                <a:noFill/>
              </a:ln>
              <a:solidFill>
                <a:srgbClr val="001F58"/>
              </a:solidFill>
              <a:effectLst/>
              <a:uLnTx/>
              <a:uFillTx/>
              <a:latin typeface="Trebuchet MS"/>
              <a:ea typeface="+mn-ea"/>
              <a:cs typeface="Trebuchet MS"/>
            </a:endParaRPr>
          </a:p>
        </p:txBody>
      </p:sp>
    </p:spTree>
    <p:extLst>
      <p:ext uri="{BB962C8B-B14F-4D97-AF65-F5344CB8AC3E}">
        <p14:creationId xmlns:p14="http://schemas.microsoft.com/office/powerpoint/2010/main" val="1535398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owerpoint Template 05-01.png">
            <a:hlinkClick r:id="rId3"/>
          </p:cNvPr>
          <p:cNvPicPr>
            <a:picLocks noChangeAspect="1"/>
          </p:cNvPicPr>
          <p:nvPr/>
        </p:nvPicPr>
        <p:blipFill>
          <a:blip r:embed="rId4"/>
          <a:stretch>
            <a:fillRect/>
          </a:stretch>
        </p:blipFill>
        <p:spPr>
          <a:xfrm>
            <a:off x="7" y="0"/>
            <a:ext cx="9144000" cy="6858000"/>
          </a:xfrm>
          <a:prstGeom prst="rect">
            <a:avLst/>
          </a:prstGeom>
        </p:spPr>
      </p:pic>
      <p:sp>
        <p:nvSpPr>
          <p:cNvPr id="9" name="Title 1"/>
          <p:cNvSpPr txBox="1">
            <a:spLocks/>
          </p:cNvSpPr>
          <p:nvPr/>
        </p:nvSpPr>
        <p:spPr>
          <a:xfrm>
            <a:off x="457200" y="103733"/>
            <a:ext cx="8229600" cy="846667"/>
          </a:xfrm>
          <a:prstGeom prst="rect">
            <a:avLst/>
          </a:prstGeom>
        </p:spPr>
        <p:txBody>
          <a:bodyPr vert="horz" lIns="91440" tIns="45720" rIns="91440" bIns="45720" rtlCol="0" anchor="ctr">
            <a:normAutofit/>
          </a:bodyPr>
          <a:lstStyle/>
          <a:p>
            <a:pPr lvl="0" algn="ctr">
              <a:spcBef>
                <a:spcPct val="0"/>
              </a:spcBef>
              <a:defRPr/>
            </a:pPr>
            <a:r>
              <a:rPr kumimoji="0" lang="en-US" sz="3200" u="none" strike="noStrike" kern="1200" cap="none" spc="0" normalizeH="0" noProof="0" dirty="0" smtClean="0">
                <a:ln>
                  <a:noFill/>
                </a:ln>
                <a:effectLst/>
                <a:uLnTx/>
                <a:uFillTx/>
                <a:latin typeface="Arial" panose="020B0604020202020204" pitchFamily="34" charset="0"/>
                <a:ea typeface="+mj-ea"/>
                <a:cs typeface="Arial" panose="020B0604020202020204" pitchFamily="34" charset="0"/>
              </a:rPr>
              <a:t>PRINT MEDIA IN </a:t>
            </a:r>
            <a:r>
              <a:rPr lang="en-US" sz="3200" dirty="0">
                <a:latin typeface="Arial" panose="020B0604020202020204" pitchFamily="34" charset="0"/>
                <a:cs typeface="Arial" panose="020B0604020202020204" pitchFamily="34" charset="0"/>
              </a:rPr>
              <a:t>JUNE </a:t>
            </a:r>
            <a:endParaRPr kumimoji="0" lang="en-US" sz="320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8" name="Content Placeholder 2">
            <a:hlinkClick r:id="rId5"/>
          </p:cNvPr>
          <p:cNvSpPr txBox="1">
            <a:spLocks/>
          </p:cNvSpPr>
          <p:nvPr/>
        </p:nvSpPr>
        <p:spPr>
          <a:xfrm>
            <a:off x="4809135" y="1140158"/>
            <a:ext cx="4182465" cy="1791458"/>
          </a:xfrm>
          <a:prstGeom prst="rect">
            <a:avLst/>
          </a:prstGeom>
        </p:spPr>
        <p:txBody>
          <a:bodyPr vert="horz" lIns="91440" tIns="45720" rIns="91440" bIns="45720" rtlCol="0">
            <a:normAutofit/>
          </a:bodyPr>
          <a:lstStyle/>
          <a:p>
            <a:pPr>
              <a:spcBef>
                <a:spcPct val="0"/>
              </a:spcBef>
              <a:defRPr/>
            </a:pPr>
            <a:r>
              <a:rPr lang="en-US" sz="1050" b="1" i="1" dirty="0" smtClean="0">
                <a:solidFill>
                  <a:srgbClr val="FFFFFF"/>
                </a:solidFill>
                <a:latin typeface="Arial" panose="020B0604020202020204" pitchFamily="34" charset="0"/>
                <a:cs typeface="Arial" panose="020B0604020202020204" pitchFamily="34" charset="0"/>
              </a:rPr>
              <a:t>Insurance </a:t>
            </a:r>
            <a:r>
              <a:rPr lang="en-US" sz="1050" b="1" i="1" dirty="0">
                <a:solidFill>
                  <a:srgbClr val="FFFFFF"/>
                </a:solidFill>
                <a:latin typeface="Arial" panose="020B0604020202020204" pitchFamily="34" charset="0"/>
                <a:cs typeface="Arial" panose="020B0604020202020204" pitchFamily="34" charset="0"/>
              </a:rPr>
              <a:t>broker Liz Gallops in Raleigh, North Carolina</a:t>
            </a:r>
            <a:r>
              <a:rPr lang="en-US" sz="1050" dirty="0">
                <a:solidFill>
                  <a:srgbClr val="FFFFFF"/>
                </a:solidFill>
                <a:latin typeface="Arial" panose="020B0604020202020204" pitchFamily="34" charset="0"/>
                <a:cs typeface="Arial" panose="020B0604020202020204" pitchFamily="34" charset="0"/>
              </a:rPr>
              <a:t>, says she tries to let customers vent about large increases. Some see insurance bills that surpass their mortgage payments. The state's </a:t>
            </a:r>
            <a:endParaRPr lang="en-US" sz="1050" dirty="0" smtClean="0">
              <a:solidFill>
                <a:srgbClr val="FFFFFF"/>
              </a:solidFill>
              <a:latin typeface="Arial" panose="020B0604020202020204" pitchFamily="34" charset="0"/>
              <a:cs typeface="Arial" panose="020B0604020202020204" pitchFamily="34" charset="0"/>
            </a:endParaRPr>
          </a:p>
          <a:p>
            <a:pPr>
              <a:spcBef>
                <a:spcPct val="0"/>
              </a:spcBef>
              <a:defRPr/>
            </a:pPr>
            <a:r>
              <a:rPr lang="en-US" sz="1050" dirty="0" smtClean="0">
                <a:solidFill>
                  <a:srgbClr val="FFFFFF"/>
                </a:solidFill>
                <a:latin typeface="Arial" panose="020B0604020202020204" pitchFamily="34" charset="0"/>
                <a:cs typeface="Arial" panose="020B0604020202020204" pitchFamily="34" charset="0"/>
              </a:rPr>
              <a:t>biggest </a:t>
            </a:r>
            <a:r>
              <a:rPr lang="en-US" sz="1050" dirty="0">
                <a:solidFill>
                  <a:srgbClr val="FFFFFF"/>
                </a:solidFill>
                <a:latin typeface="Arial" panose="020B0604020202020204" pitchFamily="34" charset="0"/>
                <a:cs typeface="Arial" panose="020B0604020202020204" pitchFamily="34" charset="0"/>
              </a:rPr>
              <a:t>insurer is proposing average </a:t>
            </a:r>
            <a:r>
              <a:rPr lang="en-US" sz="1050" dirty="0" smtClean="0">
                <a:solidFill>
                  <a:srgbClr val="FFFFFF"/>
                </a:solidFill>
                <a:latin typeface="Arial" panose="020B0604020202020204" pitchFamily="34" charset="0"/>
                <a:cs typeface="Arial" panose="020B0604020202020204" pitchFamily="34" charset="0"/>
              </a:rPr>
              <a:t>increases</a:t>
            </a:r>
          </a:p>
          <a:p>
            <a:pPr>
              <a:spcBef>
                <a:spcPct val="0"/>
              </a:spcBef>
              <a:defRPr/>
            </a:pPr>
            <a:r>
              <a:rPr lang="en-US" sz="1050" dirty="0" smtClean="0">
                <a:solidFill>
                  <a:srgbClr val="FFFFFF"/>
                </a:solidFill>
                <a:latin typeface="Arial" panose="020B0604020202020204" pitchFamily="34" charset="0"/>
                <a:cs typeface="Arial" panose="020B0604020202020204" pitchFamily="34" charset="0"/>
              </a:rPr>
              <a:t> </a:t>
            </a:r>
            <a:r>
              <a:rPr lang="en-US" sz="1050" dirty="0">
                <a:solidFill>
                  <a:srgbClr val="FFFFFF"/>
                </a:solidFill>
                <a:latin typeface="Arial" panose="020B0604020202020204" pitchFamily="34" charset="0"/>
                <a:cs typeface="Arial" panose="020B0604020202020204" pitchFamily="34" charset="0"/>
              </a:rPr>
              <a:t>of nearly 19 percent.</a:t>
            </a:r>
          </a:p>
          <a:p>
            <a:pPr>
              <a:spcBef>
                <a:spcPct val="0"/>
              </a:spcBef>
              <a:defRPr/>
            </a:pPr>
            <a:endParaRPr lang="en-US" sz="600" dirty="0">
              <a:solidFill>
                <a:srgbClr val="FFFFFF"/>
              </a:solidFill>
              <a:latin typeface="Arial" panose="020B0604020202020204" pitchFamily="34" charset="0"/>
              <a:cs typeface="Arial" panose="020B0604020202020204" pitchFamily="34" charset="0"/>
            </a:endParaRPr>
          </a:p>
          <a:p>
            <a:pPr>
              <a:spcBef>
                <a:spcPct val="0"/>
              </a:spcBef>
              <a:defRPr/>
            </a:pPr>
            <a:r>
              <a:rPr lang="en-US" sz="1050" dirty="0">
                <a:solidFill>
                  <a:srgbClr val="FFFFFF"/>
                </a:solidFill>
                <a:latin typeface="Arial" panose="020B0604020202020204" pitchFamily="34" charset="0"/>
                <a:cs typeface="Arial" panose="020B0604020202020204" pitchFamily="34" charset="0"/>
              </a:rPr>
              <a:t>"I've had people yell on the phone," </a:t>
            </a:r>
            <a:r>
              <a:rPr lang="en-US" sz="1050" dirty="0" smtClean="0">
                <a:solidFill>
                  <a:srgbClr val="FFFFFF"/>
                </a:solidFill>
                <a:latin typeface="Arial" panose="020B0604020202020204" pitchFamily="34" charset="0"/>
                <a:cs typeface="Arial" panose="020B0604020202020204" pitchFamily="34" charset="0"/>
              </a:rPr>
              <a:t>she </a:t>
            </a:r>
            <a:r>
              <a:rPr lang="en-US" sz="1050" dirty="0">
                <a:solidFill>
                  <a:srgbClr val="FFFFFF"/>
                </a:solidFill>
                <a:latin typeface="Arial" panose="020B0604020202020204" pitchFamily="34" charset="0"/>
                <a:cs typeface="Arial" panose="020B0604020202020204" pitchFamily="34" charset="0"/>
              </a:rPr>
              <a:t>said. "I've </a:t>
            </a:r>
            <a:endParaRPr lang="en-US" sz="1050" dirty="0" smtClean="0">
              <a:solidFill>
                <a:srgbClr val="FFFFFF"/>
              </a:solidFill>
              <a:latin typeface="Arial" panose="020B0604020202020204" pitchFamily="34" charset="0"/>
              <a:cs typeface="Arial" panose="020B0604020202020204" pitchFamily="34" charset="0"/>
            </a:endParaRPr>
          </a:p>
          <a:p>
            <a:pPr>
              <a:spcBef>
                <a:spcPct val="0"/>
              </a:spcBef>
              <a:defRPr/>
            </a:pPr>
            <a:r>
              <a:rPr lang="en-US" sz="1050" dirty="0" smtClean="0">
                <a:solidFill>
                  <a:srgbClr val="FFFFFF"/>
                </a:solidFill>
                <a:latin typeface="Arial" panose="020B0604020202020204" pitchFamily="34" charset="0"/>
                <a:cs typeface="Arial" panose="020B0604020202020204" pitchFamily="34" charset="0"/>
              </a:rPr>
              <a:t>had </a:t>
            </a:r>
            <a:r>
              <a:rPr lang="en-US" sz="1050" dirty="0">
                <a:solidFill>
                  <a:srgbClr val="FFFFFF"/>
                </a:solidFill>
                <a:latin typeface="Arial" panose="020B0604020202020204" pitchFamily="34" charset="0"/>
                <a:cs typeface="Arial" panose="020B0604020202020204" pitchFamily="34" charset="0"/>
              </a:rPr>
              <a:t>people curse."</a:t>
            </a:r>
            <a:endParaRPr lang="en-US" sz="1050" dirty="0">
              <a:solidFill>
                <a:srgbClr val="FFFFFF"/>
              </a:solidFill>
              <a:latin typeface="Arial" panose="020B0604020202020204" pitchFamily="34" charset="0"/>
              <a:cs typeface="Arial" panose="020B0604020202020204" pitchFamily="34" charset="0"/>
            </a:endParaRPr>
          </a:p>
        </p:txBody>
      </p:sp>
      <p:sp>
        <p:nvSpPr>
          <p:cNvPr id="14" name="Content Placeholder 2">
            <a:hlinkClick r:id="rId6"/>
          </p:cNvPr>
          <p:cNvSpPr txBox="1">
            <a:spLocks/>
          </p:cNvSpPr>
          <p:nvPr/>
        </p:nvSpPr>
        <p:spPr>
          <a:xfrm>
            <a:off x="0" y="1930760"/>
            <a:ext cx="4953000" cy="1422040"/>
          </a:xfrm>
          <a:prstGeom prst="rect">
            <a:avLst/>
          </a:prstGeom>
        </p:spPr>
        <p:txBody>
          <a:bodyPr vert="horz" lIns="91440" tIns="45720" rIns="91440" bIns="45720" rtlCol="0">
            <a:noAutofit/>
          </a:bodyPr>
          <a:lstStyle/>
          <a:p>
            <a:pPr>
              <a:spcBef>
                <a:spcPct val="0"/>
              </a:spcBef>
              <a:defRPr/>
            </a:pPr>
            <a:r>
              <a:rPr lang="en-US" sz="1000" b="1" dirty="0" smtClean="0">
                <a:solidFill>
                  <a:srgbClr val="FFFFFF"/>
                </a:solidFill>
                <a:latin typeface="Arial" panose="020B0604020202020204" pitchFamily="34" charset="0"/>
                <a:cs typeface="Arial" panose="020B0604020202020204" pitchFamily="34" charset="0"/>
              </a:rPr>
              <a:t>Ken </a:t>
            </a:r>
            <a:r>
              <a:rPr lang="en-US" sz="1000" b="1" dirty="0">
                <a:solidFill>
                  <a:srgbClr val="FFFFFF"/>
                </a:solidFill>
                <a:latin typeface="Arial" panose="020B0604020202020204" pitchFamily="34" charset="0"/>
                <a:cs typeface="Arial" panose="020B0604020202020204" pitchFamily="34" charset="0"/>
              </a:rPr>
              <a:t>Stevenson </a:t>
            </a:r>
            <a:r>
              <a:rPr lang="en-US" sz="1000" dirty="0">
                <a:solidFill>
                  <a:srgbClr val="FFFFFF"/>
                </a:solidFill>
                <a:latin typeface="Arial" panose="020B0604020202020204" pitchFamily="34" charset="0"/>
                <a:cs typeface="Arial" panose="020B0604020202020204" pitchFamily="34" charset="0"/>
              </a:rPr>
              <a:t>said he ordered brand-name and generic versions of the arthritis drug Celebrex. The Celebrex cost $150 and its generic version, $75. At a Tallahassee pharmacy, Celebrex alone would have cost him $300 in out-of-pocket costs after insurance, he said.</a:t>
            </a:r>
          </a:p>
          <a:p>
            <a:pPr>
              <a:spcBef>
                <a:spcPct val="0"/>
              </a:spcBef>
              <a:defRPr/>
            </a:pPr>
            <a:endParaRPr lang="en-US" sz="500" dirty="0">
              <a:solidFill>
                <a:srgbClr val="FFFFFF"/>
              </a:solidFill>
              <a:latin typeface="Arial" panose="020B0604020202020204" pitchFamily="34" charset="0"/>
              <a:cs typeface="Arial" panose="020B0604020202020204" pitchFamily="34" charset="0"/>
            </a:endParaRPr>
          </a:p>
          <a:p>
            <a:pPr>
              <a:spcBef>
                <a:spcPct val="0"/>
              </a:spcBef>
              <a:defRPr/>
            </a:pPr>
            <a:r>
              <a:rPr lang="en-US" sz="1000" dirty="0">
                <a:solidFill>
                  <a:srgbClr val="FFFFFF"/>
                </a:solidFill>
                <a:latin typeface="Arial" panose="020B0604020202020204" pitchFamily="34" charset="0"/>
                <a:cs typeface="Arial" panose="020B0604020202020204" pitchFamily="34" charset="0"/>
              </a:rPr>
              <a:t>“I’m a believer,” said </a:t>
            </a:r>
            <a:r>
              <a:rPr lang="en-US" sz="1000" b="1" dirty="0">
                <a:solidFill>
                  <a:srgbClr val="FFFFFF"/>
                </a:solidFill>
                <a:latin typeface="Arial" panose="020B0604020202020204" pitchFamily="34" charset="0"/>
                <a:cs typeface="Arial" panose="020B0604020202020204" pitchFamily="34" charset="0"/>
              </a:rPr>
              <a:t>Stevenson, who is president-elect of the Florida Association of Health Underwriters</a:t>
            </a:r>
            <a:r>
              <a:rPr lang="en-US" sz="1000" dirty="0">
                <a:solidFill>
                  <a:srgbClr val="FFFFFF"/>
                </a:solidFill>
                <a:latin typeface="Arial" panose="020B0604020202020204" pitchFamily="34" charset="0"/>
                <a:cs typeface="Arial" panose="020B0604020202020204" pitchFamily="34" charset="0"/>
              </a:rPr>
              <a:t>, a trade group for health insurance agents. “We are in a world economy…and if you can get a drug from another country at a lower price, why not do it</a:t>
            </a:r>
            <a:r>
              <a:rPr lang="en-US" sz="1000" dirty="0" smtClean="0">
                <a:solidFill>
                  <a:srgbClr val="FFFFFF"/>
                </a:solidFill>
                <a:latin typeface="Arial" panose="020B0604020202020204" pitchFamily="34" charset="0"/>
                <a:cs typeface="Arial" panose="020B0604020202020204" pitchFamily="34" charset="0"/>
              </a:rPr>
              <a:t>?”</a:t>
            </a:r>
            <a:endParaRPr lang="en-US" sz="1000" dirty="0">
              <a:solidFill>
                <a:srgbClr val="FFFFFF"/>
              </a:solidFill>
              <a:latin typeface="Arial" panose="020B0604020202020204" pitchFamily="34" charset="0"/>
              <a:cs typeface="Arial" panose="020B0604020202020204" pitchFamily="34" charset="0"/>
            </a:endParaRPr>
          </a:p>
        </p:txBody>
      </p:sp>
      <p:pic>
        <p:nvPicPr>
          <p:cNvPr id="5" name="Picture 4">
            <a:hlinkClick r:id="rId5"/>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01001" y="1684730"/>
            <a:ext cx="914399" cy="1058470"/>
          </a:xfrm>
          <a:prstGeom prst="rect">
            <a:avLst/>
          </a:prstGeom>
        </p:spPr>
      </p:pic>
      <p:sp>
        <p:nvSpPr>
          <p:cNvPr id="15" name="Content Placeholder 2">
            <a:hlinkClick r:id="rId8"/>
          </p:cNvPr>
          <p:cNvSpPr txBox="1">
            <a:spLocks/>
          </p:cNvSpPr>
          <p:nvPr/>
        </p:nvSpPr>
        <p:spPr>
          <a:xfrm>
            <a:off x="4564" y="5257800"/>
            <a:ext cx="4415036" cy="1204820"/>
          </a:xfrm>
          <a:prstGeom prst="rect">
            <a:avLst/>
          </a:prstGeom>
        </p:spPr>
        <p:txBody>
          <a:bodyPr vert="horz" lIns="91440" tIns="45720" rIns="91440" bIns="45720" rtlCol="0">
            <a:noAutofit/>
          </a:bodyPr>
          <a:lstStyle/>
          <a:p>
            <a:pPr>
              <a:spcBef>
                <a:spcPct val="0"/>
              </a:spcBef>
              <a:defRPr/>
            </a:pPr>
            <a:r>
              <a:rPr lang="en-US" sz="1000" dirty="0">
                <a:solidFill>
                  <a:srgbClr val="FFFFFF"/>
                </a:solidFill>
                <a:latin typeface="Arial" panose="020B0604020202020204" pitchFamily="34" charset="0"/>
                <a:cs typeface="Arial" panose="020B0604020202020204" pitchFamily="34" charset="0"/>
              </a:rPr>
              <a:t>“It’s costly—a $25 billion tax increase which </a:t>
            </a:r>
            <a:endParaRPr lang="en-US" sz="1000" dirty="0" smtClean="0">
              <a:solidFill>
                <a:srgbClr val="FFFFFF"/>
              </a:solidFill>
              <a:latin typeface="Arial" panose="020B0604020202020204" pitchFamily="34" charset="0"/>
              <a:cs typeface="Arial" panose="020B0604020202020204" pitchFamily="34" charset="0"/>
            </a:endParaRPr>
          </a:p>
          <a:p>
            <a:pPr>
              <a:spcBef>
                <a:spcPct val="0"/>
              </a:spcBef>
              <a:defRPr/>
            </a:pPr>
            <a:r>
              <a:rPr lang="en-US" sz="1000" dirty="0" smtClean="0">
                <a:solidFill>
                  <a:srgbClr val="FFFFFF"/>
                </a:solidFill>
                <a:latin typeface="Arial" panose="020B0604020202020204" pitchFamily="34" charset="0"/>
                <a:cs typeface="Arial" panose="020B0604020202020204" pitchFamily="34" charset="0"/>
              </a:rPr>
              <a:t>would </a:t>
            </a:r>
            <a:r>
              <a:rPr lang="en-US" sz="1000" dirty="0">
                <a:solidFill>
                  <a:srgbClr val="FFFFFF"/>
                </a:solidFill>
                <a:latin typeface="Arial" panose="020B0604020202020204" pitchFamily="34" charset="0"/>
                <a:cs typeface="Arial" panose="020B0604020202020204" pitchFamily="34" charset="0"/>
              </a:rPr>
              <a:t>essentially double the current state </a:t>
            </a:r>
            <a:endParaRPr lang="en-US" sz="1000" dirty="0" smtClean="0">
              <a:solidFill>
                <a:srgbClr val="FFFFFF"/>
              </a:solidFill>
              <a:latin typeface="Arial" panose="020B0604020202020204" pitchFamily="34" charset="0"/>
              <a:cs typeface="Arial" panose="020B0604020202020204" pitchFamily="34" charset="0"/>
            </a:endParaRPr>
          </a:p>
          <a:p>
            <a:pPr>
              <a:spcBef>
                <a:spcPct val="0"/>
              </a:spcBef>
              <a:defRPr/>
            </a:pPr>
            <a:r>
              <a:rPr lang="en-US" sz="1000" dirty="0" smtClean="0">
                <a:solidFill>
                  <a:srgbClr val="FFFFFF"/>
                </a:solidFill>
                <a:latin typeface="Arial" panose="020B0604020202020204" pitchFamily="34" charset="0"/>
                <a:cs typeface="Arial" panose="020B0604020202020204" pitchFamily="34" charset="0"/>
              </a:rPr>
              <a:t>budget</a:t>
            </a:r>
            <a:r>
              <a:rPr lang="en-US" sz="1000" dirty="0">
                <a:solidFill>
                  <a:srgbClr val="FFFFFF"/>
                </a:solidFill>
                <a:latin typeface="Arial" panose="020B0604020202020204" pitchFamily="34" charset="0"/>
                <a:cs typeface="Arial" panose="020B0604020202020204" pitchFamily="34" charset="0"/>
              </a:rPr>
              <a:t>,” says Kendra Johnson, </a:t>
            </a:r>
            <a:r>
              <a:rPr lang="en-US" sz="1000" dirty="0" smtClean="0">
                <a:solidFill>
                  <a:srgbClr val="FFFFFF"/>
                </a:solidFill>
                <a:latin typeface="Arial" panose="020B0604020202020204" pitchFamily="34" charset="0"/>
                <a:cs typeface="Arial" panose="020B0604020202020204" pitchFamily="34" charset="0"/>
              </a:rPr>
              <a:t>benefits </a:t>
            </a:r>
          </a:p>
          <a:p>
            <a:pPr>
              <a:spcBef>
                <a:spcPct val="0"/>
              </a:spcBef>
              <a:defRPr/>
            </a:pPr>
            <a:r>
              <a:rPr lang="en-US" sz="1000" dirty="0" smtClean="0">
                <a:solidFill>
                  <a:srgbClr val="FFFFFF"/>
                </a:solidFill>
                <a:latin typeface="Arial" panose="020B0604020202020204" pitchFamily="34" charset="0"/>
                <a:cs typeface="Arial" panose="020B0604020202020204" pitchFamily="34" charset="0"/>
              </a:rPr>
              <a:t>consultant with </a:t>
            </a:r>
            <a:r>
              <a:rPr lang="en-US" sz="1000" dirty="0">
                <a:solidFill>
                  <a:srgbClr val="FFFFFF"/>
                </a:solidFill>
                <a:latin typeface="Arial" panose="020B0604020202020204" pitchFamily="34" charset="0"/>
                <a:cs typeface="Arial" panose="020B0604020202020204" pitchFamily="34" charset="0"/>
              </a:rPr>
              <a:t>Flood and Peterson. </a:t>
            </a:r>
          </a:p>
          <a:p>
            <a:pPr>
              <a:spcBef>
                <a:spcPct val="0"/>
              </a:spcBef>
              <a:defRPr/>
            </a:pPr>
            <a:endParaRPr lang="en-US" sz="1000" dirty="0" smtClean="0">
              <a:solidFill>
                <a:srgbClr val="FFFFFF"/>
              </a:solidFill>
              <a:latin typeface="Arial" panose="020B0604020202020204" pitchFamily="34" charset="0"/>
              <a:cs typeface="Arial" panose="020B0604020202020204" pitchFamily="34" charset="0"/>
            </a:endParaRPr>
          </a:p>
          <a:p>
            <a:pPr>
              <a:spcBef>
                <a:spcPct val="0"/>
              </a:spcBef>
              <a:defRPr/>
            </a:pPr>
            <a:r>
              <a:rPr lang="en-US" sz="1000" dirty="0" smtClean="0">
                <a:solidFill>
                  <a:srgbClr val="FFFFFF"/>
                </a:solidFill>
                <a:latin typeface="Arial" panose="020B0604020202020204" pitchFamily="34" charset="0"/>
                <a:cs typeface="Arial" panose="020B0604020202020204" pitchFamily="34" charset="0"/>
              </a:rPr>
              <a:t>Johnson</a:t>
            </a:r>
            <a:r>
              <a:rPr lang="en-US" sz="1000" dirty="0">
                <a:solidFill>
                  <a:srgbClr val="FFFFFF"/>
                </a:solidFill>
                <a:latin typeface="Arial" panose="020B0604020202020204" pitchFamily="34" charset="0"/>
                <a:cs typeface="Arial" panose="020B0604020202020204" pitchFamily="34" charset="0"/>
              </a:rPr>
              <a:t>, who specializes in healthcare reform and has extensive involvement with the local and statewide divisions of the National Association of Health Underwriters, is referring to the fact that the board running the system initially would be political appointees determined by the governor and leaders of both parties.</a:t>
            </a:r>
            <a:endParaRPr lang="en-US" sz="1000" dirty="0" smtClean="0">
              <a:solidFill>
                <a:srgbClr val="FFFFFF"/>
              </a:solidFill>
              <a:latin typeface="Arial" panose="020B0604020202020204" pitchFamily="34" charset="0"/>
              <a:cs typeface="Arial" panose="020B0604020202020204" pitchFamily="34" charset="0"/>
            </a:endParaRPr>
          </a:p>
        </p:txBody>
      </p:sp>
      <p:pic>
        <p:nvPicPr>
          <p:cNvPr id="1026" name="Picture 2">
            <a:hlinkClick r:id="rId9"/>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330" t="20723" r="-331" b="20723"/>
          <a:stretch/>
        </p:blipFill>
        <p:spPr bwMode="auto">
          <a:xfrm>
            <a:off x="6614160" y="4778102"/>
            <a:ext cx="2301240" cy="621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2">
            <a:hlinkClick r:id="rId11"/>
          </p:cNvPr>
          <p:cNvSpPr txBox="1">
            <a:spLocks/>
          </p:cNvSpPr>
          <p:nvPr/>
        </p:nvSpPr>
        <p:spPr>
          <a:xfrm>
            <a:off x="0" y="3352800"/>
            <a:ext cx="4597630" cy="1676400"/>
          </a:xfrm>
          <a:prstGeom prst="rect">
            <a:avLst/>
          </a:prstGeom>
        </p:spPr>
        <p:txBody>
          <a:bodyPr vert="horz" lIns="91440" tIns="45720" rIns="91440" bIns="45720" rtlCol="0">
            <a:noAutofit/>
          </a:bodyPr>
          <a:lstStyle/>
          <a:p>
            <a:pPr>
              <a:spcBef>
                <a:spcPct val="0"/>
              </a:spcBef>
              <a:defRPr/>
            </a:pPr>
            <a:r>
              <a:rPr lang="en-US" sz="1000" dirty="0" smtClean="0">
                <a:solidFill>
                  <a:srgbClr val="FFFFFF"/>
                </a:solidFill>
                <a:latin typeface="Arial" panose="020B0604020202020204" pitchFamily="34" charset="0"/>
                <a:cs typeface="Arial" panose="020B0604020202020204" pitchFamily="34" charset="0"/>
              </a:rPr>
              <a:t>In addition to being president of CBI, Michael Embry currently serves as the National Association of Health Underwriters (NAHU) treasurer on the board of trustees.</a:t>
            </a:r>
          </a:p>
          <a:p>
            <a:pPr>
              <a:spcBef>
                <a:spcPct val="0"/>
              </a:spcBef>
              <a:defRPr/>
            </a:pPr>
            <a:endParaRPr lang="en-US" sz="300" dirty="0" smtClean="0">
              <a:solidFill>
                <a:srgbClr val="FFFFFF"/>
              </a:solidFill>
              <a:latin typeface="Arial" panose="020B0604020202020204" pitchFamily="34" charset="0"/>
              <a:cs typeface="Arial" panose="020B0604020202020204" pitchFamily="34" charset="0"/>
            </a:endParaRPr>
          </a:p>
          <a:p>
            <a:pPr>
              <a:spcBef>
                <a:spcPct val="0"/>
              </a:spcBef>
              <a:defRPr/>
            </a:pPr>
            <a:r>
              <a:rPr lang="en-US" sz="1000" dirty="0" smtClean="0">
                <a:solidFill>
                  <a:srgbClr val="FFFFFF"/>
                </a:solidFill>
                <a:latin typeface="Arial" panose="020B0604020202020204" pitchFamily="34" charset="0"/>
                <a:cs typeface="Arial" panose="020B0604020202020204" pitchFamily="34" charset="0"/>
              </a:rPr>
              <a:t>“Comprehensive Benefits, Inc. has always focused </a:t>
            </a:r>
          </a:p>
          <a:p>
            <a:pPr>
              <a:spcBef>
                <a:spcPct val="0"/>
              </a:spcBef>
              <a:defRPr/>
            </a:pPr>
            <a:r>
              <a:rPr lang="en-US" sz="1000" dirty="0" smtClean="0">
                <a:solidFill>
                  <a:srgbClr val="FFFFFF"/>
                </a:solidFill>
                <a:latin typeface="Arial" panose="020B0604020202020204" pitchFamily="34" charset="0"/>
                <a:cs typeface="Arial" panose="020B0604020202020204" pitchFamily="34" charset="0"/>
              </a:rPr>
              <a:t>on service as the foundation of our business</a:t>
            </a:r>
          </a:p>
          <a:p>
            <a:pPr>
              <a:spcBef>
                <a:spcPct val="0"/>
              </a:spcBef>
              <a:defRPr/>
            </a:pPr>
            <a:r>
              <a:rPr lang="en-US" sz="1000" dirty="0" smtClean="0">
                <a:solidFill>
                  <a:srgbClr val="FFFFFF"/>
                </a:solidFill>
                <a:latin typeface="Arial" panose="020B0604020202020204" pitchFamily="34" charset="0"/>
                <a:cs typeface="Arial" panose="020B0604020202020204" pitchFamily="34" charset="0"/>
              </a:rPr>
              <a:t> philosophy,” explains Michael A. Embry Sr., RHU, </a:t>
            </a:r>
          </a:p>
          <a:p>
            <a:pPr>
              <a:spcBef>
                <a:spcPct val="0"/>
              </a:spcBef>
              <a:defRPr/>
            </a:pPr>
            <a:r>
              <a:rPr lang="en-US" sz="1000" dirty="0" smtClean="0">
                <a:solidFill>
                  <a:srgbClr val="FFFFFF"/>
                </a:solidFill>
                <a:latin typeface="Arial" panose="020B0604020202020204" pitchFamily="34" charset="0"/>
                <a:cs typeface="Arial" panose="020B0604020202020204" pitchFamily="34" charset="0"/>
              </a:rPr>
              <a:t>President, Comprehensive Benefits, Inc. Embry </a:t>
            </a:r>
          </a:p>
          <a:p>
            <a:pPr>
              <a:spcBef>
                <a:spcPct val="0"/>
              </a:spcBef>
              <a:defRPr/>
            </a:pPr>
            <a:r>
              <a:rPr lang="en-US" sz="1000" dirty="0" smtClean="0">
                <a:solidFill>
                  <a:srgbClr val="FFFFFF"/>
                </a:solidFill>
                <a:latin typeface="Arial" panose="020B0604020202020204" pitchFamily="34" charset="0"/>
                <a:cs typeface="Arial" panose="020B0604020202020204" pitchFamily="34" charset="0"/>
              </a:rPr>
              <a:t>continues, “We are very honored and excited to </a:t>
            </a:r>
          </a:p>
          <a:p>
            <a:pPr>
              <a:spcBef>
                <a:spcPct val="0"/>
              </a:spcBef>
              <a:defRPr/>
            </a:pPr>
            <a:r>
              <a:rPr lang="en-US" sz="1000" dirty="0" smtClean="0">
                <a:solidFill>
                  <a:srgbClr val="FFFFFF"/>
                </a:solidFill>
                <a:latin typeface="Arial" panose="020B0604020202020204" pitchFamily="34" charset="0"/>
                <a:cs typeface="Arial" panose="020B0604020202020204" pitchFamily="34" charset="0"/>
              </a:rPr>
              <a:t>partner with UBA. Our client commitment, ‘Service is the Key,’ remains unchanged as we continue to provide personalized service for our clients through UBA’s expanded resources.”</a:t>
            </a:r>
            <a:endParaRPr lang="en-US" sz="1050" dirty="0">
              <a:solidFill>
                <a:srgbClr val="FFFFFF"/>
              </a:solidFill>
              <a:latin typeface="Arial" panose="020B0604020202020204" pitchFamily="34" charset="0"/>
              <a:cs typeface="Arial" panose="020B0604020202020204" pitchFamily="34" charset="0"/>
            </a:endParaRPr>
          </a:p>
        </p:txBody>
      </p:sp>
      <p:sp>
        <p:nvSpPr>
          <p:cNvPr id="18" name="Content Placeholder 2">
            <a:hlinkClick r:id="rId12"/>
          </p:cNvPr>
          <p:cNvSpPr txBox="1">
            <a:spLocks/>
          </p:cNvSpPr>
          <p:nvPr/>
        </p:nvSpPr>
        <p:spPr>
          <a:xfrm>
            <a:off x="4809135" y="3124200"/>
            <a:ext cx="4182465" cy="1159664"/>
          </a:xfrm>
          <a:prstGeom prst="rect">
            <a:avLst/>
          </a:prstGeom>
        </p:spPr>
        <p:txBody>
          <a:bodyPr vert="horz" lIns="91440" tIns="45720" rIns="91440" bIns="45720" rtlCol="0">
            <a:noAutofit/>
          </a:bodyPr>
          <a:lstStyle/>
          <a:p>
            <a:pPr>
              <a:spcBef>
                <a:spcPct val="0"/>
              </a:spcBef>
              <a:defRPr/>
            </a:pPr>
            <a:r>
              <a:rPr lang="en-US" sz="1050" b="1" i="1" dirty="0">
                <a:solidFill>
                  <a:srgbClr val="FFFFFF"/>
                </a:solidFill>
                <a:latin typeface="Arial" panose="020B0604020202020204" pitchFamily="34" charset="0"/>
                <a:cs typeface="Arial" panose="020B0604020202020204" pitchFamily="34" charset="0"/>
              </a:rPr>
              <a:t>Wichita Falls insurance broker Kelly Fristoe </a:t>
            </a:r>
            <a:r>
              <a:rPr lang="en-US" sz="1050" dirty="0">
                <a:solidFill>
                  <a:srgbClr val="FFFFFF"/>
                </a:solidFill>
                <a:latin typeface="Arial" panose="020B0604020202020204" pitchFamily="34" charset="0"/>
                <a:cs typeface="Arial" panose="020B0604020202020204" pitchFamily="34" charset="0"/>
              </a:rPr>
              <a:t>said the burden of premium increases will fall hardest on rural communities where Blue Cross Blue Shield is in many cases the only option. Metropolitan areas like Houston, Dallas, and Austin attract more insurers</a:t>
            </a:r>
            <a:r>
              <a:rPr lang="en-US" sz="1050" dirty="0" smtClean="0">
                <a:solidFill>
                  <a:srgbClr val="FFFFFF"/>
                </a:solidFill>
                <a:latin typeface="Arial" panose="020B0604020202020204" pitchFamily="34" charset="0"/>
                <a:cs typeface="Arial" panose="020B0604020202020204" pitchFamily="34" charset="0"/>
              </a:rPr>
              <a:t>.</a:t>
            </a:r>
          </a:p>
          <a:p>
            <a:pPr>
              <a:spcBef>
                <a:spcPct val="0"/>
              </a:spcBef>
              <a:defRPr/>
            </a:pPr>
            <a:endParaRPr lang="en-US" sz="600" dirty="0">
              <a:solidFill>
                <a:srgbClr val="FFFFFF"/>
              </a:solidFill>
              <a:latin typeface="Arial" panose="020B0604020202020204" pitchFamily="34" charset="0"/>
              <a:cs typeface="Arial" panose="020B0604020202020204" pitchFamily="34" charset="0"/>
            </a:endParaRPr>
          </a:p>
          <a:p>
            <a:pPr>
              <a:spcBef>
                <a:spcPct val="0"/>
              </a:spcBef>
              <a:defRPr/>
            </a:pPr>
            <a:r>
              <a:rPr lang="en-US" sz="1050" dirty="0">
                <a:solidFill>
                  <a:srgbClr val="FFFFFF"/>
                </a:solidFill>
                <a:latin typeface="Arial" panose="020B0604020202020204" pitchFamily="34" charset="0"/>
                <a:cs typeface="Arial" panose="020B0604020202020204" pitchFamily="34" charset="0"/>
              </a:rPr>
              <a:t>"This is going to be a very big disrupter of the market," said Fristoe. Some relatively healthy people "would probably be willing to roll the dice and take their chances" by dropping coverage, even if it means they might be fined.</a:t>
            </a:r>
            <a:endParaRPr lang="en-US" sz="1050" b="1" i="1" dirty="0">
              <a:solidFill>
                <a:srgbClr val="FFFFFF"/>
              </a:solidFill>
              <a:latin typeface="Arial" panose="020B0604020202020204" pitchFamily="34" charset="0"/>
              <a:cs typeface="Arial" panose="020B0604020202020204" pitchFamily="34" charset="0"/>
            </a:endParaRPr>
          </a:p>
        </p:txBody>
      </p:sp>
      <p:sp>
        <p:nvSpPr>
          <p:cNvPr id="19" name="Content Placeholder 2">
            <a:hlinkClick r:id="rId13"/>
          </p:cNvPr>
          <p:cNvSpPr txBox="1">
            <a:spLocks/>
          </p:cNvSpPr>
          <p:nvPr/>
        </p:nvSpPr>
        <p:spPr>
          <a:xfrm>
            <a:off x="4809134" y="5384439"/>
            <a:ext cx="4182465" cy="1854561"/>
          </a:xfrm>
          <a:prstGeom prst="rect">
            <a:avLst/>
          </a:prstGeom>
        </p:spPr>
        <p:txBody>
          <a:bodyPr vert="horz" lIns="91440" tIns="45720" rIns="91440" bIns="45720" rtlCol="0">
            <a:noAutofit/>
          </a:bodyPr>
          <a:lstStyle/>
          <a:p>
            <a:pPr>
              <a:spcBef>
                <a:spcPct val="0"/>
              </a:spcBef>
              <a:defRPr/>
            </a:pPr>
            <a:r>
              <a:rPr lang="en-US" sz="1050" dirty="0">
                <a:solidFill>
                  <a:srgbClr val="FFFFFF"/>
                </a:solidFill>
                <a:latin typeface="Arial" panose="020B0604020202020204" pitchFamily="34" charset="0"/>
                <a:cs typeface="Arial" panose="020B0604020202020204" pitchFamily="34" charset="0"/>
              </a:rPr>
              <a:t>The </a:t>
            </a:r>
            <a:r>
              <a:rPr lang="en-US" sz="1050" b="1" i="1" dirty="0">
                <a:solidFill>
                  <a:srgbClr val="FFFFFF"/>
                </a:solidFill>
                <a:latin typeface="Arial" panose="020B0604020202020204" pitchFamily="34" charset="0"/>
                <a:cs typeface="Arial" panose="020B0604020202020204" pitchFamily="34" charset="0"/>
              </a:rPr>
              <a:t>annual National Association of Health Underwriters convention </a:t>
            </a:r>
            <a:r>
              <a:rPr lang="en-US" sz="1050" dirty="0">
                <a:solidFill>
                  <a:srgbClr val="FFFFFF"/>
                </a:solidFill>
                <a:latin typeface="Arial" panose="020B0604020202020204" pitchFamily="34" charset="0"/>
                <a:cs typeface="Arial" panose="020B0604020202020204" pitchFamily="34" charset="0"/>
              </a:rPr>
              <a:t>is being held in Albuquerque this year and that means hotels are booked and restaurant are full.</a:t>
            </a:r>
          </a:p>
          <a:p>
            <a:pPr>
              <a:spcBef>
                <a:spcPct val="0"/>
              </a:spcBef>
              <a:defRPr/>
            </a:pPr>
            <a:endParaRPr lang="en-US" sz="500" dirty="0">
              <a:solidFill>
                <a:srgbClr val="FFFFFF"/>
              </a:solidFill>
              <a:latin typeface="Arial" panose="020B0604020202020204" pitchFamily="34" charset="0"/>
              <a:cs typeface="Arial" panose="020B0604020202020204" pitchFamily="34" charset="0"/>
            </a:endParaRPr>
          </a:p>
          <a:p>
            <a:pPr>
              <a:spcBef>
                <a:spcPct val="0"/>
              </a:spcBef>
              <a:defRPr/>
            </a:pPr>
            <a:r>
              <a:rPr lang="en-US" sz="1050" b="1" i="1" dirty="0">
                <a:solidFill>
                  <a:srgbClr val="FFFFFF"/>
                </a:solidFill>
                <a:latin typeface="Arial" panose="020B0604020202020204" pitchFamily="34" charset="0"/>
                <a:cs typeface="Arial" panose="020B0604020202020204" pitchFamily="34" charset="0"/>
              </a:rPr>
              <a:t>Janelle Brookhouser, media chair for the organization</a:t>
            </a:r>
            <a:r>
              <a:rPr lang="en-US" sz="1050" dirty="0">
                <a:solidFill>
                  <a:srgbClr val="FFFFFF"/>
                </a:solidFill>
                <a:latin typeface="Arial" panose="020B0604020202020204" pitchFamily="34" charset="0"/>
                <a:cs typeface="Arial" panose="020B0604020202020204" pitchFamily="34" charset="0"/>
              </a:rPr>
              <a:t>, said the event has attracted 700 members from around the nation, and the money they spend in the city, along with the money spent by any companions traveling with them, has an estimated $1 million impact on the surrounding community.</a:t>
            </a:r>
            <a:endParaRPr lang="en-US" sz="1050" dirty="0">
              <a:solidFill>
                <a:srgbClr val="FFFFFF"/>
              </a:solidFill>
              <a:latin typeface="Arial" panose="020B0604020202020204" pitchFamily="34" charset="0"/>
              <a:cs typeface="Arial" panose="020B0604020202020204" pitchFamily="34" charset="0"/>
            </a:endParaRPr>
          </a:p>
        </p:txBody>
      </p:sp>
      <p:pic>
        <p:nvPicPr>
          <p:cNvPr id="20" name="Picture 19">
            <a:hlinkClick r:id="rId12"/>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895968" y="2666288"/>
            <a:ext cx="2021128" cy="457912"/>
          </a:xfrm>
          <a:prstGeom prst="rect">
            <a:avLst/>
          </a:prstGeom>
        </p:spPr>
      </p:pic>
      <p:pic>
        <p:nvPicPr>
          <p:cNvPr id="17" name="Picture 16">
            <a:hlinkClick r:id="rId11"/>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48000" y="3733800"/>
            <a:ext cx="1531904" cy="857867"/>
          </a:xfrm>
          <a:prstGeom prst="rect">
            <a:avLst/>
          </a:prstGeom>
        </p:spPr>
      </p:pic>
      <p:pic>
        <p:nvPicPr>
          <p:cNvPr id="2050" name="Picture 2">
            <a:hlinkClick r:id="rId8"/>
          </p:cNvPr>
          <p:cNvPicPr>
            <a:picLocks noChangeAspect="1" noChangeArrowheads="1"/>
          </p:cNvPicPr>
          <p:nvPr/>
        </p:nvPicPr>
        <p:blipFill>
          <a:blip r:embed="rId16" cstate="print">
            <a:extLst>
              <a:ext uri="{28A0092B-C50C-407E-A947-70E740481C1C}">
                <a14:useLocalDpi xmlns:a14="http://schemas.microsoft.com/office/drawing/2010/main" val="0"/>
              </a:ext>
            </a:extLst>
          </a:blip>
          <a:stretch>
            <a:fillRect/>
          </a:stretch>
        </p:blipFill>
        <p:spPr bwMode="auto">
          <a:xfrm>
            <a:off x="2743200" y="5268940"/>
            <a:ext cx="1816395" cy="75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5">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tretch>
            <a:fillRect/>
          </a:stretch>
        </p:blipFill>
        <p:spPr bwMode="auto">
          <a:xfrm>
            <a:off x="2373190" y="1409659"/>
            <a:ext cx="2351210" cy="47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74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owerpoint Template 05-01.png"/>
          <p:cNvPicPr>
            <a:picLocks noChangeAspect="1"/>
          </p:cNvPicPr>
          <p:nvPr/>
        </p:nvPicPr>
        <p:blipFill>
          <a:blip r:embed="rId2"/>
          <a:stretch>
            <a:fillRect/>
          </a:stretch>
        </p:blipFill>
        <p:spPr>
          <a:xfrm>
            <a:off x="0" y="0"/>
            <a:ext cx="9144000" cy="6858000"/>
          </a:xfrm>
          <a:prstGeom prst="rect">
            <a:avLst/>
          </a:prstGeom>
        </p:spPr>
      </p:pic>
      <p:sp>
        <p:nvSpPr>
          <p:cNvPr id="9" name="Title 1"/>
          <p:cNvSpPr txBox="1">
            <a:spLocks/>
          </p:cNvSpPr>
          <p:nvPr/>
        </p:nvSpPr>
        <p:spPr>
          <a:xfrm>
            <a:off x="457200" y="103733"/>
            <a:ext cx="8229600" cy="846667"/>
          </a:xfrm>
          <a:prstGeom prst="rect">
            <a:avLst/>
          </a:prstGeom>
        </p:spPr>
        <p:txBody>
          <a:bodyPr vert="horz" lIns="91440" tIns="45720" rIns="91440" bIns="45720" rtlCol="0" anchor="ctr">
            <a:normAutofit fontScale="92500" lnSpcReduction="20000"/>
          </a:bodyPr>
          <a:lstStyle/>
          <a:p>
            <a:pPr lvl="0" algn="ctr">
              <a:spcBef>
                <a:spcPct val="0"/>
              </a:spcBef>
              <a:defRPr/>
            </a:pPr>
            <a:r>
              <a:rPr lang="en-US" sz="3200" dirty="0" smtClean="0">
                <a:latin typeface="Arial" panose="020B0604020202020204" pitchFamily="34" charset="0"/>
                <a:ea typeface="+mj-ea"/>
                <a:cs typeface="Arial" panose="020B0604020202020204" pitchFamily="34" charset="0"/>
              </a:rPr>
              <a:t>POPULAR </a:t>
            </a:r>
            <a:r>
              <a:rPr lang="en-US" sz="3200" dirty="0">
                <a:latin typeface="Arial" panose="020B0604020202020204" pitchFamily="34" charset="0"/>
                <a:cs typeface="Arial" panose="020B0604020202020204" pitchFamily="34" charset="0"/>
              </a:rPr>
              <a:t>JUNE </a:t>
            </a:r>
            <a:endParaRPr lang="en-US" sz="3200" dirty="0" smtClean="0">
              <a:latin typeface="Arial" panose="020B0604020202020204" pitchFamily="34" charset="0"/>
              <a:ea typeface="+mj-ea"/>
              <a:cs typeface="Arial" panose="020B0604020202020204" pitchFamily="34" charset="0"/>
            </a:endParaRPr>
          </a:p>
          <a:p>
            <a:pPr lvl="0" algn="ctr">
              <a:spcBef>
                <a:spcPct val="0"/>
              </a:spcBef>
              <a:defRPr/>
            </a:pPr>
            <a:r>
              <a:rPr lang="en-US" sz="3200" dirty="0" smtClean="0">
                <a:latin typeface="Arial" panose="020B0604020202020204" pitchFamily="34" charset="0"/>
                <a:ea typeface="+mj-ea"/>
                <a:cs typeface="Arial" panose="020B0604020202020204" pitchFamily="34" charset="0"/>
              </a:rPr>
              <a:t>SOCIAL MEDIA POSTS</a:t>
            </a:r>
            <a:endParaRPr kumimoji="0" lang="en-US" sz="320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12" name="Content Placeholder 2"/>
          <p:cNvSpPr>
            <a:spLocks noGrp="1"/>
          </p:cNvSpPr>
          <p:nvPr>
            <p:ph sz="half" idx="1"/>
          </p:nvPr>
        </p:nvSpPr>
        <p:spPr>
          <a:xfrm>
            <a:off x="2093934" y="1295400"/>
            <a:ext cx="2016869" cy="528798"/>
          </a:xfrm>
        </p:spPr>
        <p:txBody>
          <a:bodyPr>
            <a:normAutofit fontScale="92500" lnSpcReduction="10000"/>
          </a:bodyPr>
          <a:lstStyle/>
          <a:p>
            <a:pPr lvl="0">
              <a:buClrTx/>
              <a:buNone/>
            </a:pPr>
            <a:r>
              <a:rPr lang="en-US" b="1" i="1" dirty="0" smtClean="0">
                <a:solidFill>
                  <a:schemeClr val="bg1"/>
                </a:solidFill>
                <a:latin typeface="Arial" panose="020B0604020202020204" pitchFamily="34" charset="0"/>
                <a:cs typeface="Arial" panose="020B0604020202020204" pitchFamily="34" charset="0"/>
              </a:rPr>
              <a:t>Twitter </a:t>
            </a:r>
            <a:endParaRPr lang="en-US" b="1" i="1" dirty="0">
              <a:solidFill>
                <a:schemeClr val="bg1"/>
              </a:solidFill>
              <a:latin typeface="Arial" panose="020B0604020202020204" pitchFamily="34" charset="0"/>
              <a:cs typeface="Arial" panose="020B0604020202020204" pitchFamily="34" charset="0"/>
            </a:endParaRPr>
          </a:p>
          <a:p>
            <a:pPr marL="0" indent="0">
              <a:buNone/>
            </a:pPr>
            <a:endParaRPr lang="en-US" dirty="0"/>
          </a:p>
        </p:txBody>
      </p:sp>
      <p:sp>
        <p:nvSpPr>
          <p:cNvPr id="13" name="Content Placeholder 3"/>
          <p:cNvSpPr txBox="1">
            <a:spLocks/>
          </p:cNvSpPr>
          <p:nvPr/>
        </p:nvSpPr>
        <p:spPr>
          <a:xfrm>
            <a:off x="5016350" y="1247227"/>
            <a:ext cx="3190466" cy="52879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i="1" dirty="0" smtClean="0">
                <a:solidFill>
                  <a:schemeClr val="bg1"/>
                </a:solidFill>
                <a:latin typeface="Arial" panose="020B0604020202020204" pitchFamily="34" charset="0"/>
                <a:cs typeface="Arial" panose="020B0604020202020204" pitchFamily="34" charset="0"/>
              </a:rPr>
              <a:t>Facebook</a:t>
            </a:r>
            <a:r>
              <a:rPr lang="en-US" b="1" i="1" dirty="0" smtClean="0">
                <a:solidFill>
                  <a:srgbClr val="00338E"/>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pic>
        <p:nvPicPr>
          <p:cNvPr id="16" name="Picture 5" descr="C:\Users\randerson\Documents\PPT_Monthly\Twitter_Icon.png">
            <a:hlinkClick r:id="rId3"/>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98704" y="1368460"/>
            <a:ext cx="406248" cy="32956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C:\Users\randerson\Documents\PPT_Monthly\Facebook_Icon.pn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06136" y="1311696"/>
            <a:ext cx="393668" cy="3936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308" y="1752600"/>
            <a:ext cx="3654520" cy="1481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852" y="3279483"/>
            <a:ext cx="4211173" cy="454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 y="3810000"/>
            <a:ext cx="4074164" cy="1109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rotWithShape="1">
          <a:blip r:embed="rId10">
            <a:extLst>
              <a:ext uri="{28A0092B-C50C-407E-A947-70E740481C1C}">
                <a14:useLocalDpi xmlns:a14="http://schemas.microsoft.com/office/drawing/2010/main" val="0"/>
              </a:ext>
            </a:extLst>
          </a:blip>
          <a:srcRect t="3409" b="8592"/>
          <a:stretch/>
        </p:blipFill>
        <p:spPr bwMode="auto">
          <a:xfrm>
            <a:off x="168695" y="4953000"/>
            <a:ext cx="3838151"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66125" y="1852225"/>
            <a:ext cx="4149276" cy="447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7679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owerpoint Template 05-02.png"/>
          <p:cNvPicPr>
            <a:picLocks noChangeAspect="1"/>
          </p:cNvPicPr>
          <p:nvPr/>
        </p:nvPicPr>
        <p:blipFill>
          <a:blip r:embed="rId2"/>
          <a:stretch>
            <a:fillRect/>
          </a:stretch>
        </p:blipFill>
        <p:spPr>
          <a:xfrm>
            <a:off x="0" y="0"/>
            <a:ext cx="9144000" cy="6858000"/>
          </a:xfrm>
          <a:prstGeom prst="rect">
            <a:avLst/>
          </a:prstGeom>
        </p:spPr>
      </p:pic>
      <p:sp>
        <p:nvSpPr>
          <p:cNvPr id="7" name="Title 1"/>
          <p:cNvSpPr txBox="1">
            <a:spLocks/>
          </p:cNvSpPr>
          <p:nvPr/>
        </p:nvSpPr>
        <p:spPr>
          <a:xfrm>
            <a:off x="457200" y="103733"/>
            <a:ext cx="8229600" cy="846667"/>
          </a:xfrm>
          <a:prstGeom prst="rect">
            <a:avLst/>
          </a:prstGeom>
        </p:spPr>
        <p:txBody>
          <a:bodyPr vert="horz" lIns="91440" tIns="45720" rIns="91440" bIns="45720" rtlCol="0" anchor="ctr">
            <a:normAutofit fontScale="92500" lnSpcReduction="20000"/>
          </a:bodyPr>
          <a:lstStyle/>
          <a:p>
            <a:pPr lvl="0" algn="ctr">
              <a:spcBef>
                <a:spcPct val="0"/>
              </a:spcBef>
              <a:defRPr/>
            </a:pPr>
            <a:r>
              <a:rPr lang="en-US" sz="3200" dirty="0">
                <a:solidFill>
                  <a:schemeClr val="bg1"/>
                </a:solidFill>
                <a:latin typeface="Arial" panose="020B0604020202020204" pitchFamily="34" charset="0"/>
                <a:ea typeface="+mj-ea"/>
                <a:cs typeface="Arial" panose="020B0604020202020204" pitchFamily="34" charset="0"/>
              </a:rPr>
              <a:t>JUNE UPDATE</a:t>
            </a:r>
            <a:r>
              <a:rPr kumimoji="0" lang="en-US" sz="3200" u="none" strike="noStrike" kern="1200" cap="none" spc="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rPr>
              <a:t>: </a:t>
            </a:r>
          </a:p>
          <a:p>
            <a:pPr lvl="0" algn="ctr">
              <a:spcBef>
                <a:spcPct val="0"/>
              </a:spcBef>
              <a:defRPr/>
            </a:pPr>
            <a:r>
              <a:rPr kumimoji="0" lang="en-US" sz="3200" u="none" strike="noStrike" kern="1200" cap="none" spc="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rPr>
              <a:t>SOCIAL</a:t>
            </a:r>
            <a:r>
              <a:rPr kumimoji="0" lang="en-US" sz="3200" u="none" strike="noStrike" kern="1200" cap="none" spc="0" normalizeH="0" noProof="0" dirty="0" smtClean="0">
                <a:ln>
                  <a:noFill/>
                </a:ln>
                <a:solidFill>
                  <a:schemeClr val="bg1"/>
                </a:solidFill>
                <a:effectLst/>
                <a:uLnTx/>
                <a:uFillTx/>
                <a:latin typeface="Arial" panose="020B0604020202020204" pitchFamily="34" charset="0"/>
                <a:ea typeface="+mj-ea"/>
                <a:cs typeface="Arial" panose="020B0604020202020204" pitchFamily="34" charset="0"/>
              </a:rPr>
              <a:t> MEDIA CAMPAIGN </a:t>
            </a:r>
            <a:endParaRPr kumimoji="0" lang="en-US" sz="320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2" name="TextBox 1"/>
          <p:cNvSpPr txBox="1"/>
          <p:nvPr/>
        </p:nvSpPr>
        <p:spPr>
          <a:xfrm>
            <a:off x="926757" y="1758504"/>
            <a:ext cx="7599405" cy="4642296"/>
          </a:xfrm>
          <a:prstGeom prst="rect">
            <a:avLst/>
          </a:prstGeom>
          <a:noFill/>
        </p:spPr>
        <p:txBody>
          <a:bodyPr wrap="square" rtlCol="0">
            <a:spAutoFit/>
          </a:bodyPr>
          <a:lstStyle/>
          <a:p>
            <a:pPr marL="285750" indent="-285750">
              <a:spcBef>
                <a:spcPts val="800"/>
              </a:spcBef>
              <a:spcAft>
                <a:spcPts val="800"/>
              </a:spcAft>
              <a:buFont typeface="Wingdings" panose="05000000000000000000" pitchFamily="2" charset="2"/>
              <a:buChar char="§"/>
            </a:pPr>
            <a:r>
              <a:rPr lang="en-US" sz="1200" dirty="0">
                <a:solidFill>
                  <a:srgbClr val="000000"/>
                </a:solidFill>
                <a:latin typeface="Arial"/>
                <a:ea typeface="Calibri"/>
              </a:rPr>
              <a:t>Since its launch in </a:t>
            </a:r>
            <a:r>
              <a:rPr lang="en-US" sz="1200" dirty="0" smtClean="0">
                <a:solidFill>
                  <a:srgbClr val="000000"/>
                </a:solidFill>
                <a:latin typeface="Arial"/>
                <a:ea typeface="Calibri"/>
              </a:rPr>
              <a:t>last year, </a:t>
            </a:r>
            <a:r>
              <a:rPr lang="en-US" sz="1200" dirty="0">
                <a:solidFill>
                  <a:srgbClr val="000000"/>
                </a:solidFill>
                <a:latin typeface="Arial"/>
                <a:ea typeface="Calibri"/>
              </a:rPr>
              <a:t>NAHU's </a:t>
            </a:r>
            <a:r>
              <a:rPr lang="en-US" sz="1200" dirty="0" smtClean="0">
                <a:solidFill>
                  <a:srgbClr val="000000"/>
                </a:solidFill>
                <a:latin typeface="Arial"/>
                <a:ea typeface="Calibri"/>
              </a:rPr>
              <a:t>social </a:t>
            </a:r>
            <a:r>
              <a:rPr lang="en-US" sz="1200" dirty="0">
                <a:solidFill>
                  <a:srgbClr val="000000"/>
                </a:solidFill>
                <a:latin typeface="Arial"/>
                <a:ea typeface="Calibri"/>
              </a:rPr>
              <a:t>media campaign has tremendously increased our social media presence, numbers and viewership on our Facebook and Twitter pages. We are excited to </a:t>
            </a:r>
            <a:r>
              <a:rPr lang="en-US" sz="1200" dirty="0" smtClean="0">
                <a:solidFill>
                  <a:srgbClr val="000000"/>
                </a:solidFill>
                <a:latin typeface="Arial"/>
                <a:ea typeface="Calibri"/>
              </a:rPr>
              <a:t>share </a:t>
            </a:r>
            <a:r>
              <a:rPr lang="en-US" sz="1200" dirty="0" smtClean="0">
                <a:solidFill>
                  <a:srgbClr val="000000"/>
                </a:solidFill>
                <a:latin typeface="Arial"/>
                <a:ea typeface="Calibri"/>
                <a:hlinkClick r:id="rId3"/>
              </a:rPr>
              <a:t>June’s </a:t>
            </a:r>
            <a:r>
              <a:rPr lang="en-US" sz="1200" dirty="0" smtClean="0">
                <a:solidFill>
                  <a:srgbClr val="000000"/>
                </a:solidFill>
                <a:latin typeface="Arial"/>
                <a:ea typeface="Calibri"/>
                <a:hlinkClick r:id="rId3"/>
              </a:rPr>
              <a:t>analytics</a:t>
            </a:r>
            <a:r>
              <a:rPr lang="en-US" sz="1200" dirty="0" smtClean="0">
                <a:solidFill>
                  <a:srgbClr val="000000"/>
                </a:solidFill>
                <a:latin typeface="Arial"/>
                <a:ea typeface="Calibri"/>
              </a:rPr>
              <a:t> indicating </a:t>
            </a:r>
            <a:r>
              <a:rPr lang="en-US" sz="1200" dirty="0">
                <a:solidFill>
                  <a:srgbClr val="000000"/>
                </a:solidFill>
                <a:latin typeface="Arial"/>
                <a:ea typeface="Calibri"/>
              </a:rPr>
              <a:t>the campaign's great progress. </a:t>
            </a:r>
            <a:endParaRPr lang="en-US" sz="1200" dirty="0" smtClean="0">
              <a:solidFill>
                <a:srgbClr val="000000"/>
              </a:solidFill>
              <a:latin typeface="Arial"/>
              <a:ea typeface="Calibri"/>
            </a:endParaRPr>
          </a:p>
          <a:p>
            <a:pPr marL="742950" lvl="1" indent="-285750">
              <a:spcBef>
                <a:spcPts val="800"/>
              </a:spcBef>
              <a:spcAft>
                <a:spcPts val="800"/>
              </a:spcAft>
              <a:buFont typeface="Wingdings" panose="05000000000000000000" pitchFamily="2" charset="2"/>
              <a:buChar char="§"/>
            </a:pPr>
            <a:r>
              <a:rPr lang="en-US" sz="1200" b="1" dirty="0">
                <a:latin typeface="Arial" panose="020B0604020202020204" pitchFamily="34" charset="0"/>
                <a:cs typeface="Arial" panose="020B0604020202020204" pitchFamily="34" charset="0"/>
              </a:rPr>
              <a:t>Twitter</a:t>
            </a:r>
            <a:r>
              <a:rPr lang="en-US" sz="1200" b="1" dirty="0" smtClean="0">
                <a:latin typeface="Arial" panose="020B0604020202020204" pitchFamily="34" charset="0"/>
                <a:cs typeface="Arial" panose="020B0604020202020204" pitchFamily="34" charset="0"/>
              </a:rPr>
              <a:t>:</a:t>
            </a:r>
          </a:p>
          <a:p>
            <a:pPr marL="1200150" lvl="2" indent="-285750">
              <a:buFont typeface="Wingdings" panose="05000000000000000000" pitchFamily="2" charset="2"/>
              <a:buChar char="§"/>
            </a:pPr>
            <a:r>
              <a:rPr lang="en-US" sz="1200" dirty="0">
                <a:latin typeface="Arial" panose="020B0604020202020204" pitchFamily="34" charset="0"/>
                <a:cs typeface="Arial" panose="020B0604020202020204" pitchFamily="34" charset="0"/>
              </a:rPr>
              <a:t>In </a:t>
            </a:r>
            <a:r>
              <a:rPr lang="en-US" sz="1200" dirty="0" smtClean="0">
                <a:latin typeface="Arial" panose="020B0604020202020204" pitchFamily="34" charset="0"/>
                <a:cs typeface="Arial" panose="020B0604020202020204" pitchFamily="34" charset="0"/>
              </a:rPr>
              <a:t>June, </a:t>
            </a:r>
            <a:r>
              <a:rPr lang="en-US" sz="1200" dirty="0">
                <a:latin typeface="Arial" panose="020B0604020202020204" pitchFamily="34" charset="0"/>
                <a:cs typeface="Arial" panose="020B0604020202020204" pitchFamily="34" charset="0"/>
              </a:rPr>
              <a:t>NAHU's </a:t>
            </a:r>
            <a:r>
              <a:rPr lang="en-US" sz="1200" dirty="0" smtClean="0">
                <a:latin typeface="Arial" panose="020B0604020202020204" pitchFamily="34" charset="0"/>
                <a:cs typeface="Arial" panose="020B0604020202020204" pitchFamily="34" charset="0"/>
              </a:rPr>
              <a:t>page </a:t>
            </a:r>
            <a:r>
              <a:rPr lang="en-US" sz="1200" dirty="0">
                <a:latin typeface="Arial" panose="020B0604020202020204" pitchFamily="34" charset="0"/>
                <a:cs typeface="Arial" panose="020B0604020202020204" pitchFamily="34" charset="0"/>
              </a:rPr>
              <a:t>has 7,999 followers.</a:t>
            </a:r>
            <a:endParaRPr lang="en-US" sz="1200" dirty="0">
              <a:latin typeface="Arial" panose="020B0604020202020204" pitchFamily="34" charset="0"/>
              <a:cs typeface="Arial" panose="020B0604020202020204" pitchFamily="34" charset="0"/>
            </a:endParaRPr>
          </a:p>
          <a:p>
            <a:pPr marL="1200150" lvl="2" indent="-285750">
              <a:buFont typeface="Wingdings" panose="05000000000000000000" pitchFamily="2" charset="2"/>
              <a:buChar char="§"/>
            </a:pPr>
            <a:r>
              <a:rPr lang="en-US" sz="1200" dirty="0" smtClean="0">
                <a:latin typeface="Arial" panose="020B0604020202020204" pitchFamily="34" charset="0"/>
                <a:cs typeface="Arial" panose="020B0604020202020204" pitchFamily="34" charset="0"/>
              </a:rPr>
              <a:t>NAHU's </a:t>
            </a:r>
            <a:r>
              <a:rPr lang="en-US" sz="1200" dirty="0">
                <a:latin typeface="Arial" panose="020B0604020202020204" pitchFamily="34" charset="0"/>
                <a:cs typeface="Arial" panose="020B0604020202020204" pitchFamily="34" charset="0"/>
              </a:rPr>
              <a:t>tweets </a:t>
            </a:r>
            <a:r>
              <a:rPr lang="en-US" sz="1200" dirty="0">
                <a:latin typeface="Arial" panose="020B0604020202020204" pitchFamily="34" charset="0"/>
                <a:cs typeface="Arial" panose="020B0604020202020204" pitchFamily="34" charset="0"/>
              </a:rPr>
              <a:t>earned 65,400 impressions, averaging roughly 2,200 impressions per day.</a:t>
            </a:r>
            <a:endParaRPr lang="en-US" sz="1200" dirty="0">
              <a:latin typeface="Arial" panose="020B0604020202020204" pitchFamily="34" charset="0"/>
              <a:cs typeface="Arial" panose="020B0604020202020204" pitchFamily="34" charset="0"/>
            </a:endParaRPr>
          </a:p>
          <a:p>
            <a:pPr marL="1200150" lvl="2" indent="-285750">
              <a:buFont typeface="Wingdings" panose="05000000000000000000" pitchFamily="2" charset="2"/>
              <a:buChar char="§"/>
            </a:pPr>
            <a:r>
              <a:rPr lang="en-US" sz="1200" dirty="0" smtClean="0">
                <a:latin typeface="Arial" panose="020B0604020202020204" pitchFamily="34" charset="0"/>
                <a:cs typeface="Arial" panose="020B0604020202020204" pitchFamily="34" charset="0"/>
              </a:rPr>
              <a:t>NAHU's </a:t>
            </a:r>
            <a:r>
              <a:rPr lang="en-US" sz="1200" dirty="0">
                <a:latin typeface="Arial" panose="020B0604020202020204" pitchFamily="34" charset="0"/>
                <a:cs typeface="Arial" panose="020B0604020202020204" pitchFamily="34" charset="0"/>
              </a:rPr>
              <a:t>tweets had an average engagement rate of 0.8 percent during this period, receiving 238 link clicks, 90 retweets, and 114 likes</a:t>
            </a:r>
            <a:r>
              <a:rPr lang="en-US" sz="1200" dirty="0" smtClean="0">
                <a:latin typeface="Arial" panose="020B0604020202020204" pitchFamily="34" charset="0"/>
                <a:cs typeface="Arial" panose="020B0604020202020204" pitchFamily="34" charset="0"/>
              </a:rPr>
              <a:t>.</a:t>
            </a:r>
          </a:p>
          <a:p>
            <a:pPr marL="1200150" lvl="2" indent="-285750">
              <a:buFont typeface="Wingdings" panose="05000000000000000000" pitchFamily="2" charset="2"/>
              <a:buChar char="§"/>
            </a:pPr>
            <a:r>
              <a:rPr lang="en-US" sz="1200" dirty="0">
                <a:latin typeface="Arial" panose="020B0604020202020204" pitchFamily="34" charset="0"/>
                <a:cs typeface="Arial" panose="020B0604020202020204" pitchFamily="34" charset="0"/>
              </a:rPr>
              <a:t>NAHU tweeted 80 times over this </a:t>
            </a:r>
            <a:r>
              <a:rPr lang="en-US" sz="1200" dirty="0" smtClean="0">
                <a:latin typeface="Arial" panose="020B0604020202020204" pitchFamily="34" charset="0"/>
                <a:cs typeface="Arial" panose="020B0604020202020204" pitchFamily="34" charset="0"/>
              </a:rPr>
              <a:t>period.</a:t>
            </a:r>
            <a:endParaRPr lang="en-US" sz="1200" dirty="0">
              <a:latin typeface="Arial" panose="020B0604020202020204" pitchFamily="34" charset="0"/>
              <a:cs typeface="Arial" panose="020B0604020202020204" pitchFamily="34" charset="0"/>
            </a:endParaRPr>
          </a:p>
          <a:p>
            <a:pPr marL="742950" lvl="1" indent="-285750">
              <a:spcBef>
                <a:spcPts val="800"/>
              </a:spcBef>
              <a:spcAft>
                <a:spcPts val="800"/>
              </a:spcAft>
              <a:buFont typeface="Wingdings" panose="05000000000000000000" pitchFamily="2" charset="2"/>
              <a:buChar char="§"/>
            </a:pPr>
            <a:r>
              <a:rPr lang="en-US" sz="1200" b="1" dirty="0" smtClean="0">
                <a:latin typeface="Arial" panose="020B0604020202020204" pitchFamily="34" charset="0"/>
                <a:cs typeface="Arial" panose="020B0604020202020204" pitchFamily="34" charset="0"/>
              </a:rPr>
              <a:t>Facebook:</a:t>
            </a:r>
            <a:endParaRPr lang="en-US" sz="1200" b="1" dirty="0">
              <a:latin typeface="Arial" panose="020B0604020202020204" pitchFamily="34" charset="0"/>
              <a:cs typeface="Arial" panose="020B0604020202020204" pitchFamily="34" charset="0"/>
            </a:endParaRPr>
          </a:p>
          <a:p>
            <a:pPr marL="1200150" lvl="2" indent="-285750">
              <a:buFont typeface="Wingdings" panose="05000000000000000000" pitchFamily="2" charset="2"/>
              <a:buChar char="§"/>
            </a:pPr>
            <a:r>
              <a:rPr lang="en-US" sz="1200" dirty="0">
                <a:latin typeface="Arial" panose="020B0604020202020204" pitchFamily="34" charset="0"/>
                <a:cs typeface="Arial" panose="020B0604020202020204" pitchFamily="34" charset="0"/>
              </a:rPr>
              <a:t>NAHU's Facebook page has 2,973 likes.</a:t>
            </a:r>
            <a:endParaRPr lang="en-US" sz="1200" dirty="0">
              <a:latin typeface="Arial" panose="020B0604020202020204" pitchFamily="34" charset="0"/>
              <a:cs typeface="Arial" panose="020B0604020202020204" pitchFamily="34" charset="0"/>
            </a:endParaRPr>
          </a:p>
          <a:p>
            <a:pPr marL="1200150" lvl="2" indent="-285750">
              <a:buFont typeface="Wingdings" panose="05000000000000000000" pitchFamily="2" charset="2"/>
              <a:buChar char="§"/>
            </a:pPr>
            <a:r>
              <a:rPr lang="en-US" sz="1200" dirty="0">
                <a:latin typeface="Arial" panose="020B0604020202020204" pitchFamily="34" charset="0"/>
                <a:cs typeface="Arial" panose="020B0604020202020204" pitchFamily="34" charset="0"/>
              </a:rPr>
              <a:t>NAHU's Facebook posts reached roughly 1,031 people per day</a:t>
            </a:r>
            <a:r>
              <a:rPr lang="en-US" sz="1200" dirty="0" smtClean="0">
                <a:latin typeface="Arial" panose="020B0604020202020204" pitchFamily="34" charset="0"/>
                <a:cs typeface="Arial" panose="020B0604020202020204" pitchFamily="34" charset="0"/>
              </a:rPr>
              <a:t>.</a:t>
            </a:r>
          </a:p>
          <a:p>
            <a:pPr marL="1200150" lvl="2" indent="-285750">
              <a:buFont typeface="Wingdings" panose="05000000000000000000" pitchFamily="2" charset="2"/>
              <a:buChar char="§"/>
            </a:pPr>
            <a:r>
              <a:rPr lang="en-US" sz="1200" dirty="0">
                <a:latin typeface="Arial" panose="020B0604020202020204" pitchFamily="34" charset="0"/>
                <a:cs typeface="Arial" panose="020B0604020202020204" pitchFamily="34" charset="0"/>
              </a:rPr>
              <a:t>NAHU's posts were shared around 12 times per day and people reacted roughly 21 times per day.</a:t>
            </a:r>
          </a:p>
          <a:p>
            <a:pPr marL="1200150" lvl="2" indent="-285750">
              <a:buFont typeface="Wingdings" panose="05000000000000000000" pitchFamily="2" charset="2"/>
              <a:buChar char="§"/>
            </a:pPr>
            <a:r>
              <a:rPr lang="en-US" sz="1200" dirty="0" smtClean="0">
                <a:latin typeface="Arial" panose="020B0604020202020204" pitchFamily="34" charset="0"/>
                <a:cs typeface="Arial" panose="020B0604020202020204" pitchFamily="34" charset="0"/>
              </a:rPr>
              <a:t>NAHU </a:t>
            </a:r>
            <a:r>
              <a:rPr lang="en-US" sz="1200" dirty="0">
                <a:latin typeface="Arial" panose="020B0604020202020204" pitchFamily="34" charset="0"/>
                <a:cs typeface="Arial" panose="020B0604020202020204" pitchFamily="34" charset="0"/>
              </a:rPr>
              <a:t>posted 88 times over this period</a:t>
            </a:r>
            <a:r>
              <a:rPr lang="en-US" sz="1200" dirty="0" smtClean="0">
                <a:latin typeface="Arial" panose="020B0604020202020204" pitchFamily="34" charset="0"/>
                <a:cs typeface="Arial" panose="020B0604020202020204" pitchFamily="34" charset="0"/>
              </a:rPr>
              <a:t>.</a:t>
            </a:r>
          </a:p>
          <a:p>
            <a:pPr marL="1200150" lvl="2" indent="-285750">
              <a:buFont typeface="Wingdings" panose="05000000000000000000" pitchFamily="2" charset="2"/>
              <a:buChar char="§"/>
            </a:pPr>
            <a:endParaRPr lang="en-US" sz="1200" dirty="0">
              <a:latin typeface="Arial" panose="020B0604020202020204" pitchFamily="34" charset="0"/>
              <a:cs typeface="Arial" panose="020B0604020202020204" pitchFamily="34" charset="0"/>
            </a:endParaRPr>
          </a:p>
          <a:p>
            <a:pPr lvl="1">
              <a:spcBef>
                <a:spcPts val="800"/>
              </a:spcBef>
              <a:spcAft>
                <a:spcPts val="800"/>
              </a:spcAft>
            </a:pPr>
            <a:r>
              <a:rPr lang="en-US" sz="1100" b="1" dirty="0" smtClean="0">
                <a:solidFill>
                  <a:prstClr val="black"/>
                </a:solidFill>
                <a:latin typeface="Arial" panose="020B0604020202020204" pitchFamily="34" charset="0"/>
                <a:cs typeface="Arial" panose="020B0604020202020204" pitchFamily="34" charset="0"/>
              </a:rPr>
              <a:t>*</a:t>
            </a:r>
            <a:r>
              <a:rPr lang="en-US" sz="1100" b="1" u="sng" dirty="0">
                <a:solidFill>
                  <a:prstClr val="black"/>
                </a:solidFill>
                <a:latin typeface="Arial" panose="020B0604020202020204" pitchFamily="34" charset="0"/>
                <a:cs typeface="Arial" panose="020B0604020202020204" pitchFamily="34" charset="0"/>
              </a:rPr>
              <a:t>Key Terms</a:t>
            </a:r>
            <a:r>
              <a:rPr lang="en-US" sz="1100" b="1" dirty="0">
                <a:solidFill>
                  <a:prstClr val="black"/>
                </a:solidFill>
                <a:latin typeface="Arial" panose="020B0604020202020204" pitchFamily="34" charset="0"/>
                <a:cs typeface="Arial" panose="020B0604020202020204" pitchFamily="34" charset="0"/>
              </a:rPr>
              <a:t>: </a:t>
            </a:r>
            <a:r>
              <a:rPr lang="en-US" sz="1100" dirty="0">
                <a:solidFill>
                  <a:prstClr val="black"/>
                </a:solidFill>
                <a:latin typeface="Arial" panose="020B0604020202020204" pitchFamily="34" charset="0"/>
                <a:cs typeface="Arial" panose="020B0604020202020204" pitchFamily="34" charset="0"/>
              </a:rPr>
              <a:t>The </a:t>
            </a:r>
            <a:r>
              <a:rPr lang="en-US" sz="1100" b="1" i="1" dirty="0">
                <a:solidFill>
                  <a:prstClr val="black"/>
                </a:solidFill>
                <a:latin typeface="Arial" panose="020B0604020202020204" pitchFamily="34" charset="0"/>
                <a:cs typeface="Arial" panose="020B0604020202020204" pitchFamily="34" charset="0"/>
              </a:rPr>
              <a:t>engagement rate</a:t>
            </a:r>
            <a:r>
              <a:rPr lang="en-US" sz="1100" dirty="0">
                <a:solidFill>
                  <a:prstClr val="black"/>
                </a:solidFill>
                <a:latin typeface="Arial" panose="020B0604020202020204" pitchFamily="34" charset="0"/>
                <a:cs typeface="Arial" panose="020B0604020202020204" pitchFamily="34" charset="0"/>
              </a:rPr>
              <a:t> for a tweet is the number of users who clicked, favorited, shared, or replied to a tweet as a percentage of the number of users who saw the tweet. The engagement rate in the report is the average engagement rate for all of NAHU’s tweets in the given month. The </a:t>
            </a:r>
            <a:r>
              <a:rPr lang="en-US" sz="1100" b="1" i="1" dirty="0">
                <a:solidFill>
                  <a:prstClr val="black"/>
                </a:solidFill>
                <a:latin typeface="Arial" panose="020B0604020202020204" pitchFamily="34" charset="0"/>
                <a:cs typeface="Arial" panose="020B0604020202020204" pitchFamily="34" charset="0"/>
              </a:rPr>
              <a:t>reach</a:t>
            </a:r>
            <a:r>
              <a:rPr lang="en-US" sz="1100" dirty="0">
                <a:solidFill>
                  <a:prstClr val="black"/>
                </a:solidFill>
                <a:latin typeface="Arial" panose="020B0604020202020204" pitchFamily="34" charset="0"/>
                <a:cs typeface="Arial" panose="020B0604020202020204" pitchFamily="34" charset="0"/>
              </a:rPr>
              <a:t> on Facebook is the number of different people who see any of NAHU’s content -- whether in their newsfeed, on NAHU’s profile, or otherwise.</a:t>
            </a:r>
          </a:p>
          <a:p>
            <a:pPr lvl="2"/>
            <a:endParaRPr lang="en-US" sz="13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5490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Template 05-01.png"/>
          <p:cNvPicPr>
            <a:picLocks noChangeAspect="1"/>
          </p:cNvPicPr>
          <p:nvPr/>
        </p:nvPicPr>
        <p:blipFill>
          <a:blip r:embed="rId2"/>
          <a:stretch>
            <a:fillRect/>
          </a:stretch>
        </p:blipFill>
        <p:spPr>
          <a:xfrm>
            <a:off x="0" y="0"/>
            <a:ext cx="9144000" cy="6858000"/>
          </a:xfrm>
          <a:prstGeom prst="rect">
            <a:avLst/>
          </a:prstGeom>
        </p:spPr>
      </p:pic>
      <p:sp>
        <p:nvSpPr>
          <p:cNvPr id="5" name="Title 1"/>
          <p:cNvSpPr txBox="1">
            <a:spLocks/>
          </p:cNvSpPr>
          <p:nvPr/>
        </p:nvSpPr>
        <p:spPr>
          <a:xfrm>
            <a:off x="457200" y="103733"/>
            <a:ext cx="8229600" cy="846667"/>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3200" noProof="0" dirty="0" smtClean="0">
                <a:latin typeface="Arial" panose="020B0604020202020204" pitchFamily="34" charset="0"/>
                <a:ea typeface="+mj-ea"/>
                <a:cs typeface="Arial" panose="020B0604020202020204" pitchFamily="34" charset="0"/>
              </a:rPr>
              <a:t>IMPORTANCE OF MEDIA COVERAGE</a:t>
            </a:r>
            <a:endParaRPr kumimoji="0" lang="en-US" sz="320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6" name="TextBox 5"/>
          <p:cNvSpPr txBox="1"/>
          <p:nvPr/>
        </p:nvSpPr>
        <p:spPr>
          <a:xfrm>
            <a:off x="926757" y="1964721"/>
            <a:ext cx="7599405" cy="4616648"/>
          </a:xfrm>
          <a:prstGeom prst="rect">
            <a:avLst/>
          </a:prstGeom>
          <a:noFill/>
        </p:spPr>
        <p:txBody>
          <a:bodyPr wrap="square" rtlCol="0">
            <a:spAutoFit/>
          </a:bodyPr>
          <a:lstStyle/>
          <a:p>
            <a:pPr marL="285750" indent="-285750">
              <a:spcBef>
                <a:spcPts val="800"/>
              </a:spcBef>
              <a:spcAft>
                <a:spcPts val="800"/>
              </a:spcAft>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We often send these clips to policymakers to alert them of the issues we are facing. The more high-profile media coverage we received, the more attention policymakers will pay to our issues.</a:t>
            </a:r>
          </a:p>
          <a:p>
            <a:pPr marL="285750" indent="-285750">
              <a:spcBef>
                <a:spcPts val="800"/>
              </a:spcBef>
              <a:spcAft>
                <a:spcPts val="800"/>
              </a:spcAft>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Media placement means an increased understanding of the issues in the public, both inside and outside the industry. </a:t>
            </a:r>
          </a:p>
          <a:p>
            <a:pPr marL="285750" indent="-285750">
              <a:spcBef>
                <a:spcPts val="800"/>
              </a:spcBef>
              <a:spcAft>
                <a:spcPts val="800"/>
              </a:spcAft>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Media attention increases NAHU name recognition and branding.</a:t>
            </a:r>
          </a:p>
          <a:p>
            <a:pPr marL="285750" indent="-285750">
              <a:spcBef>
                <a:spcPts val="800"/>
              </a:spcBef>
              <a:spcAft>
                <a:spcPts val="800"/>
              </a:spcAft>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We do not pay for our media placements. All coverage received by our members is free business promotion, which promotes NAHU members as subject-matter experts.</a:t>
            </a:r>
          </a:p>
          <a:p>
            <a:pPr marL="285750" indent="-285750">
              <a:spcBef>
                <a:spcPts val="800"/>
              </a:spcBef>
              <a:spcAft>
                <a:spcPts val="800"/>
              </a:spcAft>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Good information and solid sound bytes provided by an NAHU member means other reporters will want to use that member as a resource.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3362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TotalTime>
  <Words>950</Words>
  <Application>Microsoft Office PowerPoint</Application>
  <PresentationFormat>On-screen Show (4:3)</PresentationFormat>
  <Paragraphs>68</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ReDonah Anderson</dc:creator>
  <cp:lastModifiedBy>ReDonah Anderson</cp:lastModifiedBy>
  <cp:revision>48</cp:revision>
  <dcterms:created xsi:type="dcterms:W3CDTF">2016-04-12T15:29:34Z</dcterms:created>
  <dcterms:modified xsi:type="dcterms:W3CDTF">2016-07-18T16:18:25Z</dcterms:modified>
</cp:coreProperties>
</file>