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2047" autoAdjust="0"/>
    <p:restoredTop sz="94502" autoAdjust="0"/>
  </p:normalViewPr>
  <p:slideViewPr>
    <p:cSldViewPr>
      <p:cViewPr>
        <p:scale>
          <a:sx n="90" d="100"/>
          <a:sy n="90" d="100"/>
        </p:scale>
        <p:origin x="38" y="96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4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1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9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5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0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8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8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3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2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9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9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hyperlink" Target="http://www.nahu.org/media/media/kit/NAHUSocialMediaReporOctober2016.pdf" TargetMode="Externa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hu.org/media/reports/MHR_October_2016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hu.org/media/reports/MHR_October_2016.xls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hu.org/media/reports/MHR_October_2016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hu.org/media/reports/MHR_October_2016.xls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owerpoint Template 04-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3938"/>
            <a:ext cx="9144000" cy="686193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62000" y="3991232"/>
            <a:ext cx="8229600" cy="1266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r" defTabSz="457200">
              <a:spcBef>
                <a:spcPct val="0"/>
              </a:spcBef>
              <a:defRPr/>
            </a:pPr>
            <a:r>
              <a:rPr lang="en-US" sz="48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October's </a:t>
            </a:r>
            <a:r>
              <a:rPr lang="en-US" sz="4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Media Hit Report</a:t>
            </a:r>
            <a:endParaRPr kumimoji="0" lang="en-US" sz="48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9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Callout 1 3"/>
          <p:cNvSpPr/>
          <p:nvPr/>
        </p:nvSpPr>
        <p:spPr>
          <a:xfrm>
            <a:off x="4495800" y="152400"/>
            <a:ext cx="4495799" cy="2895600"/>
          </a:xfrm>
          <a:prstGeom prst="borderCallout1">
            <a:avLst>
              <a:gd name="adj1" fmla="val 58438"/>
              <a:gd name="adj2" fmla="val -2298"/>
              <a:gd name="adj3" fmla="val 28244"/>
              <a:gd name="adj4" fmla="val -34763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391179"/>
            <a:ext cx="335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NEWS BY </a:t>
            </a:r>
          </a:p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U.S. MAP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186088" y="3152393"/>
            <a:ext cx="6564889" cy="2867407"/>
          </a:xfrm>
          <a:prstGeom prst="borderCallout1">
            <a:avLst>
              <a:gd name="adj1" fmla="val 37026"/>
              <a:gd name="adj2" fmla="val -44395"/>
              <a:gd name="adj3" fmla="val 38092"/>
              <a:gd name="adj4" fmla="val -44461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6" idx="0"/>
          </p:cNvCxnSpPr>
          <p:nvPr/>
        </p:nvCxnSpPr>
        <p:spPr>
          <a:xfrm>
            <a:off x="7239000" y="5029200"/>
            <a:ext cx="685800" cy="87469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29400" y="5903893"/>
            <a:ext cx="259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CHART BY STATE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32" y="3381280"/>
            <a:ext cx="6248400" cy="240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77" y="290861"/>
            <a:ext cx="4140200" cy="261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5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4647"/>
            <a:ext cx="9143999" cy="463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7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019800" cy="51848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53000" y="23622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371" y="3872987"/>
            <a:ext cx="699013" cy="6990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709384" y="228600"/>
            <a:ext cx="23584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NAHU's Twitter page has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8,537 followers</a:t>
            </a:r>
            <a:r>
              <a:rPr lang="en-US" sz="15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NAHU tweeted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87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</a:t>
            </a:r>
            <a:r>
              <a:rPr lang="en-US" sz="1500" dirty="0"/>
              <a:t> over this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NAHU's tweets earned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56,700 impressions</a:t>
            </a:r>
            <a:r>
              <a:rPr lang="en-US" sz="1500" dirty="0"/>
              <a:t>, averaging roughly </a:t>
            </a:r>
            <a:r>
              <a:rPr lang="en-US" sz="1500" dirty="0" smtClean="0"/>
              <a:t>2,000 </a:t>
            </a:r>
            <a:r>
              <a:rPr lang="en-US" sz="1500" dirty="0"/>
              <a:t>impressions per day.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NAHU's tweets had an average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engagement rate </a:t>
            </a:r>
            <a:r>
              <a:rPr lang="en-US" sz="1500" dirty="0"/>
              <a:t>of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percent</a:t>
            </a:r>
            <a:r>
              <a:rPr lang="en-US" sz="1500" dirty="0"/>
              <a:t>, receiving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230 link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clicks,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227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retweets, and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111 likes</a:t>
            </a:r>
            <a:r>
              <a:rPr lang="en-US" sz="1500" dirty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09384" y="3769310"/>
            <a:ext cx="235841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NAHU's Facebook page has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3,089 likes</a:t>
            </a:r>
            <a:r>
              <a:rPr lang="en-US" sz="15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NAHU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posted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83 times</a:t>
            </a:r>
            <a:r>
              <a:rPr lang="en-US" sz="1500" dirty="0"/>
              <a:t>. NAHU's Facebook posts reached roughly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241 people per day</a:t>
            </a:r>
            <a:r>
              <a:rPr lang="en-US" sz="15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NAHU's posts were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 </a:t>
            </a:r>
            <a:r>
              <a:rPr lang="en-US" sz="15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around </a:t>
            </a:r>
            <a:r>
              <a:rPr lang="en-US" sz="1500" b="1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 per day </a:t>
            </a:r>
            <a:r>
              <a:rPr lang="en-US" sz="1500" dirty="0"/>
              <a:t>and people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reacted </a:t>
            </a:r>
            <a:r>
              <a:rPr lang="en-US" sz="15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roughly </a:t>
            </a:r>
            <a:r>
              <a:rPr lang="en-US" sz="1500" b="1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 day</a:t>
            </a:r>
            <a:r>
              <a:rPr lang="en-US" sz="1500" dirty="0"/>
              <a:t>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28600"/>
            <a:ext cx="765784" cy="87203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135375" y="6367046"/>
            <a:ext cx="479882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Review </a:t>
            </a:r>
            <a:r>
              <a:rPr lang="en-US" sz="1600" b="1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October</a:t>
            </a:r>
            <a:r>
              <a:rPr lang="en-US" sz="1600" b="1" cap="none" spc="0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’s Social Media </a:t>
            </a:r>
            <a:r>
              <a:rPr lang="en-US" sz="1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Analytics</a:t>
            </a:r>
            <a:endParaRPr lang="en-US" sz="1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900"/>
            <a:ext cx="2286000" cy="152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7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owerpoint Template 05-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103733"/>
            <a:ext cx="8229600" cy="846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noProof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IMPORTANCE OF MEDIA COVERAGE</a:t>
            </a:r>
            <a:endParaRPr kumimoji="0" lang="en-US" sz="3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6757" y="1964721"/>
            <a:ext cx="759940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often send these clips to policymakers to alert them of the issues we are facing. The more high-profile media coverage we received, the more attention policymakers will pay to our issues.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Media placement means an increased understanding of the issues in the public, both inside and outside the industry. 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Media attention increases NAHU name recognition and branding.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do not pay for our media placements. All coverage received by our members is free business promotion, which promotes NAHU members as subject-matter experts.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Good information and solid sound bytes provided by an NAHU member means other reporters will want to use that member as a resource.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07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1752600" y="1600200"/>
            <a:ext cx="5638800" cy="4953000"/>
          </a:xfrm>
          <a:prstGeom prst="ellipse">
            <a:avLst/>
          </a:prstGeom>
          <a:solidFill>
            <a:schemeClr val="bg2">
              <a:alpha val="55000"/>
            </a:schemeClr>
          </a:solidFill>
          <a:ln w="85725" cap="sq" cmpd="tri">
            <a:solidFill>
              <a:srgbClr val="00539B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2123182"/>
            <a:ext cx="495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Total Press Hits </a:t>
            </a:r>
          </a:p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Month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1800" y="35814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475</a:t>
            </a:r>
            <a:endParaRPr lang="en-US" sz="1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1918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 By Type </a:t>
            </a:r>
            <a:endParaRPr lang="en-US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04800" y="1752600"/>
            <a:ext cx="4267200" cy="4267200"/>
          </a:xfrm>
          <a:prstGeom prst="ellipse">
            <a:avLst/>
          </a:prstGeom>
          <a:solidFill>
            <a:schemeClr val="bg1">
              <a:alpha val="75000"/>
            </a:schemeClr>
          </a:solidFill>
          <a:ln w="41275" cmpd="tri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1770995"/>
            <a:ext cx="3505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ONLINE: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Alaska Dispatch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News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Atlanta Journal-Constitution</a:t>
            </a:r>
          </a:p>
          <a:p>
            <a:pPr algn="ctr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CNNMoney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Columbia Star 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Dallas Morning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News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Moines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Yahoo!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Finance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Omaha World-Herald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Orange County Register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POLITICO 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Standard-Examiner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TIME Magazine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800600" y="1752600"/>
            <a:ext cx="4267200" cy="4267200"/>
          </a:xfrm>
          <a:prstGeom prst="ellipse">
            <a:avLst/>
          </a:prstGeom>
          <a:solidFill>
            <a:schemeClr val="bg1">
              <a:alpha val="78000"/>
            </a:schemeClr>
          </a:solidFill>
          <a:ln w="41275" cmpd="tri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81600" y="1981200"/>
            <a:ext cx="3505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NEWSPAPERS: 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Chicago Tribune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Roanoke Times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New York Times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Dallas Morning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News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Dayton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Daily News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Moines Register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San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Diego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Union-Tribune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Louis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Post-Dispatch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Greensboro News &amp; Record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Winston-Salem Journal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Virginian-Pilot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7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6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1918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 By Type </a:t>
            </a:r>
            <a:endParaRPr lang="en-US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04800" y="1752600"/>
            <a:ext cx="4267200" cy="4267200"/>
          </a:xfrm>
          <a:prstGeom prst="ellipse">
            <a:avLst/>
          </a:prstGeom>
          <a:solidFill>
            <a:schemeClr val="bg1">
              <a:alpha val="75000"/>
            </a:schemeClr>
          </a:solidFill>
          <a:ln w="41275" cmpd="tri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76200" y="2096631"/>
            <a:ext cx="4953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 PUBS 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MAGAZINES: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Healthcare Payer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News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Kaiser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Health News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LifeHealthPro</a:t>
            </a:r>
          </a:p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BenefitsPro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Insurance and Financial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Advisor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Insurance Business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America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Best's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Agency Sales Magazine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Journal Record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800600" y="1752600"/>
            <a:ext cx="4267200" cy="4267200"/>
          </a:xfrm>
          <a:prstGeom prst="ellipse">
            <a:avLst/>
          </a:prstGeom>
          <a:solidFill>
            <a:schemeClr val="bg1">
              <a:alpha val="78000"/>
            </a:schemeClr>
          </a:solidFill>
          <a:ln w="41275" cmpd="tri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29200" y="2014478"/>
            <a:ext cx="396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BROADCAST: </a:t>
            </a:r>
          </a:p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Majic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102.3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Chad Hartman - WCCO-AM</a:t>
            </a:r>
          </a:p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NewsChannel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10 This Morning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FOX News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CNBC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FOX News Channel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WTOL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KFDA-TV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WECT-TV 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KTRS-AM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WBOY-TV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99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1918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Hits by Region/State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2401" y="3276601"/>
            <a:ext cx="4267200" cy="3429000"/>
          </a:xfrm>
          <a:prstGeom prst="roundRect">
            <a:avLst/>
          </a:prstGeom>
          <a:solidFill>
            <a:schemeClr val="bg2">
              <a:alpha val="49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495800" y="1414130"/>
            <a:ext cx="4495799" cy="3462670"/>
          </a:xfrm>
          <a:prstGeom prst="roundRect">
            <a:avLst/>
          </a:prstGeom>
          <a:solidFill>
            <a:schemeClr val="bg2">
              <a:alpha val="49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3429000"/>
            <a:ext cx="4343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Connecticut: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Maine: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</a:t>
            </a: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Healthcare Payer News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Massachusetts: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hit 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Fidelity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Hampshire: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York: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32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Kelly File - FOX News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Channel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New York Times, FOX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Business, POLITICO,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CNNMoney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TIME Magazine (2), 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FOX News Channel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(4), PR Newswire (2), My informs (9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), Daily Gazette,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WRVO, WNYC-FM (2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Patch (3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), Yahoo Finance (3),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WABC-AM &amp;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Kilmeade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Friends - FOX News Radio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Rhode Island: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3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GoLocalProv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News (3) 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Vermont: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1568946"/>
            <a:ext cx="44196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Delaware: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3 hits</a:t>
            </a:r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Benzinga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WGMD-FM (2)</a:t>
            </a:r>
            <a:endParaRPr lang="en-US" sz="12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Washington, D.C.: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6 hits 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Kaiser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Health News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(3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), Washington Free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Beacon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The Daily Signal &amp; EIN News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Publications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Maryland: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3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Citybizlist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Insurance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and Financial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Advisor &amp;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PRWeb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Jersey: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8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CNBC, Courier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News, Best's Review, NJBIZ (2),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Home News Tribune &amp;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BestWire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Pennsylvania: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7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Pottsville Republican &amp;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Herald (2),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Scranton Times-Tribune,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Standard-Speaker (2),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ProducersWEB.com &amp;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GantDaily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Virginia: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6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Roanoke Times, Virginian-Pilot, WUPV-TV,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WWBT-TV,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Independent Agent &amp;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Targeted News Service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05400" y="512576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</a:t>
            </a:r>
            <a:r>
              <a:rPr 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endParaRPr lang="en-U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253496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1 </a:t>
            </a:r>
            <a:endParaRPr lang="en-U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1918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Hits by Region/State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6200" y="1905000"/>
            <a:ext cx="4572000" cy="3754160"/>
          </a:xfrm>
          <a:prstGeom prst="roundRect">
            <a:avLst/>
          </a:prstGeom>
          <a:solidFill>
            <a:schemeClr val="bg2">
              <a:alpha val="90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2102346"/>
            <a:ext cx="4495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Illinois: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10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Chicago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Tribune (3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), Chicago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Sun-Times, Sauk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Valley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Newspaper (2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), Agency Sales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Magazine, Becker's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ASC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Review,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Manufacturing Close-Up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&amp; RealClearPolitics.com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Indiana: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0 hits  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Journal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Gazette (5), WFIE-TV (2), WCSI (2) &amp; WBND-TV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Kentucky: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4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State Journal, Times-Tribune &amp; WAVE-TV (2)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Michigan: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Herald-Palladium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Ohio: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8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Dayton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Daily (2), States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News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Service (2), WTOL-TV, WXIX-TV &amp; WFMJ-TV (2)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West Virginia: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3 hits </a:t>
            </a:r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WVNS-TV, WBOY-TV &amp; WTRF-TV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76800" y="3111795"/>
            <a:ext cx="4267200" cy="3212805"/>
          </a:xfrm>
          <a:prstGeom prst="roundRect">
            <a:avLst/>
          </a:prstGeom>
          <a:solidFill>
            <a:schemeClr val="bg2">
              <a:alpha val="90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29200" y="3298210"/>
            <a:ext cx="434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Iowa: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3 hits</a:t>
            </a:r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Des Moines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Register (2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&amp; Iowa City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Press-Citizen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Minnesota: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14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KEYC-TV, Star Tribune (10) &amp; Minneapolis/St. Paul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Business Journal, St. Paul Pioneer Press, Chad Hartman -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WCCO-AM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Nebraska: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4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Omaha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World-Herald &amp;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KLKN-TV (2)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North Dakota: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 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South Dakota: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 sz="12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Wisconsin: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hit</a:t>
            </a:r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WKBT-TV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565916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</a:t>
            </a:r>
            <a:r>
              <a:rPr lang="en-US" sz="44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4400" b="1" spc="50" dirty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57800" y="228600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</a:t>
            </a:r>
            <a:r>
              <a:rPr lang="en-US" sz="44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4400" b="1" spc="50" dirty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7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0600" y="1918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Hits by Region/State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0" y="2781300"/>
            <a:ext cx="4419600" cy="3955554"/>
          </a:xfrm>
          <a:prstGeom prst="roundRect">
            <a:avLst/>
          </a:prstGeom>
          <a:solidFill>
            <a:schemeClr val="bg2">
              <a:alpha val="49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648200" y="1219200"/>
            <a:ext cx="4495800" cy="3982760"/>
          </a:xfrm>
          <a:prstGeom prst="roundRect">
            <a:avLst/>
          </a:prstGeom>
          <a:solidFill>
            <a:schemeClr val="bg2">
              <a:alpha val="49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" y="2984480"/>
            <a:ext cx="434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Alabama: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4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hits</a:t>
            </a:r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WAFF-TV (2) &amp; WSFA-TV (2)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Florida: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7 hits  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WFLX-TV 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2),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WBBH-TV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BizPac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Review, Financial Buzz, Brian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Kilmeade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- WOKV-AM &amp; Close-Up Media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Georgia: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7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WLTZ-TV (2),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WALB-TV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(2), WFXG-TV,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WTVM-TV (2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 &amp;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Atlanta Journal-Constitution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Mississippi: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4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WDAM-TV 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WLOX-TV 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North Carolina: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10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Greensboro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News &amp; Record (5),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Winston-Salem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Journal (2), Star-News &amp;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WECT-TV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South Carolina: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5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hits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Columbia Star, WCSC-TV (2), WIS-TV &amp; WMBE-TV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Tennessee: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6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Daily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News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Patriot Post, WRCB-TV &amp; WMC-TV (3)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8200" y="1384280"/>
            <a:ext cx="449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Arkansas: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KFSM-TV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Kansas: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Louisiana: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3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KSLA-TV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WAFB-TV 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Missouri: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7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St. Louis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Post-Dispatch (5), KFVS-TV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&amp; Night Shift with Scott Sherman - KTRS-AM (Big 550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Oklahoma: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5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KQCW-TV, KWTV-TV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KSWO-TV,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Journal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Record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&amp; KOTV-TV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Texas: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2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8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Dallas Morning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News (2),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San Antonio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Express-News(2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), Times Record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News (4)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Amarillo Globe-News, Austin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American-Statesman, KLTV-TV (2), KRHD-TV (2), KXXV-TV 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), KFDA-TV, KTRE-TV, KWES-TV, KAUZ-TV (2),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StockNod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Crossroads Today, BCNN1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NewsChannel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10 (4)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98120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</a:t>
            </a:r>
            <a:r>
              <a:rPr 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endParaRPr lang="en-U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05400" y="520196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</a:t>
            </a:r>
            <a:r>
              <a:rPr 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endParaRPr lang="en-U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90600" y="1918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Hits by Region/State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6200" y="1981200"/>
            <a:ext cx="4038600" cy="3144560"/>
          </a:xfrm>
          <a:prstGeom prst="roundRect">
            <a:avLst/>
          </a:prstGeom>
          <a:solidFill>
            <a:schemeClr val="bg2">
              <a:alpha val="90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" y="2057400"/>
            <a:ext cx="38862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Arizona: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4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KOLD-TV (2),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AZ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&amp; Jewish News of Greater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Phoenix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Colorado: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12 hits  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LifeHealthPro,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BenefitsPro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(3),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Durango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Herald (2),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Pharmacy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Choice (5) &amp;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Insurance Business America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Idaho: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 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Montana: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</a:t>
            </a:r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KRTV-TV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Mexico: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770 KKOB AM News Radio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Utah: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5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Daily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Herald (2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), Uintah Basin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Standard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&amp; Standard-Examiner, Vernal Express </a:t>
            </a: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Wyoming: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419600" y="3136880"/>
            <a:ext cx="4648200" cy="3492520"/>
          </a:xfrm>
          <a:prstGeom prst="roundRect">
            <a:avLst/>
          </a:prstGeom>
          <a:solidFill>
            <a:schemeClr val="bg2">
              <a:alpha val="90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0" y="3213080"/>
            <a:ext cx="434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Alaska: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2 hits</a:t>
            </a:r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Alaska Dispatch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News (2)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California: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23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San Francisco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Chronicle,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Orange County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Register, San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Diego Union-Tribune (2), Record Searchlight, Hit &amp; Run, DMN Newswire (2), KUSI-TV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(3),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KMJ-FM, KFMB-TV, KFMB-AM (760 AM Talk Radio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), Reason, Program Business, Spoke, Valley Post &amp; Before It’s News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Hawaii: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KHNL-TV 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Nevada: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KTVN-TV    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Oregon: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2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The Bulletin 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Washington: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5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Seattle Post‑Intelligencer, Seattle Times, KNDO-TV (2) &amp; KHQ-TV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800" y="520196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</a:t>
            </a:r>
            <a:r>
              <a:rPr lang="en-US" sz="44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4400" b="1" spc="50" dirty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05400" y="222248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8</a:t>
            </a:r>
            <a:endParaRPr lang="en-US" sz="4400" b="1" spc="50" dirty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7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Callout 1 3"/>
          <p:cNvSpPr/>
          <p:nvPr/>
        </p:nvSpPr>
        <p:spPr>
          <a:xfrm>
            <a:off x="3276600" y="634553"/>
            <a:ext cx="5791200" cy="2794447"/>
          </a:xfrm>
          <a:prstGeom prst="borderCallout1">
            <a:avLst>
              <a:gd name="adj1" fmla="val 58438"/>
              <a:gd name="adj2" fmla="val -2298"/>
              <a:gd name="adj3" fmla="val 28244"/>
              <a:gd name="adj4" fmla="val -34763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3665" y="304800"/>
            <a:ext cx="213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CHART BY TONE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76200" y="4038600"/>
            <a:ext cx="6172200" cy="2487976"/>
          </a:xfrm>
          <a:prstGeom prst="borderCallout1">
            <a:avLst>
              <a:gd name="adj1" fmla="val 37026"/>
              <a:gd name="adj2" fmla="val -44395"/>
              <a:gd name="adj3" fmla="val 38092"/>
              <a:gd name="adj4" fmla="val -44461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400800" y="4876800"/>
            <a:ext cx="1033931" cy="55553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10400" y="5446693"/>
            <a:ext cx="205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CHART BY MEDIA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65" y="4191000"/>
            <a:ext cx="5846135" cy="214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231" y="819067"/>
            <a:ext cx="5595938" cy="243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17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</TotalTime>
  <Words>1188</Words>
  <Application>Microsoft Office PowerPoint</Application>
  <PresentationFormat>On-screen Show (4:3)</PresentationFormat>
  <Paragraphs>180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ReDonah Anderson</dc:creator>
  <cp:lastModifiedBy>Illana Maze</cp:lastModifiedBy>
  <cp:revision>181</cp:revision>
  <dcterms:created xsi:type="dcterms:W3CDTF">2016-05-25T13:52:28Z</dcterms:created>
  <dcterms:modified xsi:type="dcterms:W3CDTF">2017-08-30T23:42:46Z</dcterms:modified>
</cp:coreProperties>
</file>