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35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4FD3-DC55-4598-87F5-A7D1DB939A1E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81974-4A14-4F2D-A582-64CE94325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0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4FD3-DC55-4598-87F5-A7D1DB939A1E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81974-4A14-4F2D-A582-64CE94325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28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4FD3-DC55-4598-87F5-A7D1DB939A1E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81974-4A14-4F2D-A582-64CE94325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08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4FD3-DC55-4598-87F5-A7D1DB939A1E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81974-4A14-4F2D-A582-64CE94325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95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4FD3-DC55-4598-87F5-A7D1DB939A1E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81974-4A14-4F2D-A582-64CE94325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11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4FD3-DC55-4598-87F5-A7D1DB939A1E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81974-4A14-4F2D-A582-64CE94325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8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4FD3-DC55-4598-87F5-A7D1DB939A1E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81974-4A14-4F2D-A582-64CE94325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4FD3-DC55-4598-87F5-A7D1DB939A1E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81974-4A14-4F2D-A582-64CE94325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07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4FD3-DC55-4598-87F5-A7D1DB939A1E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81974-4A14-4F2D-A582-64CE94325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2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4FD3-DC55-4598-87F5-A7D1DB939A1E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81974-4A14-4F2D-A582-64CE94325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40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4FD3-DC55-4598-87F5-A7D1DB939A1E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81974-4A14-4F2D-A582-64CE94325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6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B4FD3-DC55-4598-87F5-A7D1DB939A1E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81974-4A14-4F2D-A582-64CE94325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nahu.org/media/media/kit/NAHU%20Social%20Media%20Report%20-%20May%202016.pdf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hu.org/media/reports/MHR_May_2016.xls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nahu.org/media/reports/April2016.xlsx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hu.org/media/reports/MHR_May_2016.xlsx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hu.org/media/reports/April2016.xls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nahu.org/media/reports/MHR_May_2016.xlsx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hu.org/media/reports/MHR_May_2016.xlsx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owerpoint Template 04-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3938"/>
            <a:ext cx="9144000" cy="686193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62000" y="3991232"/>
            <a:ext cx="8229600" cy="1266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r" defTabSz="457200">
              <a:spcBef>
                <a:spcPct val="0"/>
              </a:spcBef>
              <a:defRPr/>
            </a:pPr>
            <a:r>
              <a:rPr lang="en-US" sz="4800" b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May's </a:t>
            </a:r>
            <a:r>
              <a:rPr lang="en-US" sz="48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Media Hit Report</a:t>
            </a:r>
            <a:endParaRPr kumimoji="0" lang="en-US" sz="48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90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Callout 1 3"/>
          <p:cNvSpPr/>
          <p:nvPr/>
        </p:nvSpPr>
        <p:spPr>
          <a:xfrm>
            <a:off x="4724400" y="634552"/>
            <a:ext cx="4419600" cy="3191933"/>
          </a:xfrm>
          <a:prstGeom prst="borderCallout1">
            <a:avLst>
              <a:gd name="adj1" fmla="val 58438"/>
              <a:gd name="adj2" fmla="val -2298"/>
              <a:gd name="adj3" fmla="val 28244"/>
              <a:gd name="adj4" fmla="val -34763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599" y="685800"/>
            <a:ext cx="4267201" cy="30480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1000780"/>
            <a:ext cx="335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NEWS BY </a:t>
            </a:r>
          </a:p>
          <a:p>
            <a:pPr algn="ctr"/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U.S. MAP</a:t>
            </a:r>
            <a:endParaRPr lang="en-US" sz="2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0" y="2999993"/>
            <a:ext cx="4572000" cy="3302000"/>
          </a:xfrm>
          <a:prstGeom prst="borderCallout1">
            <a:avLst>
              <a:gd name="adj1" fmla="val 37026"/>
              <a:gd name="adj2" fmla="val -44395"/>
              <a:gd name="adj3" fmla="val 38092"/>
              <a:gd name="adj4" fmla="val -44461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1" y="3063759"/>
            <a:ext cx="4412401" cy="3176993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4724400" y="4495800"/>
            <a:ext cx="1524000" cy="77218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86400" y="5267980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CHART BY STATE</a:t>
            </a:r>
            <a:endParaRPr lang="en-US" sz="2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699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575092"/>
            <a:ext cx="7391400" cy="528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46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6019800" cy="51848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53000" y="23622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4900"/>
            <a:ext cx="2286000" cy="1523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216" y="3628579"/>
            <a:ext cx="699013" cy="6990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934200" y="220429"/>
            <a:ext cx="2209800" cy="3131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NAHU's Twitter page has </a:t>
            </a:r>
            <a:r>
              <a:rPr lang="en-US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7,939 </a:t>
            </a:r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followers</a:t>
            </a:r>
            <a:r>
              <a:rPr lang="en-US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NAHU tweeted </a:t>
            </a:r>
            <a:r>
              <a:rPr lang="en-US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76 times</a:t>
            </a:r>
            <a:r>
              <a:rPr lang="en-US" sz="1400" dirty="0"/>
              <a:t> over this period</a:t>
            </a:r>
            <a:r>
              <a:rPr lang="en-US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NAHU's tweets earned </a:t>
            </a:r>
            <a:r>
              <a:rPr lang="en-US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95,700 impressions</a:t>
            </a:r>
            <a:r>
              <a:rPr lang="en-US" sz="1400" dirty="0"/>
              <a:t>, averaging roughly 3,100 impressions per day.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NAHU's </a:t>
            </a:r>
            <a:r>
              <a:rPr lang="en-US" sz="1400" dirty="0"/>
              <a:t>tweets had an average </a:t>
            </a:r>
            <a:r>
              <a:rPr lang="en-US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engagement rate </a:t>
            </a:r>
            <a:r>
              <a:rPr lang="en-US" sz="1400" dirty="0"/>
              <a:t>of 0.5 </a:t>
            </a:r>
            <a:r>
              <a:rPr lang="en-US" sz="1400" dirty="0" smtClean="0"/>
              <a:t>percent, </a:t>
            </a:r>
            <a:r>
              <a:rPr lang="en-US" sz="1400" dirty="0"/>
              <a:t>receiving </a:t>
            </a:r>
            <a:r>
              <a:rPr lang="en-US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215 link 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clicks</a:t>
            </a:r>
            <a:r>
              <a:rPr lang="en-US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64 retweets, and 105 likes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934200" y="3628579"/>
            <a:ext cx="2133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NAHU's Facebook page has </a:t>
            </a:r>
            <a:r>
              <a:rPr lang="en-US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2,926 likes</a:t>
            </a:r>
            <a:r>
              <a:rPr lang="en-US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NAHU </a:t>
            </a:r>
            <a:r>
              <a:rPr lang="en-US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posted 74 </a:t>
            </a:r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times</a:t>
            </a:r>
            <a:r>
              <a:rPr lang="en-US" sz="1400" dirty="0" smtClean="0"/>
              <a:t>. NAHU's </a:t>
            </a:r>
            <a:r>
              <a:rPr lang="en-US" sz="1400" dirty="0"/>
              <a:t>Facebook posts reached roughly </a:t>
            </a:r>
            <a:r>
              <a:rPr lang="en-US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987 people per day</a:t>
            </a:r>
            <a:r>
              <a:rPr lang="en-US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NAHU's </a:t>
            </a:r>
            <a:r>
              <a:rPr lang="en-US" sz="1400" dirty="0"/>
              <a:t>posts were </a:t>
            </a:r>
            <a:r>
              <a:rPr lang="en-US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shared around 13 times per day </a:t>
            </a:r>
            <a:r>
              <a:rPr lang="en-US" sz="1400" dirty="0"/>
              <a:t>and people </a:t>
            </a:r>
            <a:r>
              <a:rPr lang="en-US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reacted roughly 17 times per day</a:t>
            </a:r>
            <a:r>
              <a:rPr lang="en-US" sz="1400" dirty="0"/>
              <a:t>.</a:t>
            </a:r>
          </a:p>
          <a:p>
            <a:endParaRPr lang="en-US" sz="14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216" y="220429"/>
            <a:ext cx="765784" cy="87203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981200" y="5986046"/>
            <a:ext cx="4341625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cap="none" spc="0" dirty="0" smtClean="0">
                <a:ln w="1905"/>
                <a:solidFill>
                  <a:srgbClr val="7030A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Review </a:t>
            </a:r>
            <a:r>
              <a:rPr lang="en-US" sz="1600" b="1" dirty="0" smtClean="0">
                <a:ln w="1905"/>
                <a:solidFill>
                  <a:srgbClr val="7030A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May</a:t>
            </a:r>
            <a:r>
              <a:rPr lang="en-US" sz="1600" b="1" cap="none" spc="0" dirty="0" smtClean="0">
                <a:ln w="1905"/>
                <a:solidFill>
                  <a:srgbClr val="7030A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’s Social Media </a:t>
            </a:r>
            <a:r>
              <a:rPr lang="en-US" sz="16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Analytics</a:t>
            </a:r>
            <a:endParaRPr lang="en-US" sz="16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020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owerpoint Template 05-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103733"/>
            <a:ext cx="8229600" cy="846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noProof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IMPORTANCE OF MEDIA COVERAGE</a:t>
            </a:r>
            <a:endParaRPr kumimoji="0" lang="en-US" sz="3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6757" y="1964721"/>
            <a:ext cx="759940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often send these clips to policymakers to alert them of the issues we are facing. The more high-profile media coverage we received, the more attention policymakers will pay to our issues.</a:t>
            </a:r>
          </a:p>
          <a:p>
            <a:pPr marL="285750" indent="-285750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Media placement means an increased understanding of the issues in the public, both inside and outside the industry. </a:t>
            </a:r>
          </a:p>
          <a:p>
            <a:pPr marL="285750" indent="-285750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Media attention increases NAHU name recognition and branding.</a:t>
            </a:r>
          </a:p>
          <a:p>
            <a:pPr marL="285750" indent="-285750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do not pay for our media placements. All coverage received by our members is free business promotion, which promotes NAHU members as subject-matter experts.</a:t>
            </a:r>
          </a:p>
          <a:p>
            <a:pPr marL="285750" indent="-285750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Good information and solid sound bytes provided by an NAHU member means other reporters will want to use that member as a resource.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44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Oval 1"/>
          <p:cNvSpPr/>
          <p:nvPr/>
        </p:nvSpPr>
        <p:spPr>
          <a:xfrm>
            <a:off x="1752600" y="1600200"/>
            <a:ext cx="5638800" cy="4953000"/>
          </a:xfrm>
          <a:prstGeom prst="ellipse">
            <a:avLst/>
          </a:prstGeom>
          <a:solidFill>
            <a:schemeClr val="bg2">
              <a:alpha val="55000"/>
            </a:schemeClr>
          </a:solidFill>
          <a:ln w="85725" cap="sq" cmpd="tri">
            <a:solidFill>
              <a:srgbClr val="00539B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33600" y="2123182"/>
            <a:ext cx="4953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Total Press Hits </a:t>
            </a:r>
          </a:p>
          <a:p>
            <a:pPr algn="ctr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This Month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71800" y="3581400"/>
            <a:ext cx="342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211</a:t>
            </a:r>
            <a:endParaRPr lang="en-US" sz="12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08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0600" y="191869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 By Type </a:t>
            </a:r>
            <a:endParaRPr lang="en-US" sz="3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304800" y="1752600"/>
            <a:ext cx="4267200" cy="4267200"/>
          </a:xfrm>
          <a:prstGeom prst="ellipse">
            <a:avLst/>
          </a:prstGeom>
          <a:solidFill>
            <a:schemeClr val="bg1">
              <a:alpha val="75000"/>
            </a:schemeClr>
          </a:solidFill>
          <a:ln w="41275" cmpd="tri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2133600"/>
            <a:ext cx="3505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ONLINE: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Associated Press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Bloomberg News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Deseret News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Lubbock Avalanche-Journal 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POLITICO 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Staten Island Advance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St. Louis Post-Dispatch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Tulsa World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Washington Examiner</a:t>
            </a:r>
          </a:p>
        </p:txBody>
      </p:sp>
      <p:sp>
        <p:nvSpPr>
          <p:cNvPr id="7" name="Oval 6"/>
          <p:cNvSpPr/>
          <p:nvPr/>
        </p:nvSpPr>
        <p:spPr>
          <a:xfrm>
            <a:off x="4800600" y="1752600"/>
            <a:ext cx="4267200" cy="4267200"/>
          </a:xfrm>
          <a:prstGeom prst="ellipse">
            <a:avLst/>
          </a:prstGeom>
          <a:solidFill>
            <a:schemeClr val="bg1">
              <a:alpha val="78000"/>
            </a:schemeClr>
          </a:solidFill>
          <a:ln w="41275" cmpd="tri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05400" y="2240101"/>
            <a:ext cx="3657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NEWSPAPERS: 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Albuquerque Journal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Alaska Journal of Commerce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Asbury Park Press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Chicago Tribune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New Jersey Courier-Post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Greensboro News &amp; Record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Houston Chronicle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Oklahoman </a:t>
            </a:r>
          </a:p>
        </p:txBody>
      </p:sp>
    </p:spTree>
    <p:extLst>
      <p:ext uri="{BB962C8B-B14F-4D97-AF65-F5344CB8AC3E}">
        <p14:creationId xmlns:p14="http://schemas.microsoft.com/office/powerpoint/2010/main" val="274404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6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0600" y="191869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 By Type </a:t>
            </a:r>
            <a:endParaRPr lang="en-US" sz="3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304800" y="1752600"/>
            <a:ext cx="4267200" cy="4267200"/>
          </a:xfrm>
          <a:prstGeom prst="ellipse">
            <a:avLst/>
          </a:prstGeom>
          <a:solidFill>
            <a:schemeClr val="bg1">
              <a:alpha val="75000"/>
            </a:schemeClr>
          </a:solidFill>
          <a:ln w="41275" cmpd="tri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1981200"/>
            <a:ext cx="3581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TRADE PUBS &amp; MAGAZINES:</a:t>
            </a:r>
          </a:p>
          <a:p>
            <a:pPr algn="ctr"/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BenefitsPro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Business Journals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California Broker 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Employee Benefit 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Adviser 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LifeHealthPro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 Newswire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International Business Times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Insurance News Net</a:t>
            </a:r>
          </a:p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800600" y="1752600"/>
            <a:ext cx="4267200" cy="4267200"/>
          </a:xfrm>
          <a:prstGeom prst="ellipse">
            <a:avLst/>
          </a:prstGeom>
          <a:solidFill>
            <a:schemeClr val="bg1">
              <a:alpha val="78000"/>
            </a:schemeClr>
          </a:solidFill>
          <a:ln w="41275" cmpd="tri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34000" y="2166878"/>
            <a:ext cx="3276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BROADCAST: 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ABC News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NBC News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FOX News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CBS News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CNBC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99.5 FM Radio 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KLKN-TV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KOTV-TV 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WBOY-TV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821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0600" y="191869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Hits by Region/State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52400" y="3962401"/>
            <a:ext cx="4419599" cy="2666999"/>
          </a:xfrm>
          <a:prstGeom prst="roundRect">
            <a:avLst/>
          </a:prstGeom>
          <a:solidFill>
            <a:schemeClr val="bg2">
              <a:alpha val="49000"/>
            </a:schemeClr>
          </a:solidFill>
          <a:ln w="34925" cmpd="dbl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572001" y="1295400"/>
            <a:ext cx="4495799" cy="3329464"/>
          </a:xfrm>
          <a:prstGeom prst="roundRect">
            <a:avLst/>
          </a:prstGeom>
          <a:solidFill>
            <a:schemeClr val="bg2">
              <a:alpha val="49000"/>
            </a:schemeClr>
          </a:solidFill>
          <a:ln w="34925" cmpd="dbl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4038600"/>
            <a:ext cx="43434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Connecticut: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Maine: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Massachusetts: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 hit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  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RevCycle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Intelligence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New Hampshire: </a:t>
            </a:r>
            <a:r>
              <a:rPr 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New York: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14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Bloomberg News (2), Patch (5), Staten Island Advance, PR Newswire (2), International Business Times,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Minyanville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Ticker Technology and  Profit Quotes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Rhode Island: </a:t>
            </a:r>
            <a:r>
              <a:rPr 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7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GoLocalProv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News (5) &amp; WLNE-TV (2)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Vermont: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24400" y="1393210"/>
            <a:ext cx="43434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Delaware: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Washington, D.C.: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7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Associated Press (2), Washington Examiner (2), Leader's Edge Magazine &amp; Whistleblower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Maryland: </a:t>
            </a:r>
            <a:r>
              <a:rPr 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3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Insurance and Financial Advisor &amp; PR Web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New Jersey: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19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CNBC, Asbury Park Press (6), Home News Tribune (3), Courier-Post , SYS-CON Media,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BestWire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(2), Tapinto.net (2) &amp; Daily Journal.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Pennsylvania: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11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Insurance News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Net (4), Times-Tribune (2), Citizens Voice (2),WICU-TV (2) &amp; Pennsylvania Cable Network</a:t>
            </a:r>
            <a:endParaRPr lang="en-US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Virginia: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6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POLITICO, Employee Benefit Adviser (3) &amp; WUPV-TV 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05400" y="4876800"/>
            <a:ext cx="3505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REGION </a:t>
            </a:r>
            <a:r>
              <a:rPr lang="en-US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endParaRPr lang="en-US" sz="4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3400" y="3068360"/>
            <a:ext cx="3505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REGION 1 </a:t>
            </a:r>
            <a:endParaRPr lang="en-US" sz="4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86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428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0600" y="191869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Hits by Region/State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6200" y="2057400"/>
            <a:ext cx="4572000" cy="3048000"/>
          </a:xfrm>
          <a:prstGeom prst="roundRect">
            <a:avLst/>
          </a:prstGeom>
          <a:solidFill>
            <a:schemeClr val="bg2">
              <a:alpha val="90000"/>
            </a:schemeClr>
          </a:solidFill>
          <a:ln w="34925" cmpd="dbl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" y="2133600"/>
            <a:ext cx="4495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Illinois: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5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Chicago Tribune, WAND-TV, Sauk Valley (2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) &amp;  Register-Mail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Indiana: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2 hits  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WFIE-TV (2)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Kentucky: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3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Corbin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Times-Tribune,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WAVE-TV &amp; WDRB-TV 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Michigan: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 hit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WWTV-TV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Ohio: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7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Lima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News (2), WXIX-TV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(2), WTOL-TV, WOIO-TV &amp; WFMJ-TV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West Virginia: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4 </a:t>
            </a:r>
            <a:r>
              <a:rPr 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hits</a:t>
            </a:r>
            <a:endParaRPr lang="en-US" sz="1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2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WBOY-TV, WOWK-TV, WTRF-TV &amp; WVNS-TV 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876800" y="4228030"/>
            <a:ext cx="4267200" cy="2172770"/>
          </a:xfrm>
          <a:prstGeom prst="roundRect">
            <a:avLst/>
          </a:prstGeom>
          <a:solidFill>
            <a:schemeClr val="bg2">
              <a:alpha val="90000"/>
            </a:schemeClr>
          </a:solidFill>
          <a:ln w="34925" cmpd="dbl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34000" y="4419600"/>
            <a:ext cx="434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Iowa: </a:t>
            </a:r>
            <a:r>
              <a:rPr 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Minnesota: </a:t>
            </a:r>
            <a:r>
              <a:rPr 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Nebraska: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2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KLKN-TV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(2)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North Dakota: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South Dakota: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Wisconsin: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</a:p>
          <a:p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5354360"/>
            <a:ext cx="3505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REGION </a:t>
            </a:r>
            <a:r>
              <a:rPr lang="en-US" sz="4400" b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4400" b="1" spc="50" dirty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57800" y="3373160"/>
            <a:ext cx="3505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REGION </a:t>
            </a:r>
            <a:r>
              <a:rPr lang="en-US" sz="4400" b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4400" b="1" spc="50" dirty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96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7" y="1588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90600" y="191869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Hits by Region/State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0" y="2971800"/>
            <a:ext cx="4572000" cy="3675598"/>
          </a:xfrm>
          <a:prstGeom prst="roundRect">
            <a:avLst/>
          </a:prstGeom>
          <a:solidFill>
            <a:schemeClr val="bg2">
              <a:alpha val="49000"/>
            </a:schemeClr>
          </a:solidFill>
          <a:ln w="34925" cmpd="dbl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648200" y="1371600"/>
            <a:ext cx="4495800" cy="3657600"/>
          </a:xfrm>
          <a:prstGeom prst="roundRect">
            <a:avLst/>
          </a:prstGeom>
          <a:solidFill>
            <a:schemeClr val="bg2">
              <a:alpha val="49000"/>
            </a:schemeClr>
          </a:solidFill>
          <a:ln w="34925" cmpd="dbl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" y="3124200"/>
            <a:ext cx="441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Alabama: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5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its</a:t>
            </a:r>
            <a:endParaRPr lang="en-US" sz="1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Birmingham Business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Journal, WSFA-TV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(2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) &amp; WAFF-TV (2)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Florida: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4 hits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Cape Coral Breeze (2), Suncoast News &amp; WFLX-TV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Georgia: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4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WTVM-TV,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WTOC-TV, WALB-TV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&amp; WLTZ-TV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Mississippi: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6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Daily Times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Leader,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WLOX-TV (2), WDAM-TV (2) &amp; WLBT-TV 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North Carolina: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11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Greensboro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News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&amp; Record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(5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Star-News (2),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Tabor-Loris Tribune,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WSFX-TV, WECT-TV &amp;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Citybizlist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 Charlotte/Raleigh  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South Carolina: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5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WIS-TV,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WMBF-TV &amp;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WCSC-TV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Tennessee: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3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WRCB-TV(2) &amp; WMC-TV 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00600" y="1536680"/>
            <a:ext cx="43434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Arkansas: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1 hit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KAIT-TV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Kansas: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4 hits </a:t>
            </a:r>
            <a:endParaRPr lang="en-US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KFJX-TV(2), KCTV-TV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&amp; KOAM-TV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Louisiana: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2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KSLA-TV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&amp; KPLC-TV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Missouri: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4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St. Louis Post-Dispatch (2)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KFVS-TV (2)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Oklahoma: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7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Oklahoman, Tulsa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World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(2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), KQCW-TV, KSWO-TV, KWTV-TV &amp; KOTV-TV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Texas: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25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Lubbock Avalanche-Journal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(3),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Houston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Chronicle (2), My Sweet Charity, KLTV-TV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KRHD-TV (2), KCEN-TV (2), KBMT-TV, KTRE-TV, KTEN-TV (2), KWES-TV (2), KCBD-TV (2), KXXV-TV, KIII-TV (2), KAUZ-TV &amp; KYTX-TV (2)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133600"/>
            <a:ext cx="3505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REGION </a:t>
            </a:r>
            <a:r>
              <a:rPr lang="en-US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endParaRPr lang="en-US" sz="4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05400" y="5257800"/>
            <a:ext cx="3505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REGION </a:t>
            </a:r>
            <a:r>
              <a:rPr lang="en-US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 </a:t>
            </a:r>
            <a:endParaRPr lang="en-US" sz="4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45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90600" y="191869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Hits by Region/State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6200" y="2057400"/>
            <a:ext cx="4038600" cy="2819400"/>
          </a:xfrm>
          <a:prstGeom prst="roundRect">
            <a:avLst/>
          </a:prstGeom>
          <a:solidFill>
            <a:schemeClr val="bg2">
              <a:alpha val="90000"/>
            </a:schemeClr>
          </a:solidFill>
          <a:ln w="34925" cmpd="dbl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8600" y="2137588"/>
            <a:ext cx="43434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Arizona: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 hit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KOLD-TV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Colorado: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4 hits  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The Denver Business Journal &amp;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Pharmacy 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Choice (3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Idaho: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endParaRPr lang="en-US" sz="1200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Montana: </a:t>
            </a:r>
            <a:r>
              <a:rPr 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 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New Mexico: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 hit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Albuquerque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Journal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Utah: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3 hits</a:t>
            </a:r>
            <a:endParaRPr lang="en-US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Deseret News (3)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Wyoming: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419600" y="3637240"/>
            <a:ext cx="4648200" cy="3049588"/>
          </a:xfrm>
          <a:prstGeom prst="roundRect">
            <a:avLst/>
          </a:prstGeom>
          <a:solidFill>
            <a:schemeClr val="bg2">
              <a:alpha val="90000"/>
            </a:schemeClr>
          </a:solidFill>
          <a:ln w="34925" cmpd="dbl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572000" y="3789640"/>
            <a:ext cx="434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Alaska: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2 hits</a:t>
            </a:r>
            <a:endParaRPr lang="en-US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Alaska Journal of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Commerce (2)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California: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10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Marin Independent Journal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(2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), Program Business,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KUSI-TV (2), California Broker, Equities.com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BioSpace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TutorialFinder.com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Spoke 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Hawaii: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3 hits  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KHNL-TV &amp; KFVE-TV (2)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Nevada: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3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KTVN-TV (2) &amp; KVVU-TV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Oregon: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 hit</a:t>
            </a:r>
            <a:endParaRPr lang="en-US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KPTV-TV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Washington: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5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Wenatchee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KHQ-TV (2), KNDU-TV &amp; KNDO-TV 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4800" y="4953000"/>
            <a:ext cx="3505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REGION </a:t>
            </a:r>
            <a:r>
              <a:rPr lang="en-US" sz="4400" b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4400" b="1" spc="50" dirty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05400" y="2819400"/>
            <a:ext cx="3505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REGION 8</a:t>
            </a:r>
            <a:endParaRPr lang="en-US" sz="4400" b="1" spc="50" dirty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27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Callout 1 3"/>
          <p:cNvSpPr/>
          <p:nvPr/>
        </p:nvSpPr>
        <p:spPr>
          <a:xfrm>
            <a:off x="4724400" y="634552"/>
            <a:ext cx="4419600" cy="3191933"/>
          </a:xfrm>
          <a:prstGeom prst="borderCallout1">
            <a:avLst>
              <a:gd name="adj1" fmla="val 58438"/>
              <a:gd name="adj2" fmla="val -2298"/>
              <a:gd name="adj3" fmla="val 28244"/>
              <a:gd name="adj4" fmla="val -34763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27" y="685799"/>
            <a:ext cx="4265323" cy="30777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1000780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CHART BY TONE</a:t>
            </a:r>
            <a:endParaRPr lang="en-US" sz="2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0" y="2999993"/>
            <a:ext cx="4572000" cy="3302000"/>
          </a:xfrm>
          <a:prstGeom prst="borderCallout1">
            <a:avLst>
              <a:gd name="adj1" fmla="val 37026"/>
              <a:gd name="adj2" fmla="val -44395"/>
              <a:gd name="adj3" fmla="val 38092"/>
              <a:gd name="adj4" fmla="val -44461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1" y="3063759"/>
            <a:ext cx="4412401" cy="3176993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4724400" y="4495800"/>
            <a:ext cx="1524000" cy="77218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86400" y="5267980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CHART BY MEDIA</a:t>
            </a:r>
            <a:endParaRPr lang="en-US" sz="2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512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984</Words>
  <Application>Microsoft Office PowerPoint</Application>
  <PresentationFormat>On-screen Show (4:3)</PresentationFormat>
  <Paragraphs>166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ReDonah Anderson</dc:creator>
  <cp:lastModifiedBy>ReDonah Anderson</cp:lastModifiedBy>
  <cp:revision>44</cp:revision>
  <dcterms:created xsi:type="dcterms:W3CDTF">2016-06-03T18:22:26Z</dcterms:created>
  <dcterms:modified xsi:type="dcterms:W3CDTF">2016-06-09T16:46:55Z</dcterms:modified>
</cp:coreProperties>
</file>