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2" autoAdjust="0"/>
  </p:normalViewPr>
  <p:slideViewPr>
    <p:cSldViewPr>
      <p:cViewPr>
        <p:scale>
          <a:sx n="100" d="100"/>
          <a:sy n="100" d="100"/>
        </p:scale>
        <p:origin x="-864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038E-92A9-4A6C-8B21-2F81D32307EB}" type="datetimeFigureOut">
              <a:rPr lang="en-US" smtClean="0"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nahu.org/media/media/kit/NAHU%20Social%20Media%20Report%20-%20April%202016.pdf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April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April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April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April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nahu.org/media/reports/April2016.xlsx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Template 04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38"/>
            <a:ext cx="9144000" cy="68619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3991232"/>
            <a:ext cx="8229600" cy="126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 defTabSz="457200">
              <a:spcBef>
                <a:spcPct val="0"/>
              </a:spcBef>
              <a:defRPr/>
            </a:pPr>
            <a:r>
              <a:rPr lang="en-US" sz="4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April's Media Hit Report</a:t>
            </a:r>
            <a:endParaRPr kumimoji="0" lang="en-US" sz="4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4724400" y="634552"/>
            <a:ext cx="4419600" cy="3191933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27" y="762000"/>
            <a:ext cx="4258373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00078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NEWS BY </a:t>
            </a:r>
          </a:p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U.S. MAP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0" y="2999993"/>
            <a:ext cx="4572000" cy="3302000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" y="3063759"/>
            <a:ext cx="4412403" cy="31769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4495800"/>
            <a:ext cx="1524000" cy="7721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52679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STATE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2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75092"/>
            <a:ext cx="7391400" cy="528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19800" cy="518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236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57400" y="5458361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- Links to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NAHU's infographics </a:t>
            </a:r>
            <a:r>
              <a:rPr lang="en-US" sz="1600" dirty="0"/>
              <a:t>have been clicked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750 times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- Links to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NAHU's Brokers Making a Difference page </a:t>
            </a:r>
            <a:r>
              <a:rPr lang="en-US" sz="1600" dirty="0"/>
              <a:t>have been clicked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325 times.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3" y="5791200"/>
            <a:ext cx="1892697" cy="7545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2" y="523874"/>
            <a:ext cx="699013" cy="6990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10400" y="228600"/>
            <a:ext cx="2057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NAHU's </a:t>
            </a:r>
            <a:r>
              <a:rPr lang="en-US" sz="1600" dirty="0"/>
              <a:t>Facebook posts reach, on average,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1,016 unique individuals each day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NAHU's </a:t>
            </a:r>
            <a:r>
              <a:rPr lang="en-US" sz="1600" dirty="0"/>
              <a:t>posts received, on average,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 reactions per day </a:t>
            </a:r>
            <a:r>
              <a:rPr lang="en-US" sz="1600" dirty="0"/>
              <a:t>and were shared 10 times per day this month.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10400" y="3582412"/>
            <a:ext cx="2057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April, NAHU's profile was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visited 2,416 times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NAHU's tweets were seen on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2,000 times per day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this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NAHU's account gained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318 followers </a:t>
            </a:r>
            <a:r>
              <a:rPr lang="en-US" sz="1600" dirty="0"/>
              <a:t>this month.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41" y="3699966"/>
            <a:ext cx="765784" cy="8720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447800" y="4462046"/>
            <a:ext cx="434162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 April’s Social Media </a:t>
            </a:r>
            <a:r>
              <a:rPr 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Analytics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9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 Template 05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03733"/>
            <a:ext cx="8229600" cy="84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IMPORTANCE OF MEDIA COVERAGE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757" y="1964721"/>
            <a:ext cx="75994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often send these clips to policymakers to alert them of the issues we are facing. The more high-profile media coverage we received, the more attention policymakers will pay to our issues.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placement means an increased understanding of the issues in the public, both inside and outside the industry. 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attention increases NAHU name recognition and branding.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not pay for our media placements. All coverage received by our members is free business promotion, which promotes NAHU members as subject-matter experts.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information and solid sound bytes provided by an NAHU member means other reporters will want to use that member as a resource.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752600" y="1600200"/>
            <a:ext cx="5638800" cy="4953000"/>
          </a:xfrm>
          <a:prstGeom prst="ellipse">
            <a:avLst/>
          </a:prstGeom>
          <a:solidFill>
            <a:schemeClr val="bg2">
              <a:alpha val="55000"/>
            </a:schemeClr>
          </a:solidFill>
          <a:ln w="85725" cap="sq" cmpd="tri">
            <a:solidFill>
              <a:srgbClr val="00539B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12318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Press Hits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Month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176</a:t>
            </a:r>
            <a:endParaRPr lang="en-US" sz="1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981200"/>
            <a:ext cx="2667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Associated Press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Bloomberg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Boston Herald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Huffington Post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Good Day Sacramento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St. Louis Post-Dispatch Wichita Falls Times Reuters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Yahoo!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Yahoo! Finance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1981200"/>
            <a:ext cx="3276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NEWSPAPERS: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Chicago Tribune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Denver Post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Miami Herald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York Times Oklahoman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Roanoke Times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San Antonio Express-News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Minnesota Star Tribune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USA Today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 Times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981200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PUBS &amp; MAGAZINES:</a:t>
            </a: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Best's Review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Journals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Crain's Chicago Business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Benefit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Adviser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Fort Worth Business LifeHealthPro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Insurance News Net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Tallahassee Magazine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2014478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BROADCAST: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ABC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NBC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FOX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FOX Business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CNBC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99.5 FM Radio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KUSI-TV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CNS News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1" y="3429001"/>
            <a:ext cx="4267200" cy="3395932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95800" y="1295400"/>
            <a:ext cx="4495799" cy="259080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3582412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Connecticut: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LifeHealthPro,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Pharmacy Choice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Massachusetts: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Boston Herald, Boston Business Journal, The Republican, Life &amp; Health Advisor &amp; Worcester Business Journal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Hampshire: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Strategy Magazine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York: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Poughkeepsie Journal, International Business Times, New York Post, Modern Medicine, Patch,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ew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ork Daily News,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Minyanville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Media, BigNews.biz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Rhode Island: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GoLocalProv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Vermont: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1393210"/>
            <a:ext cx="4343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Delaware: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Benzinga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Washington, D.C.: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Maryland: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Insurance and Financial Advisor &amp; PR Web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Courier-Post, B.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Pennsylvania: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 News Net,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ProducersWEB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&amp; County Daily Times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Virginia: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Targeted News Service</a:t>
            </a: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4191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534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1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1905000"/>
            <a:ext cx="4572000" cy="327660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981200"/>
            <a:ext cx="449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Illinois: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Sauk Valley Newspaper, Daily Herald - Cook County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Press Release Point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Indiana: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Greater Fort Wayne 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Goshen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Journal Gazette, Evansville Courier &amp; Press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WFIE-TV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Kentucky: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WAVE-TV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Michigan: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Tribune, Advisor &amp; Source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Newspapers (2),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StreetInsider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Ohio: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Youngstown Business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Vindicator &amp; WFMJ-TV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 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76800" y="4228030"/>
            <a:ext cx="4267200" cy="255377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4419600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Iowa: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Freeman-Journal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Minnesota: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KEYC-TV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Nebraska: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Kearney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Hub (2)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KLKN-TV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KXMD-TV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Wisconsin: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278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3373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3581400"/>
            <a:ext cx="4419600" cy="3155454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200" y="1219200"/>
            <a:ext cx="4495800" cy="373380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3626346"/>
            <a:ext cx="434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Alabama: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Florida: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WFLX-TV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Georgia: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WLTZ-TV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WALB-TV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Atlanta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Mississippi: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WDAM-TV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Carolina: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Greensboro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Record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(8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Greater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Triad Business Journal, Kenly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News,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WECT-TV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Charlotte/Raleigh 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Carolina: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Greenville Business Magazine, Newberry Observer &amp; WCSC-TV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Tennessee: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Tennessean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384280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 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KFJX-TV &amp; KOAM-TV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Louisiana: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KSLA-TV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Missouri: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St. Louis Post-Dispatch (2)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Oklahoma: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Oklahoman (5)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Lubbock Avalanche-Journal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(4), Today in Amarillo - KAMR-TV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Houston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Chronicle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Times Record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Pasadena Citizen, Gilmer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Mirror (4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Pearland Journal, Deer Park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Broadcaster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Bay Area Citizen, Magnolia Potpourri, East Montgomery County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Houston Community Newspapers - Sugar Land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2), KLTV-TV,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KRHD-TV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KCEN-TV,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StockNod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Spring Observer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26873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51257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200" y="2057400"/>
            <a:ext cx="4038600" cy="281940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2137588"/>
            <a:ext cx="4343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Arizona: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KOLD-TV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Colorado: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(2), LifeHealthPro (3)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Pharmacy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Idaho: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Missoulian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Mexico: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Utah: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Deseret News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Wyoming: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3810000"/>
            <a:ext cx="4648200" cy="2966296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3962400"/>
            <a:ext cx="4343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Advocate,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Democrat,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Vallejo Times-Herald,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Mercury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Monterey County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KUSI-TV,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Inside East Bay Area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The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Reporter Newspaper, California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Broker (2),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BioSpace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Equities.com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Live Insurance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Hawaii: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 hit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KHNL-TV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Nevada: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Nevada Appeal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Oregon: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KNDO-TV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4953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2992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8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4724400" y="634552"/>
            <a:ext cx="4419600" cy="3191933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27" y="685799"/>
            <a:ext cx="4265324" cy="3077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0007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TONE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0" y="2999993"/>
            <a:ext cx="4572000" cy="3302000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" y="3063759"/>
            <a:ext cx="4412403" cy="3176993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4724400" y="4495800"/>
            <a:ext cx="1524000" cy="77218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86400" y="526798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MEDIA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905</Words>
  <Application>Microsoft Office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ReDonah Anderson</dc:creator>
  <cp:lastModifiedBy>ReDonah Anderson</cp:lastModifiedBy>
  <cp:revision>90</cp:revision>
  <dcterms:created xsi:type="dcterms:W3CDTF">2016-05-25T13:52:28Z</dcterms:created>
  <dcterms:modified xsi:type="dcterms:W3CDTF">2016-06-09T16:49:44Z</dcterms:modified>
</cp:coreProperties>
</file>