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68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4" r:id="rId14"/>
    <p:sldId id="289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2011</c:v>
                </c:pt>
                <c:pt idx="1">
                  <c:v>2014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292</c:v>
                </c:pt>
                <c:pt idx="1">
                  <c:v>461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972352"/>
        <c:axId val="32514816"/>
      </c:areaChart>
      <c:catAx>
        <c:axId val="31972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514816"/>
        <c:crosses val="autoZero"/>
        <c:auto val="1"/>
        <c:lblAlgn val="ctr"/>
        <c:lblOffset val="100"/>
        <c:noMultiLvlLbl val="0"/>
      </c:catAx>
      <c:valAx>
        <c:axId val="32514816"/>
        <c:scaling>
          <c:orientation val="minMax"/>
          <c:min val="200"/>
        </c:scaling>
        <c:delete val="1"/>
        <c:axPos val="l"/>
        <c:numFmt formatCode="General" sourceLinked="1"/>
        <c:majorTickMark val="out"/>
        <c:minorTickMark val="none"/>
        <c:tickLblPos val="nextTo"/>
        <c:crossAx val="3197235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0.03774</cdr:x>
      <cdr:y>0.68254</cdr:y>
    </cdr:from>
    <cdr:to>
      <cdr:x>0.23585</cdr:x>
      <cdr:y>0.87302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4800" y="3276600"/>
          <a:ext cx="16002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800" b="1" dirty="0" smtClean="0">
              <a:solidFill>
                <a:schemeClr val="bg1"/>
              </a:solidFill>
            </a:rPr>
            <a:t>2011 Membership</a:t>
          </a:r>
        </a:p>
        <a:p xmlns:a="http://schemas.openxmlformats.org/drawingml/2006/main">
          <a:pPr algn="ctr"/>
          <a:r>
            <a:rPr lang="en-US" sz="1800" b="1" dirty="0" smtClean="0">
              <a:solidFill>
                <a:schemeClr val="bg1"/>
              </a:solidFill>
            </a:rPr>
            <a:t>281</a:t>
          </a:r>
        </a:p>
        <a:p xmlns:a="http://schemas.openxmlformats.org/drawingml/2006/main">
          <a:pPr algn="ctr"/>
          <a:endParaRPr lang="en-US" sz="1600" b="1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5C7E0BD-33DE-4021-A6A6-6135A8BD3A48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42A4D91-485A-4A11-9932-897674B9CB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selinsk@hap.org" TargetMode="External"/><Relationship Id="rId2" Type="http://schemas.openxmlformats.org/officeDocument/2006/relationships/hyperlink" Target="mailto:mhoward1@hap.or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905000"/>
          </a:xfrm>
        </p:spPr>
        <p:txBody>
          <a:bodyPr/>
          <a:lstStyle/>
          <a:p>
            <a:r>
              <a:rPr lang="en-US" sz="6600" dirty="0" smtClean="0"/>
              <a:t>Using Programs to Drive Membership</a:t>
            </a:r>
            <a:br>
              <a:rPr lang="en-US" sz="6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How Metro Detroit AHU has used programs to grow their membership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905375"/>
            <a:ext cx="8001000" cy="5048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Steve Selinsky &amp; Michelle Howard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Set-Up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Confirm with hotel set-up, count, &amp; any special needs (5 days prior to meeting)</a:t>
            </a:r>
          </a:p>
          <a:p>
            <a:r>
              <a:rPr lang="en-US" sz="2200" dirty="0" smtClean="0"/>
              <a:t>Typical MDAHU meeting format</a:t>
            </a:r>
          </a:p>
          <a:p>
            <a:r>
              <a:rPr lang="en-US" sz="2200" dirty="0" smtClean="0"/>
              <a:t>Room Set-up</a:t>
            </a:r>
          </a:p>
          <a:p>
            <a:r>
              <a:rPr lang="en-US" sz="2200" dirty="0" smtClean="0"/>
              <a:t>AV Needs</a:t>
            </a:r>
          </a:p>
          <a:p>
            <a:pPr lvl="1"/>
            <a:r>
              <a:rPr lang="en-US" sz="2200" dirty="0" smtClean="0"/>
              <a:t>Factor costs</a:t>
            </a:r>
          </a:p>
          <a:p>
            <a:pPr lvl="1"/>
            <a:r>
              <a:rPr lang="en-US" sz="2200" dirty="0" err="1" smtClean="0"/>
              <a:t>Lavalier</a:t>
            </a:r>
            <a:r>
              <a:rPr lang="en-US" sz="2200" dirty="0" smtClean="0"/>
              <a:t> vs. podium</a:t>
            </a:r>
            <a:endParaRPr lang="en-US" sz="2200" dirty="0"/>
          </a:p>
          <a:p>
            <a:r>
              <a:rPr lang="en-US" sz="2200" dirty="0" smtClean="0"/>
              <a:t>PowerPoint presentation to promote sponsors, chapter, &amp; information (include next meeting info, special events, etc.)</a:t>
            </a:r>
          </a:p>
        </p:txBody>
      </p:sp>
    </p:spTree>
    <p:extLst>
      <p:ext uri="{BB962C8B-B14F-4D97-AF65-F5344CB8AC3E}">
        <p14:creationId xmlns:p14="http://schemas.microsoft.com/office/powerpoint/2010/main" val="15722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Set-Up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Who will run or emcee your meeting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Pledge of Allegiance</a:t>
            </a:r>
            <a:endParaRPr lang="en-US" sz="2200" dirty="0"/>
          </a:p>
          <a:p>
            <a:r>
              <a:rPr lang="en-US" sz="2200" dirty="0"/>
              <a:t>Stay on Time &amp; Stay on Agenda</a:t>
            </a:r>
          </a:p>
          <a:p>
            <a:r>
              <a:rPr lang="en-US" sz="2200" dirty="0"/>
              <a:t>Assign board members to work the room and be greeters</a:t>
            </a:r>
          </a:p>
          <a:p>
            <a:r>
              <a:rPr lang="en-US" sz="2200" dirty="0"/>
              <a:t>Questions/No Questions from audience</a:t>
            </a:r>
          </a:p>
          <a:p>
            <a:pPr lvl="1"/>
            <a:r>
              <a:rPr lang="en-US" sz="2200" dirty="0"/>
              <a:t>Pre-submit questions</a:t>
            </a:r>
          </a:p>
          <a:p>
            <a:pPr lvl="1"/>
            <a:r>
              <a:rPr lang="en-US" sz="2200" dirty="0"/>
              <a:t>Questions on cards</a:t>
            </a:r>
          </a:p>
          <a:p>
            <a:pPr lvl="1"/>
            <a:r>
              <a:rPr lang="en-US" sz="2200" dirty="0"/>
              <a:t>From the floor</a:t>
            </a:r>
          </a:p>
          <a:p>
            <a:r>
              <a:rPr lang="en-US" sz="2200" dirty="0" smtClean="0"/>
              <a:t>Speaker checklist</a:t>
            </a:r>
          </a:p>
          <a:p>
            <a:pPr lvl="1"/>
            <a:r>
              <a:rPr lang="en-US" sz="2200" dirty="0" smtClean="0"/>
              <a:t>Reconfirm speaker needs and expectations ahead of time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298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Slideshow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06" y="1857375"/>
            <a:ext cx="67073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06" y="1816291"/>
            <a:ext cx="6707388" cy="50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00" y="1828802"/>
            <a:ext cx="6741400" cy="502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86" y="1889171"/>
            <a:ext cx="6750228" cy="496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06" y="1810041"/>
            <a:ext cx="6707388" cy="504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3" y="1830579"/>
            <a:ext cx="6745814" cy="502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02" y="1816291"/>
            <a:ext cx="6812081" cy="50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9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 smtClean="0"/>
              <a:t>Michelle Howard</a:t>
            </a:r>
            <a:br>
              <a:rPr lang="en-US" sz="3200" b="1" dirty="0" smtClean="0"/>
            </a:br>
            <a:r>
              <a:rPr lang="en-US" sz="3200" b="1" dirty="0" smtClean="0">
                <a:hlinkClick r:id="rId2"/>
              </a:rPr>
              <a:t>mhoward1@hap.org</a:t>
            </a: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(248)443-8530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smtClean="0"/>
              <a:t>Steve </a:t>
            </a:r>
            <a:r>
              <a:rPr lang="en-US" sz="3200" b="1" dirty="0" err="1" smtClean="0"/>
              <a:t>Selinsky</a:t>
            </a: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>
                <a:hlinkClick r:id="rId3"/>
              </a:rPr>
              <a:t>sselinsk@hap.org</a:t>
            </a: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(248)443-4497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1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39" y="132417"/>
            <a:ext cx="7104322" cy="65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8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3278"/>
            <a:ext cx="8686800" cy="543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0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Programs To Drive Your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Biggest value you can bring to members on a local level is quality programming and education opportunities</a:t>
            </a:r>
            <a:endParaRPr lang="en-US" b="1" dirty="0"/>
          </a:p>
          <a:p>
            <a:pPr lvl="1"/>
            <a:r>
              <a:rPr lang="en-US" dirty="0" smtClean="0"/>
              <a:t>Focus on what agents want and need to succeed</a:t>
            </a:r>
          </a:p>
          <a:p>
            <a:pPr lvl="1"/>
            <a:r>
              <a:rPr lang="en-US" dirty="0" smtClean="0"/>
              <a:t>Target existing &amp; prospect membership</a:t>
            </a:r>
          </a:p>
          <a:p>
            <a:pPr lvl="1"/>
            <a:r>
              <a:rPr lang="en-US" dirty="0" smtClean="0"/>
              <a:t>Partner with your carriers</a:t>
            </a:r>
          </a:p>
          <a:p>
            <a:pPr lvl="1"/>
            <a:r>
              <a:rPr lang="en-US" dirty="0" smtClean="0"/>
              <a:t>Create programming that members value and cannot find other places</a:t>
            </a:r>
          </a:p>
          <a:p>
            <a:pPr lvl="1"/>
            <a:r>
              <a:rPr lang="en-US" dirty="0" smtClean="0"/>
              <a:t>Decide if Programs are revenue driver or membership driver</a:t>
            </a:r>
          </a:p>
          <a:p>
            <a:pPr lvl="1"/>
            <a:r>
              <a:rPr lang="en-US" dirty="0" smtClean="0"/>
              <a:t>Develop a marketing plan for programming </a:t>
            </a:r>
            <a:r>
              <a:rPr lang="en-US" smtClean="0"/>
              <a:t>and membership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Well Planned and promoted programs = More new and </a:t>
            </a:r>
            <a:r>
              <a:rPr lang="en-US" b="1" dirty="0" smtClean="0"/>
              <a:t>retained </a:t>
            </a:r>
            <a:r>
              <a:rPr lang="en-US" dirty="0" smtClean="0"/>
              <a:t>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Growth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674799"/>
              </p:ext>
            </p:extLst>
          </p:nvPr>
        </p:nvGraphicFramePr>
        <p:xfrm>
          <a:off x="533400" y="1600200"/>
          <a:ext cx="8534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6705600" y="2971800"/>
            <a:ext cx="16002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2015 Membership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460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771900" y="4267200"/>
            <a:ext cx="16002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63% Growth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150495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*500</a:t>
            </a:r>
            <a:br>
              <a:rPr lang="en-US" dirty="0" smtClean="0"/>
            </a:br>
            <a:r>
              <a:rPr lang="en-US" dirty="0" smtClean="0"/>
              <a:t>2015-2016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Meetings – Type &amp;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Breakfast, lunch, dinner, happy hour, no food and beverage</a:t>
            </a:r>
          </a:p>
          <a:p>
            <a:pPr lvl="2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Venue</a:t>
            </a:r>
          </a:p>
          <a:p>
            <a:pPr lvl="2"/>
            <a:r>
              <a:rPr lang="en-US" dirty="0" smtClean="0"/>
              <a:t>Hotel or banquet facility</a:t>
            </a:r>
          </a:p>
          <a:p>
            <a:pPr lvl="3"/>
            <a:r>
              <a:rPr lang="en-US" dirty="0" smtClean="0"/>
              <a:t>Room rental</a:t>
            </a:r>
          </a:p>
          <a:p>
            <a:pPr lvl="3"/>
            <a:r>
              <a:rPr lang="en-US" dirty="0" smtClean="0"/>
              <a:t>Food &amp; beverage minimum</a:t>
            </a:r>
          </a:p>
          <a:p>
            <a:pPr lvl="3"/>
            <a:r>
              <a:rPr lang="en-US" dirty="0" smtClean="0"/>
              <a:t>Deposits</a:t>
            </a:r>
          </a:p>
          <a:p>
            <a:pPr lvl="3"/>
            <a:r>
              <a:rPr lang="en-US" dirty="0" smtClean="0"/>
              <a:t>Cancellation policy</a:t>
            </a:r>
          </a:p>
          <a:p>
            <a:pPr lvl="3"/>
            <a:r>
              <a:rPr lang="en-US" dirty="0" smtClean="0"/>
              <a:t>AV costs</a:t>
            </a:r>
          </a:p>
          <a:p>
            <a:pPr lvl="3"/>
            <a:r>
              <a:rPr lang="en-US" dirty="0" smtClean="0"/>
              <a:t>Opportunity for reward points?</a:t>
            </a:r>
          </a:p>
          <a:p>
            <a:pPr lvl="2"/>
            <a:r>
              <a:rPr lang="en-US" dirty="0" smtClean="0"/>
              <a:t>Carrier offices, hospitals, community building, schools</a:t>
            </a:r>
          </a:p>
          <a:p>
            <a:pPr lvl="1"/>
            <a:r>
              <a:rPr lang="en-US" dirty="0" smtClean="0"/>
              <a:t>Length of meeting &amp; structure</a:t>
            </a:r>
          </a:p>
          <a:p>
            <a:pPr lvl="2"/>
            <a:r>
              <a:rPr lang="en-US" dirty="0" smtClean="0"/>
              <a:t>Sample MDAHU Agenda</a:t>
            </a:r>
          </a:p>
          <a:p>
            <a:pPr lvl="3"/>
            <a:r>
              <a:rPr lang="en-US" dirty="0" smtClean="0"/>
              <a:t>Networking/breakfast</a:t>
            </a:r>
          </a:p>
          <a:p>
            <a:pPr lvl="3"/>
            <a:r>
              <a:rPr lang="en-US" dirty="0" smtClean="0"/>
              <a:t>Updates</a:t>
            </a:r>
          </a:p>
          <a:p>
            <a:pPr lvl="3"/>
            <a:r>
              <a:rPr lang="en-US" dirty="0" smtClean="0"/>
              <a:t>Speaker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Agenda/Flyer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8" t="10056" r="6048" b="7787"/>
          <a:stretch/>
        </p:blipFill>
        <p:spPr bwMode="auto">
          <a:xfrm>
            <a:off x="2470530" y="1371600"/>
            <a:ext cx="4202941" cy="534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04" y="1371600"/>
            <a:ext cx="41893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Set Budget</a:t>
            </a:r>
          </a:p>
          <a:p>
            <a:pPr lvl="1"/>
            <a:r>
              <a:rPr lang="en-US" sz="1800" dirty="0" smtClean="0"/>
              <a:t>Sponsors</a:t>
            </a:r>
          </a:p>
          <a:p>
            <a:pPr lvl="2"/>
            <a:r>
              <a:rPr lang="en-US" dirty="0" smtClean="0"/>
              <a:t>Platinum sponsor approach vs. per meeting approach</a:t>
            </a:r>
          </a:p>
          <a:p>
            <a:pPr lvl="3"/>
            <a:r>
              <a:rPr lang="en-US" sz="1800" dirty="0" smtClean="0"/>
              <a:t>Sponsors’ benefit</a:t>
            </a:r>
          </a:p>
          <a:p>
            <a:pPr lvl="4"/>
            <a:r>
              <a:rPr lang="en-US" sz="1800" dirty="0" smtClean="0"/>
              <a:t>Table top</a:t>
            </a:r>
          </a:p>
          <a:p>
            <a:pPr lvl="4"/>
            <a:r>
              <a:rPr lang="en-US" sz="1800" dirty="0" smtClean="0"/>
              <a:t>Signage</a:t>
            </a:r>
          </a:p>
          <a:p>
            <a:pPr lvl="4"/>
            <a:r>
              <a:rPr lang="en-US" sz="1800" dirty="0" smtClean="0"/>
              <a:t>Logo on screen</a:t>
            </a:r>
          </a:p>
          <a:p>
            <a:pPr lvl="4"/>
            <a:r>
              <a:rPr lang="en-US" sz="1800" dirty="0" smtClean="0"/>
              <a:t>Infomercial</a:t>
            </a:r>
          </a:p>
          <a:p>
            <a:pPr lvl="4"/>
            <a:r>
              <a:rPr lang="en-US" sz="1800" dirty="0" smtClean="0"/>
              <a:t>Logo on website</a:t>
            </a:r>
          </a:p>
          <a:p>
            <a:pPr lvl="4"/>
            <a:r>
              <a:rPr lang="en-US" sz="1800" dirty="0" smtClean="0"/>
              <a:t>Verbal shout out</a:t>
            </a:r>
          </a:p>
          <a:p>
            <a:pPr lvl="4"/>
            <a:r>
              <a:rPr lang="en-US" sz="1800" dirty="0" smtClean="0"/>
              <a:t>VIP perks</a:t>
            </a:r>
          </a:p>
          <a:p>
            <a:pPr lvl="5"/>
            <a:r>
              <a:rPr lang="en-US" sz="1800" dirty="0" smtClean="0"/>
              <a:t>Bring a guest</a:t>
            </a:r>
          </a:p>
          <a:p>
            <a:pPr lvl="5"/>
            <a:r>
              <a:rPr lang="en-US" sz="1800" dirty="0" smtClean="0"/>
              <a:t>Bring materials for promo table</a:t>
            </a:r>
          </a:p>
          <a:p>
            <a:pPr lvl="2"/>
            <a:r>
              <a:rPr lang="en-US" dirty="0" smtClean="0"/>
              <a:t>Cost for members to attend</a:t>
            </a:r>
          </a:p>
          <a:p>
            <a:pPr lvl="3"/>
            <a:r>
              <a:rPr lang="en-US" sz="1800" dirty="0" smtClean="0"/>
              <a:t>Member vs. non-member</a:t>
            </a:r>
          </a:p>
          <a:p>
            <a:pPr lvl="3"/>
            <a:r>
              <a:rPr lang="en-US" sz="1800" dirty="0" smtClean="0"/>
              <a:t>New member incentive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D8CBBB"/>
              </a:clrFrom>
              <a:clrTo>
                <a:srgbClr val="D8CBB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8" l="10000" r="90000">
                        <a14:foregroundMark x1="37356" y1="2180" x2="61034" y2="0"/>
                        <a14:backgroundMark x1="36552" y1="2180" x2="57126" y2="1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581400"/>
            <a:ext cx="1752600" cy="31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sz="2200" dirty="0" smtClean="0"/>
              <a:t>Set Topics Ahead of Time</a:t>
            </a:r>
          </a:p>
          <a:p>
            <a:pPr lvl="1"/>
            <a:r>
              <a:rPr lang="en-US" sz="2200" dirty="0" smtClean="0"/>
              <a:t>List of popular topics from MDAHU meetings</a:t>
            </a:r>
          </a:p>
          <a:p>
            <a:pPr lvl="1"/>
            <a:r>
              <a:rPr lang="en-US" sz="2200" dirty="0" smtClean="0"/>
              <a:t>Where to find speakers</a:t>
            </a:r>
          </a:p>
          <a:p>
            <a:pPr lvl="2"/>
            <a:r>
              <a:rPr lang="en-US" sz="2200" dirty="0" smtClean="0"/>
              <a:t>NAHU </a:t>
            </a:r>
            <a:r>
              <a:rPr lang="en-US" sz="2200" dirty="0"/>
              <a:t>Speakers Bureau - </a:t>
            </a:r>
            <a:r>
              <a:rPr lang="en-US" sz="2000" dirty="0" smtClean="0">
                <a:hlinkClick r:id="rId2" action="ppaction://hlinksldjump"/>
              </a:rPr>
              <a:t>http://www.nahu.org/education/speakers/findspeaker.cfm</a:t>
            </a:r>
            <a:endParaRPr lang="en-US" sz="2000" dirty="0"/>
          </a:p>
          <a:p>
            <a:pPr lvl="1"/>
            <a:r>
              <a:rPr lang="en-US" sz="2200" dirty="0" smtClean="0"/>
              <a:t>Suggestions from audience?</a:t>
            </a:r>
          </a:p>
          <a:p>
            <a:pPr lvl="1"/>
            <a:r>
              <a:rPr lang="en-US" sz="2200" dirty="0" smtClean="0"/>
              <a:t>Key is to set schedule early in year, line everything up and promote it!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15883" y="5638800"/>
            <a:ext cx="5455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Marketing Is Critical!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1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Allow plenty of time to promote meeting (at least a month prior)</a:t>
            </a:r>
          </a:p>
          <a:p>
            <a:r>
              <a:rPr lang="en-US" sz="2200" dirty="0" smtClean="0"/>
              <a:t>Use carriers and sponsors to promote to their agents</a:t>
            </a:r>
          </a:p>
          <a:p>
            <a:r>
              <a:rPr lang="en-US" sz="2200" dirty="0" smtClean="0"/>
              <a:t>Call or reach out to prospective members or key producers</a:t>
            </a:r>
          </a:p>
          <a:p>
            <a:r>
              <a:rPr lang="en-US" sz="2200" dirty="0" smtClean="0"/>
              <a:t>Make sure to sell your topic</a:t>
            </a:r>
          </a:p>
          <a:p>
            <a:pPr lvl="1"/>
            <a:r>
              <a:rPr lang="en-US" sz="2200" dirty="0" smtClean="0"/>
              <a:t>Use tag lines that sell the topic and the meeting</a:t>
            </a:r>
          </a:p>
          <a:p>
            <a:pPr lvl="1"/>
            <a:r>
              <a:rPr lang="en-US" sz="2200" dirty="0" smtClean="0"/>
              <a:t>Make agents feel as if they can’t afford to miss it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53322" y="5334000"/>
            <a:ext cx="74373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Again….Marketing Is Critical!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11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Invest in a system/service</a:t>
            </a:r>
          </a:p>
          <a:p>
            <a:pPr lvl="1"/>
            <a:r>
              <a:rPr lang="en-US" sz="2200" dirty="0" smtClean="0">
                <a:hlinkClick r:id="rId2" action="ppaction://hlinksldjump"/>
              </a:rPr>
              <a:t>http://www.cvent.com/</a:t>
            </a:r>
            <a:endParaRPr lang="en-US" sz="2200" dirty="0" smtClean="0"/>
          </a:p>
          <a:p>
            <a:r>
              <a:rPr lang="en-US" sz="2200" dirty="0" smtClean="0"/>
              <a:t>Prepay is the best way</a:t>
            </a:r>
          </a:p>
          <a:p>
            <a:pPr lvl="1"/>
            <a:r>
              <a:rPr lang="en-US" sz="2200" dirty="0" smtClean="0"/>
              <a:t>Locks in the attendee</a:t>
            </a:r>
          </a:p>
          <a:p>
            <a:pPr lvl="1"/>
            <a:r>
              <a:rPr lang="en-US" sz="2200" dirty="0" smtClean="0"/>
              <a:t>Chapter does not lose if member is a no-show</a:t>
            </a:r>
          </a:p>
          <a:p>
            <a:r>
              <a:rPr lang="en-US" sz="2200" dirty="0" smtClean="0"/>
              <a:t>Have a dedicated person to handle and run registration</a:t>
            </a:r>
          </a:p>
          <a:p>
            <a:pPr lvl="1"/>
            <a:r>
              <a:rPr lang="en-US" sz="2200" dirty="0" smtClean="0"/>
              <a:t>Registration list</a:t>
            </a:r>
          </a:p>
          <a:p>
            <a:pPr lvl="1"/>
            <a:r>
              <a:rPr lang="en-US" sz="2200" dirty="0" smtClean="0"/>
              <a:t>Name tags</a:t>
            </a:r>
          </a:p>
          <a:p>
            <a:pPr lvl="1"/>
            <a:r>
              <a:rPr lang="en-US" sz="2200" dirty="0" smtClean="0"/>
              <a:t>Receipts for non-prepaid members at the door</a:t>
            </a:r>
          </a:p>
          <a:p>
            <a:pPr lvl="1"/>
            <a:r>
              <a:rPr lang="en-US" sz="2200" dirty="0" smtClean="0"/>
              <a:t>Flyers, etc.</a:t>
            </a:r>
          </a:p>
          <a:p>
            <a:pPr lvl="1"/>
            <a:r>
              <a:rPr lang="en-US" sz="2200" dirty="0" smtClean="0"/>
              <a:t>Carrier table of information</a:t>
            </a:r>
          </a:p>
          <a:p>
            <a:pPr lvl="2"/>
            <a:r>
              <a:rPr lang="en-US" sz="2200" dirty="0" smtClean="0"/>
              <a:t>Key meeting materials on the table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06389"/>
            <a:ext cx="1524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B587C"/>
      </a:accent1>
      <a:accent2>
        <a:srgbClr val="9F2936"/>
      </a:accent2>
      <a:accent3>
        <a:srgbClr val="1B587C"/>
      </a:accent3>
      <a:accent4>
        <a:srgbClr val="9F2936"/>
      </a:accent4>
      <a:accent5>
        <a:srgbClr val="1B587C"/>
      </a:accent5>
      <a:accent6>
        <a:srgbClr val="9F2936"/>
      </a:accent6>
      <a:hlink>
        <a:srgbClr val="1B587C"/>
      </a:hlink>
      <a:folHlink>
        <a:srgbClr val="C0000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TC101790490[[fn=Decatur]]</Template>
  <TotalTime>691</TotalTime>
  <Words>505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Decatur</vt:lpstr>
      <vt:lpstr>Using Programs to Drive Membership  How Metro Detroit AHU has used programs to grow their membership</vt:lpstr>
      <vt:lpstr>Using Programs To Drive Your Membership</vt:lpstr>
      <vt:lpstr>Membership Growth</vt:lpstr>
      <vt:lpstr>Meetings – Type &amp; Frequency</vt:lpstr>
      <vt:lpstr>Sample Agenda/Flyer</vt:lpstr>
      <vt:lpstr>Budget</vt:lpstr>
      <vt:lpstr>Topics</vt:lpstr>
      <vt:lpstr>Promotion</vt:lpstr>
      <vt:lpstr>Registration</vt:lpstr>
      <vt:lpstr>Meeting Set-Up</vt:lpstr>
      <vt:lpstr>Meeting Set-Up</vt:lpstr>
      <vt:lpstr>Sample Slideshow</vt:lpstr>
      <vt:lpstr>Questions?</vt:lpstr>
      <vt:lpstr>PowerPoint Presentation</vt:lpstr>
      <vt:lpstr>PowerPoint Presentation</vt:lpstr>
    </vt:vector>
  </TitlesOfParts>
  <Company>hap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Programs That Work</dc:title>
  <dc:creator>Molly Flannery</dc:creator>
  <cp:lastModifiedBy>mgibson</cp:lastModifiedBy>
  <cp:revision>64</cp:revision>
  <dcterms:created xsi:type="dcterms:W3CDTF">2014-07-08T19:47:38Z</dcterms:created>
  <dcterms:modified xsi:type="dcterms:W3CDTF">2015-08-18T16:49:25Z</dcterms:modified>
</cp:coreProperties>
</file>