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handoutMasterIdLst>
    <p:handoutMasterId r:id="rId31"/>
  </p:handoutMasterIdLst>
  <p:sldIdLst>
    <p:sldId id="260" r:id="rId3"/>
    <p:sldId id="275" r:id="rId4"/>
    <p:sldId id="262" r:id="rId5"/>
    <p:sldId id="289" r:id="rId6"/>
    <p:sldId id="290" r:id="rId7"/>
    <p:sldId id="265" r:id="rId8"/>
    <p:sldId id="291" r:id="rId9"/>
    <p:sldId id="278" r:id="rId10"/>
    <p:sldId id="296" r:id="rId11"/>
    <p:sldId id="295" r:id="rId12"/>
    <p:sldId id="277" r:id="rId13"/>
    <p:sldId id="279" r:id="rId14"/>
    <p:sldId id="280" r:id="rId15"/>
    <p:sldId id="293" r:id="rId16"/>
    <p:sldId id="281" r:id="rId17"/>
    <p:sldId id="298" r:id="rId18"/>
    <p:sldId id="299" r:id="rId19"/>
    <p:sldId id="300" r:id="rId20"/>
    <p:sldId id="301" r:id="rId21"/>
    <p:sldId id="302" r:id="rId22"/>
    <p:sldId id="303" r:id="rId23"/>
    <p:sldId id="304" r:id="rId24"/>
    <p:sldId id="305" r:id="rId25"/>
    <p:sldId id="306" r:id="rId26"/>
    <p:sldId id="307" r:id="rId27"/>
    <p:sldId id="308" r:id="rId28"/>
    <p:sldId id="310" r:id="rId29"/>
    <p:sldId id="311" r:id="rId30"/>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E"/>
    <a:srgbClr val="AC1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2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040"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DF5AC58-8D6A-4E3F-9041-25AAEA07F510}" type="datetimeFigureOut">
              <a:rPr lang="en-US" smtClean="0"/>
              <a:pPr/>
              <a:t>2/19/2014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A0CAF34-7F2F-48AB-BFEC-4B4BD58137A3}" type="slidenum">
              <a:rPr lang="en-US" smtClean="0"/>
              <a:pPr/>
              <a:t>‹#›</a:t>
            </a:fld>
            <a:endParaRPr lang="en-US"/>
          </a:p>
        </p:txBody>
      </p:sp>
    </p:spTree>
    <p:extLst>
      <p:ext uri="{BB962C8B-B14F-4D97-AF65-F5344CB8AC3E}">
        <p14:creationId xmlns:p14="http://schemas.microsoft.com/office/powerpoint/2010/main" val="236949419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792399"/>
            <a:ext cx="6400800" cy="808051"/>
          </a:xfrm>
          <a:prstGeom prst="rect">
            <a:avLst/>
          </a:prstGeom>
        </p:spPr>
        <p:txBody>
          <a:bodyPr>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3600" b="1" i="1" baseline="6000">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1600" b="0" i="1" u="none" strike="noStrike" kern="1200" cap="none" spc="0" normalizeH="0" baseline="0" noProof="0" dirty="0" smtClean="0">
              <a:ln>
                <a:noFill/>
              </a:ln>
              <a:solidFill>
                <a:srgbClr val="000000"/>
              </a:solidFill>
              <a:effectLst/>
              <a:uLnTx/>
              <a:uFillTx/>
              <a:latin typeface="Arial"/>
              <a:ea typeface="+mn-ea"/>
              <a:cs typeface="Arial"/>
            </a:endParaRPr>
          </a:p>
          <a:p>
            <a:endParaRPr lang="en-US" dirty="0" smtClean="0"/>
          </a:p>
          <a:p>
            <a:endParaRPr lang="en-US" dirty="0"/>
          </a:p>
        </p:txBody>
      </p:sp>
      <p:sp>
        <p:nvSpPr>
          <p:cNvPr id="16" name="Content Placeholder 15"/>
          <p:cNvSpPr>
            <a:spLocks noGrp="1"/>
          </p:cNvSpPr>
          <p:nvPr>
            <p:ph sz="quarter" idx="12" hasCustomPrompt="1"/>
          </p:nvPr>
        </p:nvSpPr>
        <p:spPr>
          <a:xfrm>
            <a:off x="1371600" y="3892068"/>
            <a:ext cx="6400800" cy="397698"/>
          </a:xfrm>
          <a:prstGeom prst="rect">
            <a:avLst/>
          </a:prstGeom>
        </p:spPr>
        <p:txBody>
          <a:bodyPr vert="horz"/>
          <a:lstStyle>
            <a:lvl1pPr algn="ctr">
              <a:buFontTx/>
              <a:buNone/>
              <a:defRPr sz="1800" i="1" baseline="0"/>
            </a:lvl1pPr>
            <a:lvl2pPr algn="ctr">
              <a:buFontTx/>
              <a:buNone/>
              <a:defRPr/>
            </a:lvl2pPr>
            <a:lvl3pPr algn="ctr">
              <a:buFontTx/>
              <a:buNone/>
              <a:defRPr/>
            </a:lvl3pPr>
            <a:lvl4pPr algn="ctr">
              <a:buFontTx/>
              <a:buNone/>
              <a:defRPr/>
            </a:lvl4pPr>
            <a:lvl5pPr algn="ctr">
              <a:buFontTx/>
              <a:buNone/>
              <a:defRPr/>
            </a:lvl5pPr>
          </a:lstStyle>
          <a:p>
            <a:pPr lvl="0"/>
            <a:r>
              <a:rPr lang="en-US" dirty="0" smtClean="0"/>
              <a:t>PRESENTED BY</a:t>
            </a:r>
          </a:p>
        </p:txBody>
      </p:sp>
      <p:sp>
        <p:nvSpPr>
          <p:cNvPr id="18" name="Content Placeholder 15"/>
          <p:cNvSpPr>
            <a:spLocks noGrp="1"/>
          </p:cNvSpPr>
          <p:nvPr>
            <p:ph sz="quarter" idx="13" hasCustomPrompt="1"/>
          </p:nvPr>
        </p:nvSpPr>
        <p:spPr>
          <a:xfrm>
            <a:off x="1371600" y="4301061"/>
            <a:ext cx="6400800" cy="397698"/>
          </a:xfrm>
          <a:prstGeom prst="rect">
            <a:avLst/>
          </a:prstGeom>
        </p:spPr>
        <p:txBody>
          <a:bodyPr vert="horz"/>
          <a:lstStyle>
            <a:lvl1pPr algn="ctr">
              <a:buFontTx/>
              <a:buNone/>
              <a:defRPr sz="2400" i="0" baseline="0"/>
            </a:lvl1pPr>
            <a:lvl2pPr algn="ctr">
              <a:buFontTx/>
              <a:buNone/>
              <a:defRPr/>
            </a:lvl2pPr>
            <a:lvl3pPr algn="ctr">
              <a:buFontTx/>
              <a:buNone/>
              <a:defRPr/>
            </a:lvl3pPr>
            <a:lvl4pPr algn="ctr">
              <a:buFontTx/>
              <a:buNone/>
              <a:defRPr/>
            </a:lvl4pPr>
            <a:lvl5pPr algn="ctr">
              <a:buFontTx/>
              <a:buNone/>
              <a:defRPr/>
            </a:lvl5pPr>
          </a:lstStyle>
          <a:p>
            <a:pPr lvl="0"/>
            <a:r>
              <a:rPr lang="en-US" dirty="0" smtClean="0"/>
              <a:t>Name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hasCustomPrompt="1"/>
          </p:nvPr>
        </p:nvSpPr>
        <p:spPr>
          <a:xfrm>
            <a:off x="5797230" y="6527746"/>
            <a:ext cx="3084512"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lvl="0"/>
            <a:r>
              <a:rPr lang="en-US" dirty="0" smtClean="0"/>
              <a:t>© 2011, National Association of Health Underwriters</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5870575" y="2094915"/>
            <a:ext cx="2803525" cy="4031248"/>
          </a:xfrm>
          <a:prstGeom prst="rect">
            <a:avLst/>
          </a:prstGeom>
        </p:spPr>
        <p:txBody>
          <a:bodyPr vert="horz"/>
          <a:lstStyle/>
          <a:p>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11480"/>
            <a:ext cx="8229600" cy="806157"/>
          </a:xfrm>
          <a:prstGeom prst="rect">
            <a:avLst/>
          </a:prstGeo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b="0"/>
            </a:lvl1pPr>
          </a:lstStyle>
          <a:p>
            <a:r>
              <a:rPr lang="en-US" dirty="0" smtClean="0"/>
              <a:t>Slide Title Here</a:t>
            </a:r>
            <a:br>
              <a:rPr lang="en-US" dirty="0" smtClean="0"/>
            </a:br>
            <a:endParaRPr lang="en-US" dirty="0"/>
          </a:p>
        </p:txBody>
      </p:sp>
      <p:sp>
        <p:nvSpPr>
          <p:cNvPr id="3" name="Content Placeholder 2"/>
          <p:cNvSpPr>
            <a:spLocks noGrp="1"/>
          </p:cNvSpPr>
          <p:nvPr>
            <p:ph sz="half" idx="1"/>
          </p:nvPr>
        </p:nvSpPr>
        <p:spPr>
          <a:xfrm>
            <a:off x="457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0" hasCustomPrompt="1"/>
          </p:nvPr>
        </p:nvSpPr>
        <p:spPr>
          <a:xfrm>
            <a:off x="457200" y="1417638"/>
            <a:ext cx="4038600" cy="492125"/>
          </a:xfrm>
          <a:prstGeom prst="rect">
            <a:avLst/>
          </a:prstGeom>
        </p:spPr>
        <p:txBody>
          <a:bodyPr vert="horz"/>
          <a:lstStyle>
            <a:lvl1pPr>
              <a:buFontTx/>
              <a:buNone/>
              <a:defRPr sz="2400" b="1" i="1">
                <a:solidFill>
                  <a:srgbClr val="00338E"/>
                </a:solidFill>
              </a:defRPr>
            </a:lvl1pPr>
            <a:lvl2pPr>
              <a:defRPr sz="2800" b="1">
                <a:solidFill>
                  <a:srgbClr val="00338E"/>
                </a:solidFill>
              </a:defRPr>
            </a:lvl2pPr>
            <a:lvl3pPr>
              <a:defRPr sz="2800" b="1">
                <a:solidFill>
                  <a:srgbClr val="00338E"/>
                </a:solidFill>
              </a:defRPr>
            </a:lvl3pPr>
            <a:lvl4pPr>
              <a:defRPr sz="2800" b="1">
                <a:solidFill>
                  <a:srgbClr val="00338E"/>
                </a:solidFill>
              </a:defRPr>
            </a:lvl4pPr>
            <a:lvl5pPr>
              <a:defRPr sz="2800" b="1">
                <a:solidFill>
                  <a:srgbClr val="00338E"/>
                </a:solidFill>
              </a:defRPr>
            </a:lvl5pPr>
          </a:lstStyle>
          <a:p>
            <a:pPr lvl="0"/>
            <a:r>
              <a:rPr lang="en-US" dirty="0" smtClean="0"/>
              <a:t>Subhead</a:t>
            </a:r>
            <a:endParaRPr lang="en-US" dirty="0"/>
          </a:p>
        </p:txBody>
      </p:sp>
      <p:cxnSp>
        <p:nvCxnSpPr>
          <p:cNvPr id="14" name="Straight Connector 13"/>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504" y="612775"/>
            <a:ext cx="8586666" cy="566738"/>
          </a:xfrm>
          <a:prstGeom prst="rect">
            <a:avLst/>
          </a:prstGeom>
        </p:spPr>
        <p:txBody>
          <a:bodyPr anchor="b"/>
          <a:lstStyle>
            <a:lvl1pPr algn="ctr">
              <a:defRPr sz="2800" b="0"/>
            </a:lvl1pPr>
          </a:lstStyle>
          <a:p>
            <a:r>
              <a:rPr lang="en-US" dirty="0" smtClean="0"/>
              <a:t>Slide Title Here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cxnSp>
        <p:nvCxnSpPr>
          <p:cNvPr id="9" name="Straight Connector 8"/>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11" name="Media Placeholder 10"/>
          <p:cNvSpPr>
            <a:spLocks noGrp="1"/>
          </p:cNvSpPr>
          <p:nvPr>
            <p:ph type="media" sz="quarter" idx="12"/>
          </p:nvPr>
        </p:nvSpPr>
        <p:spPr>
          <a:xfrm>
            <a:off x="1792288" y="1401763"/>
            <a:ext cx="5486400" cy="3810000"/>
          </a:xfrm>
          <a:prstGeom prst="rect">
            <a:avLst/>
          </a:prstGeom>
        </p:spPr>
        <p:txBody>
          <a:bodyPr vert="horz"/>
          <a:lstStyle/>
          <a:p>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jpe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NAHU TitleGraphic_1_LtBLue.jpg"/>
          <p:cNvPicPr>
            <a:picLocks noChangeAspect="1"/>
          </p:cNvPicPr>
          <p:nvPr userDrawn="1"/>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ransition/>
  <p:txStyles>
    <p:titleStyle>
      <a:lvl1pPr algn="ctr"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AHU-TitleGraphic_1A.jpg"/>
          <p:cNvPicPr>
            <a:picLocks noChangeAspect="1"/>
          </p:cNvPicPr>
          <p:nvPr userDrawn="1"/>
        </p:nvPicPr>
        <p:blipFill>
          <a:blip r:embed="rId6"/>
          <a:stretch>
            <a:fillRect/>
          </a:stretch>
        </p:blipFill>
        <p:spPr>
          <a:xfrm>
            <a:off x="0" y="0"/>
            <a:ext cx="9144000" cy="6858000"/>
          </a:xfrm>
          <a:prstGeom prst="rect">
            <a:avLst/>
          </a:prstGeom>
        </p:spPr>
      </p:pic>
      <p:cxnSp>
        <p:nvCxnSpPr>
          <p:cNvPr id="4" name="Straight Connector 3"/>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Text Placeholder 8"/>
          <p:cNvSpPr txBox="1">
            <a:spLocks/>
          </p:cNvSpPr>
          <p:nvPr userDrawn="1"/>
        </p:nvSpPr>
        <p:spPr>
          <a:xfrm>
            <a:off x="5290022" y="6526158"/>
            <a:ext cx="3591720"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marL="342900" marR="0" lvl="0" indent="-342900" algn="r" defTabSz="457200" rtl="0" eaLnBrk="1" fontAlgn="auto" latinLnBrk="0" hangingPunct="1">
              <a:lnSpc>
                <a:spcPct val="100000"/>
              </a:lnSpc>
              <a:spcBef>
                <a:spcPct val="2000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Narrow"/>
                <a:ea typeface="+mn-ea"/>
                <a:cs typeface="Arial Narrow"/>
              </a:rPr>
              <a:t>© 2011, National Association of Health Underwriters • www.nahu.org</a:t>
            </a:r>
            <a:endParaRPr kumimoji="0" lang="en-US" sz="1000" b="0" i="0" u="none" strike="noStrike" kern="1200" cap="none" spc="0" normalizeH="0" baseline="0" noProof="0" dirty="0">
              <a:ln>
                <a:noFill/>
              </a:ln>
              <a:solidFill>
                <a:schemeClr val="tx1"/>
              </a:solidFill>
              <a:effectLst/>
              <a:uLnTx/>
              <a:uFillTx/>
              <a:latin typeface="Arial Narrow"/>
              <a:ea typeface="+mn-ea"/>
              <a:cs typeface="Arial Narrow"/>
            </a:endParaRPr>
          </a:p>
        </p:txBody>
      </p:sp>
      <p:pic>
        <p:nvPicPr>
          <p:cNvPr id="8" name="Picture 7" descr="NAHU_Logo_SmBlue.jpg"/>
          <p:cNvPicPr>
            <a:picLocks noChangeAspect="1"/>
          </p:cNvPicPr>
          <p:nvPr userDrawn="1"/>
        </p:nvPicPr>
        <p:blipFill>
          <a:blip r:embed="rId7"/>
          <a:stretch>
            <a:fillRect/>
          </a:stretch>
        </p:blipFill>
        <p:spPr>
          <a:xfrm>
            <a:off x="7948384" y="5768009"/>
            <a:ext cx="848695" cy="691528"/>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62" r:id="rId2"/>
    <p:sldLayoutId id="2147483656" r:id="rId3"/>
    <p:sldLayoutId id="2147483661" r:id="rId4"/>
  </p:sldLayoutIdLst>
  <p:transition/>
  <p:txStyles>
    <p:titleStyle>
      <a:lvl1pPr algn="ctr"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68" y="2130425"/>
            <a:ext cx="7885632" cy="2159341"/>
          </a:xfrm>
        </p:spPr>
        <p:txBody>
          <a:bodyPr/>
          <a:lstStyle/>
          <a:p>
            <a:r>
              <a:rPr lang="en-US" dirty="0" smtClean="0">
                <a:solidFill>
                  <a:srgbClr val="00338E"/>
                </a:solidFill>
                <a:latin typeface="Constantia" pitchFamily="18" charset="0"/>
              </a:rPr>
              <a:t>2015 Strategic Planning</a:t>
            </a:r>
            <a:br>
              <a:rPr lang="en-US" dirty="0" smtClean="0">
                <a:solidFill>
                  <a:srgbClr val="00338E"/>
                </a:solidFill>
                <a:latin typeface="Constantia" pitchFamily="18" charset="0"/>
              </a:rPr>
            </a:br>
            <a:r>
              <a:rPr lang="en-US" sz="3200" dirty="0" smtClean="0">
                <a:solidFill>
                  <a:srgbClr val="00338E"/>
                </a:solidFill>
                <a:latin typeface="Constantia" pitchFamily="18" charset="0"/>
              </a:rPr>
              <a:t>Where We Are Now </a:t>
            </a:r>
            <a:r>
              <a:rPr lang="en-US" dirty="0" smtClean="0">
                <a:solidFill>
                  <a:srgbClr val="00338E"/>
                </a:solidFill>
                <a:latin typeface="Constantia" pitchFamily="18" charset="0"/>
              </a:rPr>
              <a:t/>
            </a:r>
            <a:br>
              <a:rPr lang="en-US" dirty="0" smtClean="0">
                <a:solidFill>
                  <a:srgbClr val="00338E"/>
                </a:solidFill>
                <a:latin typeface="Constantia" pitchFamily="18" charset="0"/>
              </a:rPr>
            </a:br>
            <a:r>
              <a:rPr lang="en-US" sz="2800" i="1" dirty="0" smtClean="0">
                <a:solidFill>
                  <a:srgbClr val="00338E"/>
                </a:solidFill>
                <a:latin typeface="Constantia" pitchFamily="18" charset="0"/>
              </a:rPr>
              <a:t>and</a:t>
            </a:r>
            <a:r>
              <a:rPr lang="en-US" dirty="0" smtClean="0">
                <a:solidFill>
                  <a:srgbClr val="00338E"/>
                </a:solidFill>
                <a:latin typeface="Constantia" pitchFamily="18" charset="0"/>
              </a:rPr>
              <a:t/>
            </a:r>
            <a:br>
              <a:rPr lang="en-US" dirty="0" smtClean="0">
                <a:solidFill>
                  <a:srgbClr val="00338E"/>
                </a:solidFill>
                <a:latin typeface="Constantia" pitchFamily="18" charset="0"/>
              </a:rPr>
            </a:br>
            <a:r>
              <a:rPr lang="en-US" dirty="0" smtClean="0">
                <a:solidFill>
                  <a:srgbClr val="00338E"/>
                </a:solidFill>
                <a:latin typeface="Constantia" pitchFamily="18" charset="0"/>
              </a:rPr>
              <a:t> </a:t>
            </a:r>
            <a:r>
              <a:rPr lang="en-US" sz="3200" dirty="0" smtClean="0">
                <a:solidFill>
                  <a:srgbClr val="00338E"/>
                </a:solidFill>
                <a:latin typeface="Constantia" pitchFamily="18" charset="0"/>
              </a:rPr>
              <a:t>Where We are Going</a:t>
            </a:r>
            <a:endParaRPr lang="en-US" sz="3200" dirty="0">
              <a:solidFill>
                <a:srgbClr val="00338E"/>
              </a:solidFill>
              <a:latin typeface="Constantia" pitchFamily="18" charset="0"/>
            </a:endParaRPr>
          </a:p>
        </p:txBody>
      </p:sp>
      <p:sp>
        <p:nvSpPr>
          <p:cNvPr id="4" name="Content Placeholder 3"/>
          <p:cNvSpPr>
            <a:spLocks noGrp="1"/>
          </p:cNvSpPr>
          <p:nvPr>
            <p:ph sz="quarter" idx="12"/>
          </p:nvPr>
        </p:nvSpPr>
        <p:spPr>
          <a:xfrm>
            <a:off x="1371600" y="4301061"/>
            <a:ext cx="6400800" cy="397698"/>
          </a:xfrm>
        </p:spPr>
        <p:txBody>
          <a:bodyPr/>
          <a:lstStyle/>
          <a:p>
            <a:r>
              <a:rPr lang="en-US" dirty="0" smtClean="0">
                <a:latin typeface="Constantia" pitchFamily="18" charset="0"/>
              </a:rPr>
              <a:t>Bruce Benton and Janet Trautwein</a:t>
            </a:r>
            <a:endParaRPr lang="en-US" dirty="0">
              <a:latin typeface="Constantia" pitchFamily="18" charset="0"/>
            </a:endParaRPr>
          </a:p>
        </p:txBody>
      </p:sp>
      <p:sp>
        <p:nvSpPr>
          <p:cNvPr id="5" name="Content Placeholder 4"/>
          <p:cNvSpPr>
            <a:spLocks noGrp="1"/>
          </p:cNvSpPr>
          <p:nvPr>
            <p:ph sz="quarter" idx="13"/>
          </p:nvPr>
        </p:nvSpPr>
        <p:spPr>
          <a:xfrm>
            <a:off x="1371600" y="4871103"/>
            <a:ext cx="6400800" cy="397698"/>
          </a:xfrm>
        </p:spPr>
        <p:txBody>
          <a:bodyPr/>
          <a:lstStyle/>
          <a:p>
            <a:r>
              <a:rPr lang="en-US" dirty="0" smtClean="0">
                <a:latin typeface="Constantia" pitchFamily="18" charset="0"/>
              </a:rPr>
              <a:t>February 23, 2013</a:t>
            </a:r>
            <a:endParaRPr lang="en-US" dirty="0">
              <a:latin typeface="Constantia" pitchFamily="18" charset="0"/>
            </a:endParaRPr>
          </a:p>
        </p:txBody>
      </p:sp>
      <p:sp>
        <p:nvSpPr>
          <p:cNvPr id="6" name="Footer Placeholder 4"/>
          <p:cNvSpPr>
            <a:spLocks noGrp="1"/>
          </p:cNvSpPr>
          <p:nvPr>
            <p:ph type="ftr" sz="quarter" idx="4294967295"/>
          </p:nvPr>
        </p:nvSpPr>
        <p:spPr>
          <a:xfrm>
            <a:off x="5483456" y="6435181"/>
            <a:ext cx="3431944" cy="365125"/>
          </a:xfrm>
          <a:prstGeom prst="rect">
            <a:avLst/>
          </a:prstGeom>
        </p:spPr>
        <p:txBody>
          <a:bodyPr/>
          <a:lstStyle>
            <a:lvl1pPr algn="r">
              <a:defRPr sz="1000" b="0" i="0">
                <a:solidFill>
                  <a:srgbClr val="000000"/>
                </a:solidFill>
                <a:latin typeface="Arial Narrow"/>
                <a:cs typeface="Arial Narrow"/>
              </a:defRPr>
            </a:lvl1pPr>
          </a:lstStyle>
          <a:p>
            <a:r>
              <a:rPr lang="en-US" dirty="0" smtClean="0"/>
              <a:t>© 2011, National Association of Health Underwriters • www.nahu.org</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2"/>
          </p:nvPr>
        </p:nvSpPr>
        <p:spPr>
          <a:xfrm>
            <a:off x="457200" y="1207007"/>
            <a:ext cx="8216430" cy="4690701"/>
          </a:xfrm>
        </p:spPr>
        <p:txBody>
          <a:bodyPr/>
          <a:lstStyle/>
          <a:p>
            <a:pPr lvl="1"/>
            <a:r>
              <a:rPr lang="en-US" dirty="0" smtClean="0">
                <a:latin typeface="Constantia" pitchFamily="18" charset="0"/>
              </a:rPr>
              <a:t>LTCI and Medicare Working Groups are publishing electronic quarterly newsletters addressing the needs of specific membership niches.</a:t>
            </a:r>
          </a:p>
          <a:p>
            <a:pPr lvl="1"/>
            <a:r>
              <a:rPr lang="en-US" dirty="0" smtClean="0">
                <a:latin typeface="Constantia" pitchFamily="18" charset="0"/>
              </a:rPr>
              <a:t>Developed a weekly all-members electronic newsletter “Washington Update” that covers the relevant issues happening on the Hill and Washington.</a:t>
            </a:r>
          </a:p>
          <a:p>
            <a:pPr lvl="1"/>
            <a:r>
              <a:rPr lang="en-US" dirty="0" smtClean="0">
                <a:latin typeface="Constantia" pitchFamily="18" charset="0"/>
              </a:rPr>
              <a:t>Legislative staff is invited regularly to speak at chapter meetings and at outside events about PPACA.</a:t>
            </a:r>
          </a:p>
          <a:p>
            <a:pPr lvl="1"/>
            <a:r>
              <a:rPr lang="en-US" dirty="0" smtClean="0">
                <a:latin typeface="Constantia" pitchFamily="18" charset="0"/>
              </a:rPr>
              <a:t>Successful in repeal of The CLASS ACT and Free Choice Voucher.</a:t>
            </a:r>
          </a:p>
          <a:p>
            <a:pPr lvl="1"/>
            <a:r>
              <a:rPr lang="en-US" dirty="0" smtClean="0">
                <a:latin typeface="Constantia" pitchFamily="18" charset="0"/>
              </a:rPr>
              <a:t>We are regularly consulted by political staff at all levels for information and input.</a:t>
            </a:r>
          </a:p>
          <a:p>
            <a:pPr lvl="0" algn="ctr">
              <a:buNone/>
            </a:pPr>
            <a:r>
              <a:rPr lang="en-US" sz="3600" b="1" dirty="0" smtClean="0">
                <a:solidFill>
                  <a:srgbClr val="00338E"/>
                </a:solidFill>
                <a:latin typeface="Constantia" pitchFamily="18" charset="0"/>
              </a:rPr>
              <a:t>HUPAC</a:t>
            </a:r>
          </a:p>
          <a:p>
            <a:pPr lvl="1"/>
            <a:r>
              <a:rPr lang="en-US" dirty="0" smtClean="0">
                <a:latin typeface="Constantia" pitchFamily="18" charset="0"/>
              </a:rPr>
              <a:t>2012 was an incredible year with contributions and distribution of funds. </a:t>
            </a:r>
          </a:p>
          <a:p>
            <a:pPr lvl="1">
              <a:buNone/>
            </a:pPr>
            <a:endParaRPr lang="en-US" dirty="0" smtClean="0"/>
          </a:p>
        </p:txBody>
      </p:sp>
      <p:sp>
        <p:nvSpPr>
          <p:cNvPr id="3" name="Rectangle 2"/>
          <p:cNvSpPr/>
          <p:nvPr/>
        </p:nvSpPr>
        <p:spPr>
          <a:xfrm>
            <a:off x="1764793" y="692209"/>
            <a:ext cx="6089904" cy="646331"/>
          </a:xfrm>
          <a:prstGeom prst="rect">
            <a:avLst/>
          </a:prstGeom>
        </p:spPr>
        <p:txBody>
          <a:bodyPr wrap="square">
            <a:spAutoFit/>
          </a:bodyPr>
          <a:lstStyle/>
          <a:p>
            <a:pPr lvl="0" algn="ctr">
              <a:defRPr/>
            </a:pPr>
            <a:r>
              <a:rPr lang="en-US" sz="3600" b="1" dirty="0" smtClean="0">
                <a:solidFill>
                  <a:srgbClr val="00338E"/>
                </a:solidFill>
                <a:latin typeface="Constantia" pitchFamily="18" charset="0"/>
              </a:rPr>
              <a:t>Government Relations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56616" y="1308664"/>
            <a:ext cx="8216430" cy="49428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42950" marR="0" lvl="1" indent="-285750" algn="l" defTabSz="457200" rtl="0" eaLnBrk="1" fontAlgn="auto" latinLnBrk="0" hangingPunct="1">
              <a:lnSpc>
                <a:spcPct val="100000"/>
              </a:lnSpc>
              <a:spcBef>
                <a:spcPct val="20000"/>
              </a:spcBef>
              <a:spcAft>
                <a:spcPts val="0"/>
              </a:spcAft>
              <a:buClrTx/>
              <a:buSzTx/>
              <a:buFont typeface="Constantia" pitchFamily="18" charset="0"/>
              <a:buChar char="–"/>
              <a:tabLst/>
              <a:defRPr/>
            </a:pPr>
            <a:r>
              <a:rPr lang="en-US" sz="2000" dirty="0" smtClean="0">
                <a:latin typeface="Constantia" pitchFamily="18" charset="0"/>
              </a:rPr>
              <a:t>Compliance Corner is robust with compliance information, guidebooks, training tools and webcast that are providing information about alternative products to enhance members’ business as well as educating our members about changes in the industry so they can better assist their clients. </a:t>
            </a:r>
            <a:endParaRPr kumimoji="0" lang="en-US" sz="2000" i="0" u="none" strike="noStrike" kern="1200" cap="none" spc="0" normalizeH="0" baseline="0" noProof="0" dirty="0" smtClean="0">
              <a:ln>
                <a:noFill/>
              </a:ln>
              <a:solidFill>
                <a:schemeClr val="tx1"/>
              </a:solidFill>
              <a:effectLst/>
              <a:uLnTx/>
              <a:uFillTx/>
              <a:latin typeface="Constantia" pitchFamily="18" charset="0"/>
            </a:endParaRPr>
          </a:p>
          <a:p>
            <a:pPr marL="742950" marR="0" lvl="1" indent="-285750" algn="l" defTabSz="457200" rtl="0" eaLnBrk="1" fontAlgn="auto" latinLnBrk="0" hangingPunct="1">
              <a:lnSpc>
                <a:spcPct val="100000"/>
              </a:lnSpc>
              <a:spcBef>
                <a:spcPct val="20000"/>
              </a:spcBef>
              <a:spcAft>
                <a:spcPts val="0"/>
              </a:spcAft>
              <a:buClrTx/>
              <a:buSzTx/>
              <a:buFont typeface="Constantia" pitchFamily="18" charset="0"/>
              <a:buChar char="–"/>
              <a:tabLst/>
              <a:defRPr/>
            </a:pPr>
            <a:r>
              <a:rPr kumimoji="0" lang="en-US" sz="2000" i="0" u="none" strike="noStrike" kern="1200" cap="none" spc="0" normalizeH="0" baseline="0" noProof="0" dirty="0" smtClean="0">
                <a:ln>
                  <a:noFill/>
                </a:ln>
                <a:solidFill>
                  <a:schemeClr val="tx1"/>
                </a:solidFill>
                <a:effectLst/>
                <a:uLnTx/>
                <a:uFillTx/>
                <a:latin typeface="Constantia" pitchFamily="18" charset="0"/>
              </a:rPr>
              <a:t>Developed</a:t>
            </a:r>
            <a:r>
              <a:rPr kumimoji="0" lang="en-US" sz="2000" i="0" u="none" strike="noStrike" kern="1200" cap="none" spc="0" normalizeH="0" noProof="0" dirty="0" smtClean="0">
                <a:ln>
                  <a:noFill/>
                </a:ln>
                <a:solidFill>
                  <a:schemeClr val="tx1"/>
                </a:solidFill>
                <a:effectLst/>
                <a:uLnTx/>
                <a:uFillTx/>
                <a:latin typeface="Constantia" pitchFamily="18" charset="0"/>
              </a:rPr>
              <a:t> online PPACA certification with CEs approved in almost every state. Over 500 members have been enrolled.</a:t>
            </a:r>
            <a:endParaRPr lang="en-US" sz="2000" dirty="0" smtClean="0">
              <a:latin typeface="Constantia" pitchFamily="18" charset="0"/>
            </a:endParaRPr>
          </a:p>
          <a:p>
            <a:pPr marL="742950" marR="0" lvl="1" indent="-285750" algn="l" defTabSz="457200" rtl="0" eaLnBrk="1" fontAlgn="auto" latinLnBrk="0" hangingPunct="1">
              <a:lnSpc>
                <a:spcPct val="100000"/>
              </a:lnSpc>
              <a:spcBef>
                <a:spcPct val="20000"/>
              </a:spcBef>
              <a:spcAft>
                <a:spcPts val="0"/>
              </a:spcAft>
              <a:buClrTx/>
              <a:buSzTx/>
              <a:buFont typeface="Constantia" pitchFamily="18" charset="0"/>
              <a:buChar char="–"/>
              <a:tabLst/>
              <a:defRPr/>
            </a:pPr>
            <a:r>
              <a:rPr lang="en-US" sz="2000" noProof="0" dirty="0" smtClean="0">
                <a:latin typeface="Constantia" pitchFamily="18" charset="0"/>
              </a:rPr>
              <a:t>Regularly scheduled monthly programming targeted to help members with compliance issues.</a:t>
            </a:r>
            <a:endParaRPr kumimoji="0" lang="en-US" sz="2000" i="0" u="none" strike="noStrike" kern="1200" cap="none" spc="0" normalizeH="0" baseline="0" noProof="0" dirty="0" smtClean="0">
              <a:ln>
                <a:noFill/>
              </a:ln>
              <a:solidFill>
                <a:schemeClr val="tx1"/>
              </a:solidFill>
              <a:effectLst/>
              <a:uLnTx/>
              <a:uFillTx/>
              <a:latin typeface="Constantia" pitchFamily="18" charset="0"/>
            </a:endParaRPr>
          </a:p>
          <a:p>
            <a:pPr marL="742950" marR="0" lvl="1" indent="-285750" algn="l" defTabSz="457200" rtl="0" eaLnBrk="1" fontAlgn="auto" latinLnBrk="0" hangingPunct="1">
              <a:lnSpc>
                <a:spcPct val="100000"/>
              </a:lnSpc>
              <a:spcBef>
                <a:spcPct val="20000"/>
              </a:spcBef>
              <a:spcAft>
                <a:spcPts val="0"/>
              </a:spcAft>
              <a:buClrTx/>
              <a:buSzTx/>
              <a:buFont typeface="Constantia" pitchFamily="18" charset="0"/>
              <a:buChar char="–"/>
              <a:tabLst/>
              <a:defRPr/>
            </a:pPr>
            <a:r>
              <a:rPr kumimoji="0" lang="en-US" sz="2000" i="0" u="none" strike="noStrike" kern="1200" cap="none" spc="0" normalizeH="0" baseline="0" noProof="0" dirty="0" smtClean="0">
                <a:ln>
                  <a:noFill/>
                </a:ln>
                <a:solidFill>
                  <a:schemeClr val="tx1"/>
                </a:solidFill>
                <a:effectLst/>
                <a:uLnTx/>
                <a:uFillTx/>
                <a:latin typeface="Constantia" pitchFamily="18" charset="0"/>
              </a:rPr>
              <a:t>Working with multiple organizations to </a:t>
            </a:r>
            <a:r>
              <a:rPr lang="en-US" sz="2000" dirty="0" smtClean="0">
                <a:latin typeface="Constantia" pitchFamily="18" charset="0"/>
              </a:rPr>
              <a:t>enhance the </a:t>
            </a:r>
            <a:r>
              <a:rPr kumimoji="0" lang="en-US" sz="2000" i="0" u="none" strike="noStrike" kern="1200" cap="none" spc="0" normalizeH="0" baseline="0" noProof="0" dirty="0" smtClean="0">
                <a:ln>
                  <a:noFill/>
                </a:ln>
                <a:solidFill>
                  <a:schemeClr val="tx1"/>
                </a:solidFill>
                <a:effectLst/>
                <a:uLnTx/>
                <a:uFillTx/>
                <a:latin typeface="Constantia" pitchFamily="18" charset="0"/>
              </a:rPr>
              <a:t>certification programs: CDHC, Wellness,</a:t>
            </a:r>
            <a:r>
              <a:rPr kumimoji="0" lang="en-US" sz="2000" i="0" u="none" strike="noStrike" kern="1200" cap="none" spc="0" normalizeH="0" noProof="0" dirty="0" smtClean="0">
                <a:ln>
                  <a:noFill/>
                </a:ln>
                <a:solidFill>
                  <a:schemeClr val="tx1"/>
                </a:solidFill>
                <a:effectLst/>
                <a:uLnTx/>
                <a:uFillTx/>
                <a:latin typeface="Constantia" pitchFamily="18" charset="0"/>
              </a:rPr>
              <a:t> Voluntary Benefits, etc., to make them available online, and to add additional programs.</a:t>
            </a:r>
            <a:endParaRPr kumimoji="0" lang="en-US" sz="2000" i="0" u="none" strike="noStrike" kern="1200" cap="none" spc="0" normalizeH="0" baseline="0" noProof="0" dirty="0" smtClean="0">
              <a:ln>
                <a:noFill/>
              </a:ln>
              <a:solidFill>
                <a:schemeClr val="tx1"/>
              </a:solidFill>
              <a:effectLst/>
              <a:uLnTx/>
              <a:uFillTx/>
              <a:latin typeface="Constantia" pitchFamily="18" charset="0"/>
            </a:endParaRPr>
          </a:p>
          <a:p>
            <a:pPr marL="742950" marR="0" lvl="1" indent="-285750" algn="l" defTabSz="457200" rtl="0" eaLnBrk="1" fontAlgn="auto" latinLnBrk="0" hangingPunct="1">
              <a:lnSpc>
                <a:spcPct val="100000"/>
              </a:lnSpc>
              <a:spcBef>
                <a:spcPct val="20000"/>
              </a:spcBef>
              <a:spcAft>
                <a:spcPts val="0"/>
              </a:spcAft>
              <a:buClrTx/>
              <a:buSzTx/>
              <a:buFont typeface="Constantia" pitchFamily="18" charset="0"/>
              <a:buChar char="–"/>
              <a:tabLst/>
              <a:defRPr/>
            </a:pPr>
            <a:r>
              <a:rPr kumimoji="0" lang="en-US" sz="2000" i="0" u="none" strike="noStrike" kern="1200" cap="none" spc="0" normalizeH="0" baseline="0" noProof="0" dirty="0" smtClean="0">
                <a:ln>
                  <a:noFill/>
                </a:ln>
                <a:solidFill>
                  <a:schemeClr val="tx1"/>
                </a:solidFill>
                <a:effectLst/>
                <a:uLnTx/>
                <a:uFillTx/>
                <a:latin typeface="Constantia" pitchFamily="18" charset="0"/>
              </a:rPr>
              <a:t>Established the Online</a:t>
            </a:r>
            <a:r>
              <a:rPr kumimoji="0" lang="en-US" sz="2000" i="0" u="none" strike="noStrike" kern="1200" cap="none" spc="0" normalizeH="0" noProof="0" dirty="0" smtClean="0">
                <a:ln>
                  <a:noFill/>
                </a:ln>
                <a:solidFill>
                  <a:schemeClr val="tx1"/>
                </a:solidFill>
                <a:effectLst/>
                <a:uLnTx/>
                <a:uFillTx/>
                <a:latin typeface="Constantia" pitchFamily="18" charset="0"/>
              </a:rPr>
              <a:t> Learning Institute to help members create a learning portal personalized to their needs</a:t>
            </a:r>
            <a:r>
              <a:rPr kumimoji="0" lang="en-US" sz="1600" i="0" u="none" strike="noStrike" kern="1200" cap="none" spc="0" normalizeH="0" noProof="0" dirty="0" smtClean="0">
                <a:ln>
                  <a:noFill/>
                </a:ln>
                <a:solidFill>
                  <a:schemeClr val="tx1"/>
                </a:solidFill>
                <a:effectLst/>
                <a:uLnTx/>
                <a:uFillTx/>
                <a:latin typeface="Constantia" pitchFamily="18" charset="0"/>
              </a:rPr>
              <a:t>. </a:t>
            </a:r>
          </a:p>
          <a:p>
            <a:pPr marL="342900" marR="0" lvl="0" indent="-342900" algn="l" defTabSz="457200" rtl="0" eaLnBrk="1" fontAlgn="auto" latinLnBrk="0" hangingPunct="1">
              <a:lnSpc>
                <a:spcPct val="100000"/>
              </a:lnSpc>
              <a:spcBef>
                <a:spcPct val="20000"/>
              </a:spcBef>
              <a:spcAft>
                <a:spcPts val="0"/>
              </a:spcAft>
              <a:buClr>
                <a:srgbClr val="AC1A2F"/>
              </a:buClr>
              <a:buSzTx/>
              <a:buFont typeface="Arial"/>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ubtitle 3"/>
          <p:cNvSpPr>
            <a:spLocks noGrp="1"/>
          </p:cNvSpPr>
          <p:nvPr>
            <p:ph type="subTitle" idx="1"/>
          </p:nvPr>
        </p:nvSpPr>
        <p:spPr>
          <a:xfrm>
            <a:off x="800646" y="649224"/>
            <a:ext cx="7456386" cy="820801"/>
          </a:xfrm>
        </p:spPr>
        <p:txBody>
          <a:bodyPr>
            <a:noAutofit/>
          </a:bodyPr>
          <a:lstStyle/>
          <a:p>
            <a:pPr algn="ctr"/>
            <a:r>
              <a:rPr lang="en-US" sz="3600" i="0" dirty="0" smtClean="0">
                <a:latin typeface="Constantia" pitchFamily="18" charset="0"/>
              </a:rPr>
              <a:t>Professional Development</a:t>
            </a:r>
            <a:endParaRPr lang="en-US" sz="3600" i="0" dirty="0">
              <a:latin typeface="Constantia" pitchFamily="18" charset="0"/>
            </a:endParaRPr>
          </a:p>
        </p:txBody>
      </p:sp>
      <p:sp>
        <p:nvSpPr>
          <p:cNvPr id="7" name="Text Placeholder 6"/>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2"/>
          </p:nvPr>
        </p:nvSpPr>
        <p:spPr>
          <a:xfrm>
            <a:off x="457200" y="1024128"/>
            <a:ext cx="8216430" cy="5102035"/>
          </a:xfrm>
        </p:spPr>
        <p:txBody>
          <a:bodyPr/>
          <a:lstStyle/>
          <a:p>
            <a:pPr lvl="1">
              <a:buFont typeface="Constantia" pitchFamily="18" charset="0"/>
              <a:buChar char="–"/>
              <a:defRPr/>
            </a:pPr>
            <a:r>
              <a:rPr lang="en-US" sz="1800" dirty="0" smtClean="0">
                <a:latin typeface="Constantia" pitchFamily="18" charset="0"/>
              </a:rPr>
              <a:t>Continue to develop, publish and distribute essential information for member and the general public.</a:t>
            </a:r>
          </a:p>
          <a:p>
            <a:pPr lvl="1">
              <a:buFont typeface="Constantia" pitchFamily="18" charset="0"/>
              <a:buChar char="–"/>
              <a:defRPr/>
            </a:pPr>
            <a:r>
              <a:rPr lang="en-US" sz="1800" dirty="0" smtClean="0">
                <a:latin typeface="Constantia" pitchFamily="18" charset="0"/>
              </a:rPr>
              <a:t>Created multiple brochures to assist members with explaining PPACA regulations to clients.</a:t>
            </a:r>
          </a:p>
          <a:p>
            <a:pPr lvl="1">
              <a:buFont typeface="Constantia" pitchFamily="18" charset="0"/>
              <a:buChar char="–"/>
              <a:defRPr/>
            </a:pPr>
            <a:r>
              <a:rPr lang="en-US" sz="1800" dirty="0" smtClean="0">
                <a:latin typeface="Constantia" pitchFamily="18" charset="0"/>
              </a:rPr>
              <a:t>Work regularly with chapters and members to edit and place OpEds through out the country.</a:t>
            </a:r>
          </a:p>
          <a:p>
            <a:pPr lvl="1">
              <a:buFont typeface="Constantia" pitchFamily="18" charset="0"/>
              <a:buChar char="–"/>
              <a:defRPr/>
            </a:pPr>
            <a:r>
              <a:rPr lang="en-US" sz="1800" dirty="0" smtClean="0">
                <a:latin typeface="Constantia" pitchFamily="18" charset="0"/>
              </a:rPr>
              <a:t>Ongoing training of state and local media spokespeople to provide consistent messaging about the role of the agent and issues facing the industry. </a:t>
            </a:r>
          </a:p>
          <a:p>
            <a:pPr lvl="1">
              <a:buFont typeface="Constantia" pitchFamily="18" charset="0"/>
              <a:buChar char="–"/>
              <a:defRPr/>
            </a:pPr>
            <a:r>
              <a:rPr lang="en-US" sz="1800" dirty="0" smtClean="0">
                <a:latin typeface="Constantia" pitchFamily="18" charset="0"/>
              </a:rPr>
              <a:t>Cross promote NAHU’s press hits throughout the association in various communications.</a:t>
            </a:r>
            <a:endParaRPr lang="en-US" sz="1800" b="1" i="1" dirty="0" smtClean="0">
              <a:latin typeface="Constantia" pitchFamily="18" charset="0"/>
            </a:endParaRPr>
          </a:p>
          <a:p>
            <a:pPr lvl="1">
              <a:buFont typeface="Constantia" pitchFamily="18" charset="0"/>
              <a:buChar char="–"/>
            </a:pPr>
            <a:r>
              <a:rPr lang="en-US" sz="1800" dirty="0" smtClean="0">
                <a:latin typeface="Constantia" pitchFamily="18" charset="0"/>
              </a:rPr>
              <a:t>Developed a new NAHU logo and branded with this new look. </a:t>
            </a:r>
          </a:p>
          <a:p>
            <a:pPr lvl="1">
              <a:buFont typeface="Constantia" pitchFamily="18" charset="0"/>
              <a:buChar char="–"/>
            </a:pPr>
            <a:r>
              <a:rPr lang="en-US" sz="1800" dirty="0" smtClean="0">
                <a:latin typeface="Constantia" pitchFamily="18" charset="0"/>
              </a:rPr>
              <a:t>More than doubled the number of press hits received this year over last year. The hits received were significant; </a:t>
            </a:r>
            <a:r>
              <a:rPr lang="en-US" sz="1800" i="1" dirty="0" smtClean="0">
                <a:latin typeface="Constantia" pitchFamily="18" charset="0"/>
              </a:rPr>
              <a:t>The Wall Street Journal, Forbes Magazine, Kiplinger Magazine, Huffington Post, Boston Globe, Congressional Quarterly, Los Angeles Times, Washington Post, </a:t>
            </a:r>
            <a:r>
              <a:rPr lang="en-US" sz="1800" dirty="0" smtClean="0">
                <a:latin typeface="Constantia" pitchFamily="18" charset="0"/>
              </a:rPr>
              <a:t>to name a few. </a:t>
            </a:r>
          </a:p>
          <a:p>
            <a:pPr lvl="1">
              <a:buFont typeface="Constantia" pitchFamily="18" charset="0"/>
              <a:buChar char="–"/>
            </a:pPr>
            <a:r>
              <a:rPr lang="en-US" sz="1800" dirty="0" smtClean="0">
                <a:latin typeface="Constantia" pitchFamily="18" charset="0"/>
              </a:rPr>
              <a:t>Provide quarterly media training webinars.</a:t>
            </a:r>
          </a:p>
          <a:p>
            <a:pPr lvl="1">
              <a:buFont typeface="Constantia" pitchFamily="18" charset="0"/>
              <a:buChar char="–"/>
            </a:pPr>
            <a:endParaRPr lang="en-US" sz="1800" dirty="0" smtClean="0">
              <a:latin typeface="Constantia" pitchFamily="18" charset="0"/>
            </a:endParaRPr>
          </a:p>
          <a:p>
            <a:endParaRPr lang="en-US" sz="1800" dirty="0"/>
          </a:p>
        </p:txBody>
      </p:sp>
      <p:sp>
        <p:nvSpPr>
          <p:cNvPr id="3" name="Rectangle 2"/>
          <p:cNvSpPr/>
          <p:nvPr/>
        </p:nvSpPr>
        <p:spPr>
          <a:xfrm>
            <a:off x="2931207" y="493777"/>
            <a:ext cx="3698320" cy="646331"/>
          </a:xfrm>
          <a:prstGeom prst="rect">
            <a:avLst/>
          </a:prstGeom>
        </p:spPr>
        <p:txBody>
          <a:bodyPr wrap="square">
            <a:spAutoFit/>
          </a:bodyPr>
          <a:lstStyle/>
          <a:p>
            <a:pPr lvl="0">
              <a:defRPr/>
            </a:pPr>
            <a:r>
              <a:rPr lang="en-US" sz="3600" b="1" dirty="0" smtClean="0">
                <a:solidFill>
                  <a:srgbClr val="00338E"/>
                </a:solidFill>
                <a:latin typeface="Constantia" pitchFamily="18" charset="0"/>
              </a:rPr>
              <a:t>Media Relations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2"/>
          </p:nvPr>
        </p:nvSpPr>
        <p:spPr>
          <a:xfrm>
            <a:off x="457200" y="1014984"/>
            <a:ext cx="8216430" cy="5111179"/>
          </a:xfrm>
        </p:spPr>
        <p:txBody>
          <a:bodyPr/>
          <a:lstStyle/>
          <a:p>
            <a:pPr lvl="1">
              <a:defRPr/>
            </a:pPr>
            <a:endParaRPr lang="en-US" dirty="0" smtClean="0">
              <a:latin typeface="Constantia" pitchFamily="18" charset="0"/>
            </a:endParaRPr>
          </a:p>
          <a:p>
            <a:pPr lvl="1">
              <a:defRPr/>
            </a:pPr>
            <a:r>
              <a:rPr lang="en-US" dirty="0" smtClean="0">
                <a:latin typeface="Constantia" pitchFamily="18" charset="0"/>
              </a:rPr>
              <a:t>Communicating monthly with chapter presidents to ensure they are aware of upcoming deadlines, events and benefits.</a:t>
            </a:r>
          </a:p>
          <a:p>
            <a:pPr lvl="1">
              <a:defRPr/>
            </a:pPr>
            <a:r>
              <a:rPr lang="en-US" dirty="0" smtClean="0">
                <a:latin typeface="Constantia" pitchFamily="18" charset="0"/>
              </a:rPr>
              <a:t>Recognizing top producers with the newly developed LPRT Soaring Eagle level.</a:t>
            </a:r>
          </a:p>
          <a:p>
            <a:pPr lvl="1">
              <a:defRPr/>
            </a:pPr>
            <a:r>
              <a:rPr lang="en-US" dirty="0" smtClean="0">
                <a:latin typeface="Constantia" pitchFamily="18" charset="0"/>
              </a:rPr>
              <a:t>Developed the Soaring Eagle Symposium with the intent of providing information and resources to help agents and brokers excel in this industry.</a:t>
            </a:r>
          </a:p>
          <a:p>
            <a:pPr lvl="1">
              <a:defRPr/>
            </a:pPr>
            <a:r>
              <a:rPr lang="en-US" dirty="0" smtClean="0">
                <a:latin typeface="Constantia" pitchFamily="18" charset="0"/>
              </a:rPr>
              <a:t>Created a Chapter Excellence Program to help at-risk chapters.</a:t>
            </a:r>
          </a:p>
          <a:p>
            <a:pPr lvl="1">
              <a:defRPr/>
            </a:pPr>
            <a:r>
              <a:rPr lang="en-US" dirty="0" smtClean="0">
                <a:latin typeface="Constantia" pitchFamily="18" charset="0"/>
              </a:rPr>
              <a:t>Additional recognition of Distinguished Service Award winners in HIU with profile pieces.</a:t>
            </a:r>
          </a:p>
          <a:p>
            <a:pPr lvl="1">
              <a:defRPr/>
            </a:pPr>
            <a:r>
              <a:rPr lang="en-US" dirty="0" smtClean="0">
                <a:latin typeface="Constantia" pitchFamily="18" charset="0"/>
              </a:rPr>
              <a:t>Expanded Chapter Certification Program to allow for broader recognition of chapter accomplishments.</a:t>
            </a:r>
          </a:p>
          <a:p>
            <a:pPr lvl="1">
              <a:defRPr/>
            </a:pPr>
            <a:r>
              <a:rPr lang="en-US" dirty="0" smtClean="0">
                <a:latin typeface="Constantia" pitchFamily="18" charset="0"/>
              </a:rPr>
              <a:t>Chapter Assistance program is working well with the local chapters. </a:t>
            </a:r>
          </a:p>
          <a:p>
            <a:pPr lvl="1">
              <a:defRPr/>
            </a:pPr>
            <a:r>
              <a:rPr lang="en-US" dirty="0" smtClean="0">
                <a:latin typeface="Constantia" pitchFamily="18" charset="0"/>
              </a:rPr>
              <a:t>Need to better distinguish it from Chapter Excellence program.</a:t>
            </a:r>
          </a:p>
          <a:p>
            <a:pPr lvl="1">
              <a:defRPr/>
            </a:pPr>
            <a:endParaRPr lang="en-US" b="1" i="1" dirty="0" smtClean="0">
              <a:latin typeface="Constantia" pitchFamily="18" charset="0"/>
            </a:endParaRPr>
          </a:p>
        </p:txBody>
      </p:sp>
      <p:sp>
        <p:nvSpPr>
          <p:cNvPr id="3" name="Rectangle 2"/>
          <p:cNvSpPr/>
          <p:nvPr/>
        </p:nvSpPr>
        <p:spPr>
          <a:xfrm>
            <a:off x="2931207" y="692209"/>
            <a:ext cx="4102277" cy="646331"/>
          </a:xfrm>
          <a:prstGeom prst="rect">
            <a:avLst/>
          </a:prstGeom>
        </p:spPr>
        <p:txBody>
          <a:bodyPr wrap="none">
            <a:spAutoFit/>
          </a:bodyPr>
          <a:lstStyle/>
          <a:p>
            <a:pPr lvl="0">
              <a:defRPr/>
            </a:pPr>
            <a:r>
              <a:rPr lang="en-US" sz="3600" b="1" dirty="0" smtClean="0">
                <a:solidFill>
                  <a:srgbClr val="00338E"/>
                </a:solidFill>
                <a:latin typeface="Constantia" pitchFamily="18" charset="0"/>
              </a:rPr>
              <a:t>Chapter Relations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2"/>
          </p:nvPr>
        </p:nvSpPr>
        <p:spPr>
          <a:xfrm>
            <a:off x="457200" y="1014984"/>
            <a:ext cx="8216430" cy="5111179"/>
          </a:xfrm>
        </p:spPr>
        <p:txBody>
          <a:bodyPr/>
          <a:lstStyle/>
          <a:p>
            <a:pPr lvl="1">
              <a:buFontTx/>
              <a:buChar char="-"/>
              <a:defRPr/>
            </a:pPr>
            <a:endParaRPr lang="en-US" dirty="0" smtClean="0">
              <a:latin typeface="Constantia" pitchFamily="18" charset="0"/>
            </a:endParaRPr>
          </a:p>
          <a:p>
            <a:pPr lvl="1">
              <a:buFontTx/>
              <a:buChar char="-"/>
              <a:defRPr/>
            </a:pPr>
            <a:r>
              <a:rPr lang="en-US" dirty="0" smtClean="0">
                <a:latin typeface="Constantia" pitchFamily="18" charset="0"/>
              </a:rPr>
              <a:t>Website redesigned for easier use and information availability, readily providing more useful information to the members with less keystrokes. </a:t>
            </a:r>
          </a:p>
          <a:p>
            <a:pPr lvl="1">
              <a:buFontTx/>
              <a:buChar char="-"/>
              <a:defRPr/>
            </a:pPr>
            <a:r>
              <a:rPr lang="en-US" dirty="0" smtClean="0">
                <a:latin typeface="Constantia" pitchFamily="18" charset="0"/>
              </a:rPr>
              <a:t>Established a calendar for email communications to prevent members from being inundated with emails from NAHU. </a:t>
            </a:r>
          </a:p>
          <a:p>
            <a:pPr lvl="1">
              <a:buFontTx/>
              <a:buChar char="-"/>
              <a:defRPr/>
            </a:pPr>
            <a:r>
              <a:rPr lang="en-US" dirty="0" smtClean="0">
                <a:latin typeface="Constantia" pitchFamily="18" charset="0"/>
              </a:rPr>
              <a:t>Publish topic specific issues of HIU magazine to attract more diverse advertisers while providing more in-depth information on that month’s topic.</a:t>
            </a:r>
          </a:p>
          <a:p>
            <a:pPr lvl="1">
              <a:buFontTx/>
              <a:buChar char="-"/>
              <a:defRPr/>
            </a:pPr>
            <a:r>
              <a:rPr lang="en-US" dirty="0" smtClean="0">
                <a:latin typeface="Constantia" pitchFamily="18" charset="0"/>
              </a:rPr>
              <a:t>NAHU now has a presence on Linked-In, Facebook, Twitter and YouTube.</a:t>
            </a:r>
          </a:p>
          <a:p>
            <a:pPr lvl="1">
              <a:buFontTx/>
              <a:buChar char="-"/>
              <a:defRPr/>
            </a:pPr>
            <a:r>
              <a:rPr lang="en-US" dirty="0" smtClean="0">
                <a:latin typeface="Constantia" pitchFamily="18" charset="0"/>
              </a:rPr>
              <a:t>Provided an app for NAHU’s 2011 and 2012 Capitol Conference and Annual Convention attendees.</a:t>
            </a:r>
          </a:p>
          <a:p>
            <a:pPr lvl="1">
              <a:buFontTx/>
              <a:buChar char="-"/>
              <a:defRPr/>
            </a:pPr>
            <a:r>
              <a:rPr lang="en-US" dirty="0" smtClean="0">
                <a:latin typeface="Constantia" pitchFamily="18" charset="0"/>
              </a:rPr>
              <a:t>Redesigned the NAHU website so more key information is protected and available to  members-only.</a:t>
            </a:r>
          </a:p>
          <a:p>
            <a:pPr lvl="1">
              <a:buFontTx/>
              <a:buChar char="-"/>
              <a:defRPr/>
            </a:pPr>
            <a:endParaRPr lang="en-US" sz="1600" dirty="0" smtClean="0"/>
          </a:p>
          <a:p>
            <a:pPr lvl="1">
              <a:buFontTx/>
              <a:buChar char="-"/>
              <a:defRPr/>
            </a:pPr>
            <a:endParaRPr lang="en-US" sz="1600" dirty="0" smtClean="0"/>
          </a:p>
          <a:p>
            <a:pPr lvl="1">
              <a:defRPr/>
            </a:pPr>
            <a:endParaRPr lang="en-US" sz="1600" dirty="0" smtClean="0"/>
          </a:p>
          <a:p>
            <a:pPr lvl="1">
              <a:defRPr/>
            </a:pPr>
            <a:endParaRPr lang="en-US" i="1" dirty="0" smtClean="0"/>
          </a:p>
          <a:p>
            <a:pPr lvl="1">
              <a:defRPr/>
            </a:pPr>
            <a:endParaRPr lang="en-US" b="1" i="1" dirty="0" smtClean="0"/>
          </a:p>
          <a:p>
            <a:endParaRPr lang="en-US" dirty="0"/>
          </a:p>
        </p:txBody>
      </p:sp>
      <p:sp>
        <p:nvSpPr>
          <p:cNvPr id="5" name="Rectangle 4"/>
          <p:cNvSpPr/>
          <p:nvPr/>
        </p:nvSpPr>
        <p:spPr>
          <a:xfrm>
            <a:off x="2931207" y="692209"/>
            <a:ext cx="3946080" cy="646331"/>
          </a:xfrm>
          <a:prstGeom prst="rect">
            <a:avLst/>
          </a:prstGeom>
        </p:spPr>
        <p:txBody>
          <a:bodyPr wrap="none">
            <a:spAutoFit/>
          </a:bodyPr>
          <a:lstStyle/>
          <a:p>
            <a:pPr lvl="0">
              <a:defRPr/>
            </a:pPr>
            <a:r>
              <a:rPr lang="en-US" sz="3600" b="1" dirty="0" smtClean="0">
                <a:solidFill>
                  <a:srgbClr val="00338E"/>
                </a:solidFill>
                <a:latin typeface="Constantia" pitchFamily="18" charset="0"/>
              </a:rPr>
              <a:t>Communications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2"/>
          </p:nvPr>
        </p:nvSpPr>
        <p:spPr>
          <a:xfrm>
            <a:off x="457200" y="1529697"/>
            <a:ext cx="8216430" cy="4772851"/>
          </a:xfrm>
        </p:spPr>
        <p:txBody>
          <a:bodyPr/>
          <a:lstStyle/>
          <a:p>
            <a:r>
              <a:rPr lang="en-US" sz="1600" dirty="0" smtClean="0">
                <a:latin typeface="Constantia" pitchFamily="18" charset="0"/>
              </a:rPr>
              <a:t>Electronic networking opportunities are not developing as desired</a:t>
            </a:r>
          </a:p>
          <a:p>
            <a:pPr lvl="1"/>
            <a:r>
              <a:rPr lang="en-US" sz="1600" b="1" i="1" dirty="0" smtClean="0">
                <a:solidFill>
                  <a:srgbClr val="00338E"/>
                </a:solidFill>
                <a:latin typeface="Constantia" pitchFamily="18" charset="0"/>
              </a:rPr>
              <a:t>Should we reevaluate what we hope to achieve in this area?</a:t>
            </a:r>
          </a:p>
          <a:p>
            <a:r>
              <a:rPr lang="en-US" sz="1600" dirty="0" smtClean="0">
                <a:latin typeface="Constantia" pitchFamily="18" charset="0"/>
              </a:rPr>
              <a:t>There is an immediate need for a compliance specialist on the NAHU staff</a:t>
            </a:r>
          </a:p>
          <a:p>
            <a:pPr lvl="1"/>
            <a:r>
              <a:rPr lang="en-US" sz="1600" b="1" i="1" dirty="0" smtClean="0">
                <a:solidFill>
                  <a:srgbClr val="00338E"/>
                </a:solidFill>
                <a:latin typeface="Constantia" pitchFamily="18" charset="0"/>
              </a:rPr>
              <a:t>Fulfillment of this need is in process</a:t>
            </a:r>
          </a:p>
          <a:p>
            <a:pPr lvl="1"/>
            <a:r>
              <a:rPr lang="en-US" sz="1600" b="1" i="1" dirty="0" smtClean="0">
                <a:solidFill>
                  <a:srgbClr val="00338E"/>
                </a:solidFill>
                <a:latin typeface="Constantia" pitchFamily="18" charset="0"/>
              </a:rPr>
              <a:t>Legislative email response center not being marketed to maximize on its unique and individualized benefit to the members because of lack of capacity to respond to anticipated increased volume</a:t>
            </a:r>
          </a:p>
          <a:p>
            <a:r>
              <a:rPr lang="en-US" sz="1600" dirty="0" smtClean="0">
                <a:latin typeface="Constantia" pitchFamily="18" charset="0"/>
              </a:rPr>
              <a:t>We aren’t as technologically advanced as we would like to be.</a:t>
            </a:r>
          </a:p>
          <a:p>
            <a:pPr lvl="1"/>
            <a:r>
              <a:rPr lang="en-US" sz="1600" b="1" i="1" dirty="0" smtClean="0">
                <a:solidFill>
                  <a:srgbClr val="00338E"/>
                </a:solidFill>
                <a:latin typeface="Constantia" pitchFamily="18" charset="0"/>
              </a:rPr>
              <a:t>We would like to provide more tools for members to use when assisting their clients</a:t>
            </a:r>
          </a:p>
          <a:p>
            <a:pPr lvl="1"/>
            <a:r>
              <a:rPr lang="en-US" sz="1600" b="1" i="1" dirty="0" smtClean="0">
                <a:solidFill>
                  <a:srgbClr val="00338E"/>
                </a:solidFill>
                <a:latin typeface="Constantia" pitchFamily="18" charset="0"/>
              </a:rPr>
              <a:t>We would like our web-based tools to be more user friendly and intuitive </a:t>
            </a:r>
          </a:p>
          <a:p>
            <a:r>
              <a:rPr lang="en-US" sz="1600" dirty="0" smtClean="0">
                <a:latin typeface="Constantia" pitchFamily="18" charset="0"/>
              </a:rPr>
              <a:t>Lack of funds has prevented us from being able to or support the state and local chapters with their advertising. </a:t>
            </a:r>
          </a:p>
          <a:p>
            <a:r>
              <a:rPr lang="en-US" sz="1600" dirty="0" smtClean="0">
                <a:latin typeface="Constantia" pitchFamily="18" charset="0"/>
              </a:rPr>
              <a:t>Requiring membership in NAHU as a prerequisite to licensing is unrealistic.</a:t>
            </a:r>
          </a:p>
          <a:p>
            <a:pPr lvl="1"/>
            <a:r>
              <a:rPr lang="en-US" sz="1600" b="1" i="1" dirty="0" smtClean="0">
                <a:solidFill>
                  <a:srgbClr val="00338E"/>
                </a:solidFill>
                <a:latin typeface="Constantia" pitchFamily="18" charset="0"/>
              </a:rPr>
              <a:t>We may have better success with increasing the prestige and unique features of membership</a:t>
            </a:r>
          </a:p>
          <a:p>
            <a:endParaRPr lang="en-US" sz="1600" dirty="0" smtClean="0"/>
          </a:p>
          <a:p>
            <a:endParaRPr lang="en-US" dirty="0" smtClean="0"/>
          </a:p>
          <a:p>
            <a:endParaRPr lang="en-US" dirty="0" smtClean="0"/>
          </a:p>
          <a:p>
            <a:endParaRPr lang="en-US" dirty="0"/>
          </a:p>
        </p:txBody>
      </p:sp>
      <p:sp>
        <p:nvSpPr>
          <p:cNvPr id="5" name="Title 4"/>
          <p:cNvSpPr>
            <a:spLocks noGrp="1"/>
          </p:cNvSpPr>
          <p:nvPr>
            <p:ph type="ctrTitle"/>
          </p:nvPr>
        </p:nvSpPr>
        <p:spPr>
          <a:xfrm>
            <a:off x="685800" y="624890"/>
            <a:ext cx="7772400" cy="1470025"/>
          </a:xfrm>
        </p:spPr>
        <p:txBody>
          <a:bodyPr/>
          <a:lstStyle/>
          <a:p>
            <a:r>
              <a:rPr lang="en-US" b="1" u="sng" dirty="0" smtClean="0">
                <a:solidFill>
                  <a:srgbClr val="00338E"/>
                </a:solidFill>
                <a:latin typeface="Constantia" pitchFamily="18" charset="0"/>
              </a:rPr>
              <a:t>Challenges</a:t>
            </a:r>
            <a:endParaRPr lang="en-US" dirty="0">
              <a:solidFill>
                <a:srgbClr val="00338E"/>
              </a:solidFill>
              <a:latin typeface="Constantia"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2"/>
          </p:nvPr>
        </p:nvSpPr>
        <p:spPr>
          <a:xfrm>
            <a:off x="457200" y="1367327"/>
            <a:ext cx="8216430" cy="4772851"/>
          </a:xfrm>
        </p:spPr>
        <p:txBody>
          <a:bodyPr/>
          <a:lstStyle/>
          <a:p>
            <a:r>
              <a:rPr lang="en-US" sz="1600" dirty="0" smtClean="0">
                <a:latin typeface="Constantia" pitchFamily="18" charset="0"/>
              </a:rPr>
              <a:t>Leadership training is limited and it </a:t>
            </a:r>
            <a:r>
              <a:rPr lang="en-US" sz="1600" b="1" i="1" dirty="0" smtClean="0">
                <a:solidFill>
                  <a:srgbClr val="00338E"/>
                </a:solidFill>
                <a:latin typeface="Constantia" pitchFamily="18" charset="0"/>
              </a:rPr>
              <a:t>is not consistently getting to the state and local chapters</a:t>
            </a:r>
          </a:p>
          <a:p>
            <a:pPr lvl="1"/>
            <a:r>
              <a:rPr lang="en-US" sz="1400" b="1" i="1" dirty="0" smtClean="0">
                <a:solidFill>
                  <a:srgbClr val="00338E"/>
                </a:solidFill>
                <a:latin typeface="Constantia" pitchFamily="18" charset="0"/>
              </a:rPr>
              <a:t>Dependent currently on distribution through volunteer leaders</a:t>
            </a:r>
          </a:p>
          <a:p>
            <a:r>
              <a:rPr lang="en-US" sz="1600" dirty="0" smtClean="0">
                <a:latin typeface="Constantia" pitchFamily="18" charset="0"/>
              </a:rPr>
              <a:t>Lack of engagement/participation from state and local chapters on regional calls and reporting</a:t>
            </a:r>
          </a:p>
          <a:p>
            <a:pPr lvl="1"/>
            <a:r>
              <a:rPr lang="en-US" sz="1400" b="1" i="1" dirty="0" smtClean="0">
                <a:solidFill>
                  <a:srgbClr val="00338E"/>
                </a:solidFill>
                <a:latin typeface="Constantia" pitchFamily="18" charset="0"/>
              </a:rPr>
              <a:t>Participation on these calls and committees has been significantly better on legislative issues.</a:t>
            </a:r>
          </a:p>
          <a:p>
            <a:r>
              <a:rPr lang="en-US" sz="1600" dirty="0" smtClean="0">
                <a:latin typeface="Constantia" pitchFamily="18" charset="0"/>
              </a:rPr>
              <a:t>While retention is doing well and new member growth is improving, it is still not on par with the goal of 5%</a:t>
            </a:r>
          </a:p>
          <a:p>
            <a:pPr marL="342900" lvl="1" indent="-342900">
              <a:buClr>
                <a:srgbClr val="AC1A2F"/>
              </a:buClr>
              <a:buFont typeface="Arial"/>
              <a:buChar char="•"/>
            </a:pPr>
            <a:r>
              <a:rPr lang="en-US" sz="1600" b="1" i="1" smtClean="0">
                <a:solidFill>
                  <a:srgbClr val="00338E"/>
                </a:solidFill>
                <a:latin typeface="Constantia" pitchFamily="18" charset="0"/>
              </a:rPr>
              <a:t>Leadership </a:t>
            </a:r>
            <a:r>
              <a:rPr lang="en-US" sz="1600" b="1" i="1" dirty="0" smtClean="0">
                <a:solidFill>
                  <a:srgbClr val="00338E"/>
                </a:solidFill>
                <a:latin typeface="Constantia" pitchFamily="18" charset="0"/>
              </a:rPr>
              <a:t>curriculum </a:t>
            </a:r>
            <a:r>
              <a:rPr lang="en-US" sz="1600" dirty="0" smtClean="0">
                <a:latin typeface="Constantia" pitchFamily="18" charset="0"/>
              </a:rPr>
              <a:t>has been slow to be developed</a:t>
            </a:r>
          </a:p>
          <a:p>
            <a:pPr marL="342900" lvl="1" indent="-342900">
              <a:buClr>
                <a:srgbClr val="AC1A2F"/>
              </a:buClr>
              <a:buFont typeface="Arial"/>
              <a:buChar char="•"/>
            </a:pPr>
            <a:r>
              <a:rPr lang="en-US" sz="1600" dirty="0" smtClean="0">
                <a:latin typeface="Constantia" pitchFamily="18" charset="0"/>
              </a:rPr>
              <a:t>Outreach to the younger/newer agent and colleges has not occurred as anticipated</a:t>
            </a:r>
          </a:p>
          <a:p>
            <a:pPr marL="742950" lvl="2" indent="-342900">
              <a:buClr>
                <a:srgbClr val="AC1A2F"/>
              </a:buClr>
            </a:pPr>
            <a:r>
              <a:rPr lang="en-US" sz="1400" b="1" i="1" dirty="0" smtClean="0">
                <a:solidFill>
                  <a:srgbClr val="FF0000"/>
                </a:solidFill>
                <a:latin typeface="Constantia" pitchFamily="18" charset="0"/>
              </a:rPr>
              <a:t>Is this still an important objective?</a:t>
            </a:r>
          </a:p>
          <a:p>
            <a:pPr marL="342900" lvl="1" indent="-342900">
              <a:buClr>
                <a:srgbClr val="AC1A2F"/>
              </a:buClr>
              <a:buFont typeface="Arial"/>
              <a:buChar char="•"/>
            </a:pPr>
            <a:r>
              <a:rPr lang="en-US" sz="1600" dirty="0" smtClean="0">
                <a:latin typeface="Constantia" pitchFamily="18" charset="0"/>
              </a:rPr>
              <a:t>Cross marketing with other organization meetings has been slow to occur</a:t>
            </a:r>
          </a:p>
          <a:p>
            <a:pPr marL="742950" lvl="2" indent="-342900">
              <a:buClr>
                <a:srgbClr val="AC1A2F"/>
              </a:buClr>
            </a:pPr>
            <a:r>
              <a:rPr lang="en-US" sz="1400" b="1" i="1" dirty="0" smtClean="0">
                <a:solidFill>
                  <a:srgbClr val="FF0000"/>
                </a:solidFill>
                <a:latin typeface="Constantia" pitchFamily="18" charset="0"/>
              </a:rPr>
              <a:t>Is this still an important objective?</a:t>
            </a:r>
          </a:p>
          <a:p>
            <a:pPr marL="342900" lvl="1" indent="-342900">
              <a:buClr>
                <a:srgbClr val="AC1A2F"/>
              </a:buClr>
              <a:buFont typeface="Arial"/>
              <a:buChar char="•"/>
            </a:pPr>
            <a:r>
              <a:rPr lang="en-US" sz="1600" dirty="0" smtClean="0">
                <a:latin typeface="Constantia" pitchFamily="18" charset="0"/>
              </a:rPr>
              <a:t>Have not been able to determine the feasibility of international memberships</a:t>
            </a:r>
          </a:p>
          <a:p>
            <a:pPr marL="742950" lvl="2" indent="-342900">
              <a:buClr>
                <a:srgbClr val="AC1A2F"/>
              </a:buClr>
            </a:pPr>
            <a:r>
              <a:rPr lang="en-US" sz="1400" b="1" i="1" dirty="0" smtClean="0">
                <a:solidFill>
                  <a:srgbClr val="FF0000"/>
                </a:solidFill>
                <a:latin typeface="Constantia" pitchFamily="18" charset="0"/>
              </a:rPr>
              <a:t>Is this still an important objective?</a:t>
            </a:r>
          </a:p>
          <a:p>
            <a:pPr marL="342900" lvl="1" indent="-342900">
              <a:buClr>
                <a:srgbClr val="AC1A2F"/>
              </a:buClr>
              <a:buFont typeface="Arial"/>
              <a:buChar char="•"/>
            </a:pPr>
            <a:r>
              <a:rPr lang="en-US" sz="1600" b="1" i="1" dirty="0" smtClean="0">
                <a:solidFill>
                  <a:srgbClr val="00338E"/>
                </a:solidFill>
                <a:latin typeface="Constantia" pitchFamily="18" charset="0"/>
              </a:rPr>
              <a:t>Very limited interest </a:t>
            </a:r>
            <a:r>
              <a:rPr lang="en-US" sz="1600" dirty="0" smtClean="0">
                <a:latin typeface="Constantia" pitchFamily="18" charset="0"/>
              </a:rPr>
              <a:t>by the chapters to participate in a mentoring program. </a:t>
            </a:r>
          </a:p>
        </p:txBody>
      </p:sp>
      <p:sp>
        <p:nvSpPr>
          <p:cNvPr id="5" name="Title 4"/>
          <p:cNvSpPr>
            <a:spLocks noGrp="1"/>
          </p:cNvSpPr>
          <p:nvPr>
            <p:ph type="ctrTitle"/>
          </p:nvPr>
        </p:nvSpPr>
        <p:spPr>
          <a:xfrm>
            <a:off x="685800" y="624890"/>
            <a:ext cx="7772400" cy="1470025"/>
          </a:xfrm>
        </p:spPr>
        <p:txBody>
          <a:bodyPr/>
          <a:lstStyle/>
          <a:p>
            <a:r>
              <a:rPr lang="en-US" b="1" u="sng" dirty="0" smtClean="0">
                <a:solidFill>
                  <a:srgbClr val="00338E"/>
                </a:solidFill>
                <a:latin typeface="Constantia" pitchFamily="18" charset="0"/>
              </a:rPr>
              <a:t>Challenges</a:t>
            </a:r>
            <a:endParaRPr lang="en-US" dirty="0">
              <a:solidFill>
                <a:srgbClr val="00338E"/>
              </a:solidFill>
              <a:latin typeface="Constantia"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2"/>
          </p:nvPr>
        </p:nvSpPr>
        <p:spPr>
          <a:xfrm>
            <a:off x="457200" y="1478422"/>
            <a:ext cx="8216430" cy="4772851"/>
          </a:xfrm>
        </p:spPr>
        <p:txBody>
          <a:bodyPr/>
          <a:lstStyle/>
          <a:p>
            <a:r>
              <a:rPr lang="en-US" sz="1600" dirty="0" smtClean="0">
                <a:latin typeface="Constantia" pitchFamily="18" charset="0"/>
              </a:rPr>
              <a:t>Inconsistent method of committee development</a:t>
            </a:r>
          </a:p>
          <a:p>
            <a:pPr lvl="1"/>
            <a:r>
              <a:rPr lang="en-US" sz="1400" b="1" i="1" dirty="0" smtClean="0">
                <a:solidFill>
                  <a:srgbClr val="00338E"/>
                </a:solidFill>
                <a:latin typeface="Constantia" pitchFamily="18" charset="0"/>
              </a:rPr>
              <a:t>Some committees use applications while some use a traditional committee structure format</a:t>
            </a:r>
          </a:p>
          <a:p>
            <a:r>
              <a:rPr lang="en-US" sz="1600" dirty="0" smtClean="0">
                <a:latin typeface="Constantia" pitchFamily="18" charset="0"/>
              </a:rPr>
              <a:t>Lack of new volunteers on committees</a:t>
            </a:r>
          </a:p>
          <a:p>
            <a:pPr lvl="1"/>
            <a:r>
              <a:rPr lang="en-US" sz="1400" b="1" i="1" dirty="0" smtClean="0">
                <a:solidFill>
                  <a:srgbClr val="00338E"/>
                </a:solidFill>
                <a:latin typeface="Constantia" pitchFamily="18" charset="0"/>
              </a:rPr>
              <a:t>Many volunteers serve maximum allowable time on a committee and then move to another committee</a:t>
            </a:r>
          </a:p>
          <a:p>
            <a:r>
              <a:rPr lang="en-US" sz="1600" dirty="0" smtClean="0">
                <a:latin typeface="Constantia" pitchFamily="18" charset="0"/>
              </a:rPr>
              <a:t>Lack of direction by some committee members</a:t>
            </a:r>
          </a:p>
          <a:p>
            <a:pPr lvl="1"/>
            <a:r>
              <a:rPr lang="en-US" sz="1400" b="1" i="1" dirty="0" smtClean="0">
                <a:solidFill>
                  <a:srgbClr val="00338E"/>
                </a:solidFill>
                <a:latin typeface="Constantia" pitchFamily="18" charset="0"/>
              </a:rPr>
              <a:t>This may be due to:</a:t>
            </a:r>
          </a:p>
          <a:p>
            <a:pPr lvl="2"/>
            <a:r>
              <a:rPr lang="en-US" sz="1400" b="1" i="1" dirty="0" smtClean="0">
                <a:solidFill>
                  <a:srgbClr val="00338E"/>
                </a:solidFill>
                <a:latin typeface="Constantia" pitchFamily="18" charset="0"/>
              </a:rPr>
              <a:t>Lack of delegation by chairs</a:t>
            </a:r>
          </a:p>
          <a:p>
            <a:pPr lvl="2"/>
            <a:r>
              <a:rPr lang="en-US" sz="1400" b="1" i="1" dirty="0" smtClean="0">
                <a:solidFill>
                  <a:srgbClr val="00338E"/>
                </a:solidFill>
                <a:latin typeface="Constantia" pitchFamily="18" charset="0"/>
              </a:rPr>
              <a:t>Inappropriate appointment of volunteers</a:t>
            </a:r>
          </a:p>
          <a:p>
            <a:pPr lvl="2"/>
            <a:r>
              <a:rPr lang="en-US" sz="1400" b="1" i="1" dirty="0" smtClean="0">
                <a:solidFill>
                  <a:srgbClr val="00338E"/>
                </a:solidFill>
                <a:latin typeface="Constantia" pitchFamily="18" charset="0"/>
              </a:rPr>
              <a:t>Lack of understanding of goals</a:t>
            </a:r>
          </a:p>
          <a:p>
            <a:pPr lvl="2"/>
            <a:r>
              <a:rPr lang="en-US" sz="1400" b="1" i="1" dirty="0" smtClean="0">
                <a:solidFill>
                  <a:srgbClr val="00338E"/>
                </a:solidFill>
                <a:latin typeface="Constantia" pitchFamily="18" charset="0"/>
              </a:rPr>
              <a:t>No true direction within the committee</a:t>
            </a:r>
          </a:p>
          <a:p>
            <a:pPr lvl="2"/>
            <a:r>
              <a:rPr lang="en-US" sz="1400" b="1" i="1" dirty="0" smtClean="0">
                <a:solidFill>
                  <a:srgbClr val="00338E"/>
                </a:solidFill>
                <a:latin typeface="Constantia" pitchFamily="18" charset="0"/>
              </a:rPr>
              <a:t>Needs that cannot be met by the committee structure</a:t>
            </a:r>
          </a:p>
          <a:p>
            <a:r>
              <a:rPr lang="en-US" sz="1600" dirty="0" smtClean="0">
                <a:latin typeface="Constantia" pitchFamily="18" charset="0"/>
              </a:rPr>
              <a:t>Inflexibility in responding to changing dynamic of members, chapters, and membership needs</a:t>
            </a:r>
          </a:p>
          <a:p>
            <a:pPr lvl="1"/>
            <a:r>
              <a:rPr lang="en-US" sz="1400" b="1" i="1" dirty="0" smtClean="0">
                <a:solidFill>
                  <a:srgbClr val="00338E"/>
                </a:solidFill>
                <a:latin typeface="Constantia" pitchFamily="18" charset="0"/>
              </a:rPr>
              <a:t>Members value different types of benefits – some local and some national</a:t>
            </a:r>
          </a:p>
          <a:p>
            <a:pPr lvl="1"/>
            <a:r>
              <a:rPr lang="en-US" sz="1400" b="1" i="1" dirty="0" smtClean="0">
                <a:solidFill>
                  <a:srgbClr val="00338E"/>
                </a:solidFill>
                <a:latin typeface="Constantia" pitchFamily="18" charset="0"/>
              </a:rPr>
              <a:t>It is important to address the needs of each audience</a:t>
            </a:r>
          </a:p>
          <a:p>
            <a:pPr lvl="1"/>
            <a:r>
              <a:rPr lang="en-US" sz="1400" b="1" i="1" dirty="0" smtClean="0">
                <a:solidFill>
                  <a:srgbClr val="00338E"/>
                </a:solidFill>
                <a:latin typeface="Constantia" pitchFamily="18" charset="0"/>
              </a:rPr>
              <a:t>National, state and local goals should be unified </a:t>
            </a:r>
          </a:p>
        </p:txBody>
      </p:sp>
      <p:sp>
        <p:nvSpPr>
          <p:cNvPr id="5" name="Title 4"/>
          <p:cNvSpPr>
            <a:spLocks noGrp="1"/>
          </p:cNvSpPr>
          <p:nvPr>
            <p:ph type="ctrTitle"/>
          </p:nvPr>
        </p:nvSpPr>
        <p:spPr>
          <a:xfrm>
            <a:off x="685800" y="624890"/>
            <a:ext cx="7772400" cy="1470025"/>
          </a:xfrm>
        </p:spPr>
        <p:txBody>
          <a:bodyPr/>
          <a:lstStyle/>
          <a:p>
            <a:r>
              <a:rPr lang="en-US" b="1" u="sng" dirty="0" smtClean="0">
                <a:solidFill>
                  <a:srgbClr val="00338E"/>
                </a:solidFill>
                <a:latin typeface="Constantia" pitchFamily="18" charset="0"/>
              </a:rPr>
              <a:t>Challenges</a:t>
            </a:r>
            <a:endParaRPr lang="en-US" dirty="0">
              <a:solidFill>
                <a:srgbClr val="00338E"/>
              </a:solidFill>
              <a:latin typeface="Constantia"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2800" b="1" dirty="0" smtClean="0">
                <a:solidFill>
                  <a:srgbClr val="00338E"/>
                </a:solidFill>
                <a:latin typeface="Constantia" pitchFamily="18" charset="0"/>
              </a:rPr>
              <a:t>Legislative Council</a:t>
            </a:r>
            <a:r>
              <a:rPr lang="en-US" sz="2800" dirty="0" smtClean="0">
                <a:solidFill>
                  <a:srgbClr val="00338E"/>
                </a:solidFill>
                <a:latin typeface="Constantia" pitchFamily="18" charset="0"/>
              </a:rPr>
              <a:t/>
            </a:r>
            <a:br>
              <a:rPr lang="en-US" sz="2800" dirty="0" smtClean="0">
                <a:solidFill>
                  <a:srgbClr val="00338E"/>
                </a:solidFill>
                <a:latin typeface="Constantia" pitchFamily="18" charset="0"/>
              </a:rPr>
            </a:br>
            <a:r>
              <a:rPr lang="en-US" sz="2400" b="1" i="1" dirty="0" smtClean="0">
                <a:solidFill>
                  <a:srgbClr val="00338E"/>
                </a:solidFill>
                <a:latin typeface="Constantia" pitchFamily="18" charset="0"/>
              </a:rPr>
              <a:t>Includes Medicare and Long-Term Care Advisory Groups</a:t>
            </a:r>
            <a:endParaRPr lang="en-US" sz="2400" b="1" i="1" dirty="0">
              <a:solidFill>
                <a:srgbClr val="00338E"/>
              </a:solidFill>
              <a:latin typeface="Constantia" pitchFamily="18" charset="0"/>
            </a:endParaRPr>
          </a:p>
        </p:txBody>
      </p:sp>
      <p:sp>
        <p:nvSpPr>
          <p:cNvPr id="8" name="Content Placeholder 7"/>
          <p:cNvSpPr>
            <a:spLocks noGrp="1"/>
          </p:cNvSpPr>
          <p:nvPr>
            <p:ph sz="half" idx="12"/>
          </p:nvPr>
        </p:nvSpPr>
        <p:spPr>
          <a:xfrm>
            <a:off x="457200" y="1768979"/>
            <a:ext cx="8216430" cy="4084756"/>
          </a:xfrm>
        </p:spPr>
        <p:txBody>
          <a:bodyPr/>
          <a:lstStyle/>
          <a:p>
            <a:r>
              <a:rPr lang="en-US" sz="2000" dirty="0" smtClean="0">
                <a:latin typeface="Constantia" pitchFamily="18" charset="0"/>
              </a:rPr>
              <a:t>Members must apply and approved annually by LMT.</a:t>
            </a:r>
          </a:p>
          <a:p>
            <a:r>
              <a:rPr lang="en-US" sz="2000" dirty="0" smtClean="0">
                <a:latin typeface="Constantia" pitchFamily="18" charset="0"/>
              </a:rPr>
              <a:t>Holds monthly legislative council teleconference.</a:t>
            </a:r>
          </a:p>
          <a:p>
            <a:r>
              <a:rPr lang="en-US" sz="2000" dirty="0" smtClean="0">
                <a:latin typeface="Constantia" pitchFamily="18" charset="0"/>
              </a:rPr>
              <a:t>Has bi-weekly LMT teleconference (CEO, Sr. VP of Gov Affairs, President, President Elect).</a:t>
            </a:r>
          </a:p>
          <a:p>
            <a:r>
              <a:rPr lang="en-US" sz="2000" dirty="0" smtClean="0">
                <a:latin typeface="Constantia" pitchFamily="18" charset="0"/>
              </a:rPr>
              <a:t>Monthly legislative teleconference for state and local legislative chairs on federal issues. (Gov. Affairs staff)</a:t>
            </a:r>
          </a:p>
          <a:p>
            <a:r>
              <a:rPr lang="en-US" sz="2000" dirty="0" smtClean="0">
                <a:latin typeface="Constantia" pitchFamily="18" charset="0"/>
              </a:rPr>
              <a:t>Monthly regional legislative teleconferences for state and local legislative chairs. (State Issues) (Organized by staff; regularly scheduled teleconferences)</a:t>
            </a:r>
          </a:p>
          <a:p>
            <a:r>
              <a:rPr lang="en-US" sz="2000" dirty="0" smtClean="0">
                <a:latin typeface="Constantia" pitchFamily="18" charset="0"/>
              </a:rPr>
              <a:t>Committee appointed legislative leadership inter-regional support. (similar to function of regional chairs)</a:t>
            </a:r>
          </a:p>
          <a:p>
            <a:r>
              <a:rPr lang="en-US" sz="2000" dirty="0" smtClean="0">
                <a:latin typeface="Constantia" pitchFamily="18" charset="0"/>
              </a:rPr>
              <a:t>All member Town Hall Meetings &amp; Webinars. (Gov. Affairs staff and outside council; subject matter experts)</a:t>
            </a:r>
            <a:endParaRPr lang="en-US" sz="2000" dirty="0">
              <a:latin typeface="Constantia" pitchFamily="18" charset="0"/>
            </a:endParaRPr>
          </a:p>
        </p:txBody>
      </p:sp>
      <p:sp>
        <p:nvSpPr>
          <p:cNvPr id="9" name="Text Placeholder 8"/>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338E"/>
                </a:solidFill>
                <a:latin typeface="Constantia" pitchFamily="18" charset="0"/>
              </a:rPr>
              <a:t>HUPAC Board</a:t>
            </a:r>
            <a:endParaRPr lang="en-US" b="1" dirty="0">
              <a:solidFill>
                <a:srgbClr val="00338E"/>
              </a:solidFill>
              <a:latin typeface="Constantia" pitchFamily="18" charset="0"/>
            </a:endParaRPr>
          </a:p>
        </p:txBody>
      </p:sp>
      <p:sp>
        <p:nvSpPr>
          <p:cNvPr id="7" name="Content Placeholder 6"/>
          <p:cNvSpPr>
            <a:spLocks noGrp="1"/>
          </p:cNvSpPr>
          <p:nvPr>
            <p:ph sz="half" idx="12"/>
          </p:nvPr>
        </p:nvSpPr>
        <p:spPr>
          <a:xfrm>
            <a:off x="457200" y="1792224"/>
            <a:ext cx="8216430" cy="4333939"/>
          </a:xfrm>
        </p:spPr>
        <p:txBody>
          <a:bodyPr/>
          <a:lstStyle/>
          <a:p>
            <a:r>
              <a:rPr lang="en-US" dirty="0" smtClean="0">
                <a:latin typeface="Constantia" pitchFamily="18" charset="0"/>
              </a:rPr>
              <a:t>Members appointed by NAHU President (Chair) and President-Elect (Vice Chair) with recommendations of HUPAC Chair and RVPs. President has final approval.</a:t>
            </a:r>
          </a:p>
          <a:p>
            <a:r>
              <a:rPr lang="en-US" dirty="0" smtClean="0">
                <a:latin typeface="Constantia" pitchFamily="18" charset="0"/>
              </a:rPr>
              <a:t>Monthly HUPAC Board teleconference.</a:t>
            </a:r>
          </a:p>
          <a:p>
            <a:r>
              <a:rPr lang="en-US" dirty="0" smtClean="0">
                <a:latin typeface="Constantia" pitchFamily="18" charset="0"/>
              </a:rPr>
              <a:t>Regional chairs encourage states to promote within locals.</a:t>
            </a:r>
          </a:p>
          <a:p>
            <a:r>
              <a:rPr lang="en-US" dirty="0" smtClean="0">
                <a:latin typeface="Constantia" pitchFamily="18" charset="0"/>
              </a:rPr>
              <a:t>Regional chairs solicit chapter contributions to administrative fund.</a:t>
            </a:r>
          </a:p>
          <a:p>
            <a:r>
              <a:rPr lang="en-US" dirty="0" smtClean="0">
                <a:latin typeface="Constantia" pitchFamily="18" charset="0"/>
              </a:rPr>
              <a:t>Various HUPAC publications (staff-driven).</a:t>
            </a:r>
          </a:p>
          <a:p>
            <a:r>
              <a:rPr lang="en-US" dirty="0" smtClean="0">
                <a:latin typeface="Constantia" pitchFamily="18" charset="0"/>
              </a:rPr>
              <a:t>Most successful fundraising? Email solicitations from national headquarters and event-related fundraising.</a:t>
            </a:r>
            <a:endParaRPr lang="en-US" dirty="0">
              <a:latin typeface="Constantia" pitchFamily="18" charset="0"/>
            </a:endParaRPr>
          </a:p>
        </p:txBody>
      </p:sp>
      <p:sp>
        <p:nvSpPr>
          <p:cNvPr id="8" name="Text Placeholder 7"/>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3"/>
          <p:cNvSpPr>
            <a:spLocks noGrp="1"/>
          </p:cNvSpPr>
          <p:nvPr>
            <p:ph sz="half" idx="12"/>
          </p:nvPr>
        </p:nvSpPr>
        <p:spPr>
          <a:xfrm>
            <a:off x="582977" y="1188721"/>
            <a:ext cx="8216430" cy="4598238"/>
          </a:xfrm>
        </p:spPr>
        <p:txBody>
          <a:bodyPr/>
          <a:lstStyle/>
          <a:p>
            <a:pPr>
              <a:buNone/>
            </a:pPr>
            <a:r>
              <a:rPr lang="en-US" b="1" i="1" dirty="0" smtClean="0">
                <a:solidFill>
                  <a:srgbClr val="00338E"/>
                </a:solidFill>
                <a:latin typeface="Constantia" pitchFamily="18" charset="0"/>
              </a:rPr>
              <a:t>Our Vision:</a:t>
            </a:r>
            <a:endParaRPr lang="en-US" dirty="0" smtClean="0">
              <a:solidFill>
                <a:srgbClr val="00338E"/>
              </a:solidFill>
              <a:latin typeface="Constantia" pitchFamily="18" charset="0"/>
            </a:endParaRPr>
          </a:p>
          <a:p>
            <a:r>
              <a:rPr lang="en-US" i="1" dirty="0" smtClean="0">
                <a:latin typeface="Constantia" pitchFamily="18" charset="0"/>
              </a:rPr>
              <a:t>Every American will have access to private sector solutions for health, financial and retirement security and the services of insurance professionals</a:t>
            </a:r>
            <a:r>
              <a:rPr lang="en-US" dirty="0" smtClean="0">
                <a:latin typeface="Constantia" pitchFamily="18" charset="0"/>
              </a:rPr>
              <a:t>.</a:t>
            </a:r>
          </a:p>
          <a:p>
            <a:pPr>
              <a:buNone/>
            </a:pPr>
            <a:r>
              <a:rPr lang="en-US" i="1" dirty="0" smtClean="0">
                <a:latin typeface="Constantia" pitchFamily="18" charset="0"/>
              </a:rPr>
              <a:t> </a:t>
            </a:r>
            <a:endParaRPr lang="en-US" dirty="0" smtClean="0">
              <a:latin typeface="Constantia" pitchFamily="18" charset="0"/>
            </a:endParaRPr>
          </a:p>
          <a:p>
            <a:pPr>
              <a:buNone/>
            </a:pPr>
            <a:r>
              <a:rPr lang="en-US" b="1" i="1" dirty="0" smtClean="0">
                <a:solidFill>
                  <a:srgbClr val="00338E"/>
                </a:solidFill>
                <a:latin typeface="Constantia" pitchFamily="18" charset="0"/>
              </a:rPr>
              <a:t>Our Mission</a:t>
            </a:r>
            <a:r>
              <a:rPr lang="en-US" b="1" dirty="0" smtClean="0">
                <a:solidFill>
                  <a:srgbClr val="00338E"/>
                </a:solidFill>
                <a:latin typeface="Constantia" pitchFamily="18" charset="0"/>
              </a:rPr>
              <a:t>:</a:t>
            </a:r>
            <a:endParaRPr lang="en-US" dirty="0" smtClean="0">
              <a:solidFill>
                <a:srgbClr val="00338E"/>
              </a:solidFill>
              <a:latin typeface="Constantia" pitchFamily="18" charset="0"/>
            </a:endParaRPr>
          </a:p>
          <a:p>
            <a:r>
              <a:rPr lang="en-US" i="1" dirty="0" smtClean="0">
                <a:latin typeface="Constantia" pitchFamily="18" charset="0"/>
              </a:rPr>
              <a:t>NAHU will improve its members' ability to meet the health, financial and retirement security needs of all Americans through education, advocacy and professional development.</a:t>
            </a:r>
            <a:r>
              <a:rPr lang="en-US" b="1" i="1" dirty="0" smtClean="0"/>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 calcmode="lin" valueType="num">
                                      <p:cBhvr additive="base">
                                        <p:cTn id="13"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 calcmode="lin" valueType="num">
                                      <p:cBhvr additive="base">
                                        <p:cTn id="19"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xEl>
                                              <p:pRg st="3" end="3"/>
                                            </p:txEl>
                                          </p:spTgt>
                                        </p:tgtEl>
                                        <p:attrNameLst>
                                          <p:attrName>style.visibility</p:attrName>
                                        </p:attrNameLst>
                                      </p:cBhvr>
                                      <p:to>
                                        <p:strVal val="visible"/>
                                      </p:to>
                                    </p:set>
                                    <p:anim calcmode="lin" valueType="num">
                                      <p:cBhvr additive="base">
                                        <p:cTn id="25"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xEl>
                                              <p:pRg st="4" end="4"/>
                                            </p:txEl>
                                          </p:spTgt>
                                        </p:tgtEl>
                                        <p:attrNameLst>
                                          <p:attrName>style.visibility</p:attrName>
                                        </p:attrNameLst>
                                      </p:cBhvr>
                                      <p:to>
                                        <p:strVal val="visible"/>
                                      </p:to>
                                    </p:set>
                                    <p:anim calcmode="lin" valueType="num">
                                      <p:cBhvr additive="base">
                                        <p:cTn id="31"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338E"/>
                </a:solidFill>
                <a:latin typeface="Constantia" pitchFamily="18" charset="0"/>
              </a:rPr>
              <a:t>Public/Media Relations</a:t>
            </a:r>
            <a:endParaRPr lang="en-US" b="1" dirty="0">
              <a:solidFill>
                <a:srgbClr val="00338E"/>
              </a:solidFill>
              <a:latin typeface="Constantia" pitchFamily="18" charset="0"/>
            </a:endParaRPr>
          </a:p>
        </p:txBody>
      </p:sp>
      <p:sp>
        <p:nvSpPr>
          <p:cNvPr id="4" name="Content Placeholder 3"/>
          <p:cNvSpPr>
            <a:spLocks noGrp="1"/>
          </p:cNvSpPr>
          <p:nvPr>
            <p:ph sz="half" idx="12"/>
          </p:nvPr>
        </p:nvSpPr>
        <p:spPr>
          <a:xfrm>
            <a:off x="457200" y="1768979"/>
            <a:ext cx="8216430" cy="4084756"/>
          </a:xfrm>
        </p:spPr>
        <p:txBody>
          <a:bodyPr/>
          <a:lstStyle/>
          <a:p>
            <a:r>
              <a:rPr lang="en-US" sz="2000" dirty="0" smtClean="0">
                <a:latin typeface="Constantia" pitchFamily="18" charset="0"/>
              </a:rPr>
              <a:t>Chair and Vice Chair appointed by President and President Elect, other members by application and approved by chair.</a:t>
            </a:r>
          </a:p>
          <a:p>
            <a:r>
              <a:rPr lang="en-US" sz="2000" dirty="0" smtClean="0">
                <a:latin typeface="Constantia" pitchFamily="18" charset="0"/>
              </a:rPr>
              <a:t>Committee members are subject matter experts.  </a:t>
            </a:r>
          </a:p>
          <a:p>
            <a:pPr lvl="1"/>
            <a:r>
              <a:rPr lang="en-US" sz="1600" dirty="0" smtClean="0">
                <a:latin typeface="Constantia" pitchFamily="18" charset="0"/>
              </a:rPr>
              <a:t>Each committee member is assigned to a region.</a:t>
            </a:r>
          </a:p>
          <a:p>
            <a:r>
              <a:rPr lang="en-US" sz="2000" dirty="0" smtClean="0">
                <a:latin typeface="Constantia" pitchFamily="18" charset="0"/>
              </a:rPr>
              <a:t>Monthly Media Relations Committee Teleconference. </a:t>
            </a:r>
          </a:p>
          <a:p>
            <a:r>
              <a:rPr lang="en-US" sz="2000" dirty="0" smtClean="0">
                <a:latin typeface="Constantia" pitchFamily="18" charset="0"/>
              </a:rPr>
              <a:t>Global public relations and outside consultants managed by professional staff.</a:t>
            </a:r>
          </a:p>
          <a:p>
            <a:r>
              <a:rPr lang="en-US" sz="2000" dirty="0" smtClean="0">
                <a:latin typeface="Constantia" pitchFamily="18" charset="0"/>
              </a:rPr>
              <a:t>Media Moment electronic newsletter, tools and resources to chapter leaders by staff.</a:t>
            </a:r>
          </a:p>
          <a:p>
            <a:r>
              <a:rPr lang="en-US" sz="2000" dirty="0" smtClean="0">
                <a:latin typeface="Constantia" pitchFamily="18" charset="0"/>
              </a:rPr>
              <a:t>Quarterly “Working with the Media” teleconferences open to all members (presented by staff but topics developed together with committee).</a:t>
            </a:r>
          </a:p>
          <a:p>
            <a:r>
              <a:rPr lang="en-US" sz="2000" dirty="0" smtClean="0">
                <a:latin typeface="Constantia" pitchFamily="18" charset="0"/>
              </a:rPr>
              <a:t>Committee promotes public affairs activities to members at large.</a:t>
            </a:r>
          </a:p>
          <a:p>
            <a:endParaRPr lang="en-US" dirty="0"/>
          </a:p>
        </p:txBody>
      </p:sp>
      <p:sp>
        <p:nvSpPr>
          <p:cNvPr id="5" name="Text Placeholder 4"/>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338E"/>
                </a:solidFill>
                <a:latin typeface="Constantia" pitchFamily="18" charset="0"/>
              </a:rPr>
              <a:t>Communications</a:t>
            </a:r>
            <a:endParaRPr lang="en-US" b="1" dirty="0">
              <a:solidFill>
                <a:srgbClr val="00338E"/>
              </a:solidFill>
              <a:latin typeface="Constantia" pitchFamily="18" charset="0"/>
            </a:endParaRPr>
          </a:p>
        </p:txBody>
      </p:sp>
      <p:sp>
        <p:nvSpPr>
          <p:cNvPr id="4" name="Content Placeholder 3"/>
          <p:cNvSpPr>
            <a:spLocks noGrp="1"/>
          </p:cNvSpPr>
          <p:nvPr>
            <p:ph sz="half" idx="12"/>
          </p:nvPr>
        </p:nvSpPr>
        <p:spPr>
          <a:xfrm>
            <a:off x="457200" y="1481328"/>
            <a:ext cx="8216430" cy="4329678"/>
          </a:xfrm>
        </p:spPr>
        <p:txBody>
          <a:bodyPr/>
          <a:lstStyle/>
          <a:p>
            <a:r>
              <a:rPr lang="en-US" dirty="0" smtClean="0">
                <a:latin typeface="Constantia" pitchFamily="18" charset="0"/>
              </a:rPr>
              <a:t>No committee.</a:t>
            </a:r>
          </a:p>
          <a:p>
            <a:r>
              <a:rPr lang="en-US" dirty="0" smtClean="0">
                <a:latin typeface="Constantia" pitchFamily="18" charset="0"/>
              </a:rPr>
              <a:t>Electronic and print media sent to all NAHU members.</a:t>
            </a:r>
          </a:p>
          <a:p>
            <a:r>
              <a:rPr lang="en-US" dirty="0" smtClean="0">
                <a:latin typeface="Constantia" pitchFamily="18" charset="0"/>
              </a:rPr>
              <a:t>Electronic newsletters designed by multiple departments.</a:t>
            </a:r>
          </a:p>
          <a:p>
            <a:r>
              <a:rPr lang="en-US" dirty="0" smtClean="0">
                <a:latin typeface="Constantia" pitchFamily="18" charset="0"/>
              </a:rPr>
              <a:t>NAHU Website providing global information, tools, and resources for volunteer leaders, members, policymakers, the media, and general public. </a:t>
            </a:r>
          </a:p>
          <a:p>
            <a:pPr lvl="1"/>
            <a:r>
              <a:rPr lang="en-US" dirty="0" smtClean="0">
                <a:latin typeface="Constantia" pitchFamily="18" charset="0"/>
              </a:rPr>
              <a:t>Includes: Find an Agent search engine, B2B Listserv, social networking links, member benefits, events, and access to Professional Development.</a:t>
            </a:r>
          </a:p>
          <a:p>
            <a:r>
              <a:rPr lang="en-US" dirty="0" smtClean="0">
                <a:latin typeface="Constantia" pitchFamily="18" charset="0"/>
              </a:rPr>
              <a:t>Electronic media (The Leader, President’s Message, Past Presidents’ Newsletter) sent to NAHU chapter leaders.</a:t>
            </a:r>
            <a:endParaRPr lang="en-US" dirty="0">
              <a:latin typeface="Constantia" pitchFamily="18" charset="0"/>
            </a:endParaRPr>
          </a:p>
        </p:txBody>
      </p:sp>
      <p:sp>
        <p:nvSpPr>
          <p:cNvPr id="5" name="Text Placeholder 4"/>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904"/>
            <a:ext cx="7772400" cy="1342949"/>
          </a:xfrm>
        </p:spPr>
        <p:txBody>
          <a:bodyPr/>
          <a:lstStyle/>
          <a:p>
            <a:r>
              <a:rPr lang="en-US" sz="2800" b="1" dirty="0" smtClean="0">
                <a:solidFill>
                  <a:srgbClr val="00338E"/>
                </a:solidFill>
                <a:latin typeface="Constantia" pitchFamily="18" charset="0"/>
              </a:rPr>
              <a:t>Membership Dept./Council</a:t>
            </a:r>
            <a:br>
              <a:rPr lang="en-US" sz="2800" b="1" dirty="0" smtClean="0">
                <a:solidFill>
                  <a:srgbClr val="00338E"/>
                </a:solidFill>
                <a:latin typeface="Constantia" pitchFamily="18" charset="0"/>
              </a:rPr>
            </a:br>
            <a:r>
              <a:rPr lang="en-US" sz="2400" b="1" i="1" dirty="0" smtClean="0">
                <a:solidFill>
                  <a:srgbClr val="00338E"/>
                </a:solidFill>
                <a:latin typeface="Constantia" pitchFamily="18" charset="0"/>
              </a:rPr>
              <a:t>Includes Disability Income and Young Agents Health Underwriters Advisory Groups</a:t>
            </a:r>
            <a:endParaRPr lang="en-US" sz="2400" b="1" i="1" dirty="0">
              <a:solidFill>
                <a:srgbClr val="00338E"/>
              </a:solidFill>
              <a:latin typeface="Constantia" pitchFamily="18" charset="0"/>
            </a:endParaRPr>
          </a:p>
        </p:txBody>
      </p:sp>
      <p:sp>
        <p:nvSpPr>
          <p:cNvPr id="7" name="Content Placeholder 6"/>
          <p:cNvSpPr>
            <a:spLocks noGrp="1"/>
          </p:cNvSpPr>
          <p:nvPr>
            <p:ph sz="half" idx="12"/>
          </p:nvPr>
        </p:nvSpPr>
        <p:spPr>
          <a:xfrm>
            <a:off x="457200" y="1598064"/>
            <a:ext cx="8216430" cy="4084756"/>
          </a:xfrm>
        </p:spPr>
        <p:txBody>
          <a:bodyPr/>
          <a:lstStyle/>
          <a:p>
            <a:r>
              <a:rPr lang="en-US" sz="2000" dirty="0" smtClean="0">
                <a:latin typeface="Constantia" pitchFamily="18" charset="0"/>
              </a:rPr>
              <a:t>Staff leader and chair speak weekly by phone.</a:t>
            </a:r>
          </a:p>
          <a:p>
            <a:r>
              <a:rPr lang="en-US" sz="2000" dirty="0" smtClean="0">
                <a:latin typeface="Constantia" pitchFamily="18" charset="0"/>
              </a:rPr>
              <a:t>Monthly Committee Call.</a:t>
            </a:r>
          </a:p>
          <a:p>
            <a:r>
              <a:rPr lang="en-US" sz="2000" dirty="0" smtClean="0">
                <a:latin typeface="Constantia" pitchFamily="18" charset="0"/>
              </a:rPr>
              <a:t>Committee Chair and Vice-Chair appointed by President and President Elect.</a:t>
            </a:r>
          </a:p>
          <a:p>
            <a:pPr lvl="1"/>
            <a:r>
              <a:rPr lang="en-US" dirty="0" smtClean="0">
                <a:latin typeface="Constantia" pitchFamily="18" charset="0"/>
              </a:rPr>
              <a:t>Members include Regional Representation under traditional committee structure, plus a Retention chair and Membership Officer for outreach to regional chairs</a:t>
            </a:r>
          </a:p>
          <a:p>
            <a:r>
              <a:rPr lang="en-US" sz="2000" dirty="0" smtClean="0">
                <a:latin typeface="Constantia" pitchFamily="18" charset="0"/>
              </a:rPr>
              <a:t>Monthly Membership Management Team Teleconference.</a:t>
            </a:r>
          </a:p>
          <a:p>
            <a:r>
              <a:rPr lang="en-US" sz="2000" dirty="0" smtClean="0">
                <a:latin typeface="Constantia" pitchFamily="18" charset="0"/>
              </a:rPr>
              <a:t>Regional member outreach to chapter chairs – most have monthly calls but participation is an issue.</a:t>
            </a:r>
          </a:p>
          <a:p>
            <a:r>
              <a:rPr lang="en-US" sz="2000" dirty="0" smtClean="0">
                <a:latin typeface="Constantia" pitchFamily="18" charset="0"/>
              </a:rPr>
              <a:t>Staff conducts a series of webinars on related topics and also sends out the regional lapse list and a membership tip of the month.</a:t>
            </a:r>
          </a:p>
          <a:p>
            <a:r>
              <a:rPr lang="en-US" sz="2000" dirty="0" smtClean="0">
                <a:latin typeface="Constantia" pitchFamily="18" charset="0"/>
              </a:rPr>
              <a:t>NAHU Newsletter and Leader used for additional outreach to chairs and chapter leaders.</a:t>
            </a:r>
            <a:endParaRPr lang="en-US" sz="2000" dirty="0">
              <a:latin typeface="Constantia" pitchFamily="18" charset="0"/>
            </a:endParaRPr>
          </a:p>
        </p:txBody>
      </p:sp>
      <p:sp>
        <p:nvSpPr>
          <p:cNvPr id="8" name="Text Placeholder 7"/>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338E"/>
                </a:solidFill>
                <a:latin typeface="Constantia" pitchFamily="18" charset="0"/>
              </a:rPr>
              <a:t>Chapter Development</a:t>
            </a:r>
            <a:endParaRPr lang="en-US" b="1" dirty="0">
              <a:solidFill>
                <a:srgbClr val="00338E"/>
              </a:solidFill>
              <a:latin typeface="Constantia" pitchFamily="18" charset="0"/>
            </a:endParaRPr>
          </a:p>
        </p:txBody>
      </p:sp>
      <p:sp>
        <p:nvSpPr>
          <p:cNvPr id="4" name="Content Placeholder 3"/>
          <p:cNvSpPr>
            <a:spLocks noGrp="1"/>
          </p:cNvSpPr>
          <p:nvPr>
            <p:ph sz="half" idx="12"/>
          </p:nvPr>
        </p:nvSpPr>
        <p:spPr>
          <a:xfrm>
            <a:off x="457200" y="1444752"/>
            <a:ext cx="8216430" cy="4084756"/>
          </a:xfrm>
        </p:spPr>
        <p:txBody>
          <a:bodyPr/>
          <a:lstStyle/>
          <a:p>
            <a:r>
              <a:rPr lang="en-US" dirty="0" smtClean="0">
                <a:latin typeface="Constantia" pitchFamily="18" charset="0"/>
              </a:rPr>
              <a:t>Chair and Vice-Chair appointed by President and President Elect, uses traditional committee structure including traditional regional chairs.</a:t>
            </a:r>
          </a:p>
          <a:p>
            <a:r>
              <a:rPr lang="en-US" dirty="0" smtClean="0">
                <a:latin typeface="Constantia" pitchFamily="18" charset="0"/>
              </a:rPr>
              <a:t>Monthly chapter development committee teleconference.</a:t>
            </a:r>
          </a:p>
          <a:p>
            <a:pPr lvl="1"/>
            <a:r>
              <a:rPr lang="en-US" dirty="0" smtClean="0">
                <a:latin typeface="Constantia" pitchFamily="18" charset="0"/>
              </a:rPr>
              <a:t>No monthly regional calls</a:t>
            </a:r>
          </a:p>
          <a:p>
            <a:pPr lvl="1"/>
            <a:r>
              <a:rPr lang="en-US" dirty="0" smtClean="0">
                <a:latin typeface="Constantia" pitchFamily="18" charset="0"/>
              </a:rPr>
              <a:t>Regional Chairs do targeted outreach to state and local presidents and work with RVP to address chapter issues</a:t>
            </a:r>
          </a:p>
          <a:p>
            <a:r>
              <a:rPr lang="en-US" dirty="0" smtClean="0">
                <a:latin typeface="Constantia" pitchFamily="18" charset="0"/>
              </a:rPr>
              <a:t>Staff develops tools, training and resources for chapters with committee assistance.</a:t>
            </a:r>
          </a:p>
          <a:p>
            <a:r>
              <a:rPr lang="en-US" dirty="0" smtClean="0">
                <a:latin typeface="Constantia" pitchFamily="18" charset="0"/>
              </a:rPr>
              <a:t>Staff tracks Chapter Certification and coordinates Chapter Excellence program, with committee input. </a:t>
            </a:r>
          </a:p>
          <a:p>
            <a:r>
              <a:rPr lang="en-US" dirty="0" smtClean="0">
                <a:latin typeface="Constantia" pitchFamily="18" charset="0"/>
              </a:rPr>
              <a:t>Committee and staff provides leadership training at NAHU events.</a:t>
            </a:r>
          </a:p>
          <a:p>
            <a:endParaRPr lang="en-US" dirty="0" smtClean="0"/>
          </a:p>
          <a:p>
            <a:endParaRPr lang="en-US" dirty="0"/>
          </a:p>
        </p:txBody>
      </p:sp>
      <p:sp>
        <p:nvSpPr>
          <p:cNvPr id="5" name="Text Placeholder 4"/>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338E"/>
                </a:solidFill>
                <a:latin typeface="Constantia" pitchFamily="18" charset="0"/>
              </a:rPr>
              <a:t>Awards Committee</a:t>
            </a:r>
            <a:endParaRPr lang="en-US" b="1" dirty="0">
              <a:solidFill>
                <a:srgbClr val="00338E"/>
              </a:solidFill>
              <a:latin typeface="Constantia" pitchFamily="18" charset="0"/>
            </a:endParaRPr>
          </a:p>
        </p:txBody>
      </p:sp>
      <p:sp>
        <p:nvSpPr>
          <p:cNvPr id="4" name="Content Placeholder 3"/>
          <p:cNvSpPr>
            <a:spLocks noGrp="1"/>
          </p:cNvSpPr>
          <p:nvPr>
            <p:ph sz="half" idx="12"/>
          </p:nvPr>
        </p:nvSpPr>
        <p:spPr>
          <a:xfrm>
            <a:off x="457200" y="1734796"/>
            <a:ext cx="8216430" cy="4391367"/>
          </a:xfrm>
        </p:spPr>
        <p:txBody>
          <a:bodyPr/>
          <a:lstStyle/>
          <a:p>
            <a:r>
              <a:rPr lang="en-US" dirty="0" smtClean="0">
                <a:latin typeface="Constantia" pitchFamily="18" charset="0"/>
              </a:rPr>
              <a:t>Chair and Vice Chair appointed by President and President Elect, traditional committee structure actually works well in this setting.</a:t>
            </a:r>
          </a:p>
          <a:p>
            <a:r>
              <a:rPr lang="en-US" dirty="0" smtClean="0">
                <a:latin typeface="Constantia" pitchFamily="18" charset="0"/>
              </a:rPr>
              <a:t>Monthly committee calls.</a:t>
            </a:r>
          </a:p>
          <a:p>
            <a:r>
              <a:rPr lang="en-US" dirty="0" smtClean="0">
                <a:latin typeface="Constantia" pitchFamily="18" charset="0"/>
              </a:rPr>
              <a:t>Regional Chairs work directly with state chairs.</a:t>
            </a:r>
          </a:p>
          <a:p>
            <a:r>
              <a:rPr lang="en-US" dirty="0" smtClean="0">
                <a:latin typeface="Constantia" pitchFamily="18" charset="0"/>
              </a:rPr>
              <a:t>Committee judges awards at special weekend meeting each April.</a:t>
            </a:r>
          </a:p>
          <a:p>
            <a:r>
              <a:rPr lang="en-US" dirty="0" smtClean="0">
                <a:latin typeface="Constantia" pitchFamily="18" charset="0"/>
              </a:rPr>
              <a:t>Committee and staff conducts Awards ceremony at convention.</a:t>
            </a:r>
          </a:p>
          <a:p>
            <a:r>
              <a:rPr lang="en-US" dirty="0" smtClean="0">
                <a:latin typeface="Constantia" pitchFamily="18" charset="0"/>
              </a:rPr>
              <a:t>Staff tracks award applications and orders physical awards.</a:t>
            </a:r>
            <a:endParaRPr lang="en-US" dirty="0">
              <a:latin typeface="Constantia" pitchFamily="18" charset="0"/>
            </a:endParaRPr>
          </a:p>
        </p:txBody>
      </p:sp>
      <p:sp>
        <p:nvSpPr>
          <p:cNvPr id="5" name="Text Placeholder 4"/>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338E"/>
                </a:solidFill>
                <a:latin typeface="Constantia" pitchFamily="18" charset="0"/>
              </a:rPr>
              <a:t>LPRT Committee</a:t>
            </a:r>
            <a:endParaRPr lang="en-US" b="1" dirty="0">
              <a:solidFill>
                <a:srgbClr val="00338E"/>
              </a:solidFill>
              <a:latin typeface="Constantia" pitchFamily="18" charset="0"/>
            </a:endParaRPr>
          </a:p>
        </p:txBody>
      </p:sp>
      <p:sp>
        <p:nvSpPr>
          <p:cNvPr id="7" name="Content Placeholder 6"/>
          <p:cNvSpPr>
            <a:spLocks noGrp="1"/>
          </p:cNvSpPr>
          <p:nvPr>
            <p:ph sz="half" idx="12"/>
          </p:nvPr>
        </p:nvSpPr>
        <p:spPr>
          <a:xfrm>
            <a:off x="457200" y="1645920"/>
            <a:ext cx="8216430" cy="4084756"/>
          </a:xfrm>
        </p:spPr>
        <p:txBody>
          <a:bodyPr/>
          <a:lstStyle/>
          <a:p>
            <a:r>
              <a:rPr lang="en-US" dirty="0" smtClean="0">
                <a:latin typeface="Constantia" pitchFamily="18" charset="0"/>
              </a:rPr>
              <a:t>Chair is appointed by Chair and Vice-Chair, other members appointed by Chair.  </a:t>
            </a:r>
          </a:p>
          <a:p>
            <a:pPr lvl="1"/>
            <a:r>
              <a:rPr lang="en-US" dirty="0" smtClean="0">
                <a:latin typeface="Constantia" pitchFamily="18" charset="0"/>
              </a:rPr>
              <a:t>Transition to subject matter or practice area experts as well as more committee members who actually qualify for the awards themselves. </a:t>
            </a:r>
          </a:p>
          <a:p>
            <a:pPr lvl="1"/>
            <a:r>
              <a:rPr lang="en-US" dirty="0" smtClean="0">
                <a:latin typeface="Constantia" pitchFamily="18" charset="0"/>
              </a:rPr>
              <a:t>No regional chairs or calls (And have not worked well in the past.)</a:t>
            </a:r>
          </a:p>
          <a:p>
            <a:r>
              <a:rPr lang="en-US" dirty="0" smtClean="0">
                <a:latin typeface="Constantia" pitchFamily="18" charset="0"/>
              </a:rPr>
              <a:t>Monthly calls to review criteria for awards, discuss promotion, and plan events.</a:t>
            </a:r>
          </a:p>
          <a:p>
            <a:r>
              <a:rPr lang="en-US" dirty="0" smtClean="0">
                <a:latin typeface="Constantia" pitchFamily="18" charset="0"/>
              </a:rPr>
              <a:t>Conducts events at convention for LPRT and Soaring Eagle.</a:t>
            </a:r>
            <a:endParaRPr lang="en-US" dirty="0">
              <a:latin typeface="Constantia" pitchFamily="18" charset="0"/>
            </a:endParaRPr>
          </a:p>
        </p:txBody>
      </p:sp>
      <p:sp>
        <p:nvSpPr>
          <p:cNvPr id="8" name="Text Placeholder 7"/>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338E"/>
                </a:solidFill>
                <a:latin typeface="Constantia" pitchFamily="18" charset="0"/>
              </a:rPr>
              <a:t>Professional Development</a:t>
            </a:r>
            <a:endParaRPr lang="en-US" b="1" dirty="0">
              <a:solidFill>
                <a:srgbClr val="00338E"/>
              </a:solidFill>
              <a:latin typeface="Constantia" pitchFamily="18" charset="0"/>
            </a:endParaRPr>
          </a:p>
        </p:txBody>
      </p:sp>
      <p:sp>
        <p:nvSpPr>
          <p:cNvPr id="4" name="Content Placeholder 3"/>
          <p:cNvSpPr>
            <a:spLocks noGrp="1"/>
          </p:cNvSpPr>
          <p:nvPr>
            <p:ph sz="half" idx="12"/>
          </p:nvPr>
        </p:nvSpPr>
        <p:spPr>
          <a:xfrm>
            <a:off x="457200" y="1760434"/>
            <a:ext cx="8216430" cy="4084756"/>
          </a:xfrm>
        </p:spPr>
        <p:txBody>
          <a:bodyPr/>
          <a:lstStyle/>
          <a:p>
            <a:r>
              <a:rPr lang="en-US" dirty="0" smtClean="0">
                <a:latin typeface="Constantia" pitchFamily="18" charset="0"/>
              </a:rPr>
              <a:t>Chair and Vice-chair appointed by President and President Elect. Other members appointed by Chair. Likely to transition to application process. Regions covered by committee appt. </a:t>
            </a:r>
          </a:p>
          <a:p>
            <a:r>
              <a:rPr lang="en-US" dirty="0" smtClean="0">
                <a:latin typeface="Constantia" pitchFamily="18" charset="0"/>
              </a:rPr>
              <a:t>Monthly professional development committee teleconference.</a:t>
            </a:r>
          </a:p>
          <a:p>
            <a:r>
              <a:rPr lang="en-US" dirty="0" smtClean="0">
                <a:latin typeface="Constantia" pitchFamily="18" charset="0"/>
              </a:rPr>
              <a:t>Committee coordinates with staff on Professional Development Day at NAHU events.</a:t>
            </a:r>
          </a:p>
          <a:p>
            <a:r>
              <a:rPr lang="en-US" dirty="0" smtClean="0">
                <a:latin typeface="Constantia" pitchFamily="18" charset="0"/>
              </a:rPr>
              <a:t>Global national educational programming, certifications and designation programs managed by professional staff with committee input.</a:t>
            </a:r>
          </a:p>
          <a:p>
            <a:endParaRPr lang="en-US" dirty="0"/>
          </a:p>
        </p:txBody>
      </p:sp>
      <p:sp>
        <p:nvSpPr>
          <p:cNvPr id="5" name="Text Placeholder 4"/>
          <p:cNvSpPr>
            <a:spLocks noGrp="1"/>
          </p:cNvSpPr>
          <p:nvPr>
            <p:ph type="body" sz="quarter" idx="13"/>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smtClean="0">
                <a:latin typeface="Constantia" pitchFamily="18" charset="0"/>
              </a:rPr>
              <a:t>Has Our Committee Structure Grown More Effective, or Become Outdated?</a:t>
            </a:r>
          </a:p>
          <a:p>
            <a:endParaRPr lang="en-US" dirty="0"/>
          </a:p>
        </p:txBody>
      </p:sp>
      <p:sp>
        <p:nvSpPr>
          <p:cNvPr id="4" name="Content Placeholder 3"/>
          <p:cNvSpPr>
            <a:spLocks noGrp="1"/>
          </p:cNvSpPr>
          <p:nvPr>
            <p:ph sz="quarter" idx="12"/>
          </p:nvPr>
        </p:nvSpPr>
        <p:spPr/>
        <p:txBody>
          <a:bodyPr/>
          <a:lstStyle/>
          <a:p>
            <a:endParaRPr lang="en-US"/>
          </a:p>
        </p:txBody>
      </p:sp>
      <p:sp>
        <p:nvSpPr>
          <p:cNvPr id="5" name="Content Placeholder 4"/>
          <p:cNvSpPr>
            <a:spLocks noGrp="1"/>
          </p:cNvSpPr>
          <p:nvPr>
            <p:ph sz="quarter" idx="13"/>
          </p:nvPr>
        </p:nvSpPr>
        <p:spPr/>
        <p:txBody>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65437"/>
            <a:ext cx="7772400" cy="1470025"/>
          </a:xfrm>
        </p:spPr>
        <p:txBody>
          <a:bodyPr/>
          <a:lstStyle/>
          <a:p>
            <a:r>
              <a:rPr lang="en-US" dirty="0" smtClean="0">
                <a:solidFill>
                  <a:srgbClr val="00338E"/>
                </a:solidFill>
                <a:latin typeface="Constantia" pitchFamily="18" charset="0"/>
              </a:rPr>
              <a:t>Where do we go from here?</a:t>
            </a:r>
            <a:endParaRPr lang="en-US" dirty="0">
              <a:solidFill>
                <a:srgbClr val="00338E"/>
              </a:solidFill>
              <a:latin typeface="Constantia"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7667"/>
            <a:ext cx="7772400" cy="1470025"/>
          </a:xfrm>
        </p:spPr>
        <p:txBody>
          <a:bodyPr/>
          <a:lstStyle/>
          <a:p>
            <a:r>
              <a:rPr lang="en-US" b="1" u="sng" dirty="0" smtClean="0">
                <a:solidFill>
                  <a:srgbClr val="00338E"/>
                </a:solidFill>
                <a:latin typeface="Constantia" pitchFamily="18" charset="0"/>
              </a:rPr>
              <a:t>Strategic Goals and Objectives</a:t>
            </a:r>
            <a:r>
              <a:rPr lang="en-US" dirty="0" smtClean="0"/>
              <a:t/>
            </a:r>
            <a:br>
              <a:rPr lang="en-US" dirty="0" smtClean="0"/>
            </a:br>
            <a:endParaRPr lang="en-US" dirty="0"/>
          </a:p>
        </p:txBody>
      </p:sp>
      <p:sp>
        <p:nvSpPr>
          <p:cNvPr id="3" name="Subtitle 2"/>
          <p:cNvSpPr>
            <a:spLocks noGrp="1"/>
          </p:cNvSpPr>
          <p:nvPr>
            <p:ph type="subTitle" idx="1"/>
          </p:nvPr>
        </p:nvSpPr>
        <p:spPr>
          <a:xfrm>
            <a:off x="457200" y="1829671"/>
            <a:ext cx="8001000" cy="530488"/>
          </a:xfrm>
        </p:spPr>
        <p:txBody>
          <a:bodyPr>
            <a:noAutofit/>
          </a:bodyPr>
          <a:lstStyle/>
          <a:p>
            <a:pPr algn="ctr"/>
            <a:r>
              <a:rPr lang="en-US" sz="3200" dirty="0" smtClean="0">
                <a:latin typeface="Constantia" pitchFamily="18" charset="0"/>
              </a:rPr>
              <a:t>Goal #1-NAHU will exceed its members’ expectations</a:t>
            </a:r>
            <a:r>
              <a:rPr lang="en-US" sz="3200" dirty="0" smtClean="0"/>
              <a:t>.</a:t>
            </a:r>
          </a:p>
        </p:txBody>
      </p:sp>
      <p:sp>
        <p:nvSpPr>
          <p:cNvPr id="13314" name="Rectangle 2"/>
          <p:cNvSpPr>
            <a:spLocks noChangeArrowheads="1"/>
          </p:cNvSpPr>
          <p:nvPr/>
        </p:nvSpPr>
        <p:spPr bwMode="auto">
          <a:xfrm>
            <a:off x="329184" y="3144852"/>
            <a:ext cx="8686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i="1" dirty="0" smtClean="0">
                <a:latin typeface="Constantia" pitchFamily="18" charset="0"/>
              </a:rPr>
              <a:t>Our members are our most important asset. We must provide a level of service that is the best not just in our industry, but in any industry. When someone wants to use an example of excellence, they will think first of NAHU.</a:t>
            </a:r>
            <a:endParaRPr lang="en-US" sz="2000" dirty="0">
              <a:latin typeface="Constanti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52030"/>
            <a:ext cx="7772400" cy="1470025"/>
          </a:xfrm>
        </p:spPr>
        <p:txBody>
          <a:bodyPr/>
          <a:lstStyle/>
          <a:p>
            <a:r>
              <a:rPr lang="en-US" b="1" u="sng" dirty="0" smtClean="0">
                <a:solidFill>
                  <a:srgbClr val="00338E"/>
                </a:solidFill>
                <a:latin typeface="Constantia" pitchFamily="18" charset="0"/>
              </a:rPr>
              <a:t>Strategic Goals and Objectives</a:t>
            </a:r>
            <a:r>
              <a:rPr lang="en-US" dirty="0" smtClean="0">
                <a:solidFill>
                  <a:srgbClr val="00338E"/>
                </a:solidFill>
                <a:latin typeface="Constantia" pitchFamily="18" charset="0"/>
              </a:rPr>
              <a:t/>
            </a:r>
            <a:br>
              <a:rPr lang="en-US" dirty="0" smtClean="0">
                <a:solidFill>
                  <a:srgbClr val="00338E"/>
                </a:solidFill>
                <a:latin typeface="Constantia" pitchFamily="18" charset="0"/>
              </a:rPr>
            </a:br>
            <a:endParaRPr lang="en-US" dirty="0">
              <a:solidFill>
                <a:srgbClr val="00338E"/>
              </a:solidFill>
              <a:latin typeface="Constantia" pitchFamily="18" charset="0"/>
            </a:endParaRPr>
          </a:p>
        </p:txBody>
      </p:sp>
      <p:sp>
        <p:nvSpPr>
          <p:cNvPr id="3" name="Subtitle 2"/>
          <p:cNvSpPr>
            <a:spLocks noGrp="1"/>
          </p:cNvSpPr>
          <p:nvPr>
            <p:ph type="subTitle" idx="1"/>
          </p:nvPr>
        </p:nvSpPr>
        <p:spPr>
          <a:xfrm>
            <a:off x="457200" y="1829671"/>
            <a:ext cx="8001000" cy="530488"/>
          </a:xfrm>
        </p:spPr>
        <p:txBody>
          <a:bodyPr>
            <a:noAutofit/>
          </a:bodyPr>
          <a:lstStyle/>
          <a:p>
            <a:pPr algn="ctr"/>
            <a:r>
              <a:rPr lang="en-US" sz="3200" dirty="0" smtClean="0">
                <a:latin typeface="Constantia" pitchFamily="18" charset="0"/>
              </a:rPr>
              <a:t>Goal #2-A significant number of health insurance professionals will be NAHU members.</a:t>
            </a:r>
          </a:p>
          <a:p>
            <a:pPr algn="ctr"/>
            <a:endParaRPr lang="en-US" sz="3200" dirty="0" smtClean="0"/>
          </a:p>
        </p:txBody>
      </p:sp>
      <p:sp>
        <p:nvSpPr>
          <p:cNvPr id="13314" name="Rectangle 2"/>
          <p:cNvSpPr>
            <a:spLocks noChangeArrowheads="1"/>
          </p:cNvSpPr>
          <p:nvPr/>
        </p:nvSpPr>
        <p:spPr bwMode="auto">
          <a:xfrm>
            <a:off x="329184" y="3452501"/>
            <a:ext cx="8686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i="1" dirty="0" smtClean="0">
                <a:latin typeface="Constantia" pitchFamily="18" charset="0"/>
              </a:rPr>
              <a:t>Strength is in numbers, and that is no exception for our industry. Non-members of NAHU do not have access to the same benefits NAHU members enjoy. It is our obligation to do everything in our power to expose those in our profession to the highest possible ethical standards and business services so that the public receives the best possible service from our industry. We must hold our profession to the same standards of other professionals, such as doctors, attorneys, and CPAs who are expected to join their professional associations. </a:t>
            </a:r>
          </a:p>
          <a:p>
            <a:endParaRPr lang="en-US" sz="1600" dirty="0" smtClean="0">
              <a:latin typeface="Constantia" pitchFamily="18" charset="0"/>
            </a:endParaRPr>
          </a:p>
          <a:p>
            <a:pPr algn="ctr"/>
            <a:r>
              <a:rPr lang="en-US" sz="1600" b="1" i="1" dirty="0" smtClean="0">
                <a:solidFill>
                  <a:srgbClr val="00338E"/>
                </a:solidFill>
                <a:latin typeface="Constantia" pitchFamily="18" charset="0"/>
              </a:rPr>
              <a:t>NAHU will be a “must join” association for those in our profession.</a:t>
            </a:r>
            <a:endParaRPr lang="en-US" sz="1600" dirty="0">
              <a:solidFill>
                <a:srgbClr val="00338E"/>
              </a:solidFill>
              <a:latin typeface="Constanti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0134"/>
            <a:ext cx="7772400" cy="1470025"/>
          </a:xfrm>
        </p:spPr>
        <p:txBody>
          <a:bodyPr/>
          <a:lstStyle/>
          <a:p>
            <a:r>
              <a:rPr lang="en-US" b="1" u="sng" dirty="0" smtClean="0">
                <a:solidFill>
                  <a:srgbClr val="00338E"/>
                </a:solidFill>
                <a:latin typeface="Constantia" pitchFamily="18" charset="0"/>
              </a:rPr>
              <a:t>Strategic Goals and Objectives</a:t>
            </a:r>
            <a:r>
              <a:rPr lang="en-US" dirty="0" smtClean="0"/>
              <a:t/>
            </a:r>
            <a:br>
              <a:rPr lang="en-US" dirty="0" smtClean="0"/>
            </a:br>
            <a:endParaRPr lang="en-US" dirty="0"/>
          </a:p>
        </p:txBody>
      </p:sp>
      <p:sp>
        <p:nvSpPr>
          <p:cNvPr id="3" name="Subtitle 2"/>
          <p:cNvSpPr>
            <a:spLocks noGrp="1"/>
          </p:cNvSpPr>
          <p:nvPr>
            <p:ph type="subTitle" idx="1"/>
          </p:nvPr>
        </p:nvSpPr>
        <p:spPr>
          <a:xfrm>
            <a:off x="457200" y="1829671"/>
            <a:ext cx="8001000" cy="530488"/>
          </a:xfrm>
        </p:spPr>
        <p:txBody>
          <a:bodyPr>
            <a:noAutofit/>
          </a:bodyPr>
          <a:lstStyle/>
          <a:p>
            <a:pPr algn="ctr"/>
            <a:r>
              <a:rPr lang="en-US" sz="3200" dirty="0" smtClean="0">
                <a:latin typeface="Constantia" pitchFamily="18" charset="0"/>
              </a:rPr>
              <a:t>Goal #3- NAHU will be known as a leader in industry and public policy forums.</a:t>
            </a:r>
          </a:p>
          <a:p>
            <a:pPr algn="ctr"/>
            <a:endParaRPr lang="en-US" sz="3200" dirty="0" smtClean="0"/>
          </a:p>
        </p:txBody>
      </p:sp>
      <p:sp>
        <p:nvSpPr>
          <p:cNvPr id="13314" name="Rectangle 2"/>
          <p:cNvSpPr>
            <a:spLocks noChangeArrowheads="1"/>
          </p:cNvSpPr>
          <p:nvPr/>
        </p:nvSpPr>
        <p:spPr bwMode="auto">
          <a:xfrm>
            <a:off x="329184" y="3349951"/>
            <a:ext cx="86868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i="1" dirty="0" smtClean="0">
                <a:latin typeface="Constantia" pitchFamily="18" charset="0"/>
              </a:rPr>
              <a:t>NAHU is known as an industry leader, thought leader, and public-policy expert, but we must increase our visibility even more. We will increase our media exposure at all levels with a goal of significant recognition of the NAHU “brand.” We will bring our message and expertise to more legislators, regulators, and opinion leaders than ever before, including creating a presence in the global health economy. We will be the “go to” organization for accurate, reliable, and truthful information. As a result, the public will KNOW and value the role of agents, brokers, and consultants.</a:t>
            </a:r>
            <a:endParaRPr lang="en-US" sz="1600" dirty="0">
              <a:latin typeface="Constanti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786213"/>
            <a:ext cx="7772400" cy="1470025"/>
          </a:xfrm>
        </p:spPr>
        <p:txBody>
          <a:bodyPr/>
          <a:lstStyle/>
          <a:p>
            <a:r>
              <a:rPr lang="en-US" b="1" u="sng" dirty="0" smtClean="0">
                <a:solidFill>
                  <a:srgbClr val="00338E"/>
                </a:solidFill>
                <a:latin typeface="Constantia" pitchFamily="18" charset="0"/>
              </a:rPr>
              <a:t>Successes – How Have We Done?</a:t>
            </a:r>
            <a:br>
              <a:rPr lang="en-US" b="1" u="sng" dirty="0" smtClean="0">
                <a:solidFill>
                  <a:srgbClr val="00338E"/>
                </a:solidFill>
                <a:latin typeface="Constantia" pitchFamily="18" charset="0"/>
              </a:rPr>
            </a:br>
            <a:r>
              <a:rPr lang="en-US" b="1" dirty="0" smtClean="0">
                <a:solidFill>
                  <a:srgbClr val="00338E"/>
                </a:solidFill>
                <a:latin typeface="Constantia" pitchFamily="18" charset="0"/>
              </a:rPr>
              <a:t>Membership</a:t>
            </a:r>
            <a:endParaRPr lang="en-US" dirty="0">
              <a:solidFill>
                <a:srgbClr val="00338E"/>
              </a:solidFill>
              <a:latin typeface="Constantia" pitchFamily="18" charset="0"/>
            </a:endParaRPr>
          </a:p>
        </p:txBody>
      </p:sp>
      <p:sp>
        <p:nvSpPr>
          <p:cNvPr id="9" name="Rectangle 2"/>
          <p:cNvSpPr>
            <a:spLocks noGrp="1" noChangeArrowheads="1"/>
          </p:cNvSpPr>
          <p:nvPr>
            <p:ph sz="half" idx="12"/>
          </p:nvPr>
        </p:nvSpPr>
        <p:spPr bwMode="auto">
          <a:xfrm>
            <a:off x="457200" y="1869227"/>
            <a:ext cx="821643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r>
              <a:rPr lang="en-US" sz="1600" b="1" i="1" dirty="0" smtClean="0">
                <a:solidFill>
                  <a:srgbClr val="FF0000"/>
                </a:solidFill>
                <a:latin typeface="Constantia" pitchFamily="18" charset="0"/>
              </a:rPr>
              <a:t>New! </a:t>
            </a:r>
            <a:r>
              <a:rPr lang="en-US" sz="1600" dirty="0" smtClean="0">
                <a:latin typeface="Constantia" pitchFamily="18" charset="0"/>
              </a:rPr>
              <a:t>Conducted a Members Satisfaction Survey to determine member needs and satisfaction. </a:t>
            </a:r>
          </a:p>
          <a:p>
            <a:pPr lvl="1"/>
            <a:r>
              <a:rPr lang="en-US" sz="1600" dirty="0" smtClean="0">
                <a:latin typeface="Constantia" pitchFamily="18" charset="0"/>
              </a:rPr>
              <a:t>Implemented member recognition programs:</a:t>
            </a:r>
          </a:p>
          <a:p>
            <a:pPr lvl="2"/>
            <a:r>
              <a:rPr lang="en-US" sz="1400" dirty="0" smtClean="0">
                <a:latin typeface="Constantia" pitchFamily="18" charset="0"/>
              </a:rPr>
              <a:t>Long-term members recognized annually in HIU</a:t>
            </a:r>
          </a:p>
          <a:p>
            <a:pPr lvl="2"/>
            <a:r>
              <a:rPr lang="en-US" sz="1400" dirty="0" smtClean="0">
                <a:latin typeface="Constantia" pitchFamily="18" charset="0"/>
              </a:rPr>
              <a:t>New members recognized monthly in HIU </a:t>
            </a:r>
          </a:p>
          <a:p>
            <a:pPr lvl="2"/>
            <a:r>
              <a:rPr lang="en-US" sz="1400" dirty="0" smtClean="0">
                <a:latin typeface="Constantia" pitchFamily="18" charset="0"/>
              </a:rPr>
              <a:t>Provide “Years of Membership” ribbons for all members at Annual Convention</a:t>
            </a:r>
          </a:p>
          <a:p>
            <a:pPr lvl="1"/>
            <a:r>
              <a:rPr lang="en-US" sz="1600" dirty="0" smtClean="0">
                <a:latin typeface="Constantia" pitchFamily="18" charset="0"/>
              </a:rPr>
              <a:t>Reach out to lapsing members at least six times. </a:t>
            </a:r>
          </a:p>
          <a:p>
            <a:pPr lvl="2" algn="ctr">
              <a:buNone/>
            </a:pPr>
            <a:r>
              <a:rPr lang="en-US" sz="1400" b="1" i="1" dirty="0" smtClean="0">
                <a:solidFill>
                  <a:srgbClr val="00338E"/>
                </a:solidFill>
                <a:latin typeface="Constantia" pitchFamily="18" charset="0"/>
              </a:rPr>
              <a:t>This has been very successful at the national level, the state and local chapters that follow the same process, but there are a significant number of chapters that aren't doing this outreach and it shows.</a:t>
            </a:r>
          </a:p>
          <a:p>
            <a:pPr lvl="1"/>
            <a:r>
              <a:rPr lang="en-US" sz="1600" dirty="0" smtClean="0">
                <a:latin typeface="Constantia" pitchFamily="18" charset="0"/>
              </a:rPr>
              <a:t>Added an affinity program, PLAN DOC Builder. It is one of our better non-dues revenue producing affinity programs and members highly value it. </a:t>
            </a:r>
          </a:p>
          <a:p>
            <a:pPr lvl="1"/>
            <a:r>
              <a:rPr lang="en-US" sz="1600" b="1" i="1" dirty="0" smtClean="0">
                <a:solidFill>
                  <a:srgbClr val="FF0000"/>
                </a:solidFill>
                <a:latin typeface="Constantia" pitchFamily="18" charset="0"/>
              </a:rPr>
              <a:t>New! </a:t>
            </a:r>
            <a:r>
              <a:rPr lang="en-US" sz="1600" dirty="0" smtClean="0">
                <a:latin typeface="Constantia" pitchFamily="18" charset="0"/>
              </a:rPr>
              <a:t>Upgrading “Find An Agent” to include photos, videos and more detailed information about the member and the services provided. </a:t>
            </a:r>
          </a:p>
          <a:p>
            <a:pPr lvl="2"/>
            <a:r>
              <a:rPr lang="en-US" sz="1400" dirty="0" smtClean="0">
                <a:latin typeface="Constantia" pitchFamily="18" charset="0"/>
              </a:rPr>
              <a:t>This will allow members to better market themselves during a “Find An Agent” search. </a:t>
            </a:r>
          </a:p>
          <a:p>
            <a:endParaRPr lang="en-US" sz="1600" dirty="0">
              <a:latin typeface="Constantia"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sz="half" idx="12"/>
          </p:nvPr>
        </p:nvSpPr>
        <p:spPr bwMode="auto">
          <a:xfrm>
            <a:off x="457200" y="1402284"/>
            <a:ext cx="8216430" cy="49675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r>
              <a:rPr lang="en-US" dirty="0" smtClean="0">
                <a:latin typeface="Constantia" pitchFamily="18" charset="0"/>
              </a:rPr>
              <a:t>Developed a 60-second membership video with membership testimonials that was distributed to the state and local chapters. </a:t>
            </a:r>
          </a:p>
          <a:p>
            <a:pPr lvl="1"/>
            <a:r>
              <a:rPr lang="en-US" dirty="0" smtClean="0">
                <a:latin typeface="Constantia" pitchFamily="18" charset="0"/>
              </a:rPr>
              <a:t>Membership retention is 82% and increasing, very close to the stated 2013 goal of 85%.</a:t>
            </a:r>
          </a:p>
          <a:p>
            <a:pPr lvl="1"/>
            <a:r>
              <a:rPr lang="en-US" dirty="0" smtClean="0">
                <a:latin typeface="Constantia" pitchFamily="18" charset="0"/>
              </a:rPr>
              <a:t>Have developed successful membership recruitment campaigns. </a:t>
            </a:r>
          </a:p>
          <a:p>
            <a:pPr lvl="1"/>
            <a:r>
              <a:rPr lang="en-US" dirty="0" smtClean="0">
                <a:latin typeface="Constantia" pitchFamily="18" charset="0"/>
              </a:rPr>
              <a:t>Developed a Corporate Partners membership category. </a:t>
            </a:r>
          </a:p>
          <a:p>
            <a:pPr lvl="1"/>
            <a:r>
              <a:rPr lang="en-US" dirty="0" smtClean="0">
                <a:latin typeface="Constantia" pitchFamily="18" charset="0"/>
              </a:rPr>
              <a:t>We are partnering with Corporate members to market membership to targeted audiences.</a:t>
            </a:r>
          </a:p>
          <a:p>
            <a:pPr lvl="1"/>
            <a:r>
              <a:rPr lang="en-US" dirty="0" smtClean="0">
                <a:latin typeface="Constantia" pitchFamily="18" charset="0"/>
              </a:rPr>
              <a:t>Corporate Partners are a contributing to NAHU’s membership growth significantly. They have added approximately 100</a:t>
            </a:r>
            <a:r>
              <a:rPr lang="en-US" i="1" dirty="0" smtClean="0">
                <a:latin typeface="Constantia" pitchFamily="18" charset="0"/>
              </a:rPr>
              <a:t> </a:t>
            </a:r>
            <a:r>
              <a:rPr lang="en-US" dirty="0" smtClean="0">
                <a:latin typeface="Constantia" pitchFamily="18" charset="0"/>
              </a:rPr>
              <a:t>members in the last year.</a:t>
            </a:r>
          </a:p>
          <a:p>
            <a:pPr lvl="1"/>
            <a:endParaRPr lang="en-US" sz="1600" dirty="0" smtClean="0"/>
          </a:p>
          <a:p>
            <a:pPr lvl="1"/>
            <a:endParaRPr lang="en-US" sz="1600" dirty="0" smtClean="0"/>
          </a:p>
          <a:p>
            <a:pPr lvl="1"/>
            <a:endParaRPr lang="en-US" sz="1600" dirty="0" smtClean="0"/>
          </a:p>
          <a:p>
            <a:endParaRPr lang="en-US" sz="1600" dirty="0"/>
          </a:p>
        </p:txBody>
      </p:sp>
      <p:sp>
        <p:nvSpPr>
          <p:cNvPr id="3" name="Rectangle 2"/>
          <p:cNvSpPr/>
          <p:nvPr/>
        </p:nvSpPr>
        <p:spPr>
          <a:xfrm>
            <a:off x="1764793" y="692209"/>
            <a:ext cx="6089904" cy="646331"/>
          </a:xfrm>
          <a:prstGeom prst="rect">
            <a:avLst/>
          </a:prstGeom>
        </p:spPr>
        <p:txBody>
          <a:bodyPr wrap="square">
            <a:spAutoFit/>
          </a:bodyPr>
          <a:lstStyle/>
          <a:p>
            <a:pPr lvl="0" algn="ctr">
              <a:defRPr/>
            </a:pPr>
            <a:r>
              <a:rPr lang="en-US" sz="3600" b="1" dirty="0" smtClean="0">
                <a:solidFill>
                  <a:srgbClr val="00338E"/>
                </a:solidFill>
                <a:latin typeface="Constantia" pitchFamily="18" charset="0"/>
              </a:rPr>
              <a:t>Membership</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2"/>
          </p:nvPr>
        </p:nvSpPr>
        <p:spPr>
          <a:xfrm>
            <a:off x="457200" y="1338541"/>
            <a:ext cx="8216430" cy="4559168"/>
          </a:xfrm>
        </p:spPr>
        <p:txBody>
          <a:bodyPr/>
          <a:lstStyle/>
          <a:p>
            <a:pPr lvl="1"/>
            <a:r>
              <a:rPr lang="en-US" dirty="0" smtClean="0">
                <a:latin typeface="Constantia" pitchFamily="18" charset="0"/>
              </a:rPr>
              <a:t>The Legislative email question response center continues to answer member emails regardless the type of legislative question.</a:t>
            </a:r>
          </a:p>
          <a:p>
            <a:pPr lvl="2"/>
            <a:r>
              <a:rPr lang="en-US" dirty="0" smtClean="0">
                <a:latin typeface="Constantia" pitchFamily="18" charset="0"/>
              </a:rPr>
              <a:t>This has become one of our most valued services;</a:t>
            </a:r>
          </a:p>
          <a:p>
            <a:pPr lvl="2"/>
            <a:r>
              <a:rPr lang="en-US" b="1" i="1" dirty="0" smtClean="0">
                <a:solidFill>
                  <a:srgbClr val="FF0000"/>
                </a:solidFill>
                <a:latin typeface="Constantia" pitchFamily="18" charset="0"/>
              </a:rPr>
              <a:t>New!</a:t>
            </a:r>
            <a:r>
              <a:rPr lang="en-US" dirty="0" smtClean="0">
                <a:latin typeface="Constantia" pitchFamily="18" charset="0"/>
              </a:rPr>
              <a:t> This service is being moved very soon to the Compliance Corner Section of the website to ensure questions are answered for members only (behind the firewall.) </a:t>
            </a:r>
          </a:p>
          <a:p>
            <a:pPr lvl="2"/>
            <a:r>
              <a:rPr lang="en-US" dirty="0" smtClean="0">
                <a:latin typeface="Constantia" pitchFamily="18" charset="0"/>
              </a:rPr>
              <a:t>A blog feature is being added for the most frequently asked questions.</a:t>
            </a:r>
          </a:p>
          <a:p>
            <a:pPr lvl="1"/>
            <a:r>
              <a:rPr lang="en-US" dirty="0" smtClean="0">
                <a:latin typeface="Constantia" pitchFamily="18" charset="0"/>
              </a:rPr>
              <a:t>Monthly legislative calls providing current information on PPACA and other legislative issues for chapter leaders to enhance the benefit they provide their members.</a:t>
            </a:r>
          </a:p>
          <a:p>
            <a:pPr lvl="1"/>
            <a:r>
              <a:rPr lang="en-US" dirty="0" smtClean="0">
                <a:latin typeface="Constantia" pitchFamily="18" charset="0"/>
              </a:rPr>
              <a:t>Established a working team of members who are legislative issue-specific experts to assist with the review and comment on multiple legislative issues.</a:t>
            </a:r>
          </a:p>
          <a:p>
            <a:pPr lvl="2"/>
            <a:r>
              <a:rPr lang="en-US" dirty="0" smtClean="0">
                <a:latin typeface="Constantia" pitchFamily="18" charset="0"/>
              </a:rPr>
              <a:t>Increases our response capacity on regulations.</a:t>
            </a:r>
          </a:p>
          <a:p>
            <a:pPr lvl="1"/>
            <a:endParaRPr lang="en-US" sz="1600" dirty="0" smtClean="0"/>
          </a:p>
        </p:txBody>
      </p:sp>
      <p:sp>
        <p:nvSpPr>
          <p:cNvPr id="3" name="Rectangle 2"/>
          <p:cNvSpPr/>
          <p:nvPr/>
        </p:nvSpPr>
        <p:spPr>
          <a:xfrm>
            <a:off x="1764793" y="692209"/>
            <a:ext cx="6089904" cy="646331"/>
          </a:xfrm>
          <a:prstGeom prst="rect">
            <a:avLst/>
          </a:prstGeom>
        </p:spPr>
        <p:txBody>
          <a:bodyPr wrap="square">
            <a:spAutoFit/>
          </a:bodyPr>
          <a:lstStyle/>
          <a:p>
            <a:pPr lvl="0" algn="ctr">
              <a:defRPr/>
            </a:pPr>
            <a:r>
              <a:rPr lang="en-US" sz="3600" b="1" dirty="0" smtClean="0">
                <a:solidFill>
                  <a:srgbClr val="00338E"/>
                </a:solidFill>
                <a:latin typeface="Constantia" pitchFamily="18" charset="0"/>
              </a:rPr>
              <a:t>Government Relations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2"/>
          </p:nvPr>
        </p:nvSpPr>
        <p:spPr>
          <a:xfrm>
            <a:off x="457200" y="1207007"/>
            <a:ext cx="8216430" cy="4690701"/>
          </a:xfrm>
        </p:spPr>
        <p:txBody>
          <a:bodyPr/>
          <a:lstStyle/>
          <a:p>
            <a:pPr lvl="1"/>
            <a:r>
              <a:rPr lang="en-US" dirty="0" smtClean="0">
                <a:latin typeface="Constantia" pitchFamily="18" charset="0"/>
              </a:rPr>
              <a:t>Working closely with the state regulators and exchanges to ensure members and industry are involved and represented.</a:t>
            </a:r>
          </a:p>
          <a:p>
            <a:pPr lvl="1"/>
            <a:r>
              <a:rPr lang="en-US" dirty="0" smtClean="0">
                <a:latin typeface="Constantia" pitchFamily="18" charset="0"/>
              </a:rPr>
              <a:t>Founded the Principal’s Council – increases our legislative bandwidth, increases non-dues revenue, and increases membership growth.</a:t>
            </a:r>
          </a:p>
          <a:p>
            <a:pPr lvl="1"/>
            <a:r>
              <a:rPr lang="en-US" dirty="0" smtClean="0">
                <a:latin typeface="Constantia" pitchFamily="18" charset="0"/>
              </a:rPr>
              <a:t>Personalized PPACA presentations for large Corporate Partners and Principal’s Council members ensures their engagement and commitment to the association.</a:t>
            </a:r>
          </a:p>
          <a:p>
            <a:pPr lvl="1"/>
            <a:r>
              <a:rPr lang="en-US" dirty="0" smtClean="0">
                <a:latin typeface="Constantia" pitchFamily="18" charset="0"/>
              </a:rPr>
              <a:t>Got a broker bill sponsored in House and Senate with numerous bipartisan cosponsors that greatly increased knowledge and appreciate of the role brokers play in connecting consumers with affordable health plans. </a:t>
            </a:r>
          </a:p>
          <a:p>
            <a:pPr lvl="2"/>
            <a:r>
              <a:rPr lang="en-US" b="1" i="1" dirty="0" smtClean="0">
                <a:latin typeface="Constantia" pitchFamily="18" charset="0"/>
              </a:rPr>
              <a:t>Grasstops</a:t>
            </a:r>
            <a:r>
              <a:rPr lang="en-US" dirty="0" smtClean="0">
                <a:latin typeface="Constantia" pitchFamily="18" charset="0"/>
              </a:rPr>
              <a:t> program has grown and was a critical element in getting broker bill sponsored.</a:t>
            </a:r>
          </a:p>
          <a:p>
            <a:pPr lvl="1"/>
            <a:r>
              <a:rPr lang="en-US" dirty="0" smtClean="0">
                <a:latin typeface="Constantia" pitchFamily="18" charset="0"/>
              </a:rPr>
              <a:t>Continue to have close relationships with coalition partners </a:t>
            </a:r>
          </a:p>
          <a:p>
            <a:pPr lvl="1">
              <a:buNone/>
            </a:pPr>
            <a:r>
              <a:rPr lang="en-US" dirty="0" smtClean="0">
                <a:latin typeface="Constantia" pitchFamily="18" charset="0"/>
              </a:rPr>
              <a:t>	to increase our legislative and regulatory impact</a:t>
            </a:r>
            <a:r>
              <a:rPr lang="en-US" dirty="0">
                <a:latin typeface="Constantia" pitchFamily="18" charset="0"/>
              </a:rPr>
              <a:t>. </a:t>
            </a:r>
            <a:endParaRPr lang="en-US" dirty="0" smtClean="0">
              <a:latin typeface="Constantia" pitchFamily="18" charset="0"/>
            </a:endParaRPr>
          </a:p>
          <a:p>
            <a:pPr lvl="1"/>
            <a:endParaRPr lang="en-US" dirty="0" smtClean="0">
              <a:latin typeface="Constantia" pitchFamily="18" charset="0"/>
            </a:endParaRPr>
          </a:p>
        </p:txBody>
      </p:sp>
      <p:sp>
        <p:nvSpPr>
          <p:cNvPr id="3" name="Rectangle 2"/>
          <p:cNvSpPr/>
          <p:nvPr/>
        </p:nvSpPr>
        <p:spPr>
          <a:xfrm>
            <a:off x="1764793" y="692209"/>
            <a:ext cx="6089904" cy="646331"/>
          </a:xfrm>
          <a:prstGeom prst="rect">
            <a:avLst/>
          </a:prstGeom>
        </p:spPr>
        <p:txBody>
          <a:bodyPr wrap="square">
            <a:spAutoFit/>
          </a:bodyPr>
          <a:lstStyle/>
          <a:p>
            <a:pPr lvl="0" algn="ctr">
              <a:defRPr/>
            </a:pPr>
            <a:r>
              <a:rPr lang="en-US" sz="3600" b="1" dirty="0" smtClean="0">
                <a:solidFill>
                  <a:srgbClr val="00338E"/>
                </a:solidFill>
                <a:latin typeface="Constantia" pitchFamily="18" charset="0"/>
              </a:rPr>
              <a:t>Government Relations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2019</TotalTime>
  <Words>2700</Words>
  <Application>Microsoft Office PowerPoint</Application>
  <PresentationFormat>On-screen Show (4:3)</PresentationFormat>
  <Paragraphs>213</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1_Office Theme</vt:lpstr>
      <vt:lpstr>2015 Strategic Planning Where We Are Now  and  Where We are Going</vt:lpstr>
      <vt:lpstr>PowerPoint Presentation</vt:lpstr>
      <vt:lpstr>Strategic Goals and Objectives </vt:lpstr>
      <vt:lpstr>Strategic Goals and Objectives </vt:lpstr>
      <vt:lpstr>Strategic Goals and Objectives </vt:lpstr>
      <vt:lpstr>Successes – How Have We Done? Membership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Challenges</vt:lpstr>
      <vt:lpstr>Challenges</vt:lpstr>
      <vt:lpstr>Legislative Council Includes Medicare and Long-Term Care Advisory Groups</vt:lpstr>
      <vt:lpstr>HUPAC Board</vt:lpstr>
      <vt:lpstr>Public/Media Relations</vt:lpstr>
      <vt:lpstr>Communications</vt:lpstr>
      <vt:lpstr>Membership Dept./Council Includes Disability Income and Young Agents Health Underwriters Advisory Groups</vt:lpstr>
      <vt:lpstr>Chapter Development</vt:lpstr>
      <vt:lpstr>Awards Committee</vt:lpstr>
      <vt:lpstr>LPRT Committee</vt:lpstr>
      <vt:lpstr>Professional Development</vt:lpstr>
      <vt:lpstr>PowerPoint Presentation</vt:lpstr>
      <vt:lpstr>Where do we go from here?</vt:lpstr>
    </vt:vector>
  </TitlesOfParts>
  <Company>Brand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Linda Austin</dc:creator>
  <cp:lastModifiedBy>Alexandra Moyle</cp:lastModifiedBy>
  <cp:revision>254</cp:revision>
  <dcterms:created xsi:type="dcterms:W3CDTF">2011-10-18T14:37:53Z</dcterms:created>
  <dcterms:modified xsi:type="dcterms:W3CDTF">2014-02-19T21:18:39Z</dcterms:modified>
</cp:coreProperties>
</file>