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81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4639"/>
  </p:normalViewPr>
  <p:slideViewPr>
    <p:cSldViewPr snapToGrid="0" snapToObjects="1">
      <p:cViewPr varScale="1">
        <p:scale>
          <a:sx n="88" d="100"/>
          <a:sy n="88" d="100"/>
        </p:scale>
        <p:origin x="-106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3C3EDF-3308-864E-BD8A-BF5EA44587A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5966C3-5FE2-E045-9CA0-BAF26EC5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1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A5471-CC57-402A-9527-36A1D012F6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4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097B0A-203B-A246-8D89-2DD43404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49CF4D-D4C5-6143-8DFC-AF8621632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3B4FA0-15C4-5A49-95F2-9437435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14BBAA-DB52-D349-9A96-CC75400A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CB4BF0-2C56-184F-819D-F2D7AE67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94EDB2-8A31-7640-A9F8-0C678464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4D7F7B-CD59-3A44-B995-FAA779C91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B62457-094A-3049-A735-BC9C9A5F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D095C9-1FE7-494F-A456-1801EA81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8F478C-06D8-D64F-A510-6F9BD7A0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F9FBB3A-33A1-DD49-AEF6-79598B437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8CD06DE-BA2E-D347-9EEB-D627E22A3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1BB962-227F-4241-97ED-8D828010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242F10-46D1-C748-86E7-517AAB74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015569-15D9-D341-A7C3-A2D76934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0070" y="432000"/>
            <a:ext cx="11111046" cy="1080000"/>
          </a:xfrm>
        </p:spPr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3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540070" y="972000"/>
            <a:ext cx="11111046" cy="540000"/>
          </a:xfrm>
        </p:spPr>
        <p:txBody>
          <a:bodyPr/>
          <a:lstStyle>
            <a:lvl1pPr marL="0" indent="0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de-DE" noProof="0" dirty="0"/>
              <a:t>Geben Sie Ihren Untertitel ein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FE82-39F2-4F47-8A0C-D5AB3496FA5C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8" name="Datum"/>
          <p:cNvSpPr>
            <a:spLocks noGrp="1"/>
          </p:cNvSpPr>
          <p:nvPr>
            <p:ph type="dt" sz="half" idx="2"/>
          </p:nvPr>
        </p:nvSpPr>
        <p:spPr bwMode="gray">
          <a:xfrm>
            <a:off x="10210929" y="6084000"/>
            <a:ext cx="1440187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9ED068B-3DFD-4AD0-B580-152A92F1A09B}" type="datetime1">
              <a:rPr lang="de-DE" noProof="0" smtClean="0"/>
              <a:t>03.06.2019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20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453B4-3B73-6148-9518-4D952B34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0F358-F59F-BA4D-B70F-BA6932D6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6B9D56-E878-8142-94AB-ADDC6517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270185-2857-7B4F-9D4E-8C167F85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AB349C-8C8A-E641-AD95-D6EF3637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74474-DA97-9549-BBBD-F7B1BBCA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E19396-3999-204D-8D7A-0228DE3C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837AEB-57E8-324F-BD58-DEBFBDAC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36899A-48A0-0C41-8AF6-3863C02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3F7F8C-96EC-234E-9355-339A57D6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D94E2-B1A6-4A4C-B0F9-AA60F8AB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1812F9-3D13-FB4C-8223-7B5A977F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19CA764-DB68-E24D-A221-E7C85F236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624C96-57E5-D843-8F4C-9BF9E985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22E837-BB77-7345-A244-FF47D17B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7E6DA6-7EF6-1E4D-B5BC-8731DE7C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E90A5D-62D5-FC42-84C4-C31DFC6F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0B8284-4F79-E84F-B234-28DA3467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0F5270-C0C0-D242-AAA4-AC9622450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75C252-F929-0E48-BB7C-A5FA2BD40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AD8F0D-E8BA-764B-9DFB-50E7E7642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89D402E-8A37-9448-A581-1E4FE7B3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465A2F-BA70-B74D-A890-9C7CF6C6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8AAECE8-1BB0-9E4B-9D6C-51F468A5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F6903-8AE8-E946-B025-CF428A1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46AFDB3-16FB-5D47-BCA1-CF9283E6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60F906-D2D2-EA45-8DC1-46574FA0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AD5216F-A13D-9B46-99A2-EE2C6E1B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4502ADB-E3C6-7848-A18F-991A6F2B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0F632FA-E2B2-0147-B946-9FE1A354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B8994B-AE45-2542-B080-255B81A4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2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431545-FEBD-A742-B60B-A488DCC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C09ABB-7BF6-2449-832B-FDC6FB51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B0B50F-2778-1249-A5B4-5FE2CAC7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5F25A7-18D7-CF49-B58F-A80720F9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ACD50C-B33B-C645-A846-F7C84CC7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F27FAB1-D641-0549-BA7C-B26696CF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88F8C0-9CF3-4542-B987-C17F8C75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7687B4-8378-CB44-A102-D0FE9A189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9AA3AC-9AB0-FB46-A36C-DA3EA769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77775CF-EF0A-5245-B3EA-B30E6DB9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222C26-F232-A247-A690-A0705C1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C542A9-C397-1645-BB70-F1E3B665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5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9D551E8-D638-274C-8CDB-15418717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01DD3B-5557-CD4F-A93C-3ECD926CD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B408A2-2C02-2640-8E05-E208026CD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9D2-3650-3D4F-B39F-F77D7622B6A7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6EAF64-7761-2A48-BD60-2BB3E0116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65226A-AB5A-CB4A-A368-FDFE07005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622F-8EA4-FF47-A07D-8E374180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Marcador de contenido 7">
            <a:extLst>
              <a:ext uri="{FF2B5EF4-FFF2-40B4-BE49-F238E27FC236}">
                <a16:creationId xmlns="" xmlns:a16="http://schemas.microsoft.com/office/drawing/2014/main" id="{718103C8-1F9B-4E19-956E-DFDD51530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627314"/>
              </p:ext>
            </p:extLst>
          </p:nvPr>
        </p:nvGraphicFramePr>
        <p:xfrm>
          <a:off x="126749" y="108104"/>
          <a:ext cx="11247120" cy="651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660">
                  <a:extLst>
                    <a:ext uri="{9D8B030D-6E8A-4147-A177-3AD203B41FA5}">
                      <a16:colId xmlns="" xmlns:a16="http://schemas.microsoft.com/office/drawing/2014/main" val="3157952689"/>
                    </a:ext>
                  </a:extLst>
                </a:gridCol>
                <a:gridCol w="1729105">
                  <a:extLst>
                    <a:ext uri="{9D8B030D-6E8A-4147-A177-3AD203B41FA5}">
                      <a16:colId xmlns="" xmlns:a16="http://schemas.microsoft.com/office/drawing/2014/main" val="149513301"/>
                    </a:ext>
                  </a:extLst>
                </a:gridCol>
                <a:gridCol w="1729105">
                  <a:extLst>
                    <a:ext uri="{9D8B030D-6E8A-4147-A177-3AD203B41FA5}">
                      <a16:colId xmlns="" xmlns:a16="http://schemas.microsoft.com/office/drawing/2014/main" val="648918852"/>
                    </a:ext>
                  </a:extLst>
                </a:gridCol>
                <a:gridCol w="1729105">
                  <a:extLst>
                    <a:ext uri="{9D8B030D-6E8A-4147-A177-3AD203B41FA5}">
                      <a16:colId xmlns="" xmlns:a16="http://schemas.microsoft.com/office/drawing/2014/main" val="1550857487"/>
                    </a:ext>
                  </a:extLst>
                </a:gridCol>
                <a:gridCol w="1729105">
                  <a:extLst>
                    <a:ext uri="{9D8B030D-6E8A-4147-A177-3AD203B41FA5}">
                      <a16:colId xmlns="" xmlns:a16="http://schemas.microsoft.com/office/drawing/2014/main" val="3451308405"/>
                    </a:ext>
                  </a:extLst>
                </a:gridCol>
                <a:gridCol w="1463040">
                  <a:extLst>
                    <a:ext uri="{9D8B030D-6E8A-4147-A177-3AD203B41FA5}">
                      <a16:colId xmlns="" xmlns:a16="http://schemas.microsoft.com/office/drawing/2014/main" val="1325504932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THESE BENEFITS ASSUME 75% OF AGENCY’S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EAMs 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ARE NAHU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*Only</a:t>
                      </a:r>
                      <a:r>
                        <a:rPr lang="en-US" sz="1100" b="1" i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EAMs enrolled as NAHU members are eligible for benefits</a:t>
                      </a:r>
                      <a:endParaRPr lang="en-US" sz="1100" b="1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4000" marR="144000" marT="360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BENEFITS AGENCY MEMBERSHIP MODEL</a:t>
                      </a:r>
                      <a:br>
                        <a:rPr lang="en-US" sz="2000" b="1" dirty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</a:b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Categories based on number </a:t>
                      </a:r>
                      <a:r>
                        <a:rPr lang="en-US" sz="1400" b="1" dirty="0" smtClean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of Eligible</a:t>
                      </a:r>
                      <a:r>
                        <a:rPr lang="en-US" sz="1400" b="1" baseline="0" dirty="0" smtClean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 Agency Members (EAMs)</a:t>
                      </a:r>
                      <a:br>
                        <a:rPr lang="en-US" sz="1400" b="1" baseline="0" dirty="0" smtClean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</a:br>
                      <a:r>
                        <a:rPr lang="en-US" sz="1400" b="1" baseline="0" dirty="0" smtClean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 EAMs are defined as Licensed Benefit Producers</a:t>
                      </a:r>
                      <a:r>
                        <a:rPr lang="en-US" sz="1400" b="1" dirty="0" smtClean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  <a:cs typeface="Calibri" panose="020F0502020204030204" pitchFamily="34" charset="0"/>
                        </a:rPr>
                        <a:t>Account Managers, Client-serving Team Members in Agency</a:t>
                      </a:r>
                      <a:endParaRPr lang="en-US" sz="1200" b="1" dirty="0">
                        <a:solidFill>
                          <a:schemeClr val="bg2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Bebas Neue" panose="020B0506020202020201" pitchFamily="34" charset="0"/>
                      </a:endParaRPr>
                    </a:p>
                  </a:txBody>
                  <a:tcPr marL="144000" marR="14400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Bebas Neue" panose="020B0506020202020201" pitchFamily="34" charset="0"/>
                      </a:endParaRPr>
                    </a:p>
                  </a:txBody>
                  <a:tcPr marL="144000" marR="14400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Bebas Neue" panose="020B0506020202020201" pitchFamily="34" charset="0"/>
                      </a:endParaRPr>
                    </a:p>
                  </a:txBody>
                  <a:tcPr marL="144000" marR="14400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Bebas Neue" panose="020B0506020202020201" pitchFamily="34" charset="0"/>
                      </a:endParaRPr>
                    </a:p>
                  </a:txBody>
                  <a:tcPr marL="144000" marR="14400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69015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Bebas Neue" panose="020B0506020202020201" pitchFamily="34" charset="0"/>
                      </a:endParaRPr>
                    </a:p>
                  </a:txBody>
                  <a:tcPr marL="144000" marR="14400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3-9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10-20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21-50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51-100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 or more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1363293"/>
                  </a:ext>
                </a:extLst>
              </a:tr>
              <a:tr h="518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NAHU Membership</a:t>
                      </a: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</a:rPr>
                        <a:t>NAHU CORPORATE MEMBERSHIP </a:t>
                      </a:r>
                      <a:br>
                        <a:rPr lang="en-US" sz="32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</a:rPr>
                      </a:b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Bebas Neue" panose="020B0606020202050201" pitchFamily="34" charset="0"/>
                        </a:rPr>
                        <a:t>PROGRAM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 marL="0" marR="0" marT="36000" marB="0" vert="vert27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08828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List Bill from NAHU</a:t>
                      </a: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9892324"/>
                  </a:ext>
                </a:extLst>
              </a:tr>
              <a:tr h="518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Training Dollars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toward Professional Certification for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EAMs*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$270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$540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$1,080 - $2,160 (range based # within agency)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$2,700 - $4,320 (range based # within agency)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6899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Ethics Course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($179 per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EAM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value)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Once every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two years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every</a:t>
                      </a:r>
                      <a:b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years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every</a:t>
                      </a:r>
                      <a:b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years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Once every</a:t>
                      </a:r>
                      <a:b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years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57512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HIPAA Compliance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($179 per </a:t>
                      </a:r>
                      <a:r>
                        <a:rPr lang="en-US" sz="105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EAM </a:t>
                      </a: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 la carte agency bill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Discount if 100%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 la carte agency bill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Discount if 100%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Included (100%)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Included (100%)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2023858"/>
                  </a:ext>
                </a:extLst>
              </a:tr>
              <a:tr h="518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Agency Member Exclusive Webinars (staff focused)</a:t>
                      </a: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 to four</a:t>
                      </a:r>
                      <a:b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year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 to four</a:t>
                      </a:r>
                      <a:b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year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 to four</a:t>
                      </a:r>
                      <a:b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 year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3610245"/>
                  </a:ext>
                </a:extLst>
              </a:tr>
              <a:tr h="518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Dedicated Online Community based on agency size</a:t>
                      </a: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2841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spcAft>
                          <a:spcPts val="10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Annual Convention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Registrations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/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(Saves $555 per registrant)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A la carte agency bill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Discount if 100%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spcAft>
                          <a:spcPts val="10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spcAft>
                          <a:spcPts val="10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spcAft>
                          <a:spcPts val="100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559198"/>
                  </a:ext>
                </a:extLst>
              </a:tr>
              <a:tr h="518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Capitol Conference Registrations</a:t>
                      </a:r>
                      <a:b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</a:b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+mj-lt"/>
                        </a:rPr>
                        <a:t>(saves $53.5-$107 per registrant)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10% Discount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10% Discount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20% Discount first-timers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10% Discount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20% Discount first-timers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10% Discount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20% Discount first-timers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9229"/>
                  </a:ext>
                </a:extLst>
              </a:tr>
              <a:tr h="518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Webinar for Agency &amp; Clients/Prospects</a:t>
                      </a: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Once per year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Once per year 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co-branded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7662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Dues Discount</a:t>
                      </a:r>
                    </a:p>
                  </a:txBody>
                  <a:tcPr marL="144000" marR="14400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None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3% Discount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5% Discount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10% Discount</a:t>
                      </a:r>
                    </a:p>
                  </a:txBody>
                  <a:tcPr marL="144000" marR="14400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Bebas Neue" panose="020B0606020202050201" pitchFamily="34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73944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BFA0B19-3DBF-D34B-BA12-B8F473306FDC}"/>
              </a:ext>
            </a:extLst>
          </p:cNvPr>
          <p:cNvSpPr txBox="1"/>
          <p:nvPr/>
        </p:nvSpPr>
        <p:spPr>
          <a:xfrm rot="16200000">
            <a:off x="8423886" y="3282999"/>
            <a:ext cx="67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825" indent="-250825">
              <a:lnSpc>
                <a:spcPts val="1200"/>
              </a:lnSpc>
              <a:spcAft>
                <a:spcPts val="300"/>
              </a:spcAft>
              <a:tabLst>
                <a:tab pos="173038" algn="r"/>
                <a:tab pos="223838" algn="l"/>
              </a:tabLst>
            </a:pPr>
            <a:r>
              <a:rPr lang="en-US" sz="1100" dirty="0"/>
              <a:t>	*	Online Learning </a:t>
            </a:r>
            <a:r>
              <a:rPr lang="en-US" sz="1100" dirty="0" smtClean="0"/>
              <a:t>Institute training dollars  shall be </a:t>
            </a:r>
            <a:r>
              <a:rPr lang="en-US" sz="1100" dirty="0"/>
              <a:t>at the percentage based on staff ratio to members (e.g. $400 credit but 75% membership equals $300 OLI </a:t>
            </a:r>
            <a:r>
              <a:rPr lang="en-US" sz="1100" smtClean="0"/>
              <a:t>training dollars.</a:t>
            </a:r>
            <a:endParaRPr lang="en-US" sz="1100" dirty="0"/>
          </a:p>
        </p:txBody>
      </p:sp>
      <p:grpSp>
        <p:nvGrpSpPr>
          <p:cNvPr id="65" name="METRO ICON - ID card">
            <a:extLst>
              <a:ext uri="{FF2B5EF4-FFF2-40B4-BE49-F238E27FC236}">
                <a16:creationId xmlns="" xmlns:a16="http://schemas.microsoft.com/office/drawing/2014/main" id="{253752CD-5843-4546-8B6E-3816E190BC8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787675" y="4687931"/>
            <a:ext cx="340019" cy="340019"/>
            <a:chOff x="1925681" y="994769"/>
            <a:chExt cx="439459" cy="439459"/>
          </a:xfrm>
          <a:solidFill>
            <a:schemeClr val="accent2"/>
          </a:solidFill>
        </p:grpSpPr>
        <p:sp>
          <p:nvSpPr>
            <p:cNvPr id="66" name="Freeform 21">
              <a:extLst>
                <a:ext uri="{FF2B5EF4-FFF2-40B4-BE49-F238E27FC236}">
                  <a16:creationId xmlns="" xmlns:a16="http://schemas.microsoft.com/office/drawing/2014/main" id="{E1DF5F99-8A6E-164C-A4C7-C2408A01045F}"/>
                </a:ext>
              </a:extLst>
            </p:cNvPr>
            <p:cNvSpPr>
              <a:spLocks/>
            </p:cNvSpPr>
            <p:nvPr/>
          </p:nvSpPr>
          <p:spPr bwMode="gray">
            <a:xfrm>
              <a:off x="1925681" y="1099615"/>
              <a:ext cx="439459" cy="334613"/>
            </a:xfrm>
            <a:custGeom>
              <a:avLst/>
              <a:gdLst>
                <a:gd name="T0" fmla="*/ 0 w 277"/>
                <a:gd name="T1" fmla="*/ 0 h 210"/>
                <a:gd name="T2" fmla="*/ 92 w 277"/>
                <a:gd name="T3" fmla="*/ 0 h 210"/>
                <a:gd name="T4" fmla="*/ 92 w 277"/>
                <a:gd name="T5" fmla="*/ 26 h 210"/>
                <a:gd name="T6" fmla="*/ 27 w 277"/>
                <a:gd name="T7" fmla="*/ 26 h 210"/>
                <a:gd name="T8" fmla="*/ 27 w 277"/>
                <a:gd name="T9" fmla="*/ 183 h 210"/>
                <a:gd name="T10" fmla="*/ 250 w 277"/>
                <a:gd name="T11" fmla="*/ 183 h 210"/>
                <a:gd name="T12" fmla="*/ 250 w 277"/>
                <a:gd name="T13" fmla="*/ 27 h 210"/>
                <a:gd name="T14" fmla="*/ 186 w 277"/>
                <a:gd name="T15" fmla="*/ 27 h 210"/>
                <a:gd name="T16" fmla="*/ 186 w 277"/>
                <a:gd name="T17" fmla="*/ 0 h 210"/>
                <a:gd name="T18" fmla="*/ 277 w 277"/>
                <a:gd name="T19" fmla="*/ 0 h 210"/>
                <a:gd name="T20" fmla="*/ 277 w 277"/>
                <a:gd name="T21" fmla="*/ 210 h 210"/>
                <a:gd name="T22" fmla="*/ 0 w 277"/>
                <a:gd name="T23" fmla="*/ 210 h 210"/>
                <a:gd name="T24" fmla="*/ 0 w 277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210">
                  <a:moveTo>
                    <a:pt x="0" y="0"/>
                  </a:moveTo>
                  <a:cubicBezTo>
                    <a:pt x="31" y="0"/>
                    <a:pt x="61" y="0"/>
                    <a:pt x="92" y="0"/>
                  </a:cubicBezTo>
                  <a:cubicBezTo>
                    <a:pt x="92" y="9"/>
                    <a:pt x="92" y="17"/>
                    <a:pt x="92" y="26"/>
                  </a:cubicBezTo>
                  <a:cubicBezTo>
                    <a:pt x="70" y="26"/>
                    <a:pt x="49" y="26"/>
                    <a:pt x="27" y="26"/>
                  </a:cubicBezTo>
                  <a:cubicBezTo>
                    <a:pt x="27" y="79"/>
                    <a:pt x="27" y="131"/>
                    <a:pt x="27" y="183"/>
                  </a:cubicBezTo>
                  <a:cubicBezTo>
                    <a:pt x="101" y="183"/>
                    <a:pt x="176" y="183"/>
                    <a:pt x="250" y="183"/>
                  </a:cubicBezTo>
                  <a:cubicBezTo>
                    <a:pt x="250" y="131"/>
                    <a:pt x="250" y="79"/>
                    <a:pt x="250" y="27"/>
                  </a:cubicBezTo>
                  <a:cubicBezTo>
                    <a:pt x="229" y="27"/>
                    <a:pt x="208" y="27"/>
                    <a:pt x="186" y="27"/>
                  </a:cubicBezTo>
                  <a:cubicBezTo>
                    <a:pt x="186" y="18"/>
                    <a:pt x="186" y="9"/>
                    <a:pt x="186" y="0"/>
                  </a:cubicBezTo>
                  <a:cubicBezTo>
                    <a:pt x="216" y="0"/>
                    <a:pt x="247" y="0"/>
                    <a:pt x="277" y="0"/>
                  </a:cubicBezTo>
                  <a:cubicBezTo>
                    <a:pt x="277" y="70"/>
                    <a:pt x="277" y="140"/>
                    <a:pt x="277" y="210"/>
                  </a:cubicBezTo>
                  <a:cubicBezTo>
                    <a:pt x="185" y="210"/>
                    <a:pt x="93" y="210"/>
                    <a:pt x="0" y="210"/>
                  </a:cubicBezTo>
                  <a:cubicBezTo>
                    <a:pt x="0" y="140"/>
                    <a:pt x="0" y="7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21">
              <a:extLst>
                <a:ext uri="{FF2B5EF4-FFF2-40B4-BE49-F238E27FC236}">
                  <a16:creationId xmlns="" xmlns:a16="http://schemas.microsoft.com/office/drawing/2014/main" id="{838F8860-B68F-6E47-817D-98E76E4E7E48}"/>
                </a:ext>
              </a:extLst>
            </p:cNvPr>
            <p:cNvSpPr>
              <a:spLocks/>
            </p:cNvSpPr>
            <p:nvPr/>
          </p:nvSpPr>
          <p:spPr bwMode="gray">
            <a:xfrm>
              <a:off x="2010449" y="1195537"/>
              <a:ext cx="158384" cy="158384"/>
            </a:xfrm>
            <a:custGeom>
              <a:avLst/>
              <a:gdLst>
                <a:gd name="T0" fmla="*/ 99 w 99"/>
                <a:gd name="T1" fmla="*/ 100 h 100"/>
                <a:gd name="T2" fmla="*/ 0 w 99"/>
                <a:gd name="T3" fmla="*/ 100 h 100"/>
                <a:gd name="T4" fmla="*/ 2 w 99"/>
                <a:gd name="T5" fmla="*/ 84 h 100"/>
                <a:gd name="T6" fmla="*/ 11 w 99"/>
                <a:gd name="T7" fmla="*/ 76 h 100"/>
                <a:gd name="T8" fmla="*/ 25 w 99"/>
                <a:gd name="T9" fmla="*/ 73 h 100"/>
                <a:gd name="T10" fmla="*/ 33 w 99"/>
                <a:gd name="T11" fmla="*/ 54 h 100"/>
                <a:gd name="T12" fmla="*/ 25 w 99"/>
                <a:gd name="T13" fmla="*/ 22 h 100"/>
                <a:gd name="T14" fmla="*/ 46 w 99"/>
                <a:gd name="T15" fmla="*/ 2 h 100"/>
                <a:gd name="T16" fmla="*/ 72 w 99"/>
                <a:gd name="T17" fmla="*/ 15 h 100"/>
                <a:gd name="T18" fmla="*/ 72 w 99"/>
                <a:gd name="T19" fmla="*/ 40 h 100"/>
                <a:gd name="T20" fmla="*/ 65 w 99"/>
                <a:gd name="T21" fmla="*/ 58 h 100"/>
                <a:gd name="T22" fmla="*/ 69 w 99"/>
                <a:gd name="T23" fmla="*/ 70 h 100"/>
                <a:gd name="T24" fmla="*/ 85 w 99"/>
                <a:gd name="T25" fmla="*/ 75 h 100"/>
                <a:gd name="T26" fmla="*/ 99 w 99"/>
                <a:gd name="T27" fmla="*/ 93 h 100"/>
                <a:gd name="T28" fmla="*/ 99 w 99"/>
                <a:gd name="T2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00">
                  <a:moveTo>
                    <a:pt x="99" y="100"/>
                  </a:moveTo>
                  <a:cubicBezTo>
                    <a:pt x="66" y="100"/>
                    <a:pt x="33" y="100"/>
                    <a:pt x="0" y="100"/>
                  </a:cubicBezTo>
                  <a:cubicBezTo>
                    <a:pt x="0" y="94"/>
                    <a:pt x="1" y="89"/>
                    <a:pt x="2" y="84"/>
                  </a:cubicBezTo>
                  <a:cubicBezTo>
                    <a:pt x="3" y="79"/>
                    <a:pt x="6" y="77"/>
                    <a:pt x="11" y="76"/>
                  </a:cubicBezTo>
                  <a:cubicBezTo>
                    <a:pt x="15" y="75"/>
                    <a:pt x="20" y="74"/>
                    <a:pt x="25" y="73"/>
                  </a:cubicBezTo>
                  <a:cubicBezTo>
                    <a:pt x="36" y="69"/>
                    <a:pt x="39" y="65"/>
                    <a:pt x="33" y="54"/>
                  </a:cubicBezTo>
                  <a:cubicBezTo>
                    <a:pt x="27" y="44"/>
                    <a:pt x="24" y="34"/>
                    <a:pt x="25" y="22"/>
                  </a:cubicBezTo>
                  <a:cubicBezTo>
                    <a:pt x="27" y="11"/>
                    <a:pt x="34" y="3"/>
                    <a:pt x="46" y="2"/>
                  </a:cubicBezTo>
                  <a:cubicBezTo>
                    <a:pt x="57" y="0"/>
                    <a:pt x="68" y="5"/>
                    <a:pt x="72" y="15"/>
                  </a:cubicBezTo>
                  <a:cubicBezTo>
                    <a:pt x="75" y="23"/>
                    <a:pt x="75" y="32"/>
                    <a:pt x="72" y="40"/>
                  </a:cubicBezTo>
                  <a:cubicBezTo>
                    <a:pt x="70" y="46"/>
                    <a:pt x="67" y="52"/>
                    <a:pt x="65" y="58"/>
                  </a:cubicBezTo>
                  <a:cubicBezTo>
                    <a:pt x="62" y="64"/>
                    <a:pt x="63" y="68"/>
                    <a:pt x="69" y="70"/>
                  </a:cubicBezTo>
                  <a:cubicBezTo>
                    <a:pt x="74" y="72"/>
                    <a:pt x="80" y="74"/>
                    <a:pt x="85" y="75"/>
                  </a:cubicBezTo>
                  <a:cubicBezTo>
                    <a:pt x="96" y="78"/>
                    <a:pt x="99" y="82"/>
                    <a:pt x="99" y="93"/>
                  </a:cubicBezTo>
                  <a:cubicBezTo>
                    <a:pt x="99" y="95"/>
                    <a:pt x="99" y="97"/>
                    <a:pt x="99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1">
              <a:extLst>
                <a:ext uri="{FF2B5EF4-FFF2-40B4-BE49-F238E27FC236}">
                  <a16:creationId xmlns="" xmlns:a16="http://schemas.microsoft.com/office/drawing/2014/main" id="{3D66B977-CD12-8342-B497-EEFFDCCFFAC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101909" y="994769"/>
              <a:ext cx="84769" cy="147230"/>
            </a:xfrm>
            <a:custGeom>
              <a:avLst/>
              <a:gdLst>
                <a:gd name="T0" fmla="*/ 0 w 53"/>
                <a:gd name="T1" fmla="*/ 0 h 93"/>
                <a:gd name="T2" fmla="*/ 53 w 53"/>
                <a:gd name="T3" fmla="*/ 0 h 93"/>
                <a:gd name="T4" fmla="*/ 53 w 53"/>
                <a:gd name="T5" fmla="*/ 93 h 93"/>
                <a:gd name="T6" fmla="*/ 0 w 53"/>
                <a:gd name="T7" fmla="*/ 93 h 93"/>
                <a:gd name="T8" fmla="*/ 0 w 53"/>
                <a:gd name="T9" fmla="*/ 0 h 93"/>
                <a:gd name="T10" fmla="*/ 37 w 53"/>
                <a:gd name="T11" fmla="*/ 47 h 93"/>
                <a:gd name="T12" fmla="*/ 27 w 53"/>
                <a:gd name="T13" fmla="*/ 36 h 93"/>
                <a:gd name="T14" fmla="*/ 17 w 53"/>
                <a:gd name="T15" fmla="*/ 47 h 93"/>
                <a:gd name="T16" fmla="*/ 27 w 53"/>
                <a:gd name="T17" fmla="*/ 57 h 93"/>
                <a:gd name="T18" fmla="*/ 37 w 53"/>
                <a:gd name="T19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0"/>
                  </a:moveTo>
                  <a:cubicBezTo>
                    <a:pt x="18" y="0"/>
                    <a:pt x="36" y="0"/>
                    <a:pt x="53" y="0"/>
                  </a:cubicBezTo>
                  <a:cubicBezTo>
                    <a:pt x="53" y="31"/>
                    <a:pt x="53" y="62"/>
                    <a:pt x="53" y="93"/>
                  </a:cubicBezTo>
                  <a:cubicBezTo>
                    <a:pt x="36" y="93"/>
                    <a:pt x="18" y="93"/>
                    <a:pt x="0" y="93"/>
                  </a:cubicBezTo>
                  <a:cubicBezTo>
                    <a:pt x="0" y="62"/>
                    <a:pt x="0" y="31"/>
                    <a:pt x="0" y="0"/>
                  </a:cubicBezTo>
                  <a:close/>
                  <a:moveTo>
                    <a:pt x="37" y="47"/>
                  </a:moveTo>
                  <a:cubicBezTo>
                    <a:pt x="37" y="41"/>
                    <a:pt x="32" y="36"/>
                    <a:pt x="27" y="36"/>
                  </a:cubicBezTo>
                  <a:cubicBezTo>
                    <a:pt x="21" y="36"/>
                    <a:pt x="16" y="41"/>
                    <a:pt x="17" y="47"/>
                  </a:cubicBezTo>
                  <a:cubicBezTo>
                    <a:pt x="17" y="53"/>
                    <a:pt x="21" y="57"/>
                    <a:pt x="27" y="57"/>
                  </a:cubicBezTo>
                  <a:cubicBezTo>
                    <a:pt x="33" y="57"/>
                    <a:pt x="37" y="52"/>
                    <a:pt x="37" y="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1">
              <a:extLst>
                <a:ext uri="{FF2B5EF4-FFF2-40B4-BE49-F238E27FC236}">
                  <a16:creationId xmlns="" xmlns:a16="http://schemas.microsoft.com/office/drawing/2014/main" id="{45EADF5E-4A48-A246-A413-30AE13ACC15D}"/>
                </a:ext>
              </a:extLst>
            </p:cNvPr>
            <p:cNvSpPr>
              <a:spLocks/>
            </p:cNvSpPr>
            <p:nvPr/>
          </p:nvSpPr>
          <p:spPr bwMode="gray">
            <a:xfrm>
              <a:off x="2175525" y="1260229"/>
              <a:ext cx="104846" cy="31231"/>
            </a:xfrm>
            <a:custGeom>
              <a:avLst/>
              <a:gdLst>
                <a:gd name="T0" fmla="*/ 0 w 66"/>
                <a:gd name="T1" fmla="*/ 20 h 20"/>
                <a:gd name="T2" fmla="*/ 0 w 66"/>
                <a:gd name="T3" fmla="*/ 0 h 20"/>
                <a:gd name="T4" fmla="*/ 66 w 66"/>
                <a:gd name="T5" fmla="*/ 0 h 20"/>
                <a:gd name="T6" fmla="*/ 66 w 66"/>
                <a:gd name="T7" fmla="*/ 20 h 20"/>
                <a:gd name="T8" fmla="*/ 0 w 6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">
                  <a:moveTo>
                    <a:pt x="0" y="20"/>
                  </a:moveTo>
                  <a:cubicBezTo>
                    <a:pt x="0" y="13"/>
                    <a:pt x="0" y="7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66" y="7"/>
                    <a:pt x="66" y="13"/>
                    <a:pt x="66" y="20"/>
                  </a:cubicBezTo>
                  <a:cubicBezTo>
                    <a:pt x="44" y="20"/>
                    <a:pt x="22" y="20"/>
                    <a:pt x="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21">
              <a:extLst>
                <a:ext uri="{FF2B5EF4-FFF2-40B4-BE49-F238E27FC236}">
                  <a16:creationId xmlns="" xmlns:a16="http://schemas.microsoft.com/office/drawing/2014/main" id="{15676E91-21AC-5B4F-AFB4-E5F7EBAFE365}"/>
                </a:ext>
              </a:extLst>
            </p:cNvPr>
            <p:cNvSpPr>
              <a:spLocks/>
            </p:cNvSpPr>
            <p:nvPr/>
          </p:nvSpPr>
          <p:spPr bwMode="gray">
            <a:xfrm>
              <a:off x="2175525" y="1199998"/>
              <a:ext cx="104846" cy="31231"/>
            </a:xfrm>
            <a:custGeom>
              <a:avLst/>
              <a:gdLst>
                <a:gd name="T0" fmla="*/ 0 w 66"/>
                <a:gd name="T1" fmla="*/ 20 h 20"/>
                <a:gd name="T2" fmla="*/ 0 w 66"/>
                <a:gd name="T3" fmla="*/ 0 h 20"/>
                <a:gd name="T4" fmla="*/ 66 w 66"/>
                <a:gd name="T5" fmla="*/ 0 h 20"/>
                <a:gd name="T6" fmla="*/ 66 w 66"/>
                <a:gd name="T7" fmla="*/ 20 h 20"/>
                <a:gd name="T8" fmla="*/ 0 w 6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">
                  <a:moveTo>
                    <a:pt x="0" y="20"/>
                  </a:moveTo>
                  <a:cubicBezTo>
                    <a:pt x="0" y="13"/>
                    <a:pt x="0" y="7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66" y="7"/>
                    <a:pt x="66" y="13"/>
                    <a:pt x="66" y="20"/>
                  </a:cubicBezTo>
                  <a:cubicBezTo>
                    <a:pt x="44" y="20"/>
                    <a:pt x="22" y="20"/>
                    <a:pt x="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21">
              <a:extLst>
                <a:ext uri="{FF2B5EF4-FFF2-40B4-BE49-F238E27FC236}">
                  <a16:creationId xmlns="" xmlns:a16="http://schemas.microsoft.com/office/drawing/2014/main" id="{56BFCEF9-27B2-4242-B4F8-A1E4706179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213447" y="1322690"/>
              <a:ext cx="66923" cy="29000"/>
            </a:xfrm>
            <a:custGeom>
              <a:avLst/>
              <a:gdLst>
                <a:gd name="T0" fmla="*/ 43 w 43"/>
                <a:gd name="T1" fmla="*/ 0 h 19"/>
                <a:gd name="T2" fmla="*/ 43 w 43"/>
                <a:gd name="T3" fmla="*/ 19 h 19"/>
                <a:gd name="T4" fmla="*/ 0 w 43"/>
                <a:gd name="T5" fmla="*/ 19 h 19"/>
                <a:gd name="T6" fmla="*/ 0 w 43"/>
                <a:gd name="T7" fmla="*/ 0 h 19"/>
                <a:gd name="T8" fmla="*/ 43 w 4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cubicBezTo>
                    <a:pt x="43" y="6"/>
                    <a:pt x="43" y="13"/>
                    <a:pt x="43" y="19"/>
                  </a:cubicBezTo>
                  <a:cubicBezTo>
                    <a:pt x="29" y="19"/>
                    <a:pt x="15" y="19"/>
                    <a:pt x="0" y="19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14" y="0"/>
                    <a:pt x="29" y="0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2" name="METRO ICON - ID card">
            <a:extLst>
              <a:ext uri="{FF2B5EF4-FFF2-40B4-BE49-F238E27FC236}">
                <a16:creationId xmlns="" xmlns:a16="http://schemas.microsoft.com/office/drawing/2014/main" id="{FAA85721-654F-D246-B48D-9F69D1B2EAE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501829" y="4688157"/>
            <a:ext cx="340019" cy="340019"/>
            <a:chOff x="1925681" y="994769"/>
            <a:chExt cx="439459" cy="439459"/>
          </a:xfrm>
          <a:solidFill>
            <a:schemeClr val="accent2"/>
          </a:solidFill>
        </p:grpSpPr>
        <p:sp>
          <p:nvSpPr>
            <p:cNvPr id="73" name="Freeform 21">
              <a:extLst>
                <a:ext uri="{FF2B5EF4-FFF2-40B4-BE49-F238E27FC236}">
                  <a16:creationId xmlns="" xmlns:a16="http://schemas.microsoft.com/office/drawing/2014/main" id="{EDE56480-966B-824B-B2A1-F62EB642797E}"/>
                </a:ext>
              </a:extLst>
            </p:cNvPr>
            <p:cNvSpPr>
              <a:spLocks/>
            </p:cNvSpPr>
            <p:nvPr/>
          </p:nvSpPr>
          <p:spPr bwMode="gray">
            <a:xfrm>
              <a:off x="1925681" y="1099615"/>
              <a:ext cx="439459" cy="334613"/>
            </a:xfrm>
            <a:custGeom>
              <a:avLst/>
              <a:gdLst>
                <a:gd name="T0" fmla="*/ 0 w 277"/>
                <a:gd name="T1" fmla="*/ 0 h 210"/>
                <a:gd name="T2" fmla="*/ 92 w 277"/>
                <a:gd name="T3" fmla="*/ 0 h 210"/>
                <a:gd name="T4" fmla="*/ 92 w 277"/>
                <a:gd name="T5" fmla="*/ 26 h 210"/>
                <a:gd name="T6" fmla="*/ 27 w 277"/>
                <a:gd name="T7" fmla="*/ 26 h 210"/>
                <a:gd name="T8" fmla="*/ 27 w 277"/>
                <a:gd name="T9" fmla="*/ 183 h 210"/>
                <a:gd name="T10" fmla="*/ 250 w 277"/>
                <a:gd name="T11" fmla="*/ 183 h 210"/>
                <a:gd name="T12" fmla="*/ 250 w 277"/>
                <a:gd name="T13" fmla="*/ 27 h 210"/>
                <a:gd name="T14" fmla="*/ 186 w 277"/>
                <a:gd name="T15" fmla="*/ 27 h 210"/>
                <a:gd name="T16" fmla="*/ 186 w 277"/>
                <a:gd name="T17" fmla="*/ 0 h 210"/>
                <a:gd name="T18" fmla="*/ 277 w 277"/>
                <a:gd name="T19" fmla="*/ 0 h 210"/>
                <a:gd name="T20" fmla="*/ 277 w 277"/>
                <a:gd name="T21" fmla="*/ 210 h 210"/>
                <a:gd name="T22" fmla="*/ 0 w 277"/>
                <a:gd name="T23" fmla="*/ 210 h 210"/>
                <a:gd name="T24" fmla="*/ 0 w 277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210">
                  <a:moveTo>
                    <a:pt x="0" y="0"/>
                  </a:moveTo>
                  <a:cubicBezTo>
                    <a:pt x="31" y="0"/>
                    <a:pt x="61" y="0"/>
                    <a:pt x="92" y="0"/>
                  </a:cubicBezTo>
                  <a:cubicBezTo>
                    <a:pt x="92" y="9"/>
                    <a:pt x="92" y="17"/>
                    <a:pt x="92" y="26"/>
                  </a:cubicBezTo>
                  <a:cubicBezTo>
                    <a:pt x="70" y="26"/>
                    <a:pt x="49" y="26"/>
                    <a:pt x="27" y="26"/>
                  </a:cubicBezTo>
                  <a:cubicBezTo>
                    <a:pt x="27" y="79"/>
                    <a:pt x="27" y="131"/>
                    <a:pt x="27" y="183"/>
                  </a:cubicBezTo>
                  <a:cubicBezTo>
                    <a:pt x="101" y="183"/>
                    <a:pt x="176" y="183"/>
                    <a:pt x="250" y="183"/>
                  </a:cubicBezTo>
                  <a:cubicBezTo>
                    <a:pt x="250" y="131"/>
                    <a:pt x="250" y="79"/>
                    <a:pt x="250" y="27"/>
                  </a:cubicBezTo>
                  <a:cubicBezTo>
                    <a:pt x="229" y="27"/>
                    <a:pt x="208" y="27"/>
                    <a:pt x="186" y="27"/>
                  </a:cubicBezTo>
                  <a:cubicBezTo>
                    <a:pt x="186" y="18"/>
                    <a:pt x="186" y="9"/>
                    <a:pt x="186" y="0"/>
                  </a:cubicBezTo>
                  <a:cubicBezTo>
                    <a:pt x="216" y="0"/>
                    <a:pt x="247" y="0"/>
                    <a:pt x="277" y="0"/>
                  </a:cubicBezTo>
                  <a:cubicBezTo>
                    <a:pt x="277" y="70"/>
                    <a:pt x="277" y="140"/>
                    <a:pt x="277" y="210"/>
                  </a:cubicBezTo>
                  <a:cubicBezTo>
                    <a:pt x="185" y="210"/>
                    <a:pt x="93" y="210"/>
                    <a:pt x="0" y="210"/>
                  </a:cubicBezTo>
                  <a:cubicBezTo>
                    <a:pt x="0" y="140"/>
                    <a:pt x="0" y="7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1">
              <a:extLst>
                <a:ext uri="{FF2B5EF4-FFF2-40B4-BE49-F238E27FC236}">
                  <a16:creationId xmlns="" xmlns:a16="http://schemas.microsoft.com/office/drawing/2014/main" id="{AA1DBC5B-B925-3B44-96A5-08C7154C7E0C}"/>
                </a:ext>
              </a:extLst>
            </p:cNvPr>
            <p:cNvSpPr>
              <a:spLocks/>
            </p:cNvSpPr>
            <p:nvPr/>
          </p:nvSpPr>
          <p:spPr bwMode="gray">
            <a:xfrm>
              <a:off x="2010449" y="1195537"/>
              <a:ext cx="158384" cy="158384"/>
            </a:xfrm>
            <a:custGeom>
              <a:avLst/>
              <a:gdLst>
                <a:gd name="T0" fmla="*/ 99 w 99"/>
                <a:gd name="T1" fmla="*/ 100 h 100"/>
                <a:gd name="T2" fmla="*/ 0 w 99"/>
                <a:gd name="T3" fmla="*/ 100 h 100"/>
                <a:gd name="T4" fmla="*/ 2 w 99"/>
                <a:gd name="T5" fmla="*/ 84 h 100"/>
                <a:gd name="T6" fmla="*/ 11 w 99"/>
                <a:gd name="T7" fmla="*/ 76 h 100"/>
                <a:gd name="T8" fmla="*/ 25 w 99"/>
                <a:gd name="T9" fmla="*/ 73 h 100"/>
                <a:gd name="T10" fmla="*/ 33 w 99"/>
                <a:gd name="T11" fmla="*/ 54 h 100"/>
                <a:gd name="T12" fmla="*/ 25 w 99"/>
                <a:gd name="T13" fmla="*/ 22 h 100"/>
                <a:gd name="T14" fmla="*/ 46 w 99"/>
                <a:gd name="T15" fmla="*/ 2 h 100"/>
                <a:gd name="T16" fmla="*/ 72 w 99"/>
                <a:gd name="T17" fmla="*/ 15 h 100"/>
                <a:gd name="T18" fmla="*/ 72 w 99"/>
                <a:gd name="T19" fmla="*/ 40 h 100"/>
                <a:gd name="T20" fmla="*/ 65 w 99"/>
                <a:gd name="T21" fmla="*/ 58 h 100"/>
                <a:gd name="T22" fmla="*/ 69 w 99"/>
                <a:gd name="T23" fmla="*/ 70 h 100"/>
                <a:gd name="T24" fmla="*/ 85 w 99"/>
                <a:gd name="T25" fmla="*/ 75 h 100"/>
                <a:gd name="T26" fmla="*/ 99 w 99"/>
                <a:gd name="T27" fmla="*/ 93 h 100"/>
                <a:gd name="T28" fmla="*/ 99 w 99"/>
                <a:gd name="T2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00">
                  <a:moveTo>
                    <a:pt x="99" y="100"/>
                  </a:moveTo>
                  <a:cubicBezTo>
                    <a:pt x="66" y="100"/>
                    <a:pt x="33" y="100"/>
                    <a:pt x="0" y="100"/>
                  </a:cubicBezTo>
                  <a:cubicBezTo>
                    <a:pt x="0" y="94"/>
                    <a:pt x="1" y="89"/>
                    <a:pt x="2" y="84"/>
                  </a:cubicBezTo>
                  <a:cubicBezTo>
                    <a:pt x="3" y="79"/>
                    <a:pt x="6" y="77"/>
                    <a:pt x="11" y="76"/>
                  </a:cubicBezTo>
                  <a:cubicBezTo>
                    <a:pt x="15" y="75"/>
                    <a:pt x="20" y="74"/>
                    <a:pt x="25" y="73"/>
                  </a:cubicBezTo>
                  <a:cubicBezTo>
                    <a:pt x="36" y="69"/>
                    <a:pt x="39" y="65"/>
                    <a:pt x="33" y="54"/>
                  </a:cubicBezTo>
                  <a:cubicBezTo>
                    <a:pt x="27" y="44"/>
                    <a:pt x="24" y="34"/>
                    <a:pt x="25" y="22"/>
                  </a:cubicBezTo>
                  <a:cubicBezTo>
                    <a:pt x="27" y="11"/>
                    <a:pt x="34" y="3"/>
                    <a:pt x="46" y="2"/>
                  </a:cubicBezTo>
                  <a:cubicBezTo>
                    <a:pt x="57" y="0"/>
                    <a:pt x="68" y="5"/>
                    <a:pt x="72" y="15"/>
                  </a:cubicBezTo>
                  <a:cubicBezTo>
                    <a:pt x="75" y="23"/>
                    <a:pt x="75" y="32"/>
                    <a:pt x="72" y="40"/>
                  </a:cubicBezTo>
                  <a:cubicBezTo>
                    <a:pt x="70" y="46"/>
                    <a:pt x="67" y="52"/>
                    <a:pt x="65" y="58"/>
                  </a:cubicBezTo>
                  <a:cubicBezTo>
                    <a:pt x="62" y="64"/>
                    <a:pt x="63" y="68"/>
                    <a:pt x="69" y="70"/>
                  </a:cubicBezTo>
                  <a:cubicBezTo>
                    <a:pt x="74" y="72"/>
                    <a:pt x="80" y="74"/>
                    <a:pt x="85" y="75"/>
                  </a:cubicBezTo>
                  <a:cubicBezTo>
                    <a:pt x="96" y="78"/>
                    <a:pt x="99" y="82"/>
                    <a:pt x="99" y="93"/>
                  </a:cubicBezTo>
                  <a:cubicBezTo>
                    <a:pt x="99" y="95"/>
                    <a:pt x="99" y="97"/>
                    <a:pt x="99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21">
              <a:extLst>
                <a:ext uri="{FF2B5EF4-FFF2-40B4-BE49-F238E27FC236}">
                  <a16:creationId xmlns="" xmlns:a16="http://schemas.microsoft.com/office/drawing/2014/main" id="{9670399F-118C-714C-A717-F0BC9161928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101909" y="994769"/>
              <a:ext cx="84769" cy="147230"/>
            </a:xfrm>
            <a:custGeom>
              <a:avLst/>
              <a:gdLst>
                <a:gd name="T0" fmla="*/ 0 w 53"/>
                <a:gd name="T1" fmla="*/ 0 h 93"/>
                <a:gd name="T2" fmla="*/ 53 w 53"/>
                <a:gd name="T3" fmla="*/ 0 h 93"/>
                <a:gd name="T4" fmla="*/ 53 w 53"/>
                <a:gd name="T5" fmla="*/ 93 h 93"/>
                <a:gd name="T6" fmla="*/ 0 w 53"/>
                <a:gd name="T7" fmla="*/ 93 h 93"/>
                <a:gd name="T8" fmla="*/ 0 w 53"/>
                <a:gd name="T9" fmla="*/ 0 h 93"/>
                <a:gd name="T10" fmla="*/ 37 w 53"/>
                <a:gd name="T11" fmla="*/ 47 h 93"/>
                <a:gd name="T12" fmla="*/ 27 w 53"/>
                <a:gd name="T13" fmla="*/ 36 h 93"/>
                <a:gd name="T14" fmla="*/ 17 w 53"/>
                <a:gd name="T15" fmla="*/ 47 h 93"/>
                <a:gd name="T16" fmla="*/ 27 w 53"/>
                <a:gd name="T17" fmla="*/ 57 h 93"/>
                <a:gd name="T18" fmla="*/ 37 w 53"/>
                <a:gd name="T19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0"/>
                  </a:moveTo>
                  <a:cubicBezTo>
                    <a:pt x="18" y="0"/>
                    <a:pt x="36" y="0"/>
                    <a:pt x="53" y="0"/>
                  </a:cubicBezTo>
                  <a:cubicBezTo>
                    <a:pt x="53" y="31"/>
                    <a:pt x="53" y="62"/>
                    <a:pt x="53" y="93"/>
                  </a:cubicBezTo>
                  <a:cubicBezTo>
                    <a:pt x="36" y="93"/>
                    <a:pt x="18" y="93"/>
                    <a:pt x="0" y="93"/>
                  </a:cubicBezTo>
                  <a:cubicBezTo>
                    <a:pt x="0" y="62"/>
                    <a:pt x="0" y="31"/>
                    <a:pt x="0" y="0"/>
                  </a:cubicBezTo>
                  <a:close/>
                  <a:moveTo>
                    <a:pt x="37" y="47"/>
                  </a:moveTo>
                  <a:cubicBezTo>
                    <a:pt x="37" y="41"/>
                    <a:pt x="32" y="36"/>
                    <a:pt x="27" y="36"/>
                  </a:cubicBezTo>
                  <a:cubicBezTo>
                    <a:pt x="21" y="36"/>
                    <a:pt x="16" y="41"/>
                    <a:pt x="17" y="47"/>
                  </a:cubicBezTo>
                  <a:cubicBezTo>
                    <a:pt x="17" y="53"/>
                    <a:pt x="21" y="57"/>
                    <a:pt x="27" y="57"/>
                  </a:cubicBezTo>
                  <a:cubicBezTo>
                    <a:pt x="33" y="57"/>
                    <a:pt x="37" y="52"/>
                    <a:pt x="37" y="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E59621E2-97F8-B245-9BF5-B3444FD12C2A}"/>
                </a:ext>
              </a:extLst>
            </p:cNvPr>
            <p:cNvSpPr>
              <a:spLocks/>
            </p:cNvSpPr>
            <p:nvPr/>
          </p:nvSpPr>
          <p:spPr bwMode="gray">
            <a:xfrm>
              <a:off x="2175525" y="1260229"/>
              <a:ext cx="104846" cy="31231"/>
            </a:xfrm>
            <a:custGeom>
              <a:avLst/>
              <a:gdLst>
                <a:gd name="T0" fmla="*/ 0 w 66"/>
                <a:gd name="T1" fmla="*/ 20 h 20"/>
                <a:gd name="T2" fmla="*/ 0 w 66"/>
                <a:gd name="T3" fmla="*/ 0 h 20"/>
                <a:gd name="T4" fmla="*/ 66 w 66"/>
                <a:gd name="T5" fmla="*/ 0 h 20"/>
                <a:gd name="T6" fmla="*/ 66 w 66"/>
                <a:gd name="T7" fmla="*/ 20 h 20"/>
                <a:gd name="T8" fmla="*/ 0 w 6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">
                  <a:moveTo>
                    <a:pt x="0" y="20"/>
                  </a:moveTo>
                  <a:cubicBezTo>
                    <a:pt x="0" y="13"/>
                    <a:pt x="0" y="7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66" y="7"/>
                    <a:pt x="66" y="13"/>
                    <a:pt x="66" y="20"/>
                  </a:cubicBezTo>
                  <a:cubicBezTo>
                    <a:pt x="44" y="20"/>
                    <a:pt x="22" y="20"/>
                    <a:pt x="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1">
              <a:extLst>
                <a:ext uri="{FF2B5EF4-FFF2-40B4-BE49-F238E27FC236}">
                  <a16:creationId xmlns="" xmlns:a16="http://schemas.microsoft.com/office/drawing/2014/main" id="{5A3F3AD2-28DB-2048-8DF7-AFCBE0C69592}"/>
                </a:ext>
              </a:extLst>
            </p:cNvPr>
            <p:cNvSpPr>
              <a:spLocks/>
            </p:cNvSpPr>
            <p:nvPr/>
          </p:nvSpPr>
          <p:spPr bwMode="gray">
            <a:xfrm>
              <a:off x="2175525" y="1199998"/>
              <a:ext cx="104846" cy="31231"/>
            </a:xfrm>
            <a:custGeom>
              <a:avLst/>
              <a:gdLst>
                <a:gd name="T0" fmla="*/ 0 w 66"/>
                <a:gd name="T1" fmla="*/ 20 h 20"/>
                <a:gd name="T2" fmla="*/ 0 w 66"/>
                <a:gd name="T3" fmla="*/ 0 h 20"/>
                <a:gd name="T4" fmla="*/ 66 w 66"/>
                <a:gd name="T5" fmla="*/ 0 h 20"/>
                <a:gd name="T6" fmla="*/ 66 w 66"/>
                <a:gd name="T7" fmla="*/ 20 h 20"/>
                <a:gd name="T8" fmla="*/ 0 w 6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">
                  <a:moveTo>
                    <a:pt x="0" y="20"/>
                  </a:moveTo>
                  <a:cubicBezTo>
                    <a:pt x="0" y="13"/>
                    <a:pt x="0" y="7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66" y="7"/>
                    <a:pt x="66" y="13"/>
                    <a:pt x="66" y="20"/>
                  </a:cubicBezTo>
                  <a:cubicBezTo>
                    <a:pt x="44" y="20"/>
                    <a:pt x="22" y="20"/>
                    <a:pt x="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1">
              <a:extLst>
                <a:ext uri="{FF2B5EF4-FFF2-40B4-BE49-F238E27FC236}">
                  <a16:creationId xmlns="" xmlns:a16="http://schemas.microsoft.com/office/drawing/2014/main" id="{17816133-BE74-214C-99ED-B6682D22F167}"/>
                </a:ext>
              </a:extLst>
            </p:cNvPr>
            <p:cNvSpPr>
              <a:spLocks/>
            </p:cNvSpPr>
            <p:nvPr/>
          </p:nvSpPr>
          <p:spPr bwMode="gray">
            <a:xfrm>
              <a:off x="2213447" y="1322690"/>
              <a:ext cx="66923" cy="29000"/>
            </a:xfrm>
            <a:custGeom>
              <a:avLst/>
              <a:gdLst>
                <a:gd name="T0" fmla="*/ 43 w 43"/>
                <a:gd name="T1" fmla="*/ 0 h 19"/>
                <a:gd name="T2" fmla="*/ 43 w 43"/>
                <a:gd name="T3" fmla="*/ 19 h 19"/>
                <a:gd name="T4" fmla="*/ 0 w 43"/>
                <a:gd name="T5" fmla="*/ 19 h 19"/>
                <a:gd name="T6" fmla="*/ 0 w 43"/>
                <a:gd name="T7" fmla="*/ 0 h 19"/>
                <a:gd name="T8" fmla="*/ 43 w 4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cubicBezTo>
                    <a:pt x="43" y="6"/>
                    <a:pt x="43" y="13"/>
                    <a:pt x="43" y="19"/>
                  </a:cubicBezTo>
                  <a:cubicBezTo>
                    <a:pt x="29" y="19"/>
                    <a:pt x="15" y="19"/>
                    <a:pt x="0" y="19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14" y="0"/>
                    <a:pt x="29" y="0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9" name="METRO ICON - ID card">
            <a:extLst>
              <a:ext uri="{FF2B5EF4-FFF2-40B4-BE49-F238E27FC236}">
                <a16:creationId xmlns="" xmlns:a16="http://schemas.microsoft.com/office/drawing/2014/main" id="{9F4516EC-8AE1-D142-B7A9-25D8E32B3986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45407" y="4687931"/>
            <a:ext cx="340019" cy="340019"/>
            <a:chOff x="1925681" y="994769"/>
            <a:chExt cx="439459" cy="439459"/>
          </a:xfrm>
          <a:solidFill>
            <a:schemeClr val="accent2"/>
          </a:solidFill>
        </p:grpSpPr>
        <p:sp>
          <p:nvSpPr>
            <p:cNvPr id="80" name="Freeform 21">
              <a:extLst>
                <a:ext uri="{FF2B5EF4-FFF2-40B4-BE49-F238E27FC236}">
                  <a16:creationId xmlns="" xmlns:a16="http://schemas.microsoft.com/office/drawing/2014/main" id="{EC4B5AAB-C6EA-EB49-9A99-43AFA896805F}"/>
                </a:ext>
              </a:extLst>
            </p:cNvPr>
            <p:cNvSpPr>
              <a:spLocks/>
            </p:cNvSpPr>
            <p:nvPr/>
          </p:nvSpPr>
          <p:spPr bwMode="gray">
            <a:xfrm>
              <a:off x="1925681" y="1099615"/>
              <a:ext cx="439459" cy="334613"/>
            </a:xfrm>
            <a:custGeom>
              <a:avLst/>
              <a:gdLst>
                <a:gd name="T0" fmla="*/ 0 w 277"/>
                <a:gd name="T1" fmla="*/ 0 h 210"/>
                <a:gd name="T2" fmla="*/ 92 w 277"/>
                <a:gd name="T3" fmla="*/ 0 h 210"/>
                <a:gd name="T4" fmla="*/ 92 w 277"/>
                <a:gd name="T5" fmla="*/ 26 h 210"/>
                <a:gd name="T6" fmla="*/ 27 w 277"/>
                <a:gd name="T7" fmla="*/ 26 h 210"/>
                <a:gd name="T8" fmla="*/ 27 w 277"/>
                <a:gd name="T9" fmla="*/ 183 h 210"/>
                <a:gd name="T10" fmla="*/ 250 w 277"/>
                <a:gd name="T11" fmla="*/ 183 h 210"/>
                <a:gd name="T12" fmla="*/ 250 w 277"/>
                <a:gd name="T13" fmla="*/ 27 h 210"/>
                <a:gd name="T14" fmla="*/ 186 w 277"/>
                <a:gd name="T15" fmla="*/ 27 h 210"/>
                <a:gd name="T16" fmla="*/ 186 w 277"/>
                <a:gd name="T17" fmla="*/ 0 h 210"/>
                <a:gd name="T18" fmla="*/ 277 w 277"/>
                <a:gd name="T19" fmla="*/ 0 h 210"/>
                <a:gd name="T20" fmla="*/ 277 w 277"/>
                <a:gd name="T21" fmla="*/ 210 h 210"/>
                <a:gd name="T22" fmla="*/ 0 w 277"/>
                <a:gd name="T23" fmla="*/ 210 h 210"/>
                <a:gd name="T24" fmla="*/ 0 w 277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210">
                  <a:moveTo>
                    <a:pt x="0" y="0"/>
                  </a:moveTo>
                  <a:cubicBezTo>
                    <a:pt x="31" y="0"/>
                    <a:pt x="61" y="0"/>
                    <a:pt x="92" y="0"/>
                  </a:cubicBezTo>
                  <a:cubicBezTo>
                    <a:pt x="92" y="9"/>
                    <a:pt x="92" y="17"/>
                    <a:pt x="92" y="26"/>
                  </a:cubicBezTo>
                  <a:cubicBezTo>
                    <a:pt x="70" y="26"/>
                    <a:pt x="49" y="26"/>
                    <a:pt x="27" y="26"/>
                  </a:cubicBezTo>
                  <a:cubicBezTo>
                    <a:pt x="27" y="79"/>
                    <a:pt x="27" y="131"/>
                    <a:pt x="27" y="183"/>
                  </a:cubicBezTo>
                  <a:cubicBezTo>
                    <a:pt x="101" y="183"/>
                    <a:pt x="176" y="183"/>
                    <a:pt x="250" y="183"/>
                  </a:cubicBezTo>
                  <a:cubicBezTo>
                    <a:pt x="250" y="131"/>
                    <a:pt x="250" y="79"/>
                    <a:pt x="250" y="27"/>
                  </a:cubicBezTo>
                  <a:cubicBezTo>
                    <a:pt x="229" y="27"/>
                    <a:pt x="208" y="27"/>
                    <a:pt x="186" y="27"/>
                  </a:cubicBezTo>
                  <a:cubicBezTo>
                    <a:pt x="186" y="18"/>
                    <a:pt x="186" y="9"/>
                    <a:pt x="186" y="0"/>
                  </a:cubicBezTo>
                  <a:cubicBezTo>
                    <a:pt x="216" y="0"/>
                    <a:pt x="247" y="0"/>
                    <a:pt x="277" y="0"/>
                  </a:cubicBezTo>
                  <a:cubicBezTo>
                    <a:pt x="277" y="70"/>
                    <a:pt x="277" y="140"/>
                    <a:pt x="277" y="210"/>
                  </a:cubicBezTo>
                  <a:cubicBezTo>
                    <a:pt x="185" y="210"/>
                    <a:pt x="93" y="210"/>
                    <a:pt x="0" y="210"/>
                  </a:cubicBezTo>
                  <a:cubicBezTo>
                    <a:pt x="0" y="140"/>
                    <a:pt x="0" y="7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21">
              <a:extLst>
                <a:ext uri="{FF2B5EF4-FFF2-40B4-BE49-F238E27FC236}">
                  <a16:creationId xmlns="" xmlns:a16="http://schemas.microsoft.com/office/drawing/2014/main" id="{E19E2EB3-DB8A-9F47-B846-43203090BA71}"/>
                </a:ext>
              </a:extLst>
            </p:cNvPr>
            <p:cNvSpPr>
              <a:spLocks/>
            </p:cNvSpPr>
            <p:nvPr/>
          </p:nvSpPr>
          <p:spPr bwMode="gray">
            <a:xfrm>
              <a:off x="2010449" y="1195537"/>
              <a:ext cx="158384" cy="158384"/>
            </a:xfrm>
            <a:custGeom>
              <a:avLst/>
              <a:gdLst>
                <a:gd name="T0" fmla="*/ 99 w 99"/>
                <a:gd name="T1" fmla="*/ 100 h 100"/>
                <a:gd name="T2" fmla="*/ 0 w 99"/>
                <a:gd name="T3" fmla="*/ 100 h 100"/>
                <a:gd name="T4" fmla="*/ 2 w 99"/>
                <a:gd name="T5" fmla="*/ 84 h 100"/>
                <a:gd name="T6" fmla="*/ 11 w 99"/>
                <a:gd name="T7" fmla="*/ 76 h 100"/>
                <a:gd name="T8" fmla="*/ 25 w 99"/>
                <a:gd name="T9" fmla="*/ 73 h 100"/>
                <a:gd name="T10" fmla="*/ 33 w 99"/>
                <a:gd name="T11" fmla="*/ 54 h 100"/>
                <a:gd name="T12" fmla="*/ 25 w 99"/>
                <a:gd name="T13" fmla="*/ 22 h 100"/>
                <a:gd name="T14" fmla="*/ 46 w 99"/>
                <a:gd name="T15" fmla="*/ 2 h 100"/>
                <a:gd name="T16" fmla="*/ 72 w 99"/>
                <a:gd name="T17" fmla="*/ 15 h 100"/>
                <a:gd name="T18" fmla="*/ 72 w 99"/>
                <a:gd name="T19" fmla="*/ 40 h 100"/>
                <a:gd name="T20" fmla="*/ 65 w 99"/>
                <a:gd name="T21" fmla="*/ 58 h 100"/>
                <a:gd name="T22" fmla="*/ 69 w 99"/>
                <a:gd name="T23" fmla="*/ 70 h 100"/>
                <a:gd name="T24" fmla="*/ 85 w 99"/>
                <a:gd name="T25" fmla="*/ 75 h 100"/>
                <a:gd name="T26" fmla="*/ 99 w 99"/>
                <a:gd name="T27" fmla="*/ 93 h 100"/>
                <a:gd name="T28" fmla="*/ 99 w 99"/>
                <a:gd name="T2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00">
                  <a:moveTo>
                    <a:pt x="99" y="100"/>
                  </a:moveTo>
                  <a:cubicBezTo>
                    <a:pt x="66" y="100"/>
                    <a:pt x="33" y="100"/>
                    <a:pt x="0" y="100"/>
                  </a:cubicBezTo>
                  <a:cubicBezTo>
                    <a:pt x="0" y="94"/>
                    <a:pt x="1" y="89"/>
                    <a:pt x="2" y="84"/>
                  </a:cubicBezTo>
                  <a:cubicBezTo>
                    <a:pt x="3" y="79"/>
                    <a:pt x="6" y="77"/>
                    <a:pt x="11" y="76"/>
                  </a:cubicBezTo>
                  <a:cubicBezTo>
                    <a:pt x="15" y="75"/>
                    <a:pt x="20" y="74"/>
                    <a:pt x="25" y="73"/>
                  </a:cubicBezTo>
                  <a:cubicBezTo>
                    <a:pt x="36" y="69"/>
                    <a:pt x="39" y="65"/>
                    <a:pt x="33" y="54"/>
                  </a:cubicBezTo>
                  <a:cubicBezTo>
                    <a:pt x="27" y="44"/>
                    <a:pt x="24" y="34"/>
                    <a:pt x="25" y="22"/>
                  </a:cubicBezTo>
                  <a:cubicBezTo>
                    <a:pt x="27" y="11"/>
                    <a:pt x="34" y="3"/>
                    <a:pt x="46" y="2"/>
                  </a:cubicBezTo>
                  <a:cubicBezTo>
                    <a:pt x="57" y="0"/>
                    <a:pt x="68" y="5"/>
                    <a:pt x="72" y="15"/>
                  </a:cubicBezTo>
                  <a:cubicBezTo>
                    <a:pt x="75" y="23"/>
                    <a:pt x="75" y="32"/>
                    <a:pt x="72" y="40"/>
                  </a:cubicBezTo>
                  <a:cubicBezTo>
                    <a:pt x="70" y="46"/>
                    <a:pt x="67" y="52"/>
                    <a:pt x="65" y="58"/>
                  </a:cubicBezTo>
                  <a:cubicBezTo>
                    <a:pt x="62" y="64"/>
                    <a:pt x="63" y="68"/>
                    <a:pt x="69" y="70"/>
                  </a:cubicBezTo>
                  <a:cubicBezTo>
                    <a:pt x="74" y="72"/>
                    <a:pt x="80" y="74"/>
                    <a:pt x="85" y="75"/>
                  </a:cubicBezTo>
                  <a:cubicBezTo>
                    <a:pt x="96" y="78"/>
                    <a:pt x="99" y="82"/>
                    <a:pt x="99" y="93"/>
                  </a:cubicBezTo>
                  <a:cubicBezTo>
                    <a:pt x="99" y="95"/>
                    <a:pt x="99" y="97"/>
                    <a:pt x="99" y="10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21">
              <a:extLst>
                <a:ext uri="{FF2B5EF4-FFF2-40B4-BE49-F238E27FC236}">
                  <a16:creationId xmlns="" xmlns:a16="http://schemas.microsoft.com/office/drawing/2014/main" id="{9D6D04BC-0EE5-194E-A202-C0DB0914148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2101909" y="994769"/>
              <a:ext cx="84769" cy="147230"/>
            </a:xfrm>
            <a:custGeom>
              <a:avLst/>
              <a:gdLst>
                <a:gd name="T0" fmla="*/ 0 w 53"/>
                <a:gd name="T1" fmla="*/ 0 h 93"/>
                <a:gd name="T2" fmla="*/ 53 w 53"/>
                <a:gd name="T3" fmla="*/ 0 h 93"/>
                <a:gd name="T4" fmla="*/ 53 w 53"/>
                <a:gd name="T5" fmla="*/ 93 h 93"/>
                <a:gd name="T6" fmla="*/ 0 w 53"/>
                <a:gd name="T7" fmla="*/ 93 h 93"/>
                <a:gd name="T8" fmla="*/ 0 w 53"/>
                <a:gd name="T9" fmla="*/ 0 h 93"/>
                <a:gd name="T10" fmla="*/ 37 w 53"/>
                <a:gd name="T11" fmla="*/ 47 h 93"/>
                <a:gd name="T12" fmla="*/ 27 w 53"/>
                <a:gd name="T13" fmla="*/ 36 h 93"/>
                <a:gd name="T14" fmla="*/ 17 w 53"/>
                <a:gd name="T15" fmla="*/ 47 h 93"/>
                <a:gd name="T16" fmla="*/ 27 w 53"/>
                <a:gd name="T17" fmla="*/ 57 h 93"/>
                <a:gd name="T18" fmla="*/ 37 w 53"/>
                <a:gd name="T19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3">
                  <a:moveTo>
                    <a:pt x="0" y="0"/>
                  </a:moveTo>
                  <a:cubicBezTo>
                    <a:pt x="18" y="0"/>
                    <a:pt x="36" y="0"/>
                    <a:pt x="53" y="0"/>
                  </a:cubicBezTo>
                  <a:cubicBezTo>
                    <a:pt x="53" y="31"/>
                    <a:pt x="53" y="62"/>
                    <a:pt x="53" y="93"/>
                  </a:cubicBezTo>
                  <a:cubicBezTo>
                    <a:pt x="36" y="93"/>
                    <a:pt x="18" y="93"/>
                    <a:pt x="0" y="93"/>
                  </a:cubicBezTo>
                  <a:cubicBezTo>
                    <a:pt x="0" y="62"/>
                    <a:pt x="0" y="31"/>
                    <a:pt x="0" y="0"/>
                  </a:cubicBezTo>
                  <a:close/>
                  <a:moveTo>
                    <a:pt x="37" y="47"/>
                  </a:moveTo>
                  <a:cubicBezTo>
                    <a:pt x="37" y="41"/>
                    <a:pt x="32" y="36"/>
                    <a:pt x="27" y="36"/>
                  </a:cubicBezTo>
                  <a:cubicBezTo>
                    <a:pt x="21" y="36"/>
                    <a:pt x="16" y="41"/>
                    <a:pt x="17" y="47"/>
                  </a:cubicBezTo>
                  <a:cubicBezTo>
                    <a:pt x="17" y="53"/>
                    <a:pt x="21" y="57"/>
                    <a:pt x="27" y="57"/>
                  </a:cubicBezTo>
                  <a:cubicBezTo>
                    <a:pt x="33" y="57"/>
                    <a:pt x="37" y="52"/>
                    <a:pt x="37" y="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1">
              <a:extLst>
                <a:ext uri="{FF2B5EF4-FFF2-40B4-BE49-F238E27FC236}">
                  <a16:creationId xmlns="" xmlns:a16="http://schemas.microsoft.com/office/drawing/2014/main" id="{0AEB3F04-154A-7643-B136-4A63F5F91380}"/>
                </a:ext>
              </a:extLst>
            </p:cNvPr>
            <p:cNvSpPr>
              <a:spLocks/>
            </p:cNvSpPr>
            <p:nvPr/>
          </p:nvSpPr>
          <p:spPr bwMode="gray">
            <a:xfrm>
              <a:off x="2175525" y="1260229"/>
              <a:ext cx="104846" cy="31231"/>
            </a:xfrm>
            <a:custGeom>
              <a:avLst/>
              <a:gdLst>
                <a:gd name="T0" fmla="*/ 0 w 66"/>
                <a:gd name="T1" fmla="*/ 20 h 20"/>
                <a:gd name="T2" fmla="*/ 0 w 66"/>
                <a:gd name="T3" fmla="*/ 0 h 20"/>
                <a:gd name="T4" fmla="*/ 66 w 66"/>
                <a:gd name="T5" fmla="*/ 0 h 20"/>
                <a:gd name="T6" fmla="*/ 66 w 66"/>
                <a:gd name="T7" fmla="*/ 20 h 20"/>
                <a:gd name="T8" fmla="*/ 0 w 6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">
                  <a:moveTo>
                    <a:pt x="0" y="20"/>
                  </a:moveTo>
                  <a:cubicBezTo>
                    <a:pt x="0" y="13"/>
                    <a:pt x="0" y="7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66" y="7"/>
                    <a:pt x="66" y="13"/>
                    <a:pt x="66" y="20"/>
                  </a:cubicBezTo>
                  <a:cubicBezTo>
                    <a:pt x="44" y="20"/>
                    <a:pt x="22" y="20"/>
                    <a:pt x="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1">
              <a:extLst>
                <a:ext uri="{FF2B5EF4-FFF2-40B4-BE49-F238E27FC236}">
                  <a16:creationId xmlns="" xmlns:a16="http://schemas.microsoft.com/office/drawing/2014/main" id="{24511374-9EB7-D349-A3DB-AB849DC3354B}"/>
                </a:ext>
              </a:extLst>
            </p:cNvPr>
            <p:cNvSpPr>
              <a:spLocks/>
            </p:cNvSpPr>
            <p:nvPr/>
          </p:nvSpPr>
          <p:spPr bwMode="gray">
            <a:xfrm>
              <a:off x="2175525" y="1199998"/>
              <a:ext cx="104846" cy="31231"/>
            </a:xfrm>
            <a:custGeom>
              <a:avLst/>
              <a:gdLst>
                <a:gd name="T0" fmla="*/ 0 w 66"/>
                <a:gd name="T1" fmla="*/ 20 h 20"/>
                <a:gd name="T2" fmla="*/ 0 w 66"/>
                <a:gd name="T3" fmla="*/ 0 h 20"/>
                <a:gd name="T4" fmla="*/ 66 w 66"/>
                <a:gd name="T5" fmla="*/ 0 h 20"/>
                <a:gd name="T6" fmla="*/ 66 w 66"/>
                <a:gd name="T7" fmla="*/ 20 h 20"/>
                <a:gd name="T8" fmla="*/ 0 w 6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">
                  <a:moveTo>
                    <a:pt x="0" y="20"/>
                  </a:moveTo>
                  <a:cubicBezTo>
                    <a:pt x="0" y="13"/>
                    <a:pt x="0" y="7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ubicBezTo>
                    <a:pt x="66" y="7"/>
                    <a:pt x="66" y="13"/>
                    <a:pt x="66" y="20"/>
                  </a:cubicBezTo>
                  <a:cubicBezTo>
                    <a:pt x="44" y="20"/>
                    <a:pt x="22" y="20"/>
                    <a:pt x="0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21">
              <a:extLst>
                <a:ext uri="{FF2B5EF4-FFF2-40B4-BE49-F238E27FC236}">
                  <a16:creationId xmlns="" xmlns:a16="http://schemas.microsoft.com/office/drawing/2014/main" id="{841291CF-9798-DE4B-8D86-6BEFDF8A9580}"/>
                </a:ext>
              </a:extLst>
            </p:cNvPr>
            <p:cNvSpPr>
              <a:spLocks/>
            </p:cNvSpPr>
            <p:nvPr/>
          </p:nvSpPr>
          <p:spPr bwMode="gray">
            <a:xfrm>
              <a:off x="2213447" y="1322690"/>
              <a:ext cx="66923" cy="29000"/>
            </a:xfrm>
            <a:custGeom>
              <a:avLst/>
              <a:gdLst>
                <a:gd name="T0" fmla="*/ 43 w 43"/>
                <a:gd name="T1" fmla="*/ 0 h 19"/>
                <a:gd name="T2" fmla="*/ 43 w 43"/>
                <a:gd name="T3" fmla="*/ 19 h 19"/>
                <a:gd name="T4" fmla="*/ 0 w 43"/>
                <a:gd name="T5" fmla="*/ 19 h 19"/>
                <a:gd name="T6" fmla="*/ 0 w 43"/>
                <a:gd name="T7" fmla="*/ 0 h 19"/>
                <a:gd name="T8" fmla="*/ 43 w 4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cubicBezTo>
                    <a:pt x="43" y="6"/>
                    <a:pt x="43" y="13"/>
                    <a:pt x="43" y="19"/>
                  </a:cubicBezTo>
                  <a:cubicBezTo>
                    <a:pt x="29" y="19"/>
                    <a:pt x="15" y="19"/>
                    <a:pt x="0" y="19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14" y="0"/>
                    <a:pt x="29" y="0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METRO ICON - check">
            <a:extLst>
              <a:ext uri="{FF2B5EF4-FFF2-40B4-BE49-F238E27FC236}">
                <a16:creationId xmlns="" xmlns:a16="http://schemas.microsoft.com/office/drawing/2014/main" id="{8EF76C98-CEF8-5248-A0B3-3BA1FCA3494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584060" y="1260577"/>
            <a:ext cx="424453" cy="411480"/>
            <a:chOff x="4543127" y="1569730"/>
            <a:chExt cx="510841" cy="495227"/>
          </a:xfrm>
          <a:solidFill>
            <a:schemeClr val="accent4"/>
          </a:solidFill>
        </p:grpSpPr>
        <p:sp>
          <p:nvSpPr>
            <p:cNvPr id="102" name="Freeform 4">
              <a:extLst>
                <a:ext uri="{FF2B5EF4-FFF2-40B4-BE49-F238E27FC236}">
                  <a16:creationId xmlns="" xmlns:a16="http://schemas.microsoft.com/office/drawing/2014/main" id="{489171E0-3445-0D41-A16D-840FB2FF4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4543127" y="1569730"/>
              <a:ext cx="497458" cy="495227"/>
            </a:xfrm>
            <a:custGeom>
              <a:avLst/>
              <a:gdLst>
                <a:gd name="T0" fmla="*/ 290 w 313"/>
                <a:gd name="T1" fmla="*/ 104 h 311"/>
                <a:gd name="T2" fmla="*/ 227 w 313"/>
                <a:gd name="T3" fmla="*/ 278 h 311"/>
                <a:gd name="T4" fmla="*/ 48 w 313"/>
                <a:gd name="T5" fmla="*/ 243 h 311"/>
                <a:gd name="T6" fmla="*/ 59 w 313"/>
                <a:gd name="T7" fmla="*/ 54 h 311"/>
                <a:gd name="T8" fmla="*/ 245 w 313"/>
                <a:gd name="T9" fmla="*/ 43 h 311"/>
                <a:gd name="T10" fmla="*/ 242 w 313"/>
                <a:gd name="T11" fmla="*/ 46 h 311"/>
                <a:gd name="T12" fmla="*/ 224 w 313"/>
                <a:gd name="T13" fmla="*/ 61 h 311"/>
                <a:gd name="T14" fmla="*/ 217 w 313"/>
                <a:gd name="T15" fmla="*/ 61 h 311"/>
                <a:gd name="T16" fmla="*/ 144 w 313"/>
                <a:gd name="T17" fmla="*/ 45 h 311"/>
                <a:gd name="T18" fmla="*/ 53 w 313"/>
                <a:gd name="T19" fmla="*/ 119 h 311"/>
                <a:gd name="T20" fmla="*/ 81 w 313"/>
                <a:gd name="T21" fmla="*/ 234 h 311"/>
                <a:gd name="T22" fmla="*/ 190 w 313"/>
                <a:gd name="T23" fmla="*/ 260 h 311"/>
                <a:gd name="T24" fmla="*/ 265 w 313"/>
                <a:gd name="T25" fmla="*/ 182 h 311"/>
                <a:gd name="T26" fmla="*/ 267 w 313"/>
                <a:gd name="T27" fmla="*/ 137 h 311"/>
                <a:gd name="T28" fmla="*/ 269 w 313"/>
                <a:gd name="T29" fmla="*/ 131 h 311"/>
                <a:gd name="T30" fmla="*/ 290 w 313"/>
                <a:gd name="T31" fmla="*/ 1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3" h="311">
                  <a:moveTo>
                    <a:pt x="290" y="104"/>
                  </a:moveTo>
                  <a:cubicBezTo>
                    <a:pt x="313" y="163"/>
                    <a:pt x="294" y="240"/>
                    <a:pt x="227" y="278"/>
                  </a:cubicBezTo>
                  <a:cubicBezTo>
                    <a:pt x="167" y="311"/>
                    <a:pt x="92" y="298"/>
                    <a:pt x="48" y="243"/>
                  </a:cubicBezTo>
                  <a:cubicBezTo>
                    <a:pt x="0" y="184"/>
                    <a:pt x="8" y="103"/>
                    <a:pt x="59" y="54"/>
                  </a:cubicBezTo>
                  <a:cubicBezTo>
                    <a:pt x="113" y="0"/>
                    <a:pt x="194" y="2"/>
                    <a:pt x="245" y="43"/>
                  </a:cubicBezTo>
                  <a:cubicBezTo>
                    <a:pt x="244" y="44"/>
                    <a:pt x="243" y="45"/>
                    <a:pt x="242" y="46"/>
                  </a:cubicBezTo>
                  <a:cubicBezTo>
                    <a:pt x="236" y="51"/>
                    <a:pt x="230" y="56"/>
                    <a:pt x="224" y="61"/>
                  </a:cubicBezTo>
                  <a:cubicBezTo>
                    <a:pt x="221" y="63"/>
                    <a:pt x="220" y="63"/>
                    <a:pt x="217" y="61"/>
                  </a:cubicBezTo>
                  <a:cubicBezTo>
                    <a:pt x="195" y="47"/>
                    <a:pt x="170" y="41"/>
                    <a:pt x="144" y="45"/>
                  </a:cubicBezTo>
                  <a:cubicBezTo>
                    <a:pt x="99" y="51"/>
                    <a:pt x="68" y="76"/>
                    <a:pt x="53" y="119"/>
                  </a:cubicBezTo>
                  <a:cubicBezTo>
                    <a:pt x="38" y="162"/>
                    <a:pt x="48" y="202"/>
                    <a:pt x="81" y="234"/>
                  </a:cubicBezTo>
                  <a:cubicBezTo>
                    <a:pt x="112" y="264"/>
                    <a:pt x="149" y="272"/>
                    <a:pt x="190" y="260"/>
                  </a:cubicBezTo>
                  <a:cubicBezTo>
                    <a:pt x="229" y="249"/>
                    <a:pt x="254" y="221"/>
                    <a:pt x="265" y="182"/>
                  </a:cubicBezTo>
                  <a:cubicBezTo>
                    <a:pt x="269" y="167"/>
                    <a:pt x="269" y="152"/>
                    <a:pt x="267" y="137"/>
                  </a:cubicBezTo>
                  <a:cubicBezTo>
                    <a:pt x="267" y="135"/>
                    <a:pt x="268" y="132"/>
                    <a:pt x="269" y="131"/>
                  </a:cubicBezTo>
                  <a:cubicBezTo>
                    <a:pt x="275" y="122"/>
                    <a:pt x="282" y="113"/>
                    <a:pt x="290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  <p:sp>
          <p:nvSpPr>
            <p:cNvPr id="103" name="Freeform 4">
              <a:extLst>
                <a:ext uri="{FF2B5EF4-FFF2-40B4-BE49-F238E27FC236}">
                  <a16:creationId xmlns="" xmlns:a16="http://schemas.microsoft.com/office/drawing/2014/main" id="{5B121AA2-BD37-914B-B39E-A67D47796184}"/>
                </a:ext>
              </a:extLst>
            </p:cNvPr>
            <p:cNvSpPr>
              <a:spLocks/>
            </p:cNvSpPr>
            <p:nvPr/>
          </p:nvSpPr>
          <p:spPr bwMode="gray">
            <a:xfrm>
              <a:off x="4665817" y="1607653"/>
              <a:ext cx="388151" cy="336843"/>
            </a:xfrm>
            <a:custGeom>
              <a:avLst/>
              <a:gdLst>
                <a:gd name="T0" fmla="*/ 0 w 245"/>
                <a:gd name="T1" fmla="*/ 106 h 211"/>
                <a:gd name="T2" fmla="*/ 20 w 245"/>
                <a:gd name="T3" fmla="*/ 88 h 211"/>
                <a:gd name="T4" fmla="*/ 24 w 245"/>
                <a:gd name="T5" fmla="*/ 88 h 211"/>
                <a:gd name="T6" fmla="*/ 83 w 245"/>
                <a:gd name="T7" fmla="*/ 123 h 211"/>
                <a:gd name="T8" fmla="*/ 89 w 245"/>
                <a:gd name="T9" fmla="*/ 128 h 211"/>
                <a:gd name="T10" fmla="*/ 239 w 245"/>
                <a:gd name="T11" fmla="*/ 0 h 211"/>
                <a:gd name="T12" fmla="*/ 244 w 245"/>
                <a:gd name="T13" fmla="*/ 13 h 211"/>
                <a:gd name="T14" fmla="*/ 243 w 245"/>
                <a:gd name="T15" fmla="*/ 17 h 211"/>
                <a:gd name="T16" fmla="*/ 200 w 245"/>
                <a:gd name="T17" fmla="*/ 60 h 211"/>
                <a:gd name="T18" fmla="*/ 133 w 245"/>
                <a:gd name="T19" fmla="*/ 153 h 211"/>
                <a:gd name="T20" fmla="*/ 99 w 245"/>
                <a:gd name="T21" fmla="*/ 211 h 211"/>
                <a:gd name="T22" fmla="*/ 0 w 245"/>
                <a:gd name="T23" fmla="*/ 1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11">
                  <a:moveTo>
                    <a:pt x="0" y="106"/>
                  </a:moveTo>
                  <a:cubicBezTo>
                    <a:pt x="7" y="100"/>
                    <a:pt x="13" y="94"/>
                    <a:pt x="20" y="88"/>
                  </a:cubicBezTo>
                  <a:cubicBezTo>
                    <a:pt x="21" y="88"/>
                    <a:pt x="23" y="88"/>
                    <a:pt x="24" y="88"/>
                  </a:cubicBezTo>
                  <a:cubicBezTo>
                    <a:pt x="45" y="98"/>
                    <a:pt x="65" y="110"/>
                    <a:pt x="83" y="123"/>
                  </a:cubicBezTo>
                  <a:cubicBezTo>
                    <a:pt x="85" y="125"/>
                    <a:pt x="87" y="126"/>
                    <a:pt x="89" y="128"/>
                  </a:cubicBezTo>
                  <a:cubicBezTo>
                    <a:pt x="132" y="77"/>
                    <a:pt x="181" y="33"/>
                    <a:pt x="239" y="0"/>
                  </a:cubicBezTo>
                  <a:cubicBezTo>
                    <a:pt x="240" y="4"/>
                    <a:pt x="243" y="9"/>
                    <a:pt x="244" y="13"/>
                  </a:cubicBezTo>
                  <a:cubicBezTo>
                    <a:pt x="245" y="14"/>
                    <a:pt x="244" y="16"/>
                    <a:pt x="243" y="17"/>
                  </a:cubicBezTo>
                  <a:cubicBezTo>
                    <a:pt x="228" y="32"/>
                    <a:pt x="214" y="45"/>
                    <a:pt x="200" y="60"/>
                  </a:cubicBezTo>
                  <a:cubicBezTo>
                    <a:pt x="174" y="89"/>
                    <a:pt x="153" y="120"/>
                    <a:pt x="133" y="153"/>
                  </a:cubicBezTo>
                  <a:cubicBezTo>
                    <a:pt x="122" y="172"/>
                    <a:pt x="110" y="191"/>
                    <a:pt x="99" y="211"/>
                  </a:cubicBezTo>
                  <a:cubicBezTo>
                    <a:pt x="68" y="174"/>
                    <a:pt x="36" y="139"/>
                    <a:pt x="0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</p:grpSp>
      <p:grpSp>
        <p:nvGrpSpPr>
          <p:cNvPr id="104" name="METRO ICON - check">
            <a:extLst>
              <a:ext uri="{FF2B5EF4-FFF2-40B4-BE49-F238E27FC236}">
                <a16:creationId xmlns="" xmlns:a16="http://schemas.microsoft.com/office/drawing/2014/main" id="{16A37F7F-C408-C44A-8AE4-4E6DE2BC7EF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352173" y="1257632"/>
            <a:ext cx="424453" cy="411480"/>
            <a:chOff x="4543127" y="1569730"/>
            <a:chExt cx="510841" cy="495227"/>
          </a:xfrm>
          <a:solidFill>
            <a:schemeClr val="accent4"/>
          </a:solidFill>
        </p:grpSpPr>
        <p:sp>
          <p:nvSpPr>
            <p:cNvPr id="105" name="Freeform 4">
              <a:extLst>
                <a:ext uri="{FF2B5EF4-FFF2-40B4-BE49-F238E27FC236}">
                  <a16:creationId xmlns="" xmlns:a16="http://schemas.microsoft.com/office/drawing/2014/main" id="{5A989D53-2387-E147-B92B-2AC677F0D135}"/>
                </a:ext>
              </a:extLst>
            </p:cNvPr>
            <p:cNvSpPr>
              <a:spLocks/>
            </p:cNvSpPr>
            <p:nvPr/>
          </p:nvSpPr>
          <p:spPr bwMode="gray">
            <a:xfrm>
              <a:off x="4543127" y="1569730"/>
              <a:ext cx="497458" cy="495227"/>
            </a:xfrm>
            <a:custGeom>
              <a:avLst/>
              <a:gdLst>
                <a:gd name="T0" fmla="*/ 290 w 313"/>
                <a:gd name="T1" fmla="*/ 104 h 311"/>
                <a:gd name="T2" fmla="*/ 227 w 313"/>
                <a:gd name="T3" fmla="*/ 278 h 311"/>
                <a:gd name="T4" fmla="*/ 48 w 313"/>
                <a:gd name="T5" fmla="*/ 243 h 311"/>
                <a:gd name="T6" fmla="*/ 59 w 313"/>
                <a:gd name="T7" fmla="*/ 54 h 311"/>
                <a:gd name="T8" fmla="*/ 245 w 313"/>
                <a:gd name="T9" fmla="*/ 43 h 311"/>
                <a:gd name="T10" fmla="*/ 242 w 313"/>
                <a:gd name="T11" fmla="*/ 46 h 311"/>
                <a:gd name="T12" fmla="*/ 224 w 313"/>
                <a:gd name="T13" fmla="*/ 61 h 311"/>
                <a:gd name="T14" fmla="*/ 217 w 313"/>
                <a:gd name="T15" fmla="*/ 61 h 311"/>
                <a:gd name="T16" fmla="*/ 144 w 313"/>
                <a:gd name="T17" fmla="*/ 45 h 311"/>
                <a:gd name="T18" fmla="*/ 53 w 313"/>
                <a:gd name="T19" fmla="*/ 119 h 311"/>
                <a:gd name="T20" fmla="*/ 81 w 313"/>
                <a:gd name="T21" fmla="*/ 234 h 311"/>
                <a:gd name="T22" fmla="*/ 190 w 313"/>
                <a:gd name="T23" fmla="*/ 260 h 311"/>
                <a:gd name="T24" fmla="*/ 265 w 313"/>
                <a:gd name="T25" fmla="*/ 182 h 311"/>
                <a:gd name="T26" fmla="*/ 267 w 313"/>
                <a:gd name="T27" fmla="*/ 137 h 311"/>
                <a:gd name="T28" fmla="*/ 269 w 313"/>
                <a:gd name="T29" fmla="*/ 131 h 311"/>
                <a:gd name="T30" fmla="*/ 290 w 313"/>
                <a:gd name="T31" fmla="*/ 1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3" h="311">
                  <a:moveTo>
                    <a:pt x="290" y="104"/>
                  </a:moveTo>
                  <a:cubicBezTo>
                    <a:pt x="313" y="163"/>
                    <a:pt x="294" y="240"/>
                    <a:pt x="227" y="278"/>
                  </a:cubicBezTo>
                  <a:cubicBezTo>
                    <a:pt x="167" y="311"/>
                    <a:pt x="92" y="298"/>
                    <a:pt x="48" y="243"/>
                  </a:cubicBezTo>
                  <a:cubicBezTo>
                    <a:pt x="0" y="184"/>
                    <a:pt x="8" y="103"/>
                    <a:pt x="59" y="54"/>
                  </a:cubicBezTo>
                  <a:cubicBezTo>
                    <a:pt x="113" y="0"/>
                    <a:pt x="194" y="2"/>
                    <a:pt x="245" y="43"/>
                  </a:cubicBezTo>
                  <a:cubicBezTo>
                    <a:pt x="244" y="44"/>
                    <a:pt x="243" y="45"/>
                    <a:pt x="242" y="46"/>
                  </a:cubicBezTo>
                  <a:cubicBezTo>
                    <a:pt x="236" y="51"/>
                    <a:pt x="230" y="56"/>
                    <a:pt x="224" y="61"/>
                  </a:cubicBezTo>
                  <a:cubicBezTo>
                    <a:pt x="221" y="63"/>
                    <a:pt x="220" y="63"/>
                    <a:pt x="217" y="61"/>
                  </a:cubicBezTo>
                  <a:cubicBezTo>
                    <a:pt x="195" y="47"/>
                    <a:pt x="170" y="41"/>
                    <a:pt x="144" y="45"/>
                  </a:cubicBezTo>
                  <a:cubicBezTo>
                    <a:pt x="99" y="51"/>
                    <a:pt x="68" y="76"/>
                    <a:pt x="53" y="119"/>
                  </a:cubicBezTo>
                  <a:cubicBezTo>
                    <a:pt x="38" y="162"/>
                    <a:pt x="48" y="202"/>
                    <a:pt x="81" y="234"/>
                  </a:cubicBezTo>
                  <a:cubicBezTo>
                    <a:pt x="112" y="264"/>
                    <a:pt x="149" y="272"/>
                    <a:pt x="190" y="260"/>
                  </a:cubicBezTo>
                  <a:cubicBezTo>
                    <a:pt x="229" y="249"/>
                    <a:pt x="254" y="221"/>
                    <a:pt x="265" y="182"/>
                  </a:cubicBezTo>
                  <a:cubicBezTo>
                    <a:pt x="269" y="167"/>
                    <a:pt x="269" y="152"/>
                    <a:pt x="267" y="137"/>
                  </a:cubicBezTo>
                  <a:cubicBezTo>
                    <a:pt x="267" y="135"/>
                    <a:pt x="268" y="132"/>
                    <a:pt x="269" y="131"/>
                  </a:cubicBezTo>
                  <a:cubicBezTo>
                    <a:pt x="275" y="122"/>
                    <a:pt x="282" y="113"/>
                    <a:pt x="290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  <p:sp>
          <p:nvSpPr>
            <p:cNvPr id="106" name="Freeform 4">
              <a:extLst>
                <a:ext uri="{FF2B5EF4-FFF2-40B4-BE49-F238E27FC236}">
                  <a16:creationId xmlns="" xmlns:a16="http://schemas.microsoft.com/office/drawing/2014/main" id="{59594670-DF18-6049-964A-923F84C02B2F}"/>
                </a:ext>
              </a:extLst>
            </p:cNvPr>
            <p:cNvSpPr>
              <a:spLocks/>
            </p:cNvSpPr>
            <p:nvPr/>
          </p:nvSpPr>
          <p:spPr bwMode="gray">
            <a:xfrm>
              <a:off x="4665817" y="1607653"/>
              <a:ext cx="388151" cy="336843"/>
            </a:xfrm>
            <a:custGeom>
              <a:avLst/>
              <a:gdLst>
                <a:gd name="T0" fmla="*/ 0 w 245"/>
                <a:gd name="T1" fmla="*/ 106 h 211"/>
                <a:gd name="T2" fmla="*/ 20 w 245"/>
                <a:gd name="T3" fmla="*/ 88 h 211"/>
                <a:gd name="T4" fmla="*/ 24 w 245"/>
                <a:gd name="T5" fmla="*/ 88 h 211"/>
                <a:gd name="T6" fmla="*/ 83 w 245"/>
                <a:gd name="T7" fmla="*/ 123 h 211"/>
                <a:gd name="T8" fmla="*/ 89 w 245"/>
                <a:gd name="T9" fmla="*/ 128 h 211"/>
                <a:gd name="T10" fmla="*/ 239 w 245"/>
                <a:gd name="T11" fmla="*/ 0 h 211"/>
                <a:gd name="T12" fmla="*/ 244 w 245"/>
                <a:gd name="T13" fmla="*/ 13 h 211"/>
                <a:gd name="T14" fmla="*/ 243 w 245"/>
                <a:gd name="T15" fmla="*/ 17 h 211"/>
                <a:gd name="T16" fmla="*/ 200 w 245"/>
                <a:gd name="T17" fmla="*/ 60 h 211"/>
                <a:gd name="T18" fmla="*/ 133 w 245"/>
                <a:gd name="T19" fmla="*/ 153 h 211"/>
                <a:gd name="T20" fmla="*/ 99 w 245"/>
                <a:gd name="T21" fmla="*/ 211 h 211"/>
                <a:gd name="T22" fmla="*/ 0 w 245"/>
                <a:gd name="T23" fmla="*/ 1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11">
                  <a:moveTo>
                    <a:pt x="0" y="106"/>
                  </a:moveTo>
                  <a:cubicBezTo>
                    <a:pt x="7" y="100"/>
                    <a:pt x="13" y="94"/>
                    <a:pt x="20" y="88"/>
                  </a:cubicBezTo>
                  <a:cubicBezTo>
                    <a:pt x="21" y="88"/>
                    <a:pt x="23" y="88"/>
                    <a:pt x="24" y="88"/>
                  </a:cubicBezTo>
                  <a:cubicBezTo>
                    <a:pt x="45" y="98"/>
                    <a:pt x="65" y="110"/>
                    <a:pt x="83" y="123"/>
                  </a:cubicBezTo>
                  <a:cubicBezTo>
                    <a:pt x="85" y="125"/>
                    <a:pt x="87" y="126"/>
                    <a:pt x="89" y="128"/>
                  </a:cubicBezTo>
                  <a:cubicBezTo>
                    <a:pt x="132" y="77"/>
                    <a:pt x="181" y="33"/>
                    <a:pt x="239" y="0"/>
                  </a:cubicBezTo>
                  <a:cubicBezTo>
                    <a:pt x="240" y="4"/>
                    <a:pt x="243" y="9"/>
                    <a:pt x="244" y="13"/>
                  </a:cubicBezTo>
                  <a:cubicBezTo>
                    <a:pt x="245" y="14"/>
                    <a:pt x="244" y="16"/>
                    <a:pt x="243" y="17"/>
                  </a:cubicBezTo>
                  <a:cubicBezTo>
                    <a:pt x="228" y="32"/>
                    <a:pt x="214" y="45"/>
                    <a:pt x="200" y="60"/>
                  </a:cubicBezTo>
                  <a:cubicBezTo>
                    <a:pt x="174" y="89"/>
                    <a:pt x="153" y="120"/>
                    <a:pt x="133" y="153"/>
                  </a:cubicBezTo>
                  <a:cubicBezTo>
                    <a:pt x="122" y="172"/>
                    <a:pt x="110" y="191"/>
                    <a:pt x="99" y="211"/>
                  </a:cubicBezTo>
                  <a:cubicBezTo>
                    <a:pt x="68" y="174"/>
                    <a:pt x="36" y="139"/>
                    <a:pt x="0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</p:grpSp>
      <p:grpSp>
        <p:nvGrpSpPr>
          <p:cNvPr id="107" name="METRO ICON - check">
            <a:extLst>
              <a:ext uri="{FF2B5EF4-FFF2-40B4-BE49-F238E27FC236}">
                <a16:creationId xmlns="" xmlns:a16="http://schemas.microsoft.com/office/drawing/2014/main" id="{0314C94A-C707-1144-BD7A-940F9032623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20286" y="1257632"/>
            <a:ext cx="424453" cy="411480"/>
            <a:chOff x="4543127" y="1569730"/>
            <a:chExt cx="510841" cy="495227"/>
          </a:xfrm>
          <a:solidFill>
            <a:schemeClr val="accent4"/>
          </a:solidFill>
        </p:grpSpPr>
        <p:sp>
          <p:nvSpPr>
            <p:cNvPr id="108" name="Freeform 4">
              <a:extLst>
                <a:ext uri="{FF2B5EF4-FFF2-40B4-BE49-F238E27FC236}">
                  <a16:creationId xmlns="" xmlns:a16="http://schemas.microsoft.com/office/drawing/2014/main" id="{61624FFF-80B4-2E45-9D80-CA34E2D182CE}"/>
                </a:ext>
              </a:extLst>
            </p:cNvPr>
            <p:cNvSpPr>
              <a:spLocks/>
            </p:cNvSpPr>
            <p:nvPr/>
          </p:nvSpPr>
          <p:spPr bwMode="gray">
            <a:xfrm>
              <a:off x="4543127" y="1569730"/>
              <a:ext cx="497458" cy="495227"/>
            </a:xfrm>
            <a:custGeom>
              <a:avLst/>
              <a:gdLst>
                <a:gd name="T0" fmla="*/ 290 w 313"/>
                <a:gd name="T1" fmla="*/ 104 h 311"/>
                <a:gd name="T2" fmla="*/ 227 w 313"/>
                <a:gd name="T3" fmla="*/ 278 h 311"/>
                <a:gd name="T4" fmla="*/ 48 w 313"/>
                <a:gd name="T5" fmla="*/ 243 h 311"/>
                <a:gd name="T6" fmla="*/ 59 w 313"/>
                <a:gd name="T7" fmla="*/ 54 h 311"/>
                <a:gd name="T8" fmla="*/ 245 w 313"/>
                <a:gd name="T9" fmla="*/ 43 h 311"/>
                <a:gd name="T10" fmla="*/ 242 w 313"/>
                <a:gd name="T11" fmla="*/ 46 h 311"/>
                <a:gd name="T12" fmla="*/ 224 w 313"/>
                <a:gd name="T13" fmla="*/ 61 h 311"/>
                <a:gd name="T14" fmla="*/ 217 w 313"/>
                <a:gd name="T15" fmla="*/ 61 h 311"/>
                <a:gd name="T16" fmla="*/ 144 w 313"/>
                <a:gd name="T17" fmla="*/ 45 h 311"/>
                <a:gd name="T18" fmla="*/ 53 w 313"/>
                <a:gd name="T19" fmla="*/ 119 h 311"/>
                <a:gd name="T20" fmla="*/ 81 w 313"/>
                <a:gd name="T21" fmla="*/ 234 h 311"/>
                <a:gd name="T22" fmla="*/ 190 w 313"/>
                <a:gd name="T23" fmla="*/ 260 h 311"/>
                <a:gd name="T24" fmla="*/ 265 w 313"/>
                <a:gd name="T25" fmla="*/ 182 h 311"/>
                <a:gd name="T26" fmla="*/ 267 w 313"/>
                <a:gd name="T27" fmla="*/ 137 h 311"/>
                <a:gd name="T28" fmla="*/ 269 w 313"/>
                <a:gd name="T29" fmla="*/ 131 h 311"/>
                <a:gd name="T30" fmla="*/ 290 w 313"/>
                <a:gd name="T31" fmla="*/ 1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3" h="311">
                  <a:moveTo>
                    <a:pt x="290" y="104"/>
                  </a:moveTo>
                  <a:cubicBezTo>
                    <a:pt x="313" y="163"/>
                    <a:pt x="294" y="240"/>
                    <a:pt x="227" y="278"/>
                  </a:cubicBezTo>
                  <a:cubicBezTo>
                    <a:pt x="167" y="311"/>
                    <a:pt x="92" y="298"/>
                    <a:pt x="48" y="243"/>
                  </a:cubicBezTo>
                  <a:cubicBezTo>
                    <a:pt x="0" y="184"/>
                    <a:pt x="8" y="103"/>
                    <a:pt x="59" y="54"/>
                  </a:cubicBezTo>
                  <a:cubicBezTo>
                    <a:pt x="113" y="0"/>
                    <a:pt x="194" y="2"/>
                    <a:pt x="245" y="43"/>
                  </a:cubicBezTo>
                  <a:cubicBezTo>
                    <a:pt x="244" y="44"/>
                    <a:pt x="243" y="45"/>
                    <a:pt x="242" y="46"/>
                  </a:cubicBezTo>
                  <a:cubicBezTo>
                    <a:pt x="236" y="51"/>
                    <a:pt x="230" y="56"/>
                    <a:pt x="224" y="61"/>
                  </a:cubicBezTo>
                  <a:cubicBezTo>
                    <a:pt x="221" y="63"/>
                    <a:pt x="220" y="63"/>
                    <a:pt x="217" y="61"/>
                  </a:cubicBezTo>
                  <a:cubicBezTo>
                    <a:pt x="195" y="47"/>
                    <a:pt x="170" y="41"/>
                    <a:pt x="144" y="45"/>
                  </a:cubicBezTo>
                  <a:cubicBezTo>
                    <a:pt x="99" y="51"/>
                    <a:pt x="68" y="76"/>
                    <a:pt x="53" y="119"/>
                  </a:cubicBezTo>
                  <a:cubicBezTo>
                    <a:pt x="38" y="162"/>
                    <a:pt x="48" y="202"/>
                    <a:pt x="81" y="234"/>
                  </a:cubicBezTo>
                  <a:cubicBezTo>
                    <a:pt x="112" y="264"/>
                    <a:pt x="149" y="272"/>
                    <a:pt x="190" y="260"/>
                  </a:cubicBezTo>
                  <a:cubicBezTo>
                    <a:pt x="229" y="249"/>
                    <a:pt x="254" y="221"/>
                    <a:pt x="265" y="182"/>
                  </a:cubicBezTo>
                  <a:cubicBezTo>
                    <a:pt x="269" y="167"/>
                    <a:pt x="269" y="152"/>
                    <a:pt x="267" y="137"/>
                  </a:cubicBezTo>
                  <a:cubicBezTo>
                    <a:pt x="267" y="135"/>
                    <a:pt x="268" y="132"/>
                    <a:pt x="269" y="131"/>
                  </a:cubicBezTo>
                  <a:cubicBezTo>
                    <a:pt x="275" y="122"/>
                    <a:pt x="282" y="113"/>
                    <a:pt x="290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  <p:sp>
          <p:nvSpPr>
            <p:cNvPr id="109" name="Freeform 4">
              <a:extLst>
                <a:ext uri="{FF2B5EF4-FFF2-40B4-BE49-F238E27FC236}">
                  <a16:creationId xmlns="" xmlns:a16="http://schemas.microsoft.com/office/drawing/2014/main" id="{90E767E6-1C51-AF45-9F41-619CB6A8E87C}"/>
                </a:ext>
              </a:extLst>
            </p:cNvPr>
            <p:cNvSpPr>
              <a:spLocks/>
            </p:cNvSpPr>
            <p:nvPr/>
          </p:nvSpPr>
          <p:spPr bwMode="gray">
            <a:xfrm>
              <a:off x="4665817" y="1607653"/>
              <a:ext cx="388151" cy="336843"/>
            </a:xfrm>
            <a:custGeom>
              <a:avLst/>
              <a:gdLst>
                <a:gd name="T0" fmla="*/ 0 w 245"/>
                <a:gd name="T1" fmla="*/ 106 h 211"/>
                <a:gd name="T2" fmla="*/ 20 w 245"/>
                <a:gd name="T3" fmla="*/ 88 h 211"/>
                <a:gd name="T4" fmla="*/ 24 w 245"/>
                <a:gd name="T5" fmla="*/ 88 h 211"/>
                <a:gd name="T6" fmla="*/ 83 w 245"/>
                <a:gd name="T7" fmla="*/ 123 h 211"/>
                <a:gd name="T8" fmla="*/ 89 w 245"/>
                <a:gd name="T9" fmla="*/ 128 h 211"/>
                <a:gd name="T10" fmla="*/ 239 w 245"/>
                <a:gd name="T11" fmla="*/ 0 h 211"/>
                <a:gd name="T12" fmla="*/ 244 w 245"/>
                <a:gd name="T13" fmla="*/ 13 h 211"/>
                <a:gd name="T14" fmla="*/ 243 w 245"/>
                <a:gd name="T15" fmla="*/ 17 h 211"/>
                <a:gd name="T16" fmla="*/ 200 w 245"/>
                <a:gd name="T17" fmla="*/ 60 h 211"/>
                <a:gd name="T18" fmla="*/ 133 w 245"/>
                <a:gd name="T19" fmla="*/ 153 h 211"/>
                <a:gd name="T20" fmla="*/ 99 w 245"/>
                <a:gd name="T21" fmla="*/ 211 h 211"/>
                <a:gd name="T22" fmla="*/ 0 w 245"/>
                <a:gd name="T23" fmla="*/ 1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11">
                  <a:moveTo>
                    <a:pt x="0" y="106"/>
                  </a:moveTo>
                  <a:cubicBezTo>
                    <a:pt x="7" y="100"/>
                    <a:pt x="13" y="94"/>
                    <a:pt x="20" y="88"/>
                  </a:cubicBezTo>
                  <a:cubicBezTo>
                    <a:pt x="21" y="88"/>
                    <a:pt x="23" y="88"/>
                    <a:pt x="24" y="88"/>
                  </a:cubicBezTo>
                  <a:cubicBezTo>
                    <a:pt x="45" y="98"/>
                    <a:pt x="65" y="110"/>
                    <a:pt x="83" y="123"/>
                  </a:cubicBezTo>
                  <a:cubicBezTo>
                    <a:pt x="85" y="125"/>
                    <a:pt x="87" y="126"/>
                    <a:pt x="89" y="128"/>
                  </a:cubicBezTo>
                  <a:cubicBezTo>
                    <a:pt x="132" y="77"/>
                    <a:pt x="181" y="33"/>
                    <a:pt x="239" y="0"/>
                  </a:cubicBezTo>
                  <a:cubicBezTo>
                    <a:pt x="240" y="4"/>
                    <a:pt x="243" y="9"/>
                    <a:pt x="244" y="13"/>
                  </a:cubicBezTo>
                  <a:cubicBezTo>
                    <a:pt x="245" y="14"/>
                    <a:pt x="244" y="16"/>
                    <a:pt x="243" y="17"/>
                  </a:cubicBezTo>
                  <a:cubicBezTo>
                    <a:pt x="228" y="32"/>
                    <a:pt x="214" y="45"/>
                    <a:pt x="200" y="60"/>
                  </a:cubicBezTo>
                  <a:cubicBezTo>
                    <a:pt x="174" y="89"/>
                    <a:pt x="153" y="120"/>
                    <a:pt x="133" y="153"/>
                  </a:cubicBezTo>
                  <a:cubicBezTo>
                    <a:pt x="122" y="172"/>
                    <a:pt x="110" y="191"/>
                    <a:pt x="99" y="211"/>
                  </a:cubicBezTo>
                  <a:cubicBezTo>
                    <a:pt x="68" y="174"/>
                    <a:pt x="36" y="139"/>
                    <a:pt x="0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</p:grpSp>
      <p:grpSp>
        <p:nvGrpSpPr>
          <p:cNvPr id="110" name="METRO ICON - check">
            <a:extLst>
              <a:ext uri="{FF2B5EF4-FFF2-40B4-BE49-F238E27FC236}">
                <a16:creationId xmlns="" xmlns:a16="http://schemas.microsoft.com/office/drawing/2014/main" id="{99FCB2E4-6020-544C-8627-3E3F3E9842F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817064" y="1257632"/>
            <a:ext cx="424453" cy="411480"/>
            <a:chOff x="4543127" y="1569730"/>
            <a:chExt cx="510841" cy="495227"/>
          </a:xfrm>
          <a:solidFill>
            <a:schemeClr val="accent4"/>
          </a:solidFill>
        </p:grpSpPr>
        <p:sp>
          <p:nvSpPr>
            <p:cNvPr id="111" name="Freeform 4">
              <a:extLst>
                <a:ext uri="{FF2B5EF4-FFF2-40B4-BE49-F238E27FC236}">
                  <a16:creationId xmlns="" xmlns:a16="http://schemas.microsoft.com/office/drawing/2014/main" id="{6C0996E9-693A-A247-848B-8C8E295A18E5}"/>
                </a:ext>
              </a:extLst>
            </p:cNvPr>
            <p:cNvSpPr>
              <a:spLocks/>
            </p:cNvSpPr>
            <p:nvPr/>
          </p:nvSpPr>
          <p:spPr bwMode="gray">
            <a:xfrm>
              <a:off x="4543127" y="1569730"/>
              <a:ext cx="497458" cy="495227"/>
            </a:xfrm>
            <a:custGeom>
              <a:avLst/>
              <a:gdLst>
                <a:gd name="T0" fmla="*/ 290 w 313"/>
                <a:gd name="T1" fmla="*/ 104 h 311"/>
                <a:gd name="T2" fmla="*/ 227 w 313"/>
                <a:gd name="T3" fmla="*/ 278 h 311"/>
                <a:gd name="T4" fmla="*/ 48 w 313"/>
                <a:gd name="T5" fmla="*/ 243 h 311"/>
                <a:gd name="T6" fmla="*/ 59 w 313"/>
                <a:gd name="T7" fmla="*/ 54 h 311"/>
                <a:gd name="T8" fmla="*/ 245 w 313"/>
                <a:gd name="T9" fmla="*/ 43 h 311"/>
                <a:gd name="T10" fmla="*/ 242 w 313"/>
                <a:gd name="T11" fmla="*/ 46 h 311"/>
                <a:gd name="T12" fmla="*/ 224 w 313"/>
                <a:gd name="T13" fmla="*/ 61 h 311"/>
                <a:gd name="T14" fmla="*/ 217 w 313"/>
                <a:gd name="T15" fmla="*/ 61 h 311"/>
                <a:gd name="T16" fmla="*/ 144 w 313"/>
                <a:gd name="T17" fmla="*/ 45 h 311"/>
                <a:gd name="T18" fmla="*/ 53 w 313"/>
                <a:gd name="T19" fmla="*/ 119 h 311"/>
                <a:gd name="T20" fmla="*/ 81 w 313"/>
                <a:gd name="T21" fmla="*/ 234 h 311"/>
                <a:gd name="T22" fmla="*/ 190 w 313"/>
                <a:gd name="T23" fmla="*/ 260 h 311"/>
                <a:gd name="T24" fmla="*/ 265 w 313"/>
                <a:gd name="T25" fmla="*/ 182 h 311"/>
                <a:gd name="T26" fmla="*/ 267 w 313"/>
                <a:gd name="T27" fmla="*/ 137 h 311"/>
                <a:gd name="T28" fmla="*/ 269 w 313"/>
                <a:gd name="T29" fmla="*/ 131 h 311"/>
                <a:gd name="T30" fmla="*/ 290 w 313"/>
                <a:gd name="T31" fmla="*/ 1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3" h="311">
                  <a:moveTo>
                    <a:pt x="290" y="104"/>
                  </a:moveTo>
                  <a:cubicBezTo>
                    <a:pt x="313" y="163"/>
                    <a:pt x="294" y="240"/>
                    <a:pt x="227" y="278"/>
                  </a:cubicBezTo>
                  <a:cubicBezTo>
                    <a:pt x="167" y="311"/>
                    <a:pt x="92" y="298"/>
                    <a:pt x="48" y="243"/>
                  </a:cubicBezTo>
                  <a:cubicBezTo>
                    <a:pt x="0" y="184"/>
                    <a:pt x="8" y="103"/>
                    <a:pt x="59" y="54"/>
                  </a:cubicBezTo>
                  <a:cubicBezTo>
                    <a:pt x="113" y="0"/>
                    <a:pt x="194" y="2"/>
                    <a:pt x="245" y="43"/>
                  </a:cubicBezTo>
                  <a:cubicBezTo>
                    <a:pt x="244" y="44"/>
                    <a:pt x="243" y="45"/>
                    <a:pt x="242" y="46"/>
                  </a:cubicBezTo>
                  <a:cubicBezTo>
                    <a:pt x="236" y="51"/>
                    <a:pt x="230" y="56"/>
                    <a:pt x="224" y="61"/>
                  </a:cubicBezTo>
                  <a:cubicBezTo>
                    <a:pt x="221" y="63"/>
                    <a:pt x="220" y="63"/>
                    <a:pt x="217" y="61"/>
                  </a:cubicBezTo>
                  <a:cubicBezTo>
                    <a:pt x="195" y="47"/>
                    <a:pt x="170" y="41"/>
                    <a:pt x="144" y="45"/>
                  </a:cubicBezTo>
                  <a:cubicBezTo>
                    <a:pt x="99" y="51"/>
                    <a:pt x="68" y="76"/>
                    <a:pt x="53" y="119"/>
                  </a:cubicBezTo>
                  <a:cubicBezTo>
                    <a:pt x="38" y="162"/>
                    <a:pt x="48" y="202"/>
                    <a:pt x="81" y="234"/>
                  </a:cubicBezTo>
                  <a:cubicBezTo>
                    <a:pt x="112" y="264"/>
                    <a:pt x="149" y="272"/>
                    <a:pt x="190" y="260"/>
                  </a:cubicBezTo>
                  <a:cubicBezTo>
                    <a:pt x="229" y="249"/>
                    <a:pt x="254" y="221"/>
                    <a:pt x="265" y="182"/>
                  </a:cubicBezTo>
                  <a:cubicBezTo>
                    <a:pt x="269" y="167"/>
                    <a:pt x="269" y="152"/>
                    <a:pt x="267" y="137"/>
                  </a:cubicBezTo>
                  <a:cubicBezTo>
                    <a:pt x="267" y="135"/>
                    <a:pt x="268" y="132"/>
                    <a:pt x="269" y="131"/>
                  </a:cubicBezTo>
                  <a:cubicBezTo>
                    <a:pt x="275" y="122"/>
                    <a:pt x="282" y="113"/>
                    <a:pt x="290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  <p:sp>
          <p:nvSpPr>
            <p:cNvPr id="112" name="Freeform 4">
              <a:extLst>
                <a:ext uri="{FF2B5EF4-FFF2-40B4-BE49-F238E27FC236}">
                  <a16:creationId xmlns="" xmlns:a16="http://schemas.microsoft.com/office/drawing/2014/main" id="{5CFE553C-8AD6-B44D-B40B-E80489360615}"/>
                </a:ext>
              </a:extLst>
            </p:cNvPr>
            <p:cNvSpPr>
              <a:spLocks/>
            </p:cNvSpPr>
            <p:nvPr/>
          </p:nvSpPr>
          <p:spPr bwMode="gray">
            <a:xfrm>
              <a:off x="4665817" y="1607653"/>
              <a:ext cx="388151" cy="336843"/>
            </a:xfrm>
            <a:custGeom>
              <a:avLst/>
              <a:gdLst>
                <a:gd name="T0" fmla="*/ 0 w 245"/>
                <a:gd name="T1" fmla="*/ 106 h 211"/>
                <a:gd name="T2" fmla="*/ 20 w 245"/>
                <a:gd name="T3" fmla="*/ 88 h 211"/>
                <a:gd name="T4" fmla="*/ 24 w 245"/>
                <a:gd name="T5" fmla="*/ 88 h 211"/>
                <a:gd name="T6" fmla="*/ 83 w 245"/>
                <a:gd name="T7" fmla="*/ 123 h 211"/>
                <a:gd name="T8" fmla="*/ 89 w 245"/>
                <a:gd name="T9" fmla="*/ 128 h 211"/>
                <a:gd name="T10" fmla="*/ 239 w 245"/>
                <a:gd name="T11" fmla="*/ 0 h 211"/>
                <a:gd name="T12" fmla="*/ 244 w 245"/>
                <a:gd name="T13" fmla="*/ 13 h 211"/>
                <a:gd name="T14" fmla="*/ 243 w 245"/>
                <a:gd name="T15" fmla="*/ 17 h 211"/>
                <a:gd name="T16" fmla="*/ 200 w 245"/>
                <a:gd name="T17" fmla="*/ 60 h 211"/>
                <a:gd name="T18" fmla="*/ 133 w 245"/>
                <a:gd name="T19" fmla="*/ 153 h 211"/>
                <a:gd name="T20" fmla="*/ 99 w 245"/>
                <a:gd name="T21" fmla="*/ 211 h 211"/>
                <a:gd name="T22" fmla="*/ 0 w 245"/>
                <a:gd name="T23" fmla="*/ 10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5" h="211">
                  <a:moveTo>
                    <a:pt x="0" y="106"/>
                  </a:moveTo>
                  <a:cubicBezTo>
                    <a:pt x="7" y="100"/>
                    <a:pt x="13" y="94"/>
                    <a:pt x="20" y="88"/>
                  </a:cubicBezTo>
                  <a:cubicBezTo>
                    <a:pt x="21" y="88"/>
                    <a:pt x="23" y="88"/>
                    <a:pt x="24" y="88"/>
                  </a:cubicBezTo>
                  <a:cubicBezTo>
                    <a:pt x="45" y="98"/>
                    <a:pt x="65" y="110"/>
                    <a:pt x="83" y="123"/>
                  </a:cubicBezTo>
                  <a:cubicBezTo>
                    <a:pt x="85" y="125"/>
                    <a:pt x="87" y="126"/>
                    <a:pt x="89" y="128"/>
                  </a:cubicBezTo>
                  <a:cubicBezTo>
                    <a:pt x="132" y="77"/>
                    <a:pt x="181" y="33"/>
                    <a:pt x="239" y="0"/>
                  </a:cubicBezTo>
                  <a:cubicBezTo>
                    <a:pt x="240" y="4"/>
                    <a:pt x="243" y="9"/>
                    <a:pt x="244" y="13"/>
                  </a:cubicBezTo>
                  <a:cubicBezTo>
                    <a:pt x="245" y="14"/>
                    <a:pt x="244" y="16"/>
                    <a:pt x="243" y="17"/>
                  </a:cubicBezTo>
                  <a:cubicBezTo>
                    <a:pt x="228" y="32"/>
                    <a:pt x="214" y="45"/>
                    <a:pt x="200" y="60"/>
                  </a:cubicBezTo>
                  <a:cubicBezTo>
                    <a:pt x="174" y="89"/>
                    <a:pt x="153" y="120"/>
                    <a:pt x="133" y="153"/>
                  </a:cubicBezTo>
                  <a:cubicBezTo>
                    <a:pt x="122" y="172"/>
                    <a:pt x="110" y="191"/>
                    <a:pt x="99" y="211"/>
                  </a:cubicBezTo>
                  <a:cubicBezTo>
                    <a:pt x="68" y="174"/>
                    <a:pt x="36" y="139"/>
                    <a:pt x="0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ffectLst>
                  <a:innerShdw blurRad="114300">
                    <a:prstClr val="black"/>
                  </a:innerShdw>
                </a:effectLst>
              </a:endParaRPr>
            </a:p>
          </p:txBody>
        </p:sp>
      </p:grpSp>
      <p:grpSp>
        <p:nvGrpSpPr>
          <p:cNvPr id="98" name="METRO ICON - search">
            <a:extLst>
              <a:ext uri="{FF2B5EF4-FFF2-40B4-BE49-F238E27FC236}">
                <a16:creationId xmlns="" xmlns:a16="http://schemas.microsoft.com/office/drawing/2014/main" id="{183EE0AA-7167-0547-B79F-431CF76C70C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795942" y="3714701"/>
            <a:ext cx="397343" cy="347896"/>
            <a:chOff x="7718942" y="372390"/>
            <a:chExt cx="501919" cy="439458"/>
          </a:xfrm>
          <a:solidFill>
            <a:schemeClr val="tx2"/>
          </a:solidFill>
        </p:grpSpPr>
        <p:sp>
          <p:nvSpPr>
            <p:cNvPr id="99" name="Freeform 20">
              <a:extLst>
                <a:ext uri="{FF2B5EF4-FFF2-40B4-BE49-F238E27FC236}">
                  <a16:creationId xmlns="" xmlns:a16="http://schemas.microsoft.com/office/drawing/2014/main" id="{0DC1A505-88E9-5F45-9C47-4770FB1E0F13}"/>
                </a:ext>
              </a:extLst>
            </p:cNvPr>
            <p:cNvSpPr>
              <a:spLocks/>
            </p:cNvSpPr>
            <p:nvPr/>
          </p:nvSpPr>
          <p:spPr bwMode="gray">
            <a:xfrm>
              <a:off x="7718942" y="372390"/>
              <a:ext cx="408228" cy="361382"/>
            </a:xfrm>
            <a:custGeom>
              <a:avLst/>
              <a:gdLst>
                <a:gd name="T0" fmla="*/ 257 w 257"/>
                <a:gd name="T1" fmla="*/ 0 h 227"/>
                <a:gd name="T2" fmla="*/ 257 w 257"/>
                <a:gd name="T3" fmla="*/ 104 h 227"/>
                <a:gd name="T4" fmla="*/ 254 w 257"/>
                <a:gd name="T5" fmla="*/ 104 h 227"/>
                <a:gd name="T6" fmla="*/ 235 w 257"/>
                <a:gd name="T7" fmla="*/ 99 h 227"/>
                <a:gd name="T8" fmla="*/ 232 w 257"/>
                <a:gd name="T9" fmla="*/ 95 h 227"/>
                <a:gd name="T10" fmla="*/ 232 w 257"/>
                <a:gd name="T11" fmla="*/ 59 h 227"/>
                <a:gd name="T12" fmla="*/ 232 w 257"/>
                <a:gd name="T13" fmla="*/ 54 h 227"/>
                <a:gd name="T14" fmla="*/ 25 w 257"/>
                <a:gd name="T15" fmla="*/ 54 h 227"/>
                <a:gd name="T16" fmla="*/ 25 w 257"/>
                <a:gd name="T17" fmla="*/ 202 h 227"/>
                <a:gd name="T18" fmla="*/ 141 w 257"/>
                <a:gd name="T19" fmla="*/ 202 h 227"/>
                <a:gd name="T20" fmla="*/ 151 w 257"/>
                <a:gd name="T21" fmla="*/ 227 h 227"/>
                <a:gd name="T22" fmla="*/ 0 w 257"/>
                <a:gd name="T23" fmla="*/ 227 h 227"/>
                <a:gd name="T24" fmla="*/ 0 w 257"/>
                <a:gd name="T25" fmla="*/ 0 h 227"/>
                <a:gd name="T26" fmla="*/ 257 w 257"/>
                <a:gd name="T2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227">
                  <a:moveTo>
                    <a:pt x="257" y="0"/>
                  </a:moveTo>
                  <a:cubicBezTo>
                    <a:pt x="257" y="35"/>
                    <a:pt x="257" y="69"/>
                    <a:pt x="257" y="104"/>
                  </a:cubicBezTo>
                  <a:cubicBezTo>
                    <a:pt x="256" y="104"/>
                    <a:pt x="255" y="104"/>
                    <a:pt x="254" y="104"/>
                  </a:cubicBezTo>
                  <a:cubicBezTo>
                    <a:pt x="248" y="102"/>
                    <a:pt x="242" y="100"/>
                    <a:pt x="235" y="99"/>
                  </a:cubicBezTo>
                  <a:cubicBezTo>
                    <a:pt x="233" y="98"/>
                    <a:pt x="232" y="97"/>
                    <a:pt x="232" y="95"/>
                  </a:cubicBezTo>
                  <a:cubicBezTo>
                    <a:pt x="232" y="83"/>
                    <a:pt x="232" y="71"/>
                    <a:pt x="232" y="59"/>
                  </a:cubicBezTo>
                  <a:cubicBezTo>
                    <a:pt x="232" y="57"/>
                    <a:pt x="232" y="56"/>
                    <a:pt x="232" y="54"/>
                  </a:cubicBezTo>
                  <a:cubicBezTo>
                    <a:pt x="163" y="54"/>
                    <a:pt x="94" y="54"/>
                    <a:pt x="25" y="54"/>
                  </a:cubicBezTo>
                  <a:cubicBezTo>
                    <a:pt x="25" y="104"/>
                    <a:pt x="25" y="153"/>
                    <a:pt x="25" y="202"/>
                  </a:cubicBezTo>
                  <a:cubicBezTo>
                    <a:pt x="64" y="202"/>
                    <a:pt x="103" y="202"/>
                    <a:pt x="141" y="202"/>
                  </a:cubicBezTo>
                  <a:cubicBezTo>
                    <a:pt x="144" y="211"/>
                    <a:pt x="148" y="219"/>
                    <a:pt x="151" y="227"/>
                  </a:cubicBezTo>
                  <a:cubicBezTo>
                    <a:pt x="101" y="227"/>
                    <a:pt x="50" y="227"/>
                    <a:pt x="0" y="227"/>
                  </a:cubicBezTo>
                  <a:cubicBezTo>
                    <a:pt x="0" y="151"/>
                    <a:pt x="0" y="76"/>
                    <a:pt x="0" y="0"/>
                  </a:cubicBezTo>
                  <a:cubicBezTo>
                    <a:pt x="85" y="0"/>
                    <a:pt x="171" y="0"/>
                    <a:pt x="25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="" xmlns:a16="http://schemas.microsoft.com/office/drawing/2014/main" id="{D3C81F0D-105A-E042-AC50-62E8EA04B8D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962094" y="546389"/>
              <a:ext cx="258767" cy="265459"/>
            </a:xfrm>
            <a:custGeom>
              <a:avLst/>
              <a:gdLst>
                <a:gd name="T0" fmla="*/ 163 w 163"/>
                <a:gd name="T1" fmla="*/ 146 h 166"/>
                <a:gd name="T2" fmla="*/ 142 w 163"/>
                <a:gd name="T3" fmla="*/ 166 h 166"/>
                <a:gd name="T4" fmla="*/ 134 w 163"/>
                <a:gd name="T5" fmla="*/ 157 h 166"/>
                <a:gd name="T6" fmla="*/ 104 w 163"/>
                <a:gd name="T7" fmla="*/ 127 h 166"/>
                <a:gd name="T8" fmla="*/ 99 w 163"/>
                <a:gd name="T9" fmla="*/ 127 h 166"/>
                <a:gd name="T10" fmla="*/ 18 w 163"/>
                <a:gd name="T11" fmla="*/ 103 h 166"/>
                <a:gd name="T12" fmla="*/ 43 w 163"/>
                <a:gd name="T13" fmla="*/ 18 h 166"/>
                <a:gd name="T14" fmla="*/ 130 w 163"/>
                <a:gd name="T15" fmla="*/ 59 h 166"/>
                <a:gd name="T16" fmla="*/ 125 w 163"/>
                <a:gd name="T17" fmla="*/ 101 h 166"/>
                <a:gd name="T18" fmla="*/ 126 w 163"/>
                <a:gd name="T19" fmla="*/ 108 h 166"/>
                <a:gd name="T20" fmla="*/ 163 w 163"/>
                <a:gd name="T21" fmla="*/ 146 h 166"/>
                <a:gd name="T22" fmla="*/ 109 w 163"/>
                <a:gd name="T23" fmla="*/ 72 h 166"/>
                <a:gd name="T24" fmla="*/ 71 w 163"/>
                <a:gd name="T25" fmla="*/ 34 h 166"/>
                <a:gd name="T26" fmla="*/ 32 w 163"/>
                <a:gd name="T27" fmla="*/ 72 h 166"/>
                <a:gd name="T28" fmla="*/ 71 w 163"/>
                <a:gd name="T29" fmla="*/ 111 h 166"/>
                <a:gd name="T30" fmla="*/ 109 w 163"/>
                <a:gd name="T31" fmla="*/ 7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6">
                  <a:moveTo>
                    <a:pt x="163" y="146"/>
                  </a:moveTo>
                  <a:cubicBezTo>
                    <a:pt x="156" y="152"/>
                    <a:pt x="150" y="159"/>
                    <a:pt x="142" y="166"/>
                  </a:cubicBezTo>
                  <a:cubicBezTo>
                    <a:pt x="140" y="163"/>
                    <a:pt x="137" y="160"/>
                    <a:pt x="134" y="157"/>
                  </a:cubicBezTo>
                  <a:cubicBezTo>
                    <a:pt x="124" y="147"/>
                    <a:pt x="114" y="138"/>
                    <a:pt x="104" y="127"/>
                  </a:cubicBezTo>
                  <a:cubicBezTo>
                    <a:pt x="103" y="125"/>
                    <a:pt x="101" y="125"/>
                    <a:pt x="99" y="127"/>
                  </a:cubicBezTo>
                  <a:cubicBezTo>
                    <a:pt x="69" y="141"/>
                    <a:pt x="35" y="132"/>
                    <a:pt x="18" y="103"/>
                  </a:cubicBezTo>
                  <a:cubicBezTo>
                    <a:pt x="0" y="74"/>
                    <a:pt x="11" y="33"/>
                    <a:pt x="43" y="18"/>
                  </a:cubicBezTo>
                  <a:cubicBezTo>
                    <a:pt x="79" y="0"/>
                    <a:pt x="122" y="20"/>
                    <a:pt x="130" y="59"/>
                  </a:cubicBezTo>
                  <a:cubicBezTo>
                    <a:pt x="134" y="74"/>
                    <a:pt x="132" y="88"/>
                    <a:pt x="125" y="101"/>
                  </a:cubicBezTo>
                  <a:cubicBezTo>
                    <a:pt x="123" y="104"/>
                    <a:pt x="123" y="106"/>
                    <a:pt x="126" y="108"/>
                  </a:cubicBezTo>
                  <a:cubicBezTo>
                    <a:pt x="138" y="121"/>
                    <a:pt x="151" y="133"/>
                    <a:pt x="163" y="146"/>
                  </a:cubicBezTo>
                  <a:close/>
                  <a:moveTo>
                    <a:pt x="109" y="72"/>
                  </a:moveTo>
                  <a:cubicBezTo>
                    <a:pt x="109" y="51"/>
                    <a:pt x="92" y="34"/>
                    <a:pt x="71" y="34"/>
                  </a:cubicBezTo>
                  <a:cubicBezTo>
                    <a:pt x="49" y="34"/>
                    <a:pt x="32" y="51"/>
                    <a:pt x="32" y="72"/>
                  </a:cubicBezTo>
                  <a:cubicBezTo>
                    <a:pt x="32" y="93"/>
                    <a:pt x="50" y="111"/>
                    <a:pt x="71" y="111"/>
                  </a:cubicBezTo>
                  <a:cubicBezTo>
                    <a:pt x="92" y="111"/>
                    <a:pt x="109" y="93"/>
                    <a:pt x="109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="" xmlns:a16="http://schemas.microsoft.com/office/drawing/2014/main" id="{41C02F5E-B560-9045-8EA0-48499CA37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7846095" y="506235"/>
              <a:ext cx="42385" cy="138307"/>
            </a:xfrm>
            <a:custGeom>
              <a:avLst/>
              <a:gdLst>
                <a:gd name="T0" fmla="*/ 27 w 27"/>
                <a:gd name="T1" fmla="*/ 87 h 87"/>
                <a:gd name="T2" fmla="*/ 0 w 27"/>
                <a:gd name="T3" fmla="*/ 87 h 87"/>
                <a:gd name="T4" fmla="*/ 0 w 27"/>
                <a:gd name="T5" fmla="*/ 0 h 87"/>
                <a:gd name="T6" fmla="*/ 27 w 27"/>
                <a:gd name="T7" fmla="*/ 0 h 87"/>
                <a:gd name="T8" fmla="*/ 27 w 27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7">
                  <a:moveTo>
                    <a:pt x="27" y="87"/>
                  </a:moveTo>
                  <a:cubicBezTo>
                    <a:pt x="18" y="87"/>
                    <a:pt x="9" y="87"/>
                    <a:pt x="0" y="87"/>
                  </a:cubicBezTo>
                  <a:cubicBezTo>
                    <a:pt x="0" y="58"/>
                    <a:pt x="0" y="29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29"/>
                    <a:pt x="27" y="58"/>
                    <a:pt x="27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0">
              <a:extLst>
                <a:ext uri="{FF2B5EF4-FFF2-40B4-BE49-F238E27FC236}">
                  <a16:creationId xmlns="" xmlns:a16="http://schemas.microsoft.com/office/drawing/2014/main" id="{48D41608-CBAF-FB45-A133-E6DC303FE7E8}"/>
                </a:ext>
              </a:extLst>
            </p:cNvPr>
            <p:cNvSpPr>
              <a:spLocks/>
            </p:cNvSpPr>
            <p:nvPr/>
          </p:nvSpPr>
          <p:spPr bwMode="gray">
            <a:xfrm>
              <a:off x="7785864" y="555312"/>
              <a:ext cx="42385" cy="89230"/>
            </a:xfrm>
            <a:custGeom>
              <a:avLst/>
              <a:gdLst>
                <a:gd name="T0" fmla="*/ 0 w 26"/>
                <a:gd name="T1" fmla="*/ 57 h 57"/>
                <a:gd name="T2" fmla="*/ 0 w 26"/>
                <a:gd name="T3" fmla="*/ 0 h 57"/>
                <a:gd name="T4" fmla="*/ 26 w 26"/>
                <a:gd name="T5" fmla="*/ 0 h 57"/>
                <a:gd name="T6" fmla="*/ 26 w 26"/>
                <a:gd name="T7" fmla="*/ 8 h 57"/>
                <a:gd name="T8" fmla="*/ 26 w 26"/>
                <a:gd name="T9" fmla="*/ 54 h 57"/>
                <a:gd name="T10" fmla="*/ 23 w 26"/>
                <a:gd name="T11" fmla="*/ 57 h 57"/>
                <a:gd name="T12" fmla="*/ 0 w 2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7">
                  <a:moveTo>
                    <a:pt x="0" y="57"/>
                  </a:moveTo>
                  <a:cubicBezTo>
                    <a:pt x="0" y="38"/>
                    <a:pt x="0" y="19"/>
                    <a:pt x="0" y="0"/>
                  </a:cubicBezTo>
                  <a:cubicBezTo>
                    <a:pt x="8" y="0"/>
                    <a:pt x="17" y="0"/>
                    <a:pt x="26" y="0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23"/>
                    <a:pt x="26" y="38"/>
                    <a:pt x="26" y="54"/>
                  </a:cubicBezTo>
                  <a:cubicBezTo>
                    <a:pt x="26" y="56"/>
                    <a:pt x="25" y="57"/>
                    <a:pt x="23" y="57"/>
                  </a:cubicBezTo>
                  <a:cubicBezTo>
                    <a:pt x="15" y="57"/>
                    <a:pt x="7" y="57"/>
                    <a:pt x="0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5" name="METRO ICON - search">
            <a:extLst>
              <a:ext uri="{FF2B5EF4-FFF2-40B4-BE49-F238E27FC236}">
                <a16:creationId xmlns="" xmlns:a16="http://schemas.microsoft.com/office/drawing/2014/main" id="{4A7235DA-DB6B-3147-B994-DECE8829B8D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516549" y="3708925"/>
            <a:ext cx="397343" cy="347896"/>
            <a:chOff x="7718942" y="372390"/>
            <a:chExt cx="501919" cy="439458"/>
          </a:xfrm>
          <a:solidFill>
            <a:schemeClr val="tx2"/>
          </a:solidFill>
        </p:grpSpPr>
        <p:sp>
          <p:nvSpPr>
            <p:cNvPr id="116" name="Freeform 20">
              <a:extLst>
                <a:ext uri="{FF2B5EF4-FFF2-40B4-BE49-F238E27FC236}">
                  <a16:creationId xmlns="" xmlns:a16="http://schemas.microsoft.com/office/drawing/2014/main" id="{AC062B0E-5619-C942-BAC1-9E992C9622B5}"/>
                </a:ext>
              </a:extLst>
            </p:cNvPr>
            <p:cNvSpPr>
              <a:spLocks/>
            </p:cNvSpPr>
            <p:nvPr/>
          </p:nvSpPr>
          <p:spPr bwMode="gray">
            <a:xfrm>
              <a:off x="7718942" y="372390"/>
              <a:ext cx="408228" cy="361382"/>
            </a:xfrm>
            <a:custGeom>
              <a:avLst/>
              <a:gdLst>
                <a:gd name="T0" fmla="*/ 257 w 257"/>
                <a:gd name="T1" fmla="*/ 0 h 227"/>
                <a:gd name="T2" fmla="*/ 257 w 257"/>
                <a:gd name="T3" fmla="*/ 104 h 227"/>
                <a:gd name="T4" fmla="*/ 254 w 257"/>
                <a:gd name="T5" fmla="*/ 104 h 227"/>
                <a:gd name="T6" fmla="*/ 235 w 257"/>
                <a:gd name="T7" fmla="*/ 99 h 227"/>
                <a:gd name="T8" fmla="*/ 232 w 257"/>
                <a:gd name="T9" fmla="*/ 95 h 227"/>
                <a:gd name="T10" fmla="*/ 232 w 257"/>
                <a:gd name="T11" fmla="*/ 59 h 227"/>
                <a:gd name="T12" fmla="*/ 232 w 257"/>
                <a:gd name="T13" fmla="*/ 54 h 227"/>
                <a:gd name="T14" fmla="*/ 25 w 257"/>
                <a:gd name="T15" fmla="*/ 54 h 227"/>
                <a:gd name="T16" fmla="*/ 25 w 257"/>
                <a:gd name="T17" fmla="*/ 202 h 227"/>
                <a:gd name="T18" fmla="*/ 141 w 257"/>
                <a:gd name="T19" fmla="*/ 202 h 227"/>
                <a:gd name="T20" fmla="*/ 151 w 257"/>
                <a:gd name="T21" fmla="*/ 227 h 227"/>
                <a:gd name="T22" fmla="*/ 0 w 257"/>
                <a:gd name="T23" fmla="*/ 227 h 227"/>
                <a:gd name="T24" fmla="*/ 0 w 257"/>
                <a:gd name="T25" fmla="*/ 0 h 227"/>
                <a:gd name="T26" fmla="*/ 257 w 257"/>
                <a:gd name="T2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227">
                  <a:moveTo>
                    <a:pt x="257" y="0"/>
                  </a:moveTo>
                  <a:cubicBezTo>
                    <a:pt x="257" y="35"/>
                    <a:pt x="257" y="69"/>
                    <a:pt x="257" y="104"/>
                  </a:cubicBezTo>
                  <a:cubicBezTo>
                    <a:pt x="256" y="104"/>
                    <a:pt x="255" y="104"/>
                    <a:pt x="254" y="104"/>
                  </a:cubicBezTo>
                  <a:cubicBezTo>
                    <a:pt x="248" y="102"/>
                    <a:pt x="242" y="100"/>
                    <a:pt x="235" y="99"/>
                  </a:cubicBezTo>
                  <a:cubicBezTo>
                    <a:pt x="233" y="98"/>
                    <a:pt x="232" y="97"/>
                    <a:pt x="232" y="95"/>
                  </a:cubicBezTo>
                  <a:cubicBezTo>
                    <a:pt x="232" y="83"/>
                    <a:pt x="232" y="71"/>
                    <a:pt x="232" y="59"/>
                  </a:cubicBezTo>
                  <a:cubicBezTo>
                    <a:pt x="232" y="57"/>
                    <a:pt x="232" y="56"/>
                    <a:pt x="232" y="54"/>
                  </a:cubicBezTo>
                  <a:cubicBezTo>
                    <a:pt x="163" y="54"/>
                    <a:pt x="94" y="54"/>
                    <a:pt x="25" y="54"/>
                  </a:cubicBezTo>
                  <a:cubicBezTo>
                    <a:pt x="25" y="104"/>
                    <a:pt x="25" y="153"/>
                    <a:pt x="25" y="202"/>
                  </a:cubicBezTo>
                  <a:cubicBezTo>
                    <a:pt x="64" y="202"/>
                    <a:pt x="103" y="202"/>
                    <a:pt x="141" y="202"/>
                  </a:cubicBezTo>
                  <a:cubicBezTo>
                    <a:pt x="144" y="211"/>
                    <a:pt x="148" y="219"/>
                    <a:pt x="151" y="227"/>
                  </a:cubicBezTo>
                  <a:cubicBezTo>
                    <a:pt x="101" y="227"/>
                    <a:pt x="50" y="227"/>
                    <a:pt x="0" y="227"/>
                  </a:cubicBezTo>
                  <a:cubicBezTo>
                    <a:pt x="0" y="151"/>
                    <a:pt x="0" y="76"/>
                    <a:pt x="0" y="0"/>
                  </a:cubicBezTo>
                  <a:cubicBezTo>
                    <a:pt x="85" y="0"/>
                    <a:pt x="171" y="0"/>
                    <a:pt x="25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="" xmlns:a16="http://schemas.microsoft.com/office/drawing/2014/main" id="{234B51C3-54A4-D040-A554-C346749E6E4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962094" y="546389"/>
              <a:ext cx="258767" cy="265459"/>
            </a:xfrm>
            <a:custGeom>
              <a:avLst/>
              <a:gdLst>
                <a:gd name="T0" fmla="*/ 163 w 163"/>
                <a:gd name="T1" fmla="*/ 146 h 166"/>
                <a:gd name="T2" fmla="*/ 142 w 163"/>
                <a:gd name="T3" fmla="*/ 166 h 166"/>
                <a:gd name="T4" fmla="*/ 134 w 163"/>
                <a:gd name="T5" fmla="*/ 157 h 166"/>
                <a:gd name="T6" fmla="*/ 104 w 163"/>
                <a:gd name="T7" fmla="*/ 127 h 166"/>
                <a:gd name="T8" fmla="*/ 99 w 163"/>
                <a:gd name="T9" fmla="*/ 127 h 166"/>
                <a:gd name="T10" fmla="*/ 18 w 163"/>
                <a:gd name="T11" fmla="*/ 103 h 166"/>
                <a:gd name="T12" fmla="*/ 43 w 163"/>
                <a:gd name="T13" fmla="*/ 18 h 166"/>
                <a:gd name="T14" fmla="*/ 130 w 163"/>
                <a:gd name="T15" fmla="*/ 59 h 166"/>
                <a:gd name="T16" fmla="*/ 125 w 163"/>
                <a:gd name="T17" fmla="*/ 101 h 166"/>
                <a:gd name="T18" fmla="*/ 126 w 163"/>
                <a:gd name="T19" fmla="*/ 108 h 166"/>
                <a:gd name="T20" fmla="*/ 163 w 163"/>
                <a:gd name="T21" fmla="*/ 146 h 166"/>
                <a:gd name="T22" fmla="*/ 109 w 163"/>
                <a:gd name="T23" fmla="*/ 72 h 166"/>
                <a:gd name="T24" fmla="*/ 71 w 163"/>
                <a:gd name="T25" fmla="*/ 34 h 166"/>
                <a:gd name="T26" fmla="*/ 32 w 163"/>
                <a:gd name="T27" fmla="*/ 72 h 166"/>
                <a:gd name="T28" fmla="*/ 71 w 163"/>
                <a:gd name="T29" fmla="*/ 111 h 166"/>
                <a:gd name="T30" fmla="*/ 109 w 163"/>
                <a:gd name="T31" fmla="*/ 7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6">
                  <a:moveTo>
                    <a:pt x="163" y="146"/>
                  </a:moveTo>
                  <a:cubicBezTo>
                    <a:pt x="156" y="152"/>
                    <a:pt x="150" y="159"/>
                    <a:pt x="142" y="166"/>
                  </a:cubicBezTo>
                  <a:cubicBezTo>
                    <a:pt x="140" y="163"/>
                    <a:pt x="137" y="160"/>
                    <a:pt x="134" y="157"/>
                  </a:cubicBezTo>
                  <a:cubicBezTo>
                    <a:pt x="124" y="147"/>
                    <a:pt x="114" y="138"/>
                    <a:pt x="104" y="127"/>
                  </a:cubicBezTo>
                  <a:cubicBezTo>
                    <a:pt x="103" y="125"/>
                    <a:pt x="101" y="125"/>
                    <a:pt x="99" y="127"/>
                  </a:cubicBezTo>
                  <a:cubicBezTo>
                    <a:pt x="69" y="141"/>
                    <a:pt x="35" y="132"/>
                    <a:pt x="18" y="103"/>
                  </a:cubicBezTo>
                  <a:cubicBezTo>
                    <a:pt x="0" y="74"/>
                    <a:pt x="11" y="33"/>
                    <a:pt x="43" y="18"/>
                  </a:cubicBezTo>
                  <a:cubicBezTo>
                    <a:pt x="79" y="0"/>
                    <a:pt x="122" y="20"/>
                    <a:pt x="130" y="59"/>
                  </a:cubicBezTo>
                  <a:cubicBezTo>
                    <a:pt x="134" y="74"/>
                    <a:pt x="132" y="88"/>
                    <a:pt x="125" y="101"/>
                  </a:cubicBezTo>
                  <a:cubicBezTo>
                    <a:pt x="123" y="104"/>
                    <a:pt x="123" y="106"/>
                    <a:pt x="126" y="108"/>
                  </a:cubicBezTo>
                  <a:cubicBezTo>
                    <a:pt x="138" y="121"/>
                    <a:pt x="151" y="133"/>
                    <a:pt x="163" y="146"/>
                  </a:cubicBezTo>
                  <a:close/>
                  <a:moveTo>
                    <a:pt x="109" y="72"/>
                  </a:moveTo>
                  <a:cubicBezTo>
                    <a:pt x="109" y="51"/>
                    <a:pt x="92" y="34"/>
                    <a:pt x="71" y="34"/>
                  </a:cubicBezTo>
                  <a:cubicBezTo>
                    <a:pt x="49" y="34"/>
                    <a:pt x="32" y="51"/>
                    <a:pt x="32" y="72"/>
                  </a:cubicBezTo>
                  <a:cubicBezTo>
                    <a:pt x="32" y="93"/>
                    <a:pt x="50" y="111"/>
                    <a:pt x="71" y="111"/>
                  </a:cubicBezTo>
                  <a:cubicBezTo>
                    <a:pt x="92" y="111"/>
                    <a:pt x="109" y="93"/>
                    <a:pt x="109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="" xmlns:a16="http://schemas.microsoft.com/office/drawing/2014/main" id="{D524173D-461D-2843-BBF1-31F147E77CFE}"/>
                </a:ext>
              </a:extLst>
            </p:cNvPr>
            <p:cNvSpPr>
              <a:spLocks/>
            </p:cNvSpPr>
            <p:nvPr/>
          </p:nvSpPr>
          <p:spPr bwMode="gray">
            <a:xfrm>
              <a:off x="7846095" y="506235"/>
              <a:ext cx="42385" cy="138307"/>
            </a:xfrm>
            <a:custGeom>
              <a:avLst/>
              <a:gdLst>
                <a:gd name="T0" fmla="*/ 27 w 27"/>
                <a:gd name="T1" fmla="*/ 87 h 87"/>
                <a:gd name="T2" fmla="*/ 0 w 27"/>
                <a:gd name="T3" fmla="*/ 87 h 87"/>
                <a:gd name="T4" fmla="*/ 0 w 27"/>
                <a:gd name="T5" fmla="*/ 0 h 87"/>
                <a:gd name="T6" fmla="*/ 27 w 27"/>
                <a:gd name="T7" fmla="*/ 0 h 87"/>
                <a:gd name="T8" fmla="*/ 27 w 27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7">
                  <a:moveTo>
                    <a:pt x="27" y="87"/>
                  </a:moveTo>
                  <a:cubicBezTo>
                    <a:pt x="18" y="87"/>
                    <a:pt x="9" y="87"/>
                    <a:pt x="0" y="87"/>
                  </a:cubicBezTo>
                  <a:cubicBezTo>
                    <a:pt x="0" y="58"/>
                    <a:pt x="0" y="29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29"/>
                    <a:pt x="27" y="58"/>
                    <a:pt x="27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="" xmlns:a16="http://schemas.microsoft.com/office/drawing/2014/main" id="{6FFAAF31-8DE0-7D43-9442-435C8C0E9E2B}"/>
                </a:ext>
              </a:extLst>
            </p:cNvPr>
            <p:cNvSpPr>
              <a:spLocks/>
            </p:cNvSpPr>
            <p:nvPr/>
          </p:nvSpPr>
          <p:spPr bwMode="gray">
            <a:xfrm>
              <a:off x="7785864" y="555312"/>
              <a:ext cx="42385" cy="89230"/>
            </a:xfrm>
            <a:custGeom>
              <a:avLst/>
              <a:gdLst>
                <a:gd name="T0" fmla="*/ 0 w 26"/>
                <a:gd name="T1" fmla="*/ 57 h 57"/>
                <a:gd name="T2" fmla="*/ 0 w 26"/>
                <a:gd name="T3" fmla="*/ 0 h 57"/>
                <a:gd name="T4" fmla="*/ 26 w 26"/>
                <a:gd name="T5" fmla="*/ 0 h 57"/>
                <a:gd name="T6" fmla="*/ 26 w 26"/>
                <a:gd name="T7" fmla="*/ 8 h 57"/>
                <a:gd name="T8" fmla="*/ 26 w 26"/>
                <a:gd name="T9" fmla="*/ 54 h 57"/>
                <a:gd name="T10" fmla="*/ 23 w 26"/>
                <a:gd name="T11" fmla="*/ 57 h 57"/>
                <a:gd name="T12" fmla="*/ 0 w 2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7">
                  <a:moveTo>
                    <a:pt x="0" y="57"/>
                  </a:moveTo>
                  <a:cubicBezTo>
                    <a:pt x="0" y="38"/>
                    <a:pt x="0" y="19"/>
                    <a:pt x="0" y="0"/>
                  </a:cubicBezTo>
                  <a:cubicBezTo>
                    <a:pt x="8" y="0"/>
                    <a:pt x="17" y="0"/>
                    <a:pt x="26" y="0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23"/>
                    <a:pt x="26" y="38"/>
                    <a:pt x="26" y="54"/>
                  </a:cubicBezTo>
                  <a:cubicBezTo>
                    <a:pt x="26" y="56"/>
                    <a:pt x="25" y="57"/>
                    <a:pt x="23" y="57"/>
                  </a:cubicBezTo>
                  <a:cubicBezTo>
                    <a:pt x="15" y="57"/>
                    <a:pt x="7" y="57"/>
                    <a:pt x="0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METRO ICON - search">
            <a:extLst>
              <a:ext uri="{FF2B5EF4-FFF2-40B4-BE49-F238E27FC236}">
                <a16:creationId xmlns="" xmlns:a16="http://schemas.microsoft.com/office/drawing/2014/main" id="{919F6728-AA9B-5245-B206-9AA26577786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53072" y="3706226"/>
            <a:ext cx="397343" cy="347896"/>
            <a:chOff x="7718942" y="372390"/>
            <a:chExt cx="501919" cy="439458"/>
          </a:xfrm>
          <a:solidFill>
            <a:schemeClr val="tx2"/>
          </a:solidFill>
        </p:grpSpPr>
        <p:sp>
          <p:nvSpPr>
            <p:cNvPr id="121" name="Freeform 20">
              <a:extLst>
                <a:ext uri="{FF2B5EF4-FFF2-40B4-BE49-F238E27FC236}">
                  <a16:creationId xmlns="" xmlns:a16="http://schemas.microsoft.com/office/drawing/2014/main" id="{7156924C-453B-534A-ACF7-7D82EB01F813}"/>
                </a:ext>
              </a:extLst>
            </p:cNvPr>
            <p:cNvSpPr>
              <a:spLocks/>
            </p:cNvSpPr>
            <p:nvPr/>
          </p:nvSpPr>
          <p:spPr bwMode="gray">
            <a:xfrm>
              <a:off x="7718942" y="372390"/>
              <a:ext cx="408228" cy="361382"/>
            </a:xfrm>
            <a:custGeom>
              <a:avLst/>
              <a:gdLst>
                <a:gd name="T0" fmla="*/ 257 w 257"/>
                <a:gd name="T1" fmla="*/ 0 h 227"/>
                <a:gd name="T2" fmla="*/ 257 w 257"/>
                <a:gd name="T3" fmla="*/ 104 h 227"/>
                <a:gd name="T4" fmla="*/ 254 w 257"/>
                <a:gd name="T5" fmla="*/ 104 h 227"/>
                <a:gd name="T6" fmla="*/ 235 w 257"/>
                <a:gd name="T7" fmla="*/ 99 h 227"/>
                <a:gd name="T8" fmla="*/ 232 w 257"/>
                <a:gd name="T9" fmla="*/ 95 h 227"/>
                <a:gd name="T10" fmla="*/ 232 w 257"/>
                <a:gd name="T11" fmla="*/ 59 h 227"/>
                <a:gd name="T12" fmla="*/ 232 w 257"/>
                <a:gd name="T13" fmla="*/ 54 h 227"/>
                <a:gd name="T14" fmla="*/ 25 w 257"/>
                <a:gd name="T15" fmla="*/ 54 h 227"/>
                <a:gd name="T16" fmla="*/ 25 w 257"/>
                <a:gd name="T17" fmla="*/ 202 h 227"/>
                <a:gd name="T18" fmla="*/ 141 w 257"/>
                <a:gd name="T19" fmla="*/ 202 h 227"/>
                <a:gd name="T20" fmla="*/ 151 w 257"/>
                <a:gd name="T21" fmla="*/ 227 h 227"/>
                <a:gd name="T22" fmla="*/ 0 w 257"/>
                <a:gd name="T23" fmla="*/ 227 h 227"/>
                <a:gd name="T24" fmla="*/ 0 w 257"/>
                <a:gd name="T25" fmla="*/ 0 h 227"/>
                <a:gd name="T26" fmla="*/ 257 w 257"/>
                <a:gd name="T2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227">
                  <a:moveTo>
                    <a:pt x="257" y="0"/>
                  </a:moveTo>
                  <a:cubicBezTo>
                    <a:pt x="257" y="35"/>
                    <a:pt x="257" y="69"/>
                    <a:pt x="257" y="104"/>
                  </a:cubicBezTo>
                  <a:cubicBezTo>
                    <a:pt x="256" y="104"/>
                    <a:pt x="255" y="104"/>
                    <a:pt x="254" y="104"/>
                  </a:cubicBezTo>
                  <a:cubicBezTo>
                    <a:pt x="248" y="102"/>
                    <a:pt x="242" y="100"/>
                    <a:pt x="235" y="99"/>
                  </a:cubicBezTo>
                  <a:cubicBezTo>
                    <a:pt x="233" y="98"/>
                    <a:pt x="232" y="97"/>
                    <a:pt x="232" y="95"/>
                  </a:cubicBezTo>
                  <a:cubicBezTo>
                    <a:pt x="232" y="83"/>
                    <a:pt x="232" y="71"/>
                    <a:pt x="232" y="59"/>
                  </a:cubicBezTo>
                  <a:cubicBezTo>
                    <a:pt x="232" y="57"/>
                    <a:pt x="232" y="56"/>
                    <a:pt x="232" y="54"/>
                  </a:cubicBezTo>
                  <a:cubicBezTo>
                    <a:pt x="163" y="54"/>
                    <a:pt x="94" y="54"/>
                    <a:pt x="25" y="54"/>
                  </a:cubicBezTo>
                  <a:cubicBezTo>
                    <a:pt x="25" y="104"/>
                    <a:pt x="25" y="153"/>
                    <a:pt x="25" y="202"/>
                  </a:cubicBezTo>
                  <a:cubicBezTo>
                    <a:pt x="64" y="202"/>
                    <a:pt x="103" y="202"/>
                    <a:pt x="141" y="202"/>
                  </a:cubicBezTo>
                  <a:cubicBezTo>
                    <a:pt x="144" y="211"/>
                    <a:pt x="148" y="219"/>
                    <a:pt x="151" y="227"/>
                  </a:cubicBezTo>
                  <a:cubicBezTo>
                    <a:pt x="101" y="227"/>
                    <a:pt x="50" y="227"/>
                    <a:pt x="0" y="227"/>
                  </a:cubicBezTo>
                  <a:cubicBezTo>
                    <a:pt x="0" y="151"/>
                    <a:pt x="0" y="76"/>
                    <a:pt x="0" y="0"/>
                  </a:cubicBezTo>
                  <a:cubicBezTo>
                    <a:pt x="85" y="0"/>
                    <a:pt x="171" y="0"/>
                    <a:pt x="25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0">
              <a:extLst>
                <a:ext uri="{FF2B5EF4-FFF2-40B4-BE49-F238E27FC236}">
                  <a16:creationId xmlns="" xmlns:a16="http://schemas.microsoft.com/office/drawing/2014/main" id="{2FC1FA08-139F-9B4B-9A76-2E43A6CB07A0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962094" y="546389"/>
              <a:ext cx="258767" cy="265459"/>
            </a:xfrm>
            <a:custGeom>
              <a:avLst/>
              <a:gdLst>
                <a:gd name="T0" fmla="*/ 163 w 163"/>
                <a:gd name="T1" fmla="*/ 146 h 166"/>
                <a:gd name="T2" fmla="*/ 142 w 163"/>
                <a:gd name="T3" fmla="*/ 166 h 166"/>
                <a:gd name="T4" fmla="*/ 134 w 163"/>
                <a:gd name="T5" fmla="*/ 157 h 166"/>
                <a:gd name="T6" fmla="*/ 104 w 163"/>
                <a:gd name="T7" fmla="*/ 127 h 166"/>
                <a:gd name="T8" fmla="*/ 99 w 163"/>
                <a:gd name="T9" fmla="*/ 127 h 166"/>
                <a:gd name="T10" fmla="*/ 18 w 163"/>
                <a:gd name="T11" fmla="*/ 103 h 166"/>
                <a:gd name="T12" fmla="*/ 43 w 163"/>
                <a:gd name="T13" fmla="*/ 18 h 166"/>
                <a:gd name="T14" fmla="*/ 130 w 163"/>
                <a:gd name="T15" fmla="*/ 59 h 166"/>
                <a:gd name="T16" fmla="*/ 125 w 163"/>
                <a:gd name="T17" fmla="*/ 101 h 166"/>
                <a:gd name="T18" fmla="*/ 126 w 163"/>
                <a:gd name="T19" fmla="*/ 108 h 166"/>
                <a:gd name="T20" fmla="*/ 163 w 163"/>
                <a:gd name="T21" fmla="*/ 146 h 166"/>
                <a:gd name="T22" fmla="*/ 109 w 163"/>
                <a:gd name="T23" fmla="*/ 72 h 166"/>
                <a:gd name="T24" fmla="*/ 71 w 163"/>
                <a:gd name="T25" fmla="*/ 34 h 166"/>
                <a:gd name="T26" fmla="*/ 32 w 163"/>
                <a:gd name="T27" fmla="*/ 72 h 166"/>
                <a:gd name="T28" fmla="*/ 71 w 163"/>
                <a:gd name="T29" fmla="*/ 111 h 166"/>
                <a:gd name="T30" fmla="*/ 109 w 163"/>
                <a:gd name="T31" fmla="*/ 7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66">
                  <a:moveTo>
                    <a:pt x="163" y="146"/>
                  </a:moveTo>
                  <a:cubicBezTo>
                    <a:pt x="156" y="152"/>
                    <a:pt x="150" y="159"/>
                    <a:pt x="142" y="166"/>
                  </a:cubicBezTo>
                  <a:cubicBezTo>
                    <a:pt x="140" y="163"/>
                    <a:pt x="137" y="160"/>
                    <a:pt x="134" y="157"/>
                  </a:cubicBezTo>
                  <a:cubicBezTo>
                    <a:pt x="124" y="147"/>
                    <a:pt x="114" y="138"/>
                    <a:pt x="104" y="127"/>
                  </a:cubicBezTo>
                  <a:cubicBezTo>
                    <a:pt x="103" y="125"/>
                    <a:pt x="101" y="125"/>
                    <a:pt x="99" y="127"/>
                  </a:cubicBezTo>
                  <a:cubicBezTo>
                    <a:pt x="69" y="141"/>
                    <a:pt x="35" y="132"/>
                    <a:pt x="18" y="103"/>
                  </a:cubicBezTo>
                  <a:cubicBezTo>
                    <a:pt x="0" y="74"/>
                    <a:pt x="11" y="33"/>
                    <a:pt x="43" y="18"/>
                  </a:cubicBezTo>
                  <a:cubicBezTo>
                    <a:pt x="79" y="0"/>
                    <a:pt x="122" y="20"/>
                    <a:pt x="130" y="59"/>
                  </a:cubicBezTo>
                  <a:cubicBezTo>
                    <a:pt x="134" y="74"/>
                    <a:pt x="132" y="88"/>
                    <a:pt x="125" y="101"/>
                  </a:cubicBezTo>
                  <a:cubicBezTo>
                    <a:pt x="123" y="104"/>
                    <a:pt x="123" y="106"/>
                    <a:pt x="126" y="108"/>
                  </a:cubicBezTo>
                  <a:cubicBezTo>
                    <a:pt x="138" y="121"/>
                    <a:pt x="151" y="133"/>
                    <a:pt x="163" y="146"/>
                  </a:cubicBezTo>
                  <a:close/>
                  <a:moveTo>
                    <a:pt x="109" y="72"/>
                  </a:moveTo>
                  <a:cubicBezTo>
                    <a:pt x="109" y="51"/>
                    <a:pt x="92" y="34"/>
                    <a:pt x="71" y="34"/>
                  </a:cubicBezTo>
                  <a:cubicBezTo>
                    <a:pt x="49" y="34"/>
                    <a:pt x="32" y="51"/>
                    <a:pt x="32" y="72"/>
                  </a:cubicBezTo>
                  <a:cubicBezTo>
                    <a:pt x="32" y="93"/>
                    <a:pt x="50" y="111"/>
                    <a:pt x="71" y="111"/>
                  </a:cubicBezTo>
                  <a:cubicBezTo>
                    <a:pt x="92" y="111"/>
                    <a:pt x="109" y="93"/>
                    <a:pt x="109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="" xmlns:a16="http://schemas.microsoft.com/office/drawing/2014/main" id="{9F36FDCF-5245-D145-9272-69F58834DC2F}"/>
                </a:ext>
              </a:extLst>
            </p:cNvPr>
            <p:cNvSpPr>
              <a:spLocks/>
            </p:cNvSpPr>
            <p:nvPr/>
          </p:nvSpPr>
          <p:spPr bwMode="gray">
            <a:xfrm>
              <a:off x="7846095" y="506235"/>
              <a:ext cx="42385" cy="138307"/>
            </a:xfrm>
            <a:custGeom>
              <a:avLst/>
              <a:gdLst>
                <a:gd name="T0" fmla="*/ 27 w 27"/>
                <a:gd name="T1" fmla="*/ 87 h 87"/>
                <a:gd name="T2" fmla="*/ 0 w 27"/>
                <a:gd name="T3" fmla="*/ 87 h 87"/>
                <a:gd name="T4" fmla="*/ 0 w 27"/>
                <a:gd name="T5" fmla="*/ 0 h 87"/>
                <a:gd name="T6" fmla="*/ 27 w 27"/>
                <a:gd name="T7" fmla="*/ 0 h 87"/>
                <a:gd name="T8" fmla="*/ 27 w 27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87">
                  <a:moveTo>
                    <a:pt x="27" y="87"/>
                  </a:moveTo>
                  <a:cubicBezTo>
                    <a:pt x="18" y="87"/>
                    <a:pt x="9" y="87"/>
                    <a:pt x="0" y="87"/>
                  </a:cubicBezTo>
                  <a:cubicBezTo>
                    <a:pt x="0" y="58"/>
                    <a:pt x="0" y="29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29"/>
                    <a:pt x="27" y="58"/>
                    <a:pt x="27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0">
              <a:extLst>
                <a:ext uri="{FF2B5EF4-FFF2-40B4-BE49-F238E27FC236}">
                  <a16:creationId xmlns="" xmlns:a16="http://schemas.microsoft.com/office/drawing/2014/main" id="{3EF3A5F6-EABD-0F46-BC85-9F81E908091C}"/>
                </a:ext>
              </a:extLst>
            </p:cNvPr>
            <p:cNvSpPr>
              <a:spLocks/>
            </p:cNvSpPr>
            <p:nvPr/>
          </p:nvSpPr>
          <p:spPr bwMode="gray">
            <a:xfrm>
              <a:off x="7785864" y="555312"/>
              <a:ext cx="42385" cy="89230"/>
            </a:xfrm>
            <a:custGeom>
              <a:avLst/>
              <a:gdLst>
                <a:gd name="T0" fmla="*/ 0 w 26"/>
                <a:gd name="T1" fmla="*/ 57 h 57"/>
                <a:gd name="T2" fmla="*/ 0 w 26"/>
                <a:gd name="T3" fmla="*/ 0 h 57"/>
                <a:gd name="T4" fmla="*/ 26 w 26"/>
                <a:gd name="T5" fmla="*/ 0 h 57"/>
                <a:gd name="T6" fmla="*/ 26 w 26"/>
                <a:gd name="T7" fmla="*/ 8 h 57"/>
                <a:gd name="T8" fmla="*/ 26 w 26"/>
                <a:gd name="T9" fmla="*/ 54 h 57"/>
                <a:gd name="T10" fmla="*/ 23 w 26"/>
                <a:gd name="T11" fmla="*/ 57 h 57"/>
                <a:gd name="T12" fmla="*/ 0 w 2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7">
                  <a:moveTo>
                    <a:pt x="0" y="57"/>
                  </a:moveTo>
                  <a:cubicBezTo>
                    <a:pt x="0" y="38"/>
                    <a:pt x="0" y="19"/>
                    <a:pt x="0" y="0"/>
                  </a:cubicBezTo>
                  <a:cubicBezTo>
                    <a:pt x="8" y="0"/>
                    <a:pt x="17" y="0"/>
                    <a:pt x="26" y="0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23"/>
                    <a:pt x="26" y="38"/>
                    <a:pt x="26" y="54"/>
                  </a:cubicBezTo>
                  <a:cubicBezTo>
                    <a:pt x="26" y="56"/>
                    <a:pt x="25" y="57"/>
                    <a:pt x="23" y="57"/>
                  </a:cubicBezTo>
                  <a:cubicBezTo>
                    <a:pt x="15" y="57"/>
                    <a:pt x="7" y="57"/>
                    <a:pt x="0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66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194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Illana Maze</cp:lastModifiedBy>
  <cp:revision>43</cp:revision>
  <cp:lastPrinted>2019-01-04T14:36:05Z</cp:lastPrinted>
  <dcterms:created xsi:type="dcterms:W3CDTF">2018-08-10T14:00:03Z</dcterms:created>
  <dcterms:modified xsi:type="dcterms:W3CDTF">2019-06-03T22:44:33Z</dcterms:modified>
</cp:coreProperties>
</file>