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05" r:id="rId2"/>
    <p:sldId id="325" r:id="rId3"/>
    <p:sldId id="328" r:id="rId4"/>
    <p:sldId id="319" r:id="rId5"/>
    <p:sldId id="33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2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003965"/>
    <a:srgbClr val="043668"/>
    <a:srgbClr val="444948"/>
    <a:srgbClr val="3A5D95"/>
    <a:srgbClr val="231F20"/>
    <a:srgbClr val="854C4C"/>
    <a:srgbClr val="FDFDFD"/>
    <a:srgbClr val="7278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3EEDE1-4549-46AB-8D01-992694BB15C1}" v="218" dt="2019-07-17T18:50:55.8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1" autoAdjust="0"/>
    <p:restoredTop sz="86181" autoAdjust="0"/>
  </p:normalViewPr>
  <p:slideViewPr>
    <p:cSldViewPr snapToGrid="0" snapToObjects="1">
      <p:cViewPr varScale="1">
        <p:scale>
          <a:sx n="99" d="100"/>
          <a:sy n="99" d="100"/>
        </p:scale>
        <p:origin x="1824" y="72"/>
      </p:cViewPr>
      <p:guideLst>
        <p:guide orient="horz" pos="2160"/>
        <p:guide pos="2880"/>
        <p:guide orient="horz" pos="226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 Adler" userId="ba9ce97f-9e22-49dd-843d-f8a02b82670c" providerId="ADAL" clId="{8079B833-DB4E-4174-9DFD-3CA85B69EB26}"/>
    <pc:docChg chg="custSel delSld modSld">
      <pc:chgData name="Loren Adler" userId="ba9ce97f-9e22-49dd-843d-f8a02b82670c" providerId="ADAL" clId="{8079B833-DB4E-4174-9DFD-3CA85B69EB26}" dt="2019-07-17T18:50:55.826" v="217" actId="20577"/>
      <pc:docMkLst>
        <pc:docMk/>
      </pc:docMkLst>
      <pc:sldChg chg="modSp">
        <pc:chgData name="Loren Adler" userId="ba9ce97f-9e22-49dd-843d-f8a02b82670c" providerId="ADAL" clId="{8079B833-DB4E-4174-9DFD-3CA85B69EB26}" dt="2019-07-17T18:50:29.570" v="215" actId="20577"/>
        <pc:sldMkLst>
          <pc:docMk/>
          <pc:sldMk cId="3386072558" sldId="305"/>
        </pc:sldMkLst>
        <pc:spChg chg="mod">
          <ac:chgData name="Loren Adler" userId="ba9ce97f-9e22-49dd-843d-f8a02b82670c" providerId="ADAL" clId="{8079B833-DB4E-4174-9DFD-3CA85B69EB26}" dt="2019-07-17T18:50:29.570" v="215" actId="20577"/>
          <ac:spMkLst>
            <pc:docMk/>
            <pc:sldMk cId="3386072558" sldId="305"/>
            <ac:spMk id="2" creationId="{00000000-0000-0000-0000-000000000000}"/>
          </ac:spMkLst>
        </pc:spChg>
        <pc:spChg chg="mod">
          <ac:chgData name="Loren Adler" userId="ba9ce97f-9e22-49dd-843d-f8a02b82670c" providerId="ADAL" clId="{8079B833-DB4E-4174-9DFD-3CA85B69EB26}" dt="2019-07-17T18:49:40.257" v="155" actId="20577"/>
          <ac:spMkLst>
            <pc:docMk/>
            <pc:sldMk cId="3386072558" sldId="305"/>
            <ac:spMk id="4" creationId="{00000000-0000-0000-0000-000000000000}"/>
          </ac:spMkLst>
        </pc:spChg>
      </pc:sldChg>
      <pc:sldChg chg="del">
        <pc:chgData name="Loren Adler" userId="ba9ce97f-9e22-49dd-843d-f8a02b82670c" providerId="ADAL" clId="{8079B833-DB4E-4174-9DFD-3CA85B69EB26}" dt="2019-07-17T17:54:55.113" v="2" actId="2696"/>
        <pc:sldMkLst>
          <pc:docMk/>
          <pc:sldMk cId="812027097" sldId="316"/>
        </pc:sldMkLst>
      </pc:sldChg>
      <pc:sldChg chg="modSp">
        <pc:chgData name="Loren Adler" userId="ba9ce97f-9e22-49dd-843d-f8a02b82670c" providerId="ADAL" clId="{8079B833-DB4E-4174-9DFD-3CA85B69EB26}" dt="2019-07-17T18:22:50.111" v="102" actId="20577"/>
        <pc:sldMkLst>
          <pc:docMk/>
          <pc:sldMk cId="126625809" sldId="319"/>
        </pc:sldMkLst>
        <pc:spChg chg="mod">
          <ac:chgData name="Loren Adler" userId="ba9ce97f-9e22-49dd-843d-f8a02b82670c" providerId="ADAL" clId="{8079B833-DB4E-4174-9DFD-3CA85B69EB26}" dt="2019-07-17T18:22:50.111" v="102" actId="20577"/>
          <ac:spMkLst>
            <pc:docMk/>
            <pc:sldMk cId="126625809" sldId="319"/>
            <ac:spMk id="3" creationId="{00000000-0000-0000-0000-000000000000}"/>
          </ac:spMkLst>
        </pc:spChg>
      </pc:sldChg>
      <pc:sldChg chg="del">
        <pc:chgData name="Loren Adler" userId="ba9ce97f-9e22-49dd-843d-f8a02b82670c" providerId="ADAL" clId="{8079B833-DB4E-4174-9DFD-3CA85B69EB26}" dt="2019-07-17T17:56:04.911" v="5" actId="2696"/>
        <pc:sldMkLst>
          <pc:docMk/>
          <pc:sldMk cId="3341301591" sldId="320"/>
        </pc:sldMkLst>
      </pc:sldChg>
      <pc:sldChg chg="del">
        <pc:chgData name="Loren Adler" userId="ba9ce97f-9e22-49dd-843d-f8a02b82670c" providerId="ADAL" clId="{8079B833-DB4E-4174-9DFD-3CA85B69EB26}" dt="2019-07-17T17:56:06.080" v="6" actId="2696"/>
        <pc:sldMkLst>
          <pc:docMk/>
          <pc:sldMk cId="3123823180" sldId="321"/>
        </pc:sldMkLst>
      </pc:sldChg>
      <pc:sldChg chg="del">
        <pc:chgData name="Loren Adler" userId="ba9ce97f-9e22-49dd-843d-f8a02b82670c" providerId="ADAL" clId="{8079B833-DB4E-4174-9DFD-3CA85B69EB26}" dt="2019-07-17T18:49:31.954" v="148" actId="2696"/>
        <pc:sldMkLst>
          <pc:docMk/>
          <pc:sldMk cId="2348418339" sldId="322"/>
        </pc:sldMkLst>
      </pc:sldChg>
      <pc:sldChg chg="del">
        <pc:chgData name="Loren Adler" userId="ba9ce97f-9e22-49dd-843d-f8a02b82670c" providerId="ADAL" clId="{8079B833-DB4E-4174-9DFD-3CA85B69EB26}" dt="2019-07-17T17:55:39.330" v="4" actId="2696"/>
        <pc:sldMkLst>
          <pc:docMk/>
          <pc:sldMk cId="2554973326" sldId="323"/>
        </pc:sldMkLst>
      </pc:sldChg>
      <pc:sldChg chg="del">
        <pc:chgData name="Loren Adler" userId="ba9ce97f-9e22-49dd-843d-f8a02b82670c" providerId="ADAL" clId="{8079B833-DB4E-4174-9DFD-3CA85B69EB26}" dt="2019-07-17T17:54:53.553" v="0" actId="2696"/>
        <pc:sldMkLst>
          <pc:docMk/>
          <pc:sldMk cId="3003236975" sldId="324"/>
        </pc:sldMkLst>
      </pc:sldChg>
      <pc:sldChg chg="modNotesTx">
        <pc:chgData name="Loren Adler" userId="ba9ce97f-9e22-49dd-843d-f8a02b82670c" providerId="ADAL" clId="{8079B833-DB4E-4174-9DFD-3CA85B69EB26}" dt="2019-07-17T18:50:55.826" v="217" actId="20577"/>
        <pc:sldMkLst>
          <pc:docMk/>
          <pc:sldMk cId="881586725" sldId="325"/>
        </pc:sldMkLst>
      </pc:sldChg>
      <pc:sldChg chg="del">
        <pc:chgData name="Loren Adler" userId="ba9ce97f-9e22-49dd-843d-f8a02b82670c" providerId="ADAL" clId="{8079B833-DB4E-4174-9DFD-3CA85B69EB26}" dt="2019-07-17T17:55:28.422" v="3" actId="2696"/>
        <pc:sldMkLst>
          <pc:docMk/>
          <pc:sldMk cId="4114218351" sldId="326"/>
        </pc:sldMkLst>
      </pc:sldChg>
      <pc:sldChg chg="del">
        <pc:chgData name="Loren Adler" userId="ba9ce97f-9e22-49dd-843d-f8a02b82670c" providerId="ADAL" clId="{8079B833-DB4E-4174-9DFD-3CA85B69EB26}" dt="2019-07-17T17:54:54.694" v="1" actId="2696"/>
        <pc:sldMkLst>
          <pc:docMk/>
          <pc:sldMk cId="141337268" sldId="327"/>
        </pc:sldMkLst>
      </pc:sldChg>
      <pc:sldChg chg="modSp modNotesTx">
        <pc:chgData name="Loren Adler" userId="ba9ce97f-9e22-49dd-843d-f8a02b82670c" providerId="ADAL" clId="{8079B833-DB4E-4174-9DFD-3CA85B69EB26}" dt="2019-07-17T18:50:44.148" v="216" actId="20577"/>
        <pc:sldMkLst>
          <pc:docMk/>
          <pc:sldMk cId="347167471" sldId="328"/>
        </pc:sldMkLst>
        <pc:spChg chg="mod">
          <ac:chgData name="Loren Adler" userId="ba9ce97f-9e22-49dd-843d-f8a02b82670c" providerId="ADAL" clId="{8079B833-DB4E-4174-9DFD-3CA85B69EB26}" dt="2019-07-17T18:24:53.676" v="128"/>
          <ac:spMkLst>
            <pc:docMk/>
            <pc:sldMk cId="347167471" sldId="328"/>
            <ac:spMk id="6" creationId="{B1A47E24-609B-4B5B-88D1-D7FE6A6F34F5}"/>
          </ac:spMkLst>
        </pc:spChg>
        <pc:spChg chg="mod">
          <ac:chgData name="Loren Adler" userId="ba9ce97f-9e22-49dd-843d-f8a02b82670c" providerId="ADAL" clId="{8079B833-DB4E-4174-9DFD-3CA85B69EB26}" dt="2019-07-17T18:25:22.826" v="147" actId="1076"/>
          <ac:spMkLst>
            <pc:docMk/>
            <pc:sldMk cId="347167471" sldId="328"/>
            <ac:spMk id="8" creationId="{391D0A51-4348-4707-A535-4096B0F5E49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Median in-network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Emergency medicine (99285: emergency visit)</c:v>
                </c:pt>
              </c:strCache>
            </c:strRef>
          </c:cat>
          <c:val>
            <c:numRef>
              <c:f>Sheet1!$B$2</c:f>
              <c:numCache>
                <c:formatCode>"$"#,##0</c:formatCode>
                <c:ptCount val="1"/>
                <c:pt idx="0">
                  <c:v>320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EE-4506-B83F-1855271498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80th Percentile of Charges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Emergency medicine (99285: emergency visit)</c:v>
                </c:pt>
              </c:strCache>
            </c:strRef>
          </c:cat>
          <c:val>
            <c:numRef>
              <c:f>Sheet1!$C$2</c:f>
              <c:numCache>
                <c:formatCode>"$"#,##0</c:formatCode>
                <c:ptCount val="1"/>
                <c:pt idx="0">
                  <c:v>1211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EE-4506-B83F-1855271498C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058447183"/>
        <c:axId val="1122416783"/>
      </c:barChart>
      <c:catAx>
        <c:axId val="10584471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2416783"/>
        <c:crosses val="autoZero"/>
        <c:auto val="1"/>
        <c:lblAlgn val="ctr"/>
        <c:lblOffset val="100"/>
        <c:noMultiLvlLbl val="0"/>
      </c:catAx>
      <c:valAx>
        <c:axId val="1122416783"/>
        <c:scaling>
          <c:orientation val="minMax"/>
        </c:scaling>
        <c:delete val="1"/>
        <c:axPos val="l"/>
        <c:numFmt formatCode="&quot;$&quot;#,##0" sourceLinked="1"/>
        <c:majorTickMark val="none"/>
        <c:minorTickMark val="none"/>
        <c:tickLblPos val="nextTo"/>
        <c:crossAx val="1058447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989961647547209E-2"/>
          <c:y val="0.100942214133212"/>
          <c:w val="0.93202007670490561"/>
          <c:h val="0.762426469730379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Median in-network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Sheet1!$A$3:$A$4</c:f>
              <c:strCache>
                <c:ptCount val="2"/>
                <c:pt idx="0">
                  <c:v>Radiology (71046: Radiologic chest exam)</c:v>
                </c:pt>
                <c:pt idx="1">
                  <c:v>Pathology (88305: Level 1V surgical pathology, gross &amp; microscopic examination)</c:v>
                </c:pt>
              </c:strCache>
            </c:strRef>
          </c:cat>
          <c:val>
            <c:numRef>
              <c:f>Sheet1!$B$3:$B$4</c:f>
              <c:numCache>
                <c:formatCode>"$"#,##0</c:formatCode>
                <c:ptCount val="2"/>
                <c:pt idx="0">
                  <c:v>36</c:v>
                </c:pt>
                <c:pt idx="1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79-4600-AA4A-FD9CC9FEA2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80th Percentile of Charges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Sheet1!$A$3:$A$4</c:f>
              <c:strCache>
                <c:ptCount val="2"/>
                <c:pt idx="0">
                  <c:v>Radiology (71046: Radiologic chest exam)</c:v>
                </c:pt>
                <c:pt idx="1">
                  <c:v>Pathology (88305: Level 1V surgical pathology, gross &amp; microscopic examination)</c:v>
                </c:pt>
              </c:strCache>
            </c:strRef>
          </c:cat>
          <c:val>
            <c:numRef>
              <c:f>Sheet1!$C$3:$C$4</c:f>
              <c:numCache>
                <c:formatCode>"$"#,##0</c:formatCode>
                <c:ptCount val="2"/>
                <c:pt idx="0">
                  <c:v>128</c:v>
                </c:pt>
                <c:pt idx="1">
                  <c:v>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79-4600-AA4A-FD9CC9FEA2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127856127"/>
        <c:axId val="1295581999"/>
      </c:barChart>
      <c:catAx>
        <c:axId val="11278561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5581999"/>
        <c:crosses val="autoZero"/>
        <c:auto val="1"/>
        <c:lblAlgn val="ctr"/>
        <c:lblOffset val="100"/>
        <c:noMultiLvlLbl val="0"/>
      </c:catAx>
      <c:valAx>
        <c:axId val="1295581999"/>
        <c:scaling>
          <c:orientation val="minMax"/>
        </c:scaling>
        <c:delete val="1"/>
        <c:axPos val="l"/>
        <c:numFmt formatCode="&quot;$&quot;#,##0" sourceLinked="1"/>
        <c:majorTickMark val="none"/>
        <c:minorTickMark val="none"/>
        <c:tickLblPos val="nextTo"/>
        <c:crossAx val="1127856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F664C-7607-B948-9C4E-EF16942B731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FFC5B-CCD4-BA4E-BA8E-1ABBA2CD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00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09B08-E694-0B40-998B-80425A3FBB2A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991F2-C8CD-7542-8767-F64088B30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96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991F2-C8CD-7542-8767-F64088B307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0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991F2-C8CD-7542-8767-F64088B307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31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991F2-C8CD-7542-8767-F64088B307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61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2736645" cy="6858000"/>
          </a:xfrm>
          <a:prstGeom prst="rect">
            <a:avLst/>
          </a:prstGeom>
          <a:solidFill>
            <a:srgbClr val="ECDD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ED0BC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2736645" cy="6858000"/>
          </a:xfrm>
          <a:prstGeom prst="rect">
            <a:avLst/>
          </a:prstGeom>
          <a:solidFill>
            <a:srgbClr val="003965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DED0B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365125" y="2720258"/>
            <a:ext cx="8434388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3004860" y="2893689"/>
            <a:ext cx="5732463" cy="1384165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8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Text Styles. This is a three line format for longer headlines.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3005138" y="4277854"/>
            <a:ext cx="5732462" cy="332779"/>
          </a:xfrm>
        </p:spPr>
        <p:txBody>
          <a:bodyPr/>
          <a:lstStyle>
            <a:lvl1pPr>
              <a:defRPr sz="14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/>
          </p:nvPr>
        </p:nvSpPr>
        <p:spPr>
          <a:xfrm>
            <a:off x="3005138" y="4570451"/>
            <a:ext cx="5732462" cy="1016000"/>
          </a:xfrm>
        </p:spPr>
        <p:txBody>
          <a:bodyPr/>
          <a:lstStyle>
            <a:lvl1pPr>
              <a:defRPr sz="1400" b="0" i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E593ED-9DE1-438D-B991-E0D21B94BAC9}"/>
              </a:ext>
            </a:extLst>
          </p:cNvPr>
          <p:cNvPicPr/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10" b="-706"/>
          <a:stretch/>
        </p:blipFill>
        <p:spPr>
          <a:xfrm>
            <a:off x="5215387" y="1552874"/>
            <a:ext cx="2518048" cy="7884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C8D738-EA43-47C2-9E69-9FE1FDB17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736" y="1775912"/>
            <a:ext cx="2194560" cy="27432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D355EBE-C209-42E2-84ED-0B6F15AB9314}"/>
              </a:ext>
            </a:extLst>
          </p:cNvPr>
          <p:cNvSpPr/>
          <p:nvPr userDrawn="1"/>
        </p:nvSpPr>
        <p:spPr>
          <a:xfrm>
            <a:off x="2878736" y="2223662"/>
            <a:ext cx="5732462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baseline="0" dirty="0">
                <a:solidFill>
                  <a:schemeClr val="accent6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USC-Brookings Schaeffer Initiative for Health Policy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674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2736645" cy="6858000"/>
          </a:xfrm>
          <a:prstGeom prst="rect">
            <a:avLst/>
          </a:prstGeom>
          <a:solidFill>
            <a:srgbClr val="ECDD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ED0BC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2736645" cy="6858000"/>
          </a:xfrm>
          <a:prstGeom prst="rect">
            <a:avLst/>
          </a:prstGeom>
          <a:solidFill>
            <a:srgbClr val="003965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DED0B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902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ody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3174" y="0"/>
            <a:ext cx="1367630" cy="6858000"/>
          </a:xfrm>
          <a:prstGeom prst="rect">
            <a:avLst/>
          </a:prstGeom>
          <a:solidFill>
            <a:srgbClr val="00396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ED0BC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969773" y="239210"/>
            <a:ext cx="4044837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i="1" baseline="0" dirty="0">
                <a:solidFill>
                  <a:schemeClr val="accent6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USC-Brookings Schaeffer Initiative for Health Policy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609162" y="6349485"/>
            <a:ext cx="21778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393B89-F025-1F43-900C-76A5C7FE9B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98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ody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425" y="259472"/>
            <a:ext cx="1485316" cy="424376"/>
          </a:xfrm>
          <a:prstGeom prst="rect">
            <a:avLst/>
          </a:prstGeom>
        </p:spPr>
      </p:pic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697957" y="1020720"/>
            <a:ext cx="7023290" cy="446693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/>
              <a:buNone/>
              <a:tabLst/>
              <a:defRPr sz="2200" b="1" i="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Headline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697957" y="1808703"/>
            <a:ext cx="7023290" cy="4942144"/>
          </a:xfrm>
        </p:spPr>
        <p:txBody>
          <a:bodyPr>
            <a:noAutofit/>
          </a:bodyPr>
          <a:lstStyle>
            <a:lvl1pPr>
              <a:defRPr sz="2200">
                <a:solidFill>
                  <a:srgbClr val="000000"/>
                </a:solidFill>
                <a:latin typeface="+mj-lt"/>
              </a:defRPr>
            </a:lvl1pPr>
            <a:lvl2pPr>
              <a:defRPr sz="2200">
                <a:solidFill>
                  <a:srgbClr val="000000"/>
                </a:solidFill>
                <a:latin typeface="+mj-lt"/>
              </a:defRPr>
            </a:lvl2pPr>
            <a:lvl3pPr>
              <a:defRPr sz="2200">
                <a:solidFill>
                  <a:srgbClr val="000000"/>
                </a:solidFill>
                <a:latin typeface="+mj-lt"/>
              </a:defRPr>
            </a:lvl3pPr>
            <a:lvl4pPr>
              <a:defRPr sz="2200">
                <a:solidFill>
                  <a:srgbClr val="000000"/>
                </a:solidFill>
                <a:latin typeface="+mj-lt"/>
              </a:defRPr>
            </a:lvl4pPr>
            <a:lvl5pPr>
              <a:defRPr sz="2200">
                <a:solidFill>
                  <a:srgbClr val="000000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3174" y="0"/>
            <a:ext cx="1367630" cy="6858000"/>
          </a:xfrm>
          <a:prstGeom prst="rect">
            <a:avLst/>
          </a:prstGeom>
          <a:solidFill>
            <a:srgbClr val="00396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ED0BC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300" y="251410"/>
            <a:ext cx="1682625" cy="41818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4969773" y="701418"/>
            <a:ext cx="4044837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i="1" baseline="0" dirty="0">
                <a:solidFill>
                  <a:schemeClr val="accent6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USC-Brookings Schaeffer Initiative for Health Policy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13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ody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46" y="6309294"/>
            <a:ext cx="1485316" cy="4243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06" y="6287932"/>
            <a:ext cx="1682625" cy="41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7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ody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5A65830-09D7-4260-8A8C-CFB6F478A8E2}"/>
              </a:ext>
            </a:extLst>
          </p:cNvPr>
          <p:cNvPicPr/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3" r="7778" b="7904"/>
          <a:stretch/>
        </p:blipFill>
        <p:spPr>
          <a:xfrm>
            <a:off x="6910918" y="39611"/>
            <a:ext cx="1888596" cy="61288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-3174" y="0"/>
            <a:ext cx="1367630" cy="6858000"/>
          </a:xfrm>
          <a:prstGeom prst="rect">
            <a:avLst/>
          </a:prstGeom>
          <a:solidFill>
            <a:srgbClr val="00396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ED0BC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754677" y="586937"/>
            <a:ext cx="4044837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i="1" baseline="0" dirty="0">
                <a:solidFill>
                  <a:schemeClr val="accent6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USC-Brookings Schaeffer Initiative for Health Policy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609162" y="6349485"/>
            <a:ext cx="21778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393B89-F025-1F43-900C-76A5C7FE9B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776223" y="1001068"/>
            <a:ext cx="7023290" cy="44669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 b="1" i="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Headline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776413" y="1698625"/>
            <a:ext cx="7023100" cy="44434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A0FE0A-5A32-4E82-8CD2-ACE074F737D3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946" y="265190"/>
            <a:ext cx="18288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17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650A7-CBE4-7B4F-A5EE-3E7F54FCF7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1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4" r:id="rId2"/>
    <p:sldLayoutId id="2147483699" r:id="rId3"/>
    <p:sldLayoutId id="2147483695" r:id="rId4"/>
    <p:sldLayoutId id="2147483696" r:id="rId5"/>
    <p:sldLayoutId id="2147483698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ct val="20000"/>
        </a:spcBef>
        <a:spcAft>
          <a:spcPts val="1200"/>
        </a:spcAft>
        <a:buFont typeface="Arial"/>
        <a:buNone/>
        <a:defRPr sz="1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630936" indent="-292608" algn="l" defTabSz="457200" rtl="0" eaLnBrk="1" latinLnBrk="0" hangingPunct="1">
        <a:spcBef>
          <a:spcPts val="576"/>
        </a:spcBef>
        <a:spcAft>
          <a:spcPts val="1200"/>
        </a:spcAft>
        <a:buSzPct val="125000"/>
        <a:buFont typeface="Arial" panose="020B0604020202020204" pitchFamily="34" charset="0"/>
        <a:buChar char="•"/>
        <a:defRPr sz="14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480"/>
        </a:spcBef>
        <a:spcAft>
          <a:spcPts val="1200"/>
        </a:spcAft>
        <a:buSzPct val="100000"/>
        <a:buFont typeface="Arial" panose="020B0604020202020204" pitchFamily="34" charset="0"/>
        <a:buChar char="‒"/>
        <a:defRPr sz="1400" b="1" kern="1200">
          <a:solidFill>
            <a:srgbClr val="000000"/>
          </a:solidFill>
          <a:latin typeface="+mn-lt"/>
          <a:ea typeface="+mn-ea"/>
          <a:cs typeface="+mn-cs"/>
        </a:defRPr>
      </a:lvl3pPr>
      <a:lvl4pPr marL="1657350" indent="-285750" algn="l" defTabSz="457200" rtl="0" eaLnBrk="1" latinLnBrk="0" hangingPunct="1">
        <a:spcBef>
          <a:spcPts val="24"/>
        </a:spcBef>
        <a:spcAft>
          <a:spcPts val="1200"/>
        </a:spcAft>
        <a:buFont typeface="Arial" panose="020B0604020202020204" pitchFamily="34" charset="0"/>
        <a:buChar char="•"/>
        <a:defRPr sz="1400" b="1" kern="1200">
          <a:solidFill>
            <a:srgbClr val="000000"/>
          </a:solidFill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ts val="24"/>
        </a:spcBef>
        <a:spcAft>
          <a:spcPts val="1200"/>
        </a:spcAft>
        <a:buFont typeface="Arial" panose="020B0604020202020204" pitchFamily="34" charset="0"/>
        <a:buChar char="‒"/>
        <a:defRPr sz="1400" b="1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Surprise </a:t>
            </a:r>
            <a:br>
              <a:rPr lang="en-US" dirty="0"/>
            </a:br>
            <a:r>
              <a:rPr lang="en-US" dirty="0"/>
              <a:t>Out-of-Network Billing Occurs and How to Stop 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Loren Adler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005137" y="4570451"/>
            <a:ext cx="5828761" cy="1016000"/>
          </a:xfrm>
        </p:spPr>
        <p:txBody>
          <a:bodyPr/>
          <a:lstStyle/>
          <a:p>
            <a:r>
              <a:rPr lang="en-US" dirty="0"/>
              <a:t>Associate Director, USC-Brookings Schaeffer Initiative for Health Policy</a:t>
            </a:r>
          </a:p>
          <a:p>
            <a:r>
              <a:rPr lang="en-US" i="0" dirty="0"/>
              <a:t>July 18, 2019</a:t>
            </a:r>
          </a:p>
        </p:txBody>
      </p:sp>
    </p:spTree>
    <p:extLst>
      <p:ext uri="{BB962C8B-B14F-4D97-AF65-F5344CB8AC3E}">
        <p14:creationId xmlns:p14="http://schemas.microsoft.com/office/powerpoint/2010/main" val="338607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776224" y="919197"/>
            <a:ext cx="7023290" cy="1742850"/>
          </a:xfrm>
        </p:spPr>
        <p:txBody>
          <a:bodyPr/>
          <a:lstStyle/>
          <a:p>
            <a:r>
              <a:rPr lang="en-US" sz="2400" dirty="0"/>
              <a:t>Physicians most commonly involved in surprise billing have the highest billed charges relative to Medicare rates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3299" y="2292715"/>
            <a:ext cx="696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Ratio of Charges to Medicare Allowed Amounts by Physician Type, 2016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256377"/>
              </p:ext>
            </p:extLst>
          </p:nvPr>
        </p:nvGraphicFramePr>
        <p:xfrm>
          <a:off x="1753299" y="2779833"/>
          <a:ext cx="6967992" cy="3175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47069">
                  <a:extLst>
                    <a:ext uri="{9D8B030D-6E8A-4147-A177-3AD203B41FA5}">
                      <a16:colId xmlns:a16="http://schemas.microsoft.com/office/drawing/2014/main" val="3715796826"/>
                    </a:ext>
                  </a:extLst>
                </a:gridCol>
                <a:gridCol w="1473641">
                  <a:extLst>
                    <a:ext uri="{9D8B030D-6E8A-4147-A177-3AD203B41FA5}">
                      <a16:colId xmlns:a16="http://schemas.microsoft.com/office/drawing/2014/main" val="927235521"/>
                    </a:ext>
                  </a:extLst>
                </a:gridCol>
                <a:gridCol w="1473641">
                  <a:extLst>
                    <a:ext uri="{9D8B030D-6E8A-4147-A177-3AD203B41FA5}">
                      <a16:colId xmlns:a16="http://schemas.microsoft.com/office/drawing/2014/main" val="4151254412"/>
                    </a:ext>
                  </a:extLst>
                </a:gridCol>
                <a:gridCol w="1473641">
                  <a:extLst>
                    <a:ext uri="{9D8B030D-6E8A-4147-A177-3AD203B41FA5}">
                      <a16:colId xmlns:a16="http://schemas.microsoft.com/office/drawing/2014/main" val="3362043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ill Sans MT" panose="020B0502020104020203" pitchFamily="34" charset="0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ill Sans MT" panose="020B0502020104020203" pitchFamily="34" charset="0"/>
                        </a:rPr>
                        <a:t>20</a:t>
                      </a:r>
                      <a:r>
                        <a:rPr lang="en-US" sz="1600" baseline="30000" dirty="0">
                          <a:latin typeface="Gill Sans MT" panose="020B0502020104020203" pitchFamily="34" charset="0"/>
                        </a:rPr>
                        <a:t>th</a:t>
                      </a:r>
                      <a:r>
                        <a:rPr lang="en-US" sz="1600" dirty="0">
                          <a:latin typeface="Gill Sans MT" panose="020B0502020104020203" pitchFamily="34" charset="0"/>
                        </a:rPr>
                        <a:t> Percentile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ill Sans MT" panose="020B0502020104020203" pitchFamily="34" charset="0"/>
                        </a:rPr>
                        <a:t>80</a:t>
                      </a:r>
                      <a:r>
                        <a:rPr lang="en-US" sz="1600" baseline="30000" dirty="0">
                          <a:latin typeface="Gill Sans MT" panose="020B0502020104020203" pitchFamily="34" charset="0"/>
                        </a:rPr>
                        <a:t>th</a:t>
                      </a:r>
                      <a:r>
                        <a:rPr lang="en-US" sz="1600" dirty="0">
                          <a:latin typeface="Gill Sans MT" panose="020B0502020104020203" pitchFamily="34" charset="0"/>
                        </a:rPr>
                        <a:t> Percentile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058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Gill Sans MT" panose="020B0502020104020203" pitchFamily="34" charset="0"/>
                        </a:rPr>
                        <a:t>Anesthesiology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5.51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2060"/>
                          </a:solidFill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11.08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929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Gill Sans MT" panose="020B0502020104020203" pitchFamily="34" charset="0"/>
                        </a:rPr>
                        <a:t>Emergency</a:t>
                      </a:r>
                      <a:r>
                        <a:rPr lang="en-US" sz="1600" b="0" baseline="0" dirty="0">
                          <a:solidFill>
                            <a:srgbClr val="002060"/>
                          </a:solidFill>
                          <a:latin typeface="Gill Sans MT" panose="020B0502020104020203" pitchFamily="34" charset="0"/>
                        </a:rPr>
                        <a:t> Medicine</a:t>
                      </a:r>
                      <a:endParaRPr lang="en-US" sz="1600" b="0" dirty="0">
                        <a:solidFill>
                          <a:srgbClr val="00206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4.65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2060"/>
                          </a:solidFill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2060"/>
                          </a:solidFill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7.50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073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Gill Sans MT" panose="020B0502020104020203" pitchFamily="34" charset="0"/>
                        </a:rPr>
                        <a:t>Diagnostic Radiology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2060"/>
                          </a:solidFill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2060"/>
                          </a:solidFill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8.03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95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Gill Sans MT" panose="020B0502020104020203" pitchFamily="34" charset="0"/>
                        </a:rPr>
                        <a:t>Pathology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2060"/>
                          </a:solidFill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3.43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2060"/>
                          </a:solidFill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5.10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400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rgbClr val="00206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204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Gill Sans MT" panose="020B0502020104020203" pitchFamily="34" charset="0"/>
                        </a:rPr>
                        <a:t>All Other Specialists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2060"/>
                          </a:solidFill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2.27</a:t>
                      </a:r>
                      <a:endParaRPr lang="en-US" sz="1600" b="0">
                        <a:solidFill>
                          <a:srgbClr val="002060"/>
                        </a:solidFill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2060"/>
                          </a:solidFill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1.46</a:t>
                      </a:r>
                      <a:endParaRPr lang="en-US" sz="1600" b="0">
                        <a:solidFill>
                          <a:srgbClr val="002060"/>
                        </a:solidFill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2060"/>
                          </a:solidFill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4.01</a:t>
                      </a:r>
                      <a:endParaRPr lang="en-US" sz="1600" b="0">
                        <a:solidFill>
                          <a:srgbClr val="002060"/>
                        </a:solidFill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0226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Gill Sans MT" panose="020B0502020104020203" pitchFamily="34" charset="0"/>
                        </a:rPr>
                        <a:t>All Primary</a:t>
                      </a:r>
                      <a:r>
                        <a:rPr lang="en-US" sz="1600" b="0" baseline="0" dirty="0">
                          <a:solidFill>
                            <a:srgbClr val="002060"/>
                          </a:solidFill>
                          <a:latin typeface="Gill Sans MT" panose="020B0502020104020203" pitchFamily="34" charset="0"/>
                        </a:rPr>
                        <a:t> Care</a:t>
                      </a:r>
                      <a:endParaRPr lang="en-US" sz="1600" b="0" dirty="0">
                        <a:solidFill>
                          <a:srgbClr val="00206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2060"/>
                          </a:solidFill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2060"/>
                          </a:solidFill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638004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28334" y="6055937"/>
            <a:ext cx="7119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Gill Sans MT" panose="020B0502020104020203" pitchFamily="34" charset="0"/>
              </a:rPr>
              <a:t>Source: Analysis of Medicare Provider Utilization and Payment Data: Physician and Other Supplier Public Use Files, calendar year 2016</a:t>
            </a:r>
          </a:p>
        </p:txBody>
      </p:sp>
    </p:spTree>
    <p:extLst>
      <p:ext uri="{BB962C8B-B14F-4D97-AF65-F5344CB8AC3E}">
        <p14:creationId xmlns:p14="http://schemas.microsoft.com/office/powerpoint/2010/main" val="88158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776223" y="1167711"/>
            <a:ext cx="7023290" cy="446693"/>
          </a:xfrm>
        </p:spPr>
        <p:txBody>
          <a:bodyPr/>
          <a:lstStyle/>
          <a:p>
            <a:r>
              <a:rPr lang="en-US" dirty="0"/>
              <a:t>This market failure affects all patients through high in-network rates   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1A47E24-609B-4B5B-88D1-D7FE6A6F34F5}"/>
              </a:ext>
            </a:extLst>
          </p:cNvPr>
          <p:cNvSpPr txBox="1">
            <a:spLocks/>
          </p:cNvSpPr>
          <p:nvPr/>
        </p:nvSpPr>
        <p:spPr>
          <a:xfrm>
            <a:off x="1776224" y="2073199"/>
            <a:ext cx="7023100" cy="3512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spcAft>
                <a:spcPts val="1200"/>
              </a:spcAft>
              <a:buFont typeface="Arial"/>
              <a:buNone/>
              <a:defRPr sz="1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30936" indent="-292608" algn="l" defTabSz="457200" rtl="0" eaLnBrk="1" latinLnBrk="0" hangingPunct="1">
              <a:spcBef>
                <a:spcPts val="576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48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‒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spcBef>
                <a:spcPts val="24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ts val="24"/>
              </a:spcBef>
              <a:spcAft>
                <a:spcPts val="1200"/>
              </a:spcAft>
              <a:buFont typeface="Arial" panose="020B0604020202020204" pitchFamily="34" charset="0"/>
              <a:buChar char="‒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Average contracted commercial payment rates:</a:t>
            </a:r>
          </a:p>
          <a:p>
            <a:pPr marL="745236" lvl="1" indent="-342900">
              <a:spcBef>
                <a:spcPts val="0"/>
              </a:spcBef>
              <a:spcAft>
                <a:spcPts val="600"/>
              </a:spcAft>
            </a:pPr>
            <a:r>
              <a:rPr lang="en-US" sz="1800" b="0" dirty="0"/>
              <a:t>Anesthesiologists ≈ </a:t>
            </a:r>
            <a:r>
              <a:rPr lang="en-US" sz="1800" b="0" dirty="0">
                <a:solidFill>
                  <a:srgbClr val="C00000"/>
                </a:solidFill>
              </a:rPr>
              <a:t>350%</a:t>
            </a:r>
            <a:r>
              <a:rPr lang="en-US" sz="1800" b="0" dirty="0">
                <a:solidFill>
                  <a:srgbClr val="FF0000"/>
                </a:solidFill>
              </a:rPr>
              <a:t> </a:t>
            </a:r>
            <a:r>
              <a:rPr lang="en-US" sz="1800" b="0" dirty="0"/>
              <a:t>of Medicare</a:t>
            </a:r>
          </a:p>
          <a:p>
            <a:pPr marL="745236" lvl="1" indent="-342900">
              <a:spcBef>
                <a:spcPts val="0"/>
              </a:spcBef>
              <a:spcAft>
                <a:spcPts val="600"/>
              </a:spcAft>
            </a:pPr>
            <a:r>
              <a:rPr lang="en-US" sz="1800" b="0" dirty="0"/>
              <a:t>Pathologists ≈ </a:t>
            </a:r>
            <a:r>
              <a:rPr lang="en-US" sz="1800" b="0" dirty="0">
                <a:solidFill>
                  <a:srgbClr val="C00000"/>
                </a:solidFill>
              </a:rPr>
              <a:t>350%</a:t>
            </a:r>
            <a:r>
              <a:rPr lang="en-US" sz="1800" b="0" dirty="0">
                <a:solidFill>
                  <a:srgbClr val="FF0000"/>
                </a:solidFill>
              </a:rPr>
              <a:t> </a:t>
            </a:r>
            <a:r>
              <a:rPr lang="en-US" sz="1800" b="0" dirty="0"/>
              <a:t>of Medicare</a:t>
            </a:r>
          </a:p>
          <a:p>
            <a:pPr marL="745236" lvl="1" indent="-342900">
              <a:spcBef>
                <a:spcPts val="0"/>
              </a:spcBef>
              <a:spcAft>
                <a:spcPts val="600"/>
              </a:spcAft>
            </a:pPr>
            <a:r>
              <a:rPr lang="en-US" sz="1800" b="0" dirty="0"/>
              <a:t>Emergency Medicine ≈ </a:t>
            </a:r>
            <a:r>
              <a:rPr lang="en-US" sz="1800" b="0" dirty="0">
                <a:solidFill>
                  <a:srgbClr val="C00000"/>
                </a:solidFill>
              </a:rPr>
              <a:t>300%</a:t>
            </a:r>
            <a:r>
              <a:rPr lang="en-US" sz="1800" b="0" dirty="0">
                <a:solidFill>
                  <a:srgbClr val="FF0000"/>
                </a:solidFill>
              </a:rPr>
              <a:t> </a:t>
            </a:r>
            <a:r>
              <a:rPr lang="en-US" sz="1800" b="0" dirty="0"/>
              <a:t>of Medicare</a:t>
            </a:r>
          </a:p>
          <a:p>
            <a:pPr marL="745236" lvl="1" indent="-342900">
              <a:spcBef>
                <a:spcPts val="0"/>
              </a:spcBef>
              <a:spcAft>
                <a:spcPts val="600"/>
              </a:spcAft>
            </a:pPr>
            <a:r>
              <a:rPr lang="en-US" sz="1800" b="0" dirty="0"/>
              <a:t>Radiologists ≈ </a:t>
            </a:r>
            <a:r>
              <a:rPr lang="en-US" sz="1800" b="0" dirty="0">
                <a:solidFill>
                  <a:srgbClr val="C00000"/>
                </a:solidFill>
              </a:rPr>
              <a:t>200% </a:t>
            </a:r>
            <a:r>
              <a:rPr lang="en-US" sz="1800" b="0" dirty="0"/>
              <a:t>of Medicare</a:t>
            </a:r>
          </a:p>
          <a:p>
            <a:pPr marL="745236" lvl="1" indent="-342900">
              <a:spcBef>
                <a:spcPts val="0"/>
              </a:spcBef>
              <a:spcAft>
                <a:spcPts val="1800"/>
              </a:spcAft>
            </a:pPr>
            <a:r>
              <a:rPr lang="en-US" sz="1800" b="0" dirty="0"/>
              <a:t>Average across all physicians ≈ </a:t>
            </a:r>
            <a:r>
              <a:rPr lang="en-US" sz="1800" b="0" dirty="0">
                <a:solidFill>
                  <a:srgbClr val="008000"/>
                </a:solidFill>
              </a:rPr>
              <a:t>125% </a:t>
            </a:r>
            <a:r>
              <a:rPr lang="en-US" sz="1800" b="0" dirty="0"/>
              <a:t>of Medicare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20FB3-E9B0-499F-BCFF-C0A501C1F506}"/>
              </a:ext>
            </a:extLst>
          </p:cNvPr>
          <p:cNvSpPr txBox="1"/>
          <p:nvPr/>
        </p:nvSpPr>
        <p:spPr>
          <a:xfrm>
            <a:off x="1923374" y="4173803"/>
            <a:ext cx="6398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C00000"/>
                </a:solidFill>
              </a:rPr>
              <a:t>Results in higher premiums for </a:t>
            </a:r>
            <a:r>
              <a:rPr lang="en-US" sz="2400" b="1" i="1" u="sng" dirty="0">
                <a:solidFill>
                  <a:srgbClr val="C00000"/>
                </a:solidFill>
              </a:rPr>
              <a:t>all</a:t>
            </a:r>
            <a:r>
              <a:rPr lang="en-US" sz="2400" b="1" i="1" dirty="0">
                <a:solidFill>
                  <a:srgbClr val="C00000"/>
                </a:solidFill>
              </a:rPr>
              <a:t> commercially-insured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1D0A51-4348-4707-A535-4096B0F5E49A}"/>
              </a:ext>
            </a:extLst>
          </p:cNvPr>
          <p:cNvSpPr txBox="1"/>
          <p:nvPr/>
        </p:nvSpPr>
        <p:spPr>
          <a:xfrm>
            <a:off x="1386038" y="6327085"/>
            <a:ext cx="5568841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050" b="1" dirty="0"/>
              <a:t>Sources:  </a:t>
            </a:r>
            <a:r>
              <a:rPr lang="en-US" sz="1050" dirty="0"/>
              <a:t>Stead and Merrick 2018; Trish et al. 2017; </a:t>
            </a:r>
            <a:r>
              <a:rPr lang="en-US" sz="1050" dirty="0" err="1"/>
              <a:t>MedPAC</a:t>
            </a:r>
            <a:r>
              <a:rPr lang="en-US" sz="1050" dirty="0"/>
              <a:t> 2017; Song 2019.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7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Billing Regulation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776413" y="1698625"/>
            <a:ext cx="7023100" cy="4519295"/>
          </a:xfrm>
        </p:spPr>
        <p:txBody>
          <a:bodyPr>
            <a:normAutofit/>
          </a:bodyPr>
          <a:lstStyle/>
          <a:p>
            <a:r>
              <a:rPr lang="en-US" dirty="0"/>
              <a:t>Three parts</a:t>
            </a:r>
          </a:p>
          <a:p>
            <a:pPr lvl="1"/>
            <a:r>
              <a:rPr lang="en-US" sz="1600" b="0" dirty="0"/>
              <a:t>Ban balance billing</a:t>
            </a:r>
          </a:p>
          <a:p>
            <a:pPr lvl="1"/>
            <a:r>
              <a:rPr lang="en-US" sz="1600" b="0" dirty="0"/>
              <a:t>Insurers treat OON care as in-network</a:t>
            </a:r>
          </a:p>
          <a:p>
            <a:pPr lvl="1"/>
            <a:r>
              <a:rPr lang="en-US" sz="1600" b="0" dirty="0"/>
              <a:t>Determine OON payment amount</a:t>
            </a:r>
          </a:p>
          <a:p>
            <a:r>
              <a:rPr lang="en-US" dirty="0"/>
              <a:t>Establishing the limit</a:t>
            </a:r>
          </a:p>
          <a:p>
            <a:pPr lvl="1"/>
            <a:r>
              <a:rPr lang="en-US" sz="1600" b="0" dirty="0"/>
              <a:t>Do not base on billed charges</a:t>
            </a:r>
          </a:p>
          <a:p>
            <a:pPr lvl="1"/>
            <a:r>
              <a:rPr lang="en-US" sz="1600" b="0" dirty="0"/>
              <a:t>Current contracted rates</a:t>
            </a:r>
          </a:p>
          <a:p>
            <a:pPr lvl="1"/>
            <a:r>
              <a:rPr lang="en-US" sz="1600" b="0" dirty="0"/>
              <a:t>Little risk of setting limit too low</a:t>
            </a:r>
          </a:p>
          <a:p>
            <a:pPr lvl="1"/>
            <a:r>
              <a:rPr lang="en-US" sz="1600" b="0" dirty="0"/>
              <a:t>Uneasy about arbitration, but same considerations apply</a:t>
            </a:r>
          </a:p>
        </p:txBody>
      </p:sp>
    </p:spTree>
    <p:extLst>
      <p:ext uri="{BB962C8B-B14F-4D97-AF65-F5344CB8AC3E}">
        <p14:creationId xmlns:p14="http://schemas.microsoft.com/office/powerpoint/2010/main" val="12662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814BF6-7361-44A2-A412-D62EB57968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76223" y="1001067"/>
            <a:ext cx="7023290" cy="446693"/>
          </a:xfrm>
        </p:spPr>
        <p:txBody>
          <a:bodyPr/>
          <a:lstStyle/>
          <a:p>
            <a:pPr algn="ctr"/>
            <a:r>
              <a:rPr lang="en-US" sz="2500" dirty="0"/>
              <a:t>Median In-Network Rates vs.</a:t>
            </a:r>
          </a:p>
          <a:p>
            <a:pPr algn="ctr"/>
            <a:r>
              <a:rPr lang="en-US" sz="2500" dirty="0"/>
              <a:t>80</a:t>
            </a:r>
            <a:r>
              <a:rPr lang="en-US" sz="2500" baseline="30000" dirty="0"/>
              <a:t>th</a:t>
            </a:r>
            <a:r>
              <a:rPr lang="en-US" sz="2500" dirty="0"/>
              <a:t> Percentile of Charges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0D5D44F-0AA8-46A4-978E-B57205A644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5372700"/>
              </p:ext>
            </p:extLst>
          </p:nvPr>
        </p:nvGraphicFramePr>
        <p:xfrm>
          <a:off x="1594811" y="1742131"/>
          <a:ext cx="3261109" cy="4083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D1810A5-5282-49E6-8191-AC4588354F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9188830"/>
              </p:ext>
            </p:extLst>
          </p:nvPr>
        </p:nvGraphicFramePr>
        <p:xfrm>
          <a:off x="4855920" y="1742131"/>
          <a:ext cx="4110037" cy="4285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1D79E3A-3571-4FEA-9951-3489A80040DC}"/>
              </a:ext>
            </a:extLst>
          </p:cNvPr>
          <p:cNvSpPr txBox="1"/>
          <p:nvPr/>
        </p:nvSpPr>
        <p:spPr>
          <a:xfrm>
            <a:off x="1684420" y="5819632"/>
            <a:ext cx="3744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Source: FAIR Health, 2018-19. Data are for New York state.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534968-BFC4-4271-9578-34B56DD69E48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20" y="6120021"/>
            <a:ext cx="1033272" cy="1645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845661-185E-472C-A262-022B0E8156B1}"/>
              </a:ext>
            </a:extLst>
          </p:cNvPr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39" y="6120021"/>
            <a:ext cx="1004586" cy="15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17698"/>
      </p:ext>
    </p:extLst>
  </p:cSld>
  <p:clrMapOvr>
    <a:masterClrMapping/>
  </p:clrMapOvr>
</p:sld>
</file>

<file path=ppt/theme/theme1.xml><?xml version="1.0" encoding="utf-8"?>
<a:theme xmlns:a="http://schemas.openxmlformats.org/drawingml/2006/main" name="Bullet Master">
  <a:themeElements>
    <a:clrScheme name="Custom 7">
      <a:dk1>
        <a:srgbClr val="053769"/>
      </a:dk1>
      <a:lt1>
        <a:srgbClr val="FFFFFF"/>
      </a:lt1>
      <a:dk2>
        <a:srgbClr val="0B0FD6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C00">
            <a:alpha val="86000"/>
          </a:srgbClr>
        </a:solidFill>
        <a:ln>
          <a:noFill/>
        </a:ln>
      </a:spPr>
      <a:bodyPr lIns="0" rIns="0" rtlCol="0" anchor="ctr"/>
      <a:lstStyle>
        <a:defPPr algn="ctr">
          <a:defRPr sz="2000" b="1" kern="0" spc="260" dirty="0" smtClean="0">
            <a:solidFill>
              <a:schemeClr val="bg1"/>
            </a:solidFill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chaeffer_2017" id="{5737E698-B698-46B3-AD84-C72805934C83}" vid="{D6BB5E0F-D0FE-4029-AE49-31397B43E4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10251</TotalTime>
  <Words>248</Words>
  <Application>Microsoft Office PowerPoint</Application>
  <PresentationFormat>On-screen Show (4:3)</PresentationFormat>
  <Paragraphs>59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Georgia</vt:lpstr>
      <vt:lpstr>Gill Sans MT</vt:lpstr>
      <vt:lpstr>Times New Roman</vt:lpstr>
      <vt:lpstr>Bullet Master</vt:lpstr>
      <vt:lpstr>Why Surprise  Out-of-Network Billing Occurs and How to Stop It</vt:lpstr>
      <vt:lpstr>PowerPoint Presentation</vt:lpstr>
      <vt:lpstr>PowerPoint Presentation</vt:lpstr>
      <vt:lpstr>PowerPoint Presentation</vt:lpstr>
      <vt:lpstr>PowerPoint Presentation</vt:lpstr>
    </vt:vector>
  </TitlesOfParts>
  <Company>USC Sol Price School of Public Policy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Hedt, Stephanie</dc:creator>
  <cp:lastModifiedBy>Loren Adler</cp:lastModifiedBy>
  <cp:revision>537</cp:revision>
  <dcterms:created xsi:type="dcterms:W3CDTF">2017-09-20T17:55:45Z</dcterms:created>
  <dcterms:modified xsi:type="dcterms:W3CDTF">2019-07-17T18:50:57Z</dcterms:modified>
</cp:coreProperties>
</file>