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2"/>
  </p:notesMasterIdLst>
  <p:handoutMasterIdLst>
    <p:handoutMasterId r:id="rId23"/>
  </p:handoutMasterIdLst>
  <p:sldIdLst>
    <p:sldId id="256" r:id="rId2"/>
    <p:sldId id="257" r:id="rId3"/>
    <p:sldId id="258" r:id="rId4"/>
    <p:sldId id="259" r:id="rId5"/>
    <p:sldId id="274" r:id="rId6"/>
    <p:sldId id="271" r:id="rId7"/>
    <p:sldId id="273" r:id="rId8"/>
    <p:sldId id="272" r:id="rId9"/>
    <p:sldId id="264" r:id="rId10"/>
    <p:sldId id="265" r:id="rId11"/>
    <p:sldId id="266" r:id="rId12"/>
    <p:sldId id="267" r:id="rId13"/>
    <p:sldId id="269" r:id="rId14"/>
    <p:sldId id="268" r:id="rId15"/>
    <p:sldId id="260" r:id="rId16"/>
    <p:sldId id="261" r:id="rId17"/>
    <p:sldId id="262" r:id="rId18"/>
    <p:sldId id="263" r:id="rId19"/>
    <p:sldId id="270" r:id="rId20"/>
    <p:sldId id="275" r:id="rId21"/>
  </p:sldIdLst>
  <p:sldSz cx="9144000" cy="6858000" type="screen4x3"/>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4" d="100"/>
          <a:sy n="114" d="100"/>
        </p:scale>
        <p:origin x="-1506" y="-1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6942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sz="quarter" idx="1"/>
          </p:nvPr>
        </p:nvSpPr>
        <p:spPr>
          <a:xfrm>
            <a:off x="4023092" y="0"/>
            <a:ext cx="3077739" cy="469424"/>
          </a:xfrm>
          <a:prstGeom prst="rect">
            <a:avLst/>
          </a:prstGeom>
        </p:spPr>
        <p:txBody>
          <a:bodyPr vert="horz" lIns="94229" tIns="47114" rIns="94229" bIns="47114" rtlCol="0"/>
          <a:lstStyle>
            <a:lvl1pPr algn="r">
              <a:defRPr sz="1200"/>
            </a:lvl1pPr>
          </a:lstStyle>
          <a:p>
            <a:fld id="{F897190F-4B28-4302-B722-BF18A58559BA}" type="datetimeFigureOut">
              <a:rPr lang="en-US" smtClean="0"/>
              <a:t>10/24/2019</a:t>
            </a:fld>
            <a:endParaRPr lang="en-US"/>
          </a:p>
        </p:txBody>
      </p:sp>
      <p:sp>
        <p:nvSpPr>
          <p:cNvPr id="4" name="Footer Placeholder 3"/>
          <p:cNvSpPr>
            <a:spLocks noGrp="1"/>
          </p:cNvSpPr>
          <p:nvPr>
            <p:ph type="ftr" sz="quarter" idx="2"/>
          </p:nvPr>
        </p:nvSpPr>
        <p:spPr>
          <a:xfrm>
            <a:off x="0" y="8917422"/>
            <a:ext cx="3077739" cy="469424"/>
          </a:xfrm>
          <a:prstGeom prst="rect">
            <a:avLst/>
          </a:prstGeom>
        </p:spPr>
        <p:txBody>
          <a:bodyPr vert="horz" lIns="94229" tIns="47114" rIns="94229" bIns="47114" rtlCol="0" anchor="b"/>
          <a:lstStyle>
            <a:lvl1pPr algn="l">
              <a:defRPr sz="1200"/>
            </a:lvl1pPr>
          </a:lstStyle>
          <a:p>
            <a:endParaRPr lang="en-US"/>
          </a:p>
        </p:txBody>
      </p:sp>
      <p:sp>
        <p:nvSpPr>
          <p:cNvPr id="5" name="Slide Number Placeholder 4"/>
          <p:cNvSpPr>
            <a:spLocks noGrp="1"/>
          </p:cNvSpPr>
          <p:nvPr>
            <p:ph type="sldNum" sz="quarter" idx="3"/>
          </p:nvPr>
        </p:nvSpPr>
        <p:spPr>
          <a:xfrm>
            <a:off x="4023092" y="8917422"/>
            <a:ext cx="3077739" cy="469424"/>
          </a:xfrm>
          <a:prstGeom prst="rect">
            <a:avLst/>
          </a:prstGeom>
        </p:spPr>
        <p:txBody>
          <a:bodyPr vert="horz" lIns="94229" tIns="47114" rIns="94229" bIns="47114" rtlCol="0" anchor="b"/>
          <a:lstStyle>
            <a:lvl1pPr algn="r">
              <a:defRPr sz="1200"/>
            </a:lvl1pPr>
          </a:lstStyle>
          <a:p>
            <a:fld id="{404D95AC-94C0-4537-BA3B-757F2691A3DC}" type="slidenum">
              <a:rPr lang="en-US" smtClean="0"/>
              <a:t>‹#›</a:t>
            </a:fld>
            <a:endParaRPr lang="en-US"/>
          </a:p>
        </p:txBody>
      </p:sp>
    </p:spTree>
    <p:extLst>
      <p:ext uri="{BB962C8B-B14F-4D97-AF65-F5344CB8AC3E}">
        <p14:creationId xmlns:p14="http://schemas.microsoft.com/office/powerpoint/2010/main" val="42184570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6942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69424"/>
          </a:xfrm>
          <a:prstGeom prst="rect">
            <a:avLst/>
          </a:prstGeom>
        </p:spPr>
        <p:txBody>
          <a:bodyPr vert="horz" lIns="94229" tIns="47114" rIns="94229" bIns="47114" rtlCol="0"/>
          <a:lstStyle>
            <a:lvl1pPr algn="r">
              <a:defRPr sz="1200"/>
            </a:lvl1pPr>
          </a:lstStyle>
          <a:p>
            <a:fld id="{F28AD7CF-0884-44B4-BB7B-F36F53C5AA21}" type="datetimeFigureOut">
              <a:rPr lang="en-US" smtClean="0"/>
              <a:t>10/24/2019</a:t>
            </a:fld>
            <a:endParaRPr lang="en-US"/>
          </a:p>
        </p:txBody>
      </p:sp>
      <p:sp>
        <p:nvSpPr>
          <p:cNvPr id="4" name="Slide Image Placeholder 3"/>
          <p:cNvSpPr>
            <a:spLocks noGrp="1" noRot="1" noChangeAspect="1"/>
          </p:cNvSpPr>
          <p:nvPr>
            <p:ph type="sldImg" idx="2"/>
          </p:nvPr>
        </p:nvSpPr>
        <p:spPr>
          <a:xfrm>
            <a:off x="1204913" y="704850"/>
            <a:ext cx="4692650" cy="3519488"/>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459526"/>
            <a:ext cx="5681980" cy="4224814"/>
          </a:xfrm>
          <a:prstGeom prst="rect">
            <a:avLst/>
          </a:prstGeom>
        </p:spPr>
        <p:txBody>
          <a:bodyPr vert="horz" lIns="94229" tIns="47114" rIns="94229" bIns="4711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917422"/>
            <a:ext cx="3077739" cy="469424"/>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69424"/>
          </a:xfrm>
          <a:prstGeom prst="rect">
            <a:avLst/>
          </a:prstGeom>
        </p:spPr>
        <p:txBody>
          <a:bodyPr vert="horz" lIns="94229" tIns="47114" rIns="94229" bIns="47114" rtlCol="0" anchor="b"/>
          <a:lstStyle>
            <a:lvl1pPr algn="r">
              <a:defRPr sz="1200"/>
            </a:lvl1pPr>
          </a:lstStyle>
          <a:p>
            <a:fld id="{0D043211-0A35-43AD-8244-5EE15F9E25D9}" type="slidenum">
              <a:rPr lang="en-US" smtClean="0"/>
              <a:t>‹#›</a:t>
            </a:fld>
            <a:endParaRPr lang="en-US"/>
          </a:p>
        </p:txBody>
      </p:sp>
    </p:spTree>
    <p:extLst>
      <p:ext uri="{BB962C8B-B14F-4D97-AF65-F5344CB8AC3E}">
        <p14:creationId xmlns:p14="http://schemas.microsoft.com/office/powerpoint/2010/main" val="4053731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043211-0A35-43AD-8244-5EE15F9E25D9}" type="slidenum">
              <a:rPr lang="en-US" smtClean="0"/>
              <a:t>1</a:t>
            </a:fld>
            <a:endParaRPr lang="en-US"/>
          </a:p>
        </p:txBody>
      </p:sp>
    </p:spTree>
    <p:extLst>
      <p:ext uri="{BB962C8B-B14F-4D97-AF65-F5344CB8AC3E}">
        <p14:creationId xmlns:p14="http://schemas.microsoft.com/office/powerpoint/2010/main" val="2813786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6C5E34F-B6A3-4D89-8DA9-5FB560B74B3F}" type="datetimeFigureOut">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AF755-99B9-41F6-A3D1-E32891A7B3BC}"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5E34F-B6A3-4D89-8DA9-5FB560B74B3F}" type="datetimeFigureOut">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AF755-99B9-41F6-A3D1-E32891A7B3B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E34F-B6A3-4D89-8DA9-5FB560B74B3F}" type="datetimeFigureOut">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AF755-99B9-41F6-A3D1-E32891A7B3B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5E34F-B6A3-4D89-8DA9-5FB560B74B3F}" type="datetimeFigureOut">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AF755-99B9-41F6-A3D1-E32891A7B3B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C5E34F-B6A3-4D89-8DA9-5FB560B74B3F}" type="datetimeFigureOut">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AF755-99B9-41F6-A3D1-E32891A7B3BC}"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6C5E34F-B6A3-4D89-8DA9-5FB560B74B3F}" type="datetimeFigureOut">
              <a:rPr lang="en-US" smtClean="0"/>
              <a:t>10/24/2019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4AF755-99B9-41F6-A3D1-E32891A7B3B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6C5E34F-B6A3-4D89-8DA9-5FB560B74B3F}" type="datetimeFigureOut">
              <a:rPr lang="en-US" smtClean="0"/>
              <a:t>10/24/2019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4AF755-99B9-41F6-A3D1-E32891A7B3BC}"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C5E34F-B6A3-4D89-8DA9-5FB560B74B3F}" type="datetimeFigureOut">
              <a:rPr lang="en-US" smtClean="0"/>
              <a:t>10/24/2019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4AF755-99B9-41F6-A3D1-E32891A7B3B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C5E34F-B6A3-4D89-8DA9-5FB560B74B3F}" type="datetimeFigureOut">
              <a:rPr lang="en-US" smtClean="0"/>
              <a:t>10/24/2019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4AF755-99B9-41F6-A3D1-E32891A7B3B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C5E34F-B6A3-4D89-8DA9-5FB560B74B3F}" type="datetimeFigureOut">
              <a:rPr lang="en-US" smtClean="0"/>
              <a:t>10/24/2019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4AF755-99B9-41F6-A3D1-E32891A7B3BC}"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C5E34F-B6A3-4D89-8DA9-5FB560B74B3F}" type="datetimeFigureOut">
              <a:rPr lang="en-US" smtClean="0"/>
              <a:t>10/24/2019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4AF755-99B9-41F6-A3D1-E32891A7B3B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C6C5E34F-B6A3-4D89-8DA9-5FB560B74B3F}" type="datetimeFigureOut">
              <a:rPr lang="en-US" smtClean="0"/>
              <a:t>10/24/2019</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F14AF755-99B9-41F6-A3D1-E32891A7B3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Strategic Planning for NAHU Chapters</a:t>
            </a:r>
            <a:endParaRPr lang="en-US" dirty="0"/>
          </a:p>
        </p:txBody>
      </p:sp>
      <p:sp>
        <p:nvSpPr>
          <p:cNvPr id="3" name="Subtitle 2"/>
          <p:cNvSpPr>
            <a:spLocks noGrp="1"/>
          </p:cNvSpPr>
          <p:nvPr>
            <p:ph type="subTitle" idx="1"/>
          </p:nvPr>
        </p:nvSpPr>
        <p:spPr/>
        <p:txBody>
          <a:bodyPr/>
          <a:lstStyle/>
          <a:p>
            <a:r>
              <a:rPr lang="en-US" dirty="0" smtClean="0"/>
              <a:t>October 23, 2019</a:t>
            </a:r>
          </a:p>
        </p:txBody>
      </p:sp>
      <p:pic>
        <p:nvPicPr>
          <p:cNvPr id="4" name="Picture 3" descr="NAHU Home Lin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6324600"/>
            <a:ext cx="1552575" cy="40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22639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90600"/>
          </a:xfrm>
        </p:spPr>
        <p:txBody>
          <a:bodyPr/>
          <a:lstStyle/>
          <a:p>
            <a:r>
              <a:rPr lang="en-US" dirty="0" smtClean="0"/>
              <a:t>Strategy Analysis</a:t>
            </a:r>
            <a:endParaRPr lang="en-US" dirty="0"/>
          </a:p>
        </p:txBody>
      </p:sp>
      <p:sp>
        <p:nvSpPr>
          <p:cNvPr id="3" name="Content Placeholder 2"/>
          <p:cNvSpPr>
            <a:spLocks noGrp="1"/>
          </p:cNvSpPr>
          <p:nvPr>
            <p:ph idx="1"/>
          </p:nvPr>
        </p:nvSpPr>
        <p:spPr>
          <a:xfrm>
            <a:off x="304800" y="1219200"/>
            <a:ext cx="8229600" cy="4876800"/>
          </a:xfrm>
        </p:spPr>
        <p:txBody>
          <a:bodyPr>
            <a:noAutofit/>
          </a:bodyPr>
          <a:lstStyle/>
          <a:p>
            <a:pPr>
              <a:buFont typeface="Wingdings" panose="05000000000000000000" pitchFamily="2" charset="2"/>
              <a:buChar char="v"/>
            </a:pPr>
            <a:r>
              <a:rPr lang="en-US" sz="2800" dirty="0" smtClean="0"/>
              <a:t>Sometimes we leave off this step of planning, and it can be a big mistake.</a:t>
            </a:r>
          </a:p>
          <a:p>
            <a:pPr>
              <a:buFont typeface="Wingdings" panose="05000000000000000000" pitchFamily="2" charset="2"/>
              <a:buChar char="v"/>
            </a:pPr>
            <a:r>
              <a:rPr lang="en-US" sz="2800" dirty="0" smtClean="0"/>
              <a:t>In fact, depending on your chapter, you may want to do this is a first step after developing your mission.</a:t>
            </a:r>
          </a:p>
          <a:p>
            <a:pPr>
              <a:buFont typeface="Wingdings" panose="05000000000000000000" pitchFamily="2" charset="2"/>
              <a:buChar char="v"/>
            </a:pPr>
            <a:r>
              <a:rPr lang="en-US" sz="2800" dirty="0" smtClean="0"/>
              <a:t>The simplest way to get started with this is to do a SWOT analysis.</a:t>
            </a:r>
          </a:p>
          <a:p>
            <a:pPr>
              <a:buFont typeface="Wingdings" panose="05000000000000000000" pitchFamily="2" charset="2"/>
              <a:buChar char="v"/>
            </a:pPr>
            <a:r>
              <a:rPr lang="en-US" sz="2800" dirty="0" smtClean="0"/>
              <a:t>SWOT analyzes strengths, weaknesses, opportunities, and threats.</a:t>
            </a:r>
            <a:endParaRPr lang="en-US" sz="2800" dirty="0"/>
          </a:p>
          <a:p>
            <a:pPr>
              <a:buFont typeface="Wingdings" panose="05000000000000000000" pitchFamily="2" charset="2"/>
              <a:buChar char="v"/>
            </a:pPr>
            <a:r>
              <a:rPr lang="en-US" sz="2800" dirty="0" smtClean="0"/>
              <a:t>It’s often helpful to split into teams each assigned to one of the four areas but it can also be done as one group.</a:t>
            </a:r>
            <a:endParaRPr lang="en-US" sz="2800" dirty="0"/>
          </a:p>
        </p:txBody>
      </p:sp>
      <p:pic>
        <p:nvPicPr>
          <p:cNvPr id="4" name="Picture 3" descr="NAHU Home Li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7600" y="6400800"/>
            <a:ext cx="1552575" cy="40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89608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Strengths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2800" dirty="0" smtClean="0"/>
              <a:t>This seems simple enough – what are the positive assets within your chapter</a:t>
            </a:r>
          </a:p>
          <a:p>
            <a:pPr>
              <a:buFont typeface="Wingdings" panose="05000000000000000000" pitchFamily="2" charset="2"/>
              <a:buChar char="v"/>
            </a:pPr>
            <a:r>
              <a:rPr lang="en-US" sz="2800" dirty="0" smtClean="0"/>
              <a:t>This doesn’t include the entire industry, just your chapter – what do you do best?</a:t>
            </a:r>
          </a:p>
          <a:p>
            <a:pPr>
              <a:buFont typeface="Wingdings" panose="05000000000000000000" pitchFamily="2" charset="2"/>
              <a:buChar char="v"/>
            </a:pPr>
            <a:r>
              <a:rPr lang="en-US" sz="2800" dirty="0" smtClean="0"/>
              <a:t>Maybe you have someone on your board that is well liked and respected, or some special talents from one or more people in the chapter, or have had some success in a particular area.</a:t>
            </a:r>
          </a:p>
          <a:p>
            <a:pPr>
              <a:buFont typeface="Wingdings" panose="05000000000000000000" pitchFamily="2" charset="2"/>
              <a:buChar char="v"/>
            </a:pPr>
            <a:r>
              <a:rPr lang="en-US" sz="2800" dirty="0" smtClean="0"/>
              <a:t>These are things you will be able to use to achieve other objectives later.</a:t>
            </a:r>
            <a:endParaRPr lang="en-US" sz="2800" dirty="0"/>
          </a:p>
        </p:txBody>
      </p:sp>
      <p:pic>
        <p:nvPicPr>
          <p:cNvPr id="4" name="Picture 3" descr="NAHU Home Li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7600" y="6324600"/>
            <a:ext cx="1552575" cy="40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37627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Weaknesses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2800" dirty="0" smtClean="0"/>
              <a:t>These are things that are not so good about your chapter.</a:t>
            </a:r>
          </a:p>
          <a:p>
            <a:pPr>
              <a:buFont typeface="Wingdings" panose="05000000000000000000" pitchFamily="2" charset="2"/>
              <a:buChar char="v"/>
            </a:pPr>
            <a:r>
              <a:rPr lang="en-US" sz="2800" dirty="0" smtClean="0"/>
              <a:t>Perhaps you don’t have enough people volunteering to be on a committee or on the board.</a:t>
            </a:r>
          </a:p>
          <a:p>
            <a:pPr>
              <a:buFont typeface="Wingdings" panose="05000000000000000000" pitchFamily="2" charset="2"/>
              <a:buChar char="v"/>
            </a:pPr>
            <a:r>
              <a:rPr lang="en-US" sz="2800" dirty="0" smtClean="0"/>
              <a:t>Maybe you have seen membership drop.</a:t>
            </a:r>
          </a:p>
          <a:p>
            <a:pPr>
              <a:buFont typeface="Wingdings" panose="05000000000000000000" pitchFamily="2" charset="2"/>
              <a:buChar char="v"/>
            </a:pPr>
            <a:r>
              <a:rPr lang="en-US" sz="2800" dirty="0" smtClean="0"/>
              <a:t>There may be a group of brokers in your community that is non-responsive to your outreach.</a:t>
            </a:r>
            <a:endParaRPr lang="en-US" sz="2800" dirty="0"/>
          </a:p>
        </p:txBody>
      </p:sp>
      <p:pic>
        <p:nvPicPr>
          <p:cNvPr id="4" name="Picture 3" descr="NAHU Home Li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6400800"/>
            <a:ext cx="1552575" cy="40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8236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2800" dirty="0" smtClean="0"/>
              <a:t>Threats are negative elements outside of your chapter.</a:t>
            </a:r>
          </a:p>
          <a:p>
            <a:pPr>
              <a:buFont typeface="Wingdings" panose="05000000000000000000" pitchFamily="2" charset="2"/>
              <a:buChar char="v"/>
            </a:pPr>
            <a:r>
              <a:rPr lang="en-US" sz="2800" dirty="0" smtClean="0"/>
              <a:t>For example the same legislation that presents an opportunity is also a threat.  </a:t>
            </a:r>
          </a:p>
          <a:p>
            <a:pPr>
              <a:buFont typeface="Wingdings" panose="05000000000000000000" pitchFamily="2" charset="2"/>
              <a:buChar char="v"/>
            </a:pPr>
            <a:r>
              <a:rPr lang="en-US" sz="2800" dirty="0" smtClean="0"/>
              <a:t>A common threat is lack of funding because typical sponsors may have reduced budgets.</a:t>
            </a:r>
          </a:p>
          <a:p>
            <a:pPr>
              <a:buFont typeface="Wingdings" panose="05000000000000000000" pitchFamily="2" charset="2"/>
              <a:buChar char="v"/>
            </a:pPr>
            <a:r>
              <a:rPr lang="en-US" sz="2800" dirty="0" smtClean="0"/>
              <a:t>Or recent mergers and acquisitions beyond your control may have caused membership problems.</a:t>
            </a:r>
            <a:endParaRPr lang="en-US" sz="2800" dirty="0"/>
          </a:p>
        </p:txBody>
      </p:sp>
      <p:pic>
        <p:nvPicPr>
          <p:cNvPr id="4" name="Picture 3" descr="NAHU Home Li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6324600"/>
            <a:ext cx="1552575" cy="40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28126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Opportunities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2800" dirty="0" smtClean="0"/>
              <a:t>These are things outside of your chapter but within your reach.</a:t>
            </a:r>
          </a:p>
          <a:p>
            <a:pPr>
              <a:buFont typeface="Wingdings" panose="05000000000000000000" pitchFamily="2" charset="2"/>
              <a:buChar char="v"/>
            </a:pPr>
            <a:r>
              <a:rPr lang="en-US" sz="2800" dirty="0" smtClean="0"/>
              <a:t>Even things that may seem negative, such as legislation that is undesirable, can be opportunities to show the value your chapter can bring.</a:t>
            </a:r>
          </a:p>
          <a:p>
            <a:pPr>
              <a:buFont typeface="Wingdings" panose="05000000000000000000" pitchFamily="2" charset="2"/>
              <a:buChar char="v"/>
            </a:pPr>
            <a:r>
              <a:rPr lang="en-US" sz="2800" dirty="0" smtClean="0"/>
              <a:t>Thing big when you think about opportunities.</a:t>
            </a:r>
            <a:endParaRPr lang="en-US" sz="2800" dirty="0"/>
          </a:p>
        </p:txBody>
      </p:sp>
      <p:pic>
        <p:nvPicPr>
          <p:cNvPr id="4" name="Picture 3" descr="NAHU Home Li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6324600"/>
            <a:ext cx="1552575" cy="40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70427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Goals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2800" dirty="0" smtClean="0"/>
              <a:t>Goals must be effective and to be effective, they must be SMART goals.</a:t>
            </a:r>
          </a:p>
          <a:p>
            <a:pPr>
              <a:buFont typeface="Wingdings" panose="05000000000000000000" pitchFamily="2" charset="2"/>
              <a:buChar char="v"/>
            </a:pPr>
            <a:r>
              <a:rPr lang="en-US" sz="2800" dirty="0" smtClean="0"/>
              <a:t>A SMART goal is:</a:t>
            </a:r>
          </a:p>
          <a:p>
            <a:pPr lvl="1"/>
            <a:r>
              <a:rPr lang="en-US" sz="2800" b="1" dirty="0" smtClean="0">
                <a:solidFill>
                  <a:schemeClr val="tx2"/>
                </a:solidFill>
              </a:rPr>
              <a:t>S</a:t>
            </a:r>
            <a:r>
              <a:rPr lang="en-US" sz="2800" dirty="0" smtClean="0"/>
              <a:t>pecific</a:t>
            </a:r>
          </a:p>
          <a:p>
            <a:pPr lvl="1"/>
            <a:r>
              <a:rPr lang="en-US" sz="2800" b="1" dirty="0" smtClean="0">
                <a:solidFill>
                  <a:schemeClr val="tx2"/>
                </a:solidFill>
              </a:rPr>
              <a:t>M</a:t>
            </a:r>
            <a:r>
              <a:rPr lang="en-US" sz="2800" dirty="0" smtClean="0"/>
              <a:t>easurable</a:t>
            </a:r>
          </a:p>
          <a:p>
            <a:pPr lvl="1"/>
            <a:r>
              <a:rPr lang="en-US" sz="2800" b="1" dirty="0" smtClean="0">
                <a:solidFill>
                  <a:schemeClr val="tx2"/>
                </a:solidFill>
              </a:rPr>
              <a:t>A</a:t>
            </a:r>
            <a:r>
              <a:rPr lang="en-US" sz="2800" dirty="0" smtClean="0"/>
              <a:t>chievable and </a:t>
            </a:r>
            <a:r>
              <a:rPr lang="en-US" sz="2800" b="1" dirty="0" smtClean="0">
                <a:solidFill>
                  <a:schemeClr val="tx2"/>
                </a:solidFill>
              </a:rPr>
              <a:t>A</a:t>
            </a:r>
            <a:r>
              <a:rPr lang="en-US" sz="2800" dirty="0" smtClean="0"/>
              <a:t>ssignable</a:t>
            </a:r>
          </a:p>
          <a:p>
            <a:pPr lvl="1"/>
            <a:r>
              <a:rPr lang="en-US" sz="2800" b="1" dirty="0" smtClean="0">
                <a:solidFill>
                  <a:schemeClr val="tx2"/>
                </a:solidFill>
              </a:rPr>
              <a:t>R</a:t>
            </a:r>
            <a:r>
              <a:rPr lang="en-US" sz="2800" dirty="0" smtClean="0"/>
              <a:t>elevant to the Mission and </a:t>
            </a:r>
            <a:r>
              <a:rPr lang="en-US" sz="2800" b="1" dirty="0" smtClean="0">
                <a:solidFill>
                  <a:schemeClr val="tx2"/>
                </a:solidFill>
              </a:rPr>
              <a:t>R</a:t>
            </a:r>
            <a:r>
              <a:rPr lang="en-US" sz="2800" dirty="0" smtClean="0"/>
              <a:t>ealistic</a:t>
            </a:r>
          </a:p>
          <a:p>
            <a:pPr lvl="1"/>
            <a:r>
              <a:rPr lang="en-US" sz="2800" dirty="0" smtClean="0"/>
              <a:t>Has a </a:t>
            </a:r>
            <a:r>
              <a:rPr lang="en-US" sz="2800" b="1" dirty="0" smtClean="0">
                <a:solidFill>
                  <a:schemeClr val="tx2"/>
                </a:solidFill>
              </a:rPr>
              <a:t>T</a:t>
            </a:r>
            <a:r>
              <a:rPr lang="en-US" sz="2800" dirty="0" smtClean="0"/>
              <a:t>ime frame for achievement</a:t>
            </a:r>
          </a:p>
          <a:p>
            <a:pPr lvl="1"/>
            <a:endParaRPr lang="en-US" sz="2800" dirty="0"/>
          </a:p>
        </p:txBody>
      </p:sp>
      <p:pic>
        <p:nvPicPr>
          <p:cNvPr id="4" name="Picture 3" descr="NAHU Home Li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7600" y="6324600"/>
            <a:ext cx="1552575" cy="40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09635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Suggested </a:t>
            </a:r>
            <a:r>
              <a:rPr lang="en-US" dirty="0"/>
              <a:t>F</a:t>
            </a:r>
            <a:r>
              <a:rPr lang="en-US" dirty="0" smtClean="0"/>
              <a:t>ramework for Goals</a:t>
            </a:r>
            <a:endParaRPr lang="en-US" dirty="0"/>
          </a:p>
        </p:txBody>
      </p:sp>
      <p:sp>
        <p:nvSpPr>
          <p:cNvPr id="3" name="Content Placeholder 2"/>
          <p:cNvSpPr>
            <a:spLocks noGrp="1"/>
          </p:cNvSpPr>
          <p:nvPr>
            <p:ph idx="1"/>
          </p:nvPr>
        </p:nvSpPr>
        <p:spPr>
          <a:xfrm>
            <a:off x="457200" y="1828800"/>
            <a:ext cx="8229600" cy="4876800"/>
          </a:xfrm>
        </p:spPr>
        <p:txBody>
          <a:bodyPr>
            <a:normAutofit/>
          </a:bodyPr>
          <a:lstStyle/>
          <a:p>
            <a:pPr>
              <a:buFont typeface="Wingdings" panose="05000000000000000000" pitchFamily="2" charset="2"/>
              <a:buChar char="v"/>
            </a:pPr>
            <a:r>
              <a:rPr lang="en-US" sz="2800" dirty="0" smtClean="0"/>
              <a:t>Your goals should be very specific to your chapter </a:t>
            </a:r>
          </a:p>
          <a:p>
            <a:pPr>
              <a:buFont typeface="Wingdings" panose="05000000000000000000" pitchFamily="2" charset="2"/>
              <a:buChar char="v"/>
            </a:pPr>
            <a:r>
              <a:rPr lang="en-US" sz="2800" dirty="0" smtClean="0"/>
              <a:t>Many chapters use the Pacesetter or Landmark awards to plan their chapter’s year and activities</a:t>
            </a:r>
          </a:p>
          <a:p>
            <a:pPr>
              <a:buFont typeface="Wingdings" panose="05000000000000000000" pitchFamily="2" charset="2"/>
              <a:buChar char="v"/>
            </a:pPr>
            <a:r>
              <a:rPr lang="en-US" sz="2800" dirty="0" smtClean="0"/>
              <a:t>These awards were designed to achieve the best functioning chapters</a:t>
            </a:r>
            <a:endParaRPr lang="en-US" sz="2800" dirty="0"/>
          </a:p>
        </p:txBody>
      </p:sp>
      <p:pic>
        <p:nvPicPr>
          <p:cNvPr id="4" name="Picture 3" descr="NAHU Home Li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6405340"/>
            <a:ext cx="1552575" cy="40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98691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2800" dirty="0" smtClean="0"/>
              <a:t>As an example, both Pacesetter and Landmark give points for sending members to the Annual Convention and Capitol Conference</a:t>
            </a:r>
          </a:p>
          <a:p>
            <a:pPr>
              <a:buFont typeface="Wingdings" panose="05000000000000000000" pitchFamily="2" charset="2"/>
              <a:buChar char="v"/>
            </a:pPr>
            <a:r>
              <a:rPr lang="en-US" sz="2800" dirty="0" smtClean="0"/>
              <a:t>Sending members to these events helps them better understand NAHU, makes them more likely to continue membership, and prepares them for chapter leadership positions</a:t>
            </a:r>
          </a:p>
          <a:p>
            <a:pPr>
              <a:buFont typeface="Wingdings" panose="05000000000000000000" pitchFamily="2" charset="2"/>
              <a:buChar char="v"/>
            </a:pPr>
            <a:r>
              <a:rPr lang="en-US" sz="2800" dirty="0" smtClean="0"/>
              <a:t>A list of Pacesetter and Landmark goals is included as a resource with this PowerPoint.</a:t>
            </a:r>
            <a:endParaRPr lang="en-US" sz="2800" dirty="0"/>
          </a:p>
        </p:txBody>
      </p:sp>
      <p:pic>
        <p:nvPicPr>
          <p:cNvPr id="4" name="Picture 3" descr="NAHU Home Li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6324600"/>
            <a:ext cx="1552575" cy="40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2770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Goals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dirty="0" smtClean="0"/>
              <a:t>Although Pacesetter and Landmark are a good start, the most important thing is to make the goals appropriate for what your chapter deems to be most important.  </a:t>
            </a:r>
          </a:p>
          <a:p>
            <a:pPr>
              <a:buFont typeface="Wingdings" panose="05000000000000000000" pitchFamily="2" charset="2"/>
              <a:buChar char="v"/>
            </a:pPr>
            <a:r>
              <a:rPr lang="en-US" dirty="0" smtClean="0"/>
              <a:t>Each chapter, while having similarities to others, has its own unique characteristics.</a:t>
            </a:r>
          </a:p>
          <a:p>
            <a:pPr>
              <a:buFont typeface="Wingdings" panose="05000000000000000000" pitchFamily="2" charset="2"/>
              <a:buChar char="v"/>
            </a:pPr>
            <a:r>
              <a:rPr lang="en-US" dirty="0" smtClean="0"/>
              <a:t>As a part of your goals, think about who your members are and those you would like to be members who aren’t now.</a:t>
            </a:r>
          </a:p>
          <a:p>
            <a:pPr lvl="1">
              <a:buFont typeface="Wingdings" panose="05000000000000000000" pitchFamily="2" charset="2"/>
              <a:buChar char="§"/>
            </a:pPr>
            <a:r>
              <a:rPr lang="en-US" dirty="0" smtClean="0"/>
              <a:t>What are their needs, motivations and characteristics?</a:t>
            </a:r>
          </a:p>
          <a:p>
            <a:pPr lvl="1">
              <a:buFont typeface="Wingdings" panose="05000000000000000000" pitchFamily="2" charset="2"/>
              <a:buChar char="§"/>
            </a:pPr>
            <a:r>
              <a:rPr lang="en-US" dirty="0" smtClean="0"/>
              <a:t>How do we provide value to them?</a:t>
            </a:r>
          </a:p>
          <a:p>
            <a:pPr lvl="1">
              <a:buFont typeface="Wingdings" panose="05000000000000000000" pitchFamily="2" charset="2"/>
              <a:buChar char="§"/>
            </a:pPr>
            <a:r>
              <a:rPr lang="en-US" dirty="0" smtClean="0"/>
              <a:t>Where do we need to improve?</a:t>
            </a:r>
          </a:p>
        </p:txBody>
      </p:sp>
      <p:pic>
        <p:nvPicPr>
          <p:cNvPr id="4" name="Picture 3" descr="NAHU Home Li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6324600"/>
            <a:ext cx="1552575" cy="40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89111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Goals</a:t>
            </a:r>
            <a:endParaRPr lang="en-US" dirty="0"/>
          </a:p>
        </p:txBody>
      </p:sp>
      <p:sp>
        <p:nvSpPr>
          <p:cNvPr id="3" name="Content Placeholder 2"/>
          <p:cNvSpPr>
            <a:spLocks noGrp="1"/>
          </p:cNvSpPr>
          <p:nvPr>
            <p:ph idx="1"/>
          </p:nvPr>
        </p:nvSpPr>
        <p:spPr>
          <a:xfrm>
            <a:off x="381000" y="1371600"/>
            <a:ext cx="8305800" cy="5334000"/>
          </a:xfrm>
        </p:spPr>
        <p:txBody>
          <a:bodyPr>
            <a:normAutofit lnSpcReduction="10000"/>
          </a:bodyPr>
          <a:lstStyle/>
          <a:p>
            <a:pPr>
              <a:buFont typeface="Wingdings" panose="05000000000000000000" pitchFamily="2" charset="2"/>
              <a:buChar char="v"/>
            </a:pPr>
            <a:r>
              <a:rPr lang="en-US" sz="2800" dirty="0" smtClean="0"/>
              <a:t>Sometimes in developing goals we overlook some basic functions, which is a mistake.</a:t>
            </a:r>
          </a:p>
          <a:p>
            <a:pPr>
              <a:buFont typeface="Wingdings" panose="05000000000000000000" pitchFamily="2" charset="2"/>
              <a:buChar char="v"/>
            </a:pPr>
            <a:r>
              <a:rPr lang="en-US" sz="2800" dirty="0" smtClean="0"/>
              <a:t>Be sure to include things like:</a:t>
            </a:r>
          </a:p>
          <a:p>
            <a:pPr lvl="1">
              <a:buFont typeface="Wingdings" panose="05000000000000000000" pitchFamily="2" charset="2"/>
              <a:buChar char="§"/>
            </a:pPr>
            <a:r>
              <a:rPr lang="en-US" sz="2400" dirty="0" smtClean="0"/>
              <a:t>The scope, number and types of programs you will have and where these will be held</a:t>
            </a:r>
          </a:p>
          <a:p>
            <a:pPr lvl="1">
              <a:buFont typeface="Wingdings" panose="05000000000000000000" pitchFamily="2" charset="2"/>
              <a:buChar char="§"/>
            </a:pPr>
            <a:r>
              <a:rPr lang="en-US" sz="2400" dirty="0" smtClean="0"/>
              <a:t>Any service projects you will be a part of</a:t>
            </a:r>
          </a:p>
          <a:p>
            <a:pPr lvl="1">
              <a:buFont typeface="Wingdings" panose="05000000000000000000" pitchFamily="2" charset="2"/>
              <a:buChar char="§"/>
            </a:pPr>
            <a:r>
              <a:rPr lang="en-US" sz="2400" dirty="0" smtClean="0"/>
              <a:t>How you will be involved legislatively and with your Department of Insurance, both in your state and nationally</a:t>
            </a:r>
          </a:p>
          <a:p>
            <a:pPr lvl="1">
              <a:buFont typeface="Wingdings" panose="05000000000000000000" pitchFamily="2" charset="2"/>
              <a:buChar char="§"/>
            </a:pPr>
            <a:r>
              <a:rPr lang="en-US" sz="2400" dirty="0" smtClean="0"/>
              <a:t>How you will be involved with the Media</a:t>
            </a:r>
          </a:p>
          <a:p>
            <a:pPr lvl="1">
              <a:buFont typeface="Wingdings" panose="05000000000000000000" pitchFamily="2" charset="2"/>
              <a:buChar char="§"/>
            </a:pPr>
            <a:r>
              <a:rPr lang="en-US" sz="2400" dirty="0" smtClean="0"/>
              <a:t>How you will brand yourself</a:t>
            </a:r>
          </a:p>
          <a:p>
            <a:pPr lvl="1">
              <a:buFont typeface="Wingdings" panose="05000000000000000000" pitchFamily="2" charset="2"/>
              <a:buChar char="§"/>
            </a:pPr>
            <a:r>
              <a:rPr lang="en-US" sz="2400" dirty="0" smtClean="0"/>
              <a:t>How you will develop resources of all kinds</a:t>
            </a:r>
          </a:p>
          <a:p>
            <a:pPr lvl="1">
              <a:buFont typeface="Wingdings" panose="05000000000000000000" pitchFamily="2" charset="2"/>
              <a:buChar char="§"/>
            </a:pPr>
            <a:r>
              <a:rPr lang="en-US" sz="2400" dirty="0" smtClean="0"/>
              <a:t>How you will grow membership</a:t>
            </a:r>
          </a:p>
          <a:p>
            <a:pPr lvl="1">
              <a:buFont typeface="Wingdings" panose="05000000000000000000" pitchFamily="2" charset="2"/>
              <a:buChar char="§"/>
            </a:pPr>
            <a:endParaRPr lang="en-US" sz="2400" dirty="0"/>
          </a:p>
        </p:txBody>
      </p:sp>
      <p:pic>
        <p:nvPicPr>
          <p:cNvPr id="4" name="Picture 3" descr="NAHU Home Li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7600" y="6435873"/>
            <a:ext cx="1552575" cy="40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0681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a:xfrm>
            <a:off x="457200" y="1600200"/>
            <a:ext cx="8077200" cy="3886200"/>
          </a:xfrm>
        </p:spPr>
        <p:txBody>
          <a:bodyPr>
            <a:normAutofit/>
          </a:bodyPr>
          <a:lstStyle/>
          <a:p>
            <a:pPr>
              <a:buFont typeface="Wingdings" panose="05000000000000000000" pitchFamily="2" charset="2"/>
              <a:buChar char="v"/>
            </a:pPr>
            <a:r>
              <a:rPr lang="en-US" dirty="0" smtClean="0"/>
              <a:t>Basic components of a Strategic Plan</a:t>
            </a:r>
          </a:p>
          <a:p>
            <a:pPr lvl="1"/>
            <a:r>
              <a:rPr lang="en-US" sz="2400" dirty="0" smtClean="0"/>
              <a:t>A Mission Statement</a:t>
            </a:r>
          </a:p>
          <a:p>
            <a:pPr lvl="1"/>
            <a:r>
              <a:rPr lang="en-US" sz="2400" dirty="0" smtClean="0"/>
              <a:t>A Vision Statement</a:t>
            </a:r>
          </a:p>
          <a:p>
            <a:pPr lvl="1"/>
            <a:r>
              <a:rPr lang="en-US" sz="2400" dirty="0" smtClean="0"/>
              <a:t>Your Values</a:t>
            </a:r>
          </a:p>
          <a:p>
            <a:pPr lvl="1"/>
            <a:r>
              <a:rPr lang="en-US" sz="2400" dirty="0" smtClean="0"/>
              <a:t>An assessment of your resources – money, time, and talent</a:t>
            </a:r>
          </a:p>
          <a:p>
            <a:pPr lvl="1"/>
            <a:r>
              <a:rPr lang="en-US" sz="2400" dirty="0" smtClean="0"/>
              <a:t>A Strategy Analysis, usually in the form of a SWOT analysis</a:t>
            </a:r>
          </a:p>
          <a:p>
            <a:pPr lvl="1"/>
            <a:r>
              <a:rPr lang="en-US" sz="2400" dirty="0" smtClean="0"/>
              <a:t>Goals, Objectives, Planned Activities</a:t>
            </a:r>
          </a:p>
          <a:p>
            <a:pPr lvl="1"/>
            <a:endParaRPr lang="en-US" sz="2400" dirty="0" smtClean="0"/>
          </a:p>
          <a:p>
            <a:pPr lvl="1"/>
            <a:endParaRPr lang="en-US" sz="2400" dirty="0"/>
          </a:p>
        </p:txBody>
      </p:sp>
      <p:pic>
        <p:nvPicPr>
          <p:cNvPr id="4" name="Picture 3" descr="NAHU Home Li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6324600"/>
            <a:ext cx="1552575" cy="40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17411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 on Goals</a:t>
            </a:r>
            <a:endParaRPr lang="en-US" dirty="0"/>
          </a:p>
        </p:txBody>
      </p:sp>
      <p:sp>
        <p:nvSpPr>
          <p:cNvPr id="3" name="Content Placeholder 2"/>
          <p:cNvSpPr>
            <a:spLocks noGrp="1"/>
          </p:cNvSpPr>
          <p:nvPr>
            <p:ph idx="1"/>
          </p:nvPr>
        </p:nvSpPr>
        <p:spPr>
          <a:xfrm>
            <a:off x="457200" y="1600200"/>
            <a:ext cx="8229600" cy="5257800"/>
          </a:xfrm>
        </p:spPr>
        <p:txBody>
          <a:bodyPr>
            <a:normAutofit fontScale="92500" lnSpcReduction="20000"/>
          </a:bodyPr>
          <a:lstStyle/>
          <a:p>
            <a:pPr>
              <a:buFont typeface="Wingdings" panose="05000000000000000000" pitchFamily="2" charset="2"/>
              <a:buChar char="v"/>
            </a:pPr>
            <a:r>
              <a:rPr lang="en-US" sz="2600" dirty="0"/>
              <a:t>Make your goals your own, but make sure they are </a:t>
            </a:r>
            <a:r>
              <a:rPr lang="en-US" sz="2600" b="1" dirty="0">
                <a:solidFill>
                  <a:schemeClr val="tx2"/>
                </a:solidFill>
              </a:rPr>
              <a:t>SMART</a:t>
            </a:r>
            <a:r>
              <a:rPr lang="en-US" sz="2600" b="1" dirty="0"/>
              <a:t> </a:t>
            </a:r>
            <a:r>
              <a:rPr lang="en-US" sz="2600" dirty="0"/>
              <a:t>goals</a:t>
            </a:r>
            <a:r>
              <a:rPr lang="en-US" sz="2600" dirty="0" smtClean="0"/>
              <a:t>!</a:t>
            </a:r>
          </a:p>
          <a:p>
            <a:pPr>
              <a:buFont typeface="Wingdings" panose="05000000000000000000" pitchFamily="2" charset="2"/>
              <a:buChar char="v"/>
            </a:pPr>
            <a:r>
              <a:rPr lang="en-US" sz="2600" dirty="0" smtClean="0"/>
              <a:t>This means that every goal is </a:t>
            </a:r>
            <a:r>
              <a:rPr lang="en-US" sz="2600" b="1" dirty="0" smtClean="0">
                <a:solidFill>
                  <a:schemeClr val="tx2"/>
                </a:solidFill>
              </a:rPr>
              <a:t>specific.</a:t>
            </a:r>
          </a:p>
          <a:p>
            <a:pPr lvl="1">
              <a:buFont typeface="Wingdings" panose="05000000000000000000" pitchFamily="2" charset="2"/>
              <a:buChar char="§"/>
            </a:pPr>
            <a:r>
              <a:rPr lang="en-US" sz="2600" dirty="0" smtClean="0"/>
              <a:t>NOT – We will have programs that our members value </a:t>
            </a:r>
          </a:p>
          <a:p>
            <a:pPr lvl="1">
              <a:buFont typeface="Wingdings" panose="05000000000000000000" pitchFamily="2" charset="2"/>
              <a:buChar char="§"/>
            </a:pPr>
            <a:r>
              <a:rPr lang="en-US" sz="2600" dirty="0" smtClean="0"/>
              <a:t>BUT – We will have 1 program that addresses the cost of healthcare and the impact on health insurance</a:t>
            </a:r>
          </a:p>
          <a:p>
            <a:pPr>
              <a:buFont typeface="Wingdings" panose="05000000000000000000" pitchFamily="2" charset="2"/>
              <a:buChar char="v"/>
            </a:pPr>
            <a:r>
              <a:rPr lang="en-US" sz="2600" dirty="0" smtClean="0"/>
              <a:t>This means that you have a way to </a:t>
            </a:r>
            <a:r>
              <a:rPr lang="en-US" sz="2600" b="1" dirty="0" smtClean="0">
                <a:solidFill>
                  <a:schemeClr val="tx2"/>
                </a:solidFill>
              </a:rPr>
              <a:t>measure</a:t>
            </a:r>
            <a:r>
              <a:rPr lang="en-US" sz="2600" dirty="0" smtClean="0"/>
              <a:t> whether or not you have achieved the goal.</a:t>
            </a:r>
          </a:p>
          <a:p>
            <a:pPr lvl="1">
              <a:buFont typeface="Wingdings" panose="05000000000000000000" pitchFamily="2" charset="2"/>
              <a:buChar char="§"/>
            </a:pPr>
            <a:r>
              <a:rPr lang="en-US" sz="2200" dirty="0" smtClean="0"/>
              <a:t>If the goal can’t be measured it should not be a part of your strategic plan</a:t>
            </a:r>
          </a:p>
          <a:p>
            <a:pPr>
              <a:buFont typeface="Wingdings" panose="05000000000000000000" pitchFamily="2" charset="2"/>
              <a:buChar char="v"/>
            </a:pPr>
            <a:r>
              <a:rPr lang="en-US" sz="2600" dirty="0" smtClean="0"/>
              <a:t>The goal must be </a:t>
            </a:r>
            <a:r>
              <a:rPr lang="en-US" sz="2600" b="1" dirty="0" smtClean="0">
                <a:solidFill>
                  <a:schemeClr val="tx2"/>
                </a:solidFill>
              </a:rPr>
              <a:t>achievable </a:t>
            </a:r>
            <a:r>
              <a:rPr lang="en-US" sz="2600" dirty="0" smtClean="0"/>
              <a:t>and</a:t>
            </a:r>
            <a:r>
              <a:rPr lang="en-US" sz="2600" b="1" dirty="0" smtClean="0">
                <a:solidFill>
                  <a:schemeClr val="tx2"/>
                </a:solidFill>
              </a:rPr>
              <a:t> realistic</a:t>
            </a:r>
            <a:r>
              <a:rPr lang="en-US" sz="2600" dirty="0" smtClean="0"/>
              <a:t> - something you can actually do AND</a:t>
            </a:r>
          </a:p>
          <a:p>
            <a:pPr>
              <a:buFont typeface="Wingdings" panose="05000000000000000000" pitchFamily="2" charset="2"/>
              <a:buChar char="v"/>
            </a:pPr>
            <a:r>
              <a:rPr lang="en-US" sz="2600" dirty="0" smtClean="0"/>
              <a:t>It must be </a:t>
            </a:r>
            <a:r>
              <a:rPr lang="en-US" sz="2600" b="1" dirty="0" smtClean="0">
                <a:solidFill>
                  <a:schemeClr val="tx2"/>
                </a:solidFill>
              </a:rPr>
              <a:t>assigned</a:t>
            </a:r>
            <a:r>
              <a:rPr lang="en-US" sz="2600" dirty="0" smtClean="0"/>
              <a:t> to someone or some committee - someone must be </a:t>
            </a:r>
            <a:r>
              <a:rPr lang="en-US" sz="2600" b="1" dirty="0" smtClean="0">
                <a:solidFill>
                  <a:schemeClr val="tx2"/>
                </a:solidFill>
              </a:rPr>
              <a:t>accountable </a:t>
            </a:r>
            <a:r>
              <a:rPr lang="en-US" sz="2600" dirty="0" smtClean="0"/>
              <a:t>and there must be a </a:t>
            </a:r>
            <a:r>
              <a:rPr lang="en-US" sz="2600" b="1" dirty="0" smtClean="0">
                <a:solidFill>
                  <a:schemeClr val="tx2"/>
                </a:solidFill>
              </a:rPr>
              <a:t>timeline </a:t>
            </a:r>
            <a:r>
              <a:rPr lang="en-US" sz="2600" dirty="0" smtClean="0"/>
              <a:t>for completion.</a:t>
            </a:r>
            <a:endParaRPr lang="en-US" sz="2600" dirty="0"/>
          </a:p>
          <a:p>
            <a:pPr>
              <a:buFont typeface="Wingdings" panose="05000000000000000000" pitchFamily="2" charset="2"/>
              <a:buChar char="v"/>
            </a:pPr>
            <a:endParaRPr lang="en-US" dirty="0"/>
          </a:p>
        </p:txBody>
      </p:sp>
      <p:pic>
        <p:nvPicPr>
          <p:cNvPr id="4" name="Picture 3" descr="NAHU Home Li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7600" y="6324600"/>
            <a:ext cx="1552575" cy="40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73747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Your Mission Statement</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2800" dirty="0" smtClean="0"/>
              <a:t>A mission statement should be developed with care.</a:t>
            </a:r>
          </a:p>
          <a:p>
            <a:pPr>
              <a:buFont typeface="Wingdings" panose="05000000000000000000" pitchFamily="2" charset="2"/>
              <a:buChar char="v"/>
            </a:pPr>
            <a:r>
              <a:rPr lang="en-US" sz="2800" dirty="0" smtClean="0"/>
              <a:t>Simply, why does our organization exist? </a:t>
            </a:r>
          </a:p>
          <a:p>
            <a:pPr>
              <a:buFont typeface="Wingdings" panose="05000000000000000000" pitchFamily="2" charset="2"/>
              <a:buChar char="v"/>
            </a:pPr>
            <a:r>
              <a:rPr lang="en-US" sz="2800" dirty="0" smtClean="0"/>
              <a:t>The NAHU mission statement is:</a:t>
            </a:r>
          </a:p>
          <a:p>
            <a:pPr marL="274320" lvl="1" indent="0">
              <a:buNone/>
            </a:pPr>
            <a:r>
              <a:rPr lang="en-US" sz="2400" i="1" dirty="0"/>
              <a:t>NAHU advocates for our members and their clients, provides professional development and delivers resources to promote excellence</a:t>
            </a:r>
            <a:r>
              <a:rPr lang="en-US" sz="2400" dirty="0"/>
              <a:t>.</a:t>
            </a:r>
          </a:p>
        </p:txBody>
      </p:sp>
      <p:pic>
        <p:nvPicPr>
          <p:cNvPr id="4" name="Picture 3" descr="NAHU Home Li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6324600"/>
            <a:ext cx="1552575" cy="40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6762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Your Mission Statement</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2800" dirty="0" smtClean="0"/>
              <a:t>To make your statement work, you must involve all stakeholders in developing the mission statement – all other goals will flow from this.</a:t>
            </a:r>
          </a:p>
          <a:p>
            <a:pPr>
              <a:buFont typeface="Wingdings" panose="05000000000000000000" pitchFamily="2" charset="2"/>
              <a:buChar char="v"/>
            </a:pPr>
            <a:r>
              <a:rPr lang="en-US" sz="2800" dirty="0" smtClean="0"/>
              <a:t>Without this involvement, you will not have buy in on your strategic plan and will have difficulty in implementation.</a:t>
            </a:r>
          </a:p>
          <a:p>
            <a:pPr>
              <a:buFont typeface="Wingdings" panose="05000000000000000000" pitchFamily="2" charset="2"/>
              <a:buChar char="v"/>
            </a:pPr>
            <a:r>
              <a:rPr lang="en-US" sz="2800" dirty="0" smtClean="0"/>
              <a:t>This means, all board members, committee chairs, and your Executive Director if you have one.</a:t>
            </a:r>
            <a:endParaRPr lang="en-US" sz="2800" dirty="0"/>
          </a:p>
        </p:txBody>
      </p:sp>
      <p:pic>
        <p:nvPicPr>
          <p:cNvPr id="4" name="Picture 3" descr="NAHU Home Li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9114" y="6324600"/>
            <a:ext cx="1552575" cy="40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75199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Vision Statement</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2800" dirty="0" smtClean="0"/>
              <a:t>Your vision is where you are going, the image of the future.</a:t>
            </a:r>
          </a:p>
          <a:p>
            <a:pPr>
              <a:buFont typeface="Wingdings" panose="05000000000000000000" pitchFamily="2" charset="2"/>
              <a:buChar char="v"/>
            </a:pPr>
            <a:r>
              <a:rPr lang="en-US" sz="2800" dirty="0" smtClean="0"/>
              <a:t>You should think about where your going rather than where you are now.</a:t>
            </a:r>
          </a:p>
          <a:p>
            <a:pPr>
              <a:buFont typeface="Wingdings" panose="05000000000000000000" pitchFamily="2" charset="2"/>
              <a:buChar char="v"/>
            </a:pPr>
            <a:r>
              <a:rPr lang="en-US" sz="2800" dirty="0" smtClean="0"/>
              <a:t>For example, what do we want to look like in five years?</a:t>
            </a:r>
          </a:p>
          <a:p>
            <a:pPr>
              <a:buFont typeface="Wingdings" panose="05000000000000000000" pitchFamily="2" charset="2"/>
              <a:buChar char="v"/>
            </a:pPr>
            <a:r>
              <a:rPr lang="en-US" sz="2800" dirty="0" smtClean="0"/>
              <a:t>NAHU’s Vision Statement is:</a:t>
            </a:r>
          </a:p>
          <a:p>
            <a:pPr marL="274320" lvl="1" indent="0">
              <a:buNone/>
            </a:pPr>
            <a:r>
              <a:rPr lang="en-US" i="1" dirty="0"/>
              <a:t>NAHU is the preeminent organization for health insurance and employee benefits professionals and works diligently to ensure all Americans have access to high quality affordable </a:t>
            </a:r>
            <a:r>
              <a:rPr lang="en-US" i="1" dirty="0" smtClean="0"/>
              <a:t>healthcare </a:t>
            </a:r>
            <a:r>
              <a:rPr lang="en-US" i="1" dirty="0"/>
              <a:t>and related services.</a:t>
            </a:r>
            <a:endParaRPr lang="en-US" i="1" dirty="0" smtClean="0"/>
          </a:p>
          <a:p>
            <a:pPr>
              <a:buFont typeface="Wingdings" panose="05000000000000000000" pitchFamily="2" charset="2"/>
              <a:buChar char="v"/>
            </a:pPr>
            <a:endParaRPr lang="en-US" sz="2800" dirty="0"/>
          </a:p>
        </p:txBody>
      </p:sp>
      <p:pic>
        <p:nvPicPr>
          <p:cNvPr id="4" name="Picture 3" descr="NAHU Home Li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7600" y="6324600"/>
            <a:ext cx="1552575" cy="40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10071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Values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2800" dirty="0" smtClean="0"/>
              <a:t>Values are what you hold as most important.  They are often represented in just a few words, such as honesty, integrity, professionalism, and respect.</a:t>
            </a:r>
          </a:p>
          <a:p>
            <a:pPr>
              <a:buFont typeface="Wingdings" panose="05000000000000000000" pitchFamily="2" charset="2"/>
              <a:buChar char="v"/>
            </a:pPr>
            <a:r>
              <a:rPr lang="en-US" sz="2800" dirty="0" smtClean="0"/>
              <a:t>It’s worth taking a few minutes to talk about these values before you go any further in developing your strategic plan.</a:t>
            </a:r>
          </a:p>
          <a:p>
            <a:pPr>
              <a:buFont typeface="Wingdings" panose="05000000000000000000" pitchFamily="2" charset="2"/>
              <a:buChar char="v"/>
            </a:pPr>
            <a:r>
              <a:rPr lang="en-US" sz="2800" dirty="0" smtClean="0"/>
              <a:t>Your values and your mission direct all of your other activities.</a:t>
            </a:r>
          </a:p>
          <a:p>
            <a:pPr marL="0" indent="0">
              <a:buNone/>
            </a:pPr>
            <a:endParaRPr lang="en-US" dirty="0"/>
          </a:p>
        </p:txBody>
      </p:sp>
      <p:pic>
        <p:nvPicPr>
          <p:cNvPr id="4" name="Picture 3" descr="NAHU Home Li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6400800"/>
            <a:ext cx="1552575" cy="40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7854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NAHU Code of Ethics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To hold the selling, service and administration of health insurance and related products and services as a professional and public trust and do all in my power to maintain its prestige.</a:t>
            </a:r>
          </a:p>
          <a:p>
            <a:pPr>
              <a:buFont typeface="Wingdings" panose="05000000000000000000" pitchFamily="2" charset="2"/>
              <a:buChar char="§"/>
            </a:pPr>
            <a:r>
              <a:rPr lang="en-US" dirty="0"/>
              <a:t>To keep paramount the needs of those whom I serve.</a:t>
            </a:r>
          </a:p>
          <a:p>
            <a:pPr>
              <a:buFont typeface="Wingdings" panose="05000000000000000000" pitchFamily="2" charset="2"/>
              <a:buChar char="§"/>
            </a:pPr>
            <a:r>
              <a:rPr lang="en-US" dirty="0"/>
              <a:t>To respect my clients' trust in me, and to never do anything which would betray their trust or confidence.</a:t>
            </a:r>
          </a:p>
          <a:p>
            <a:pPr>
              <a:buFont typeface="Wingdings" panose="05000000000000000000" pitchFamily="2" charset="2"/>
              <a:buChar char="§"/>
            </a:pPr>
            <a:r>
              <a:rPr lang="en-US" dirty="0"/>
              <a:t>To give all service possible when service is needed.</a:t>
            </a:r>
          </a:p>
          <a:p>
            <a:pPr>
              <a:buFont typeface="Wingdings" panose="05000000000000000000" pitchFamily="2" charset="2"/>
              <a:buChar char="§"/>
            </a:pPr>
            <a:r>
              <a:rPr lang="en-US" dirty="0"/>
              <a:t>To present policies factually and accurately, providing all information necessary for the issuance of sound insurance coverage to the public I serve.</a:t>
            </a:r>
          </a:p>
          <a:p>
            <a:pPr>
              <a:buFont typeface="Wingdings" panose="05000000000000000000" pitchFamily="2" charset="2"/>
              <a:buChar char="§"/>
            </a:pPr>
            <a:endParaRPr lang="en-US" dirty="0"/>
          </a:p>
        </p:txBody>
      </p:sp>
      <p:pic>
        <p:nvPicPr>
          <p:cNvPr id="4" name="Picture 3" descr="NAHU Home Li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6400800"/>
            <a:ext cx="1552575" cy="40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33274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153400" cy="1143000"/>
          </a:xfrm>
        </p:spPr>
        <p:txBody>
          <a:bodyPr/>
          <a:lstStyle/>
          <a:p>
            <a:r>
              <a:rPr lang="en-US" dirty="0" smtClean="0"/>
              <a:t>NAHU Code of Ethics</a:t>
            </a:r>
            <a:endParaRPr lang="en-US" dirty="0"/>
          </a:p>
        </p:txBody>
      </p:sp>
      <p:sp>
        <p:nvSpPr>
          <p:cNvPr id="3" name="Content Placeholder 2"/>
          <p:cNvSpPr>
            <a:spLocks noGrp="1"/>
          </p:cNvSpPr>
          <p:nvPr>
            <p:ph idx="1"/>
          </p:nvPr>
        </p:nvSpPr>
        <p:spPr>
          <a:xfrm>
            <a:off x="457200" y="1295400"/>
            <a:ext cx="8229600" cy="5257800"/>
          </a:xfrm>
        </p:spPr>
        <p:txBody>
          <a:bodyPr>
            <a:normAutofit fontScale="85000" lnSpcReduction="10000"/>
          </a:bodyPr>
          <a:lstStyle/>
          <a:p>
            <a:pPr>
              <a:buFont typeface="Wingdings" panose="05000000000000000000" pitchFamily="2" charset="2"/>
              <a:buChar char="§"/>
            </a:pPr>
            <a:r>
              <a:rPr lang="en-US" sz="2600" dirty="0" smtClean="0"/>
              <a:t>To use no advertising which I know may be false or misleading.</a:t>
            </a:r>
          </a:p>
          <a:p>
            <a:pPr>
              <a:buFont typeface="Wingdings" panose="05000000000000000000" pitchFamily="2" charset="2"/>
              <a:buChar char="§"/>
            </a:pPr>
            <a:r>
              <a:rPr lang="en-US" sz="2600" dirty="0" smtClean="0"/>
              <a:t>To consider the sale, service and administration of health insurance and related products and services as a career, to know and abide by the laws of any jurisdiction Federal and State in which I practice and seek constantly to increase my knowledge and improve my ability to meet the needs of my clients.</a:t>
            </a:r>
          </a:p>
          <a:p>
            <a:pPr>
              <a:buFont typeface="Wingdings" panose="05000000000000000000" pitchFamily="2" charset="2"/>
              <a:buChar char="§"/>
            </a:pPr>
            <a:r>
              <a:rPr lang="en-US" sz="2600" dirty="0" smtClean="0"/>
              <a:t>To be fair and just to my competitors, and to engage in no practices which may reflect unfavorably on myself or my industry.</a:t>
            </a:r>
          </a:p>
          <a:p>
            <a:pPr>
              <a:buFont typeface="Wingdings" panose="05000000000000000000" pitchFamily="2" charset="2"/>
              <a:buChar char="§"/>
            </a:pPr>
            <a:r>
              <a:rPr lang="en-US" sz="2600" dirty="0" smtClean="0"/>
              <a:t>To treat prospects, clients and companies fairly by submitting applications which reveal all available information pertinent to underwriting a policy.</a:t>
            </a:r>
          </a:p>
          <a:p>
            <a:pPr>
              <a:buFont typeface="Wingdings" panose="05000000000000000000" pitchFamily="2" charset="2"/>
              <a:buChar char="§"/>
            </a:pPr>
            <a:r>
              <a:rPr lang="en-US" sz="2600" dirty="0" smtClean="0"/>
              <a:t>To extend honest and professional conduct to my clients, associates, fellow agents and brokers, and the company or companies whose products I represent.</a:t>
            </a:r>
          </a:p>
          <a:p>
            <a:endParaRPr lang="en-US" dirty="0"/>
          </a:p>
        </p:txBody>
      </p:sp>
      <p:pic>
        <p:nvPicPr>
          <p:cNvPr id="4" name="Picture 3" descr="NAHU Home Li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6400800"/>
            <a:ext cx="1552575" cy="40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42811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Looking at Resources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2800" dirty="0" smtClean="0"/>
              <a:t>This isn’t just about money, although making sure you can cover expenses is important.  </a:t>
            </a:r>
          </a:p>
          <a:p>
            <a:pPr>
              <a:buFont typeface="Wingdings" panose="05000000000000000000" pitchFamily="2" charset="2"/>
              <a:buChar char="v"/>
            </a:pPr>
            <a:r>
              <a:rPr lang="en-US" sz="2800" dirty="0" smtClean="0"/>
              <a:t>It can most often be about expertise and people. </a:t>
            </a:r>
          </a:p>
          <a:p>
            <a:pPr>
              <a:buFont typeface="Wingdings" panose="05000000000000000000" pitchFamily="2" charset="2"/>
              <a:buChar char="v"/>
            </a:pPr>
            <a:r>
              <a:rPr lang="en-US" sz="2800" dirty="0" smtClean="0"/>
              <a:t>The experience and skills of people can really mean the most when it comes to getting things done.</a:t>
            </a:r>
            <a:endParaRPr lang="en-US" sz="2800" dirty="0"/>
          </a:p>
        </p:txBody>
      </p:sp>
      <p:pic>
        <p:nvPicPr>
          <p:cNvPr id="4" name="Picture 3" descr="NAHU Home Li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6400800"/>
            <a:ext cx="1552575" cy="40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64310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118</TotalTime>
  <Words>1373</Words>
  <Application>Microsoft Office PowerPoint</Application>
  <PresentationFormat>On-screen Show (4:3)</PresentationFormat>
  <Paragraphs>113</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Clarity</vt:lpstr>
      <vt:lpstr>Strategic Planning for NAHU Chapters</vt:lpstr>
      <vt:lpstr>Getting started</vt:lpstr>
      <vt:lpstr>Your Mission Statement</vt:lpstr>
      <vt:lpstr>Your Mission Statement</vt:lpstr>
      <vt:lpstr>Your Vision Statement</vt:lpstr>
      <vt:lpstr>Your Values</vt:lpstr>
      <vt:lpstr>NAHU Code of Ethics</vt:lpstr>
      <vt:lpstr>NAHU Code of Ethics</vt:lpstr>
      <vt:lpstr>Looking at Resources</vt:lpstr>
      <vt:lpstr>Strategy Analysis</vt:lpstr>
      <vt:lpstr>Strengths</vt:lpstr>
      <vt:lpstr>Weaknesses</vt:lpstr>
      <vt:lpstr>Threats</vt:lpstr>
      <vt:lpstr>Opportunities</vt:lpstr>
      <vt:lpstr>Developing Goals</vt:lpstr>
      <vt:lpstr>A Suggested Framework for Goals</vt:lpstr>
      <vt:lpstr>Examples</vt:lpstr>
      <vt:lpstr>More on Goals</vt:lpstr>
      <vt:lpstr>More on Goals</vt:lpstr>
      <vt:lpstr>Finally on Goals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Strategic Planning for NAHU Chapters</dc:title>
  <dc:creator>Janet Trautwein</dc:creator>
  <cp:lastModifiedBy>Brooke Willson</cp:lastModifiedBy>
  <cp:revision>12</cp:revision>
  <cp:lastPrinted>2019-10-24T02:36:14Z</cp:lastPrinted>
  <dcterms:created xsi:type="dcterms:W3CDTF">2019-10-24T00:55:52Z</dcterms:created>
  <dcterms:modified xsi:type="dcterms:W3CDTF">2019-10-24T14:49:46Z</dcterms:modified>
</cp:coreProperties>
</file>