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2" r:id="rId1"/>
  </p:sldMasterIdLst>
  <p:sldIdLst>
    <p:sldId id="256" r:id="rId2"/>
    <p:sldId id="257" r:id="rId3"/>
    <p:sldId id="258" r:id="rId4"/>
    <p:sldId id="264" r:id="rId5"/>
    <p:sldId id="265" r:id="rId6"/>
    <p:sldId id="267" r:id="rId7"/>
    <p:sldId id="259" r:id="rId8"/>
    <p:sldId id="260" r:id="rId9"/>
    <p:sldId id="261" r:id="rId10"/>
    <p:sldId id="262" r:id="rId11"/>
    <p:sldId id="263" r:id="rId12"/>
    <p:sldId id="266" r:id="rId13"/>
    <p:sldId id="269" r:id="rId14"/>
    <p:sldId id="271" r:id="rId15"/>
    <p:sldId id="270" r:id="rId16"/>
    <p:sldId id="272" r:id="rId17"/>
    <p:sldId id="277" r:id="rId18"/>
    <p:sldId id="278" r:id="rId19"/>
    <p:sldId id="279" r:id="rId20"/>
    <p:sldId id="293" r:id="rId21"/>
    <p:sldId id="273" r:id="rId22"/>
    <p:sldId id="274" r:id="rId23"/>
    <p:sldId id="275" r:id="rId24"/>
    <p:sldId id="276" r:id="rId25"/>
    <p:sldId id="280" r:id="rId26"/>
    <p:sldId id="281" r:id="rId27"/>
    <p:sldId id="284" r:id="rId28"/>
    <p:sldId id="294" r:id="rId29"/>
    <p:sldId id="282" r:id="rId30"/>
    <p:sldId id="283" r:id="rId31"/>
    <p:sldId id="285" r:id="rId32"/>
    <p:sldId id="297" r:id="rId33"/>
    <p:sldId id="286" r:id="rId34"/>
    <p:sldId id="287" r:id="rId35"/>
    <p:sldId id="295" r:id="rId36"/>
    <p:sldId id="299" r:id="rId37"/>
    <p:sldId id="300" r:id="rId38"/>
    <p:sldId id="301" r:id="rId39"/>
    <p:sldId id="302" r:id="rId40"/>
    <p:sldId id="303" r:id="rId41"/>
    <p:sldId id="304" r:id="rId42"/>
    <p:sldId id="305" r:id="rId43"/>
    <p:sldId id="306" r:id="rId44"/>
    <p:sldId id="307" r:id="rId45"/>
    <p:sldId id="308" r:id="rId46"/>
    <p:sldId id="309" r:id="rId47"/>
    <p:sldId id="310" r:id="rId48"/>
    <p:sldId id="311"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86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92" d="100"/>
          <a:sy n="92" d="100"/>
        </p:scale>
        <p:origin x="40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418060" y="2404534"/>
            <a:ext cx="7766936" cy="1646302"/>
          </a:xfrm>
        </p:spPr>
        <p:txBody>
          <a:bodyPr anchor="b">
            <a:noAutofit/>
          </a:bodyPr>
          <a:lstStyle>
            <a:lvl1pPr algn="r">
              <a:defRPr sz="5400">
                <a:solidFill>
                  <a:srgbClr val="3886C8"/>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418060"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BC6B4C-EBBA-4703-8A22-EA45C444E879}" type="datetimeFigureOut">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E19601-0E10-4086-B174-F68436B9FFBB}" type="slidenum">
              <a:rPr lang="en-US" smtClean="0"/>
              <a:t>‹#›</a:t>
            </a:fld>
            <a:endParaRPr lang="en-US"/>
          </a:p>
        </p:txBody>
      </p:sp>
    </p:spTree>
    <p:extLst>
      <p:ext uri="{BB962C8B-B14F-4D97-AF65-F5344CB8AC3E}">
        <p14:creationId xmlns:p14="http://schemas.microsoft.com/office/powerpoint/2010/main" val="3530087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BC6B4C-EBBA-4703-8A22-EA45C444E879}" type="datetimeFigureOut">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E19601-0E10-4086-B174-F68436B9FFBB}" type="slidenum">
              <a:rPr lang="en-US" smtClean="0"/>
              <a:t>‹#›</a:t>
            </a:fld>
            <a:endParaRPr lang="en-US"/>
          </a:p>
        </p:txBody>
      </p:sp>
    </p:spTree>
    <p:extLst>
      <p:ext uri="{BB962C8B-B14F-4D97-AF65-F5344CB8AC3E}">
        <p14:creationId xmlns:p14="http://schemas.microsoft.com/office/powerpoint/2010/main" val="440992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BC6B4C-EBBA-4703-8A22-EA45C444E879}" type="datetimeFigureOut">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E19601-0E10-4086-B174-F68436B9FFB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661457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BC6B4C-EBBA-4703-8A22-EA45C444E879}" type="datetimeFigureOut">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E19601-0E10-4086-B174-F68436B9FFBB}" type="slidenum">
              <a:rPr lang="en-US" smtClean="0"/>
              <a:t>‹#›</a:t>
            </a:fld>
            <a:endParaRPr lang="en-US"/>
          </a:p>
        </p:txBody>
      </p:sp>
    </p:spTree>
    <p:extLst>
      <p:ext uri="{BB962C8B-B14F-4D97-AF65-F5344CB8AC3E}">
        <p14:creationId xmlns:p14="http://schemas.microsoft.com/office/powerpoint/2010/main" val="38480128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BC6B4C-EBBA-4703-8A22-EA45C444E879}" type="datetimeFigureOut">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E19601-0E10-4086-B174-F68436B9FFB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136563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BC6B4C-EBBA-4703-8A22-EA45C444E879}" type="datetimeFigureOut">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E19601-0E10-4086-B174-F68436B9FFBB}" type="slidenum">
              <a:rPr lang="en-US" smtClean="0"/>
              <a:t>‹#›</a:t>
            </a:fld>
            <a:endParaRPr lang="en-US"/>
          </a:p>
        </p:txBody>
      </p:sp>
    </p:spTree>
    <p:extLst>
      <p:ext uri="{BB962C8B-B14F-4D97-AF65-F5344CB8AC3E}">
        <p14:creationId xmlns:p14="http://schemas.microsoft.com/office/powerpoint/2010/main" val="29104042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BC6B4C-EBBA-4703-8A22-EA45C444E879}" type="datetimeFigureOut">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E19601-0E10-4086-B174-F68436B9FFBB}" type="slidenum">
              <a:rPr lang="en-US" smtClean="0"/>
              <a:t>‹#›</a:t>
            </a:fld>
            <a:endParaRPr lang="en-US"/>
          </a:p>
        </p:txBody>
      </p:sp>
    </p:spTree>
    <p:extLst>
      <p:ext uri="{BB962C8B-B14F-4D97-AF65-F5344CB8AC3E}">
        <p14:creationId xmlns:p14="http://schemas.microsoft.com/office/powerpoint/2010/main" val="27253933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BC6B4C-EBBA-4703-8A22-EA45C444E879}" type="datetimeFigureOut">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E19601-0E10-4086-B174-F68436B9FFBB}" type="slidenum">
              <a:rPr lang="en-US" smtClean="0"/>
              <a:t>‹#›</a:t>
            </a:fld>
            <a:endParaRPr lang="en-US"/>
          </a:p>
        </p:txBody>
      </p:sp>
    </p:spTree>
    <p:extLst>
      <p:ext uri="{BB962C8B-B14F-4D97-AF65-F5344CB8AC3E}">
        <p14:creationId xmlns:p14="http://schemas.microsoft.com/office/powerpoint/2010/main" val="3150149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BC6B4C-EBBA-4703-8A22-EA45C444E879}" type="datetimeFigureOut">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E19601-0E10-4086-B174-F68436B9FFBB}" type="slidenum">
              <a:rPr lang="en-US" smtClean="0"/>
              <a:t>‹#›</a:t>
            </a:fld>
            <a:endParaRPr lang="en-US"/>
          </a:p>
        </p:txBody>
      </p:sp>
    </p:spTree>
    <p:extLst>
      <p:ext uri="{BB962C8B-B14F-4D97-AF65-F5344CB8AC3E}">
        <p14:creationId xmlns:p14="http://schemas.microsoft.com/office/powerpoint/2010/main" val="1381206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BC6B4C-EBBA-4703-8A22-EA45C444E879}" type="datetimeFigureOut">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E19601-0E10-4086-B174-F68436B9FFBB}" type="slidenum">
              <a:rPr lang="en-US" smtClean="0"/>
              <a:t>‹#›</a:t>
            </a:fld>
            <a:endParaRPr lang="en-US"/>
          </a:p>
        </p:txBody>
      </p:sp>
    </p:spTree>
    <p:extLst>
      <p:ext uri="{BB962C8B-B14F-4D97-AF65-F5344CB8AC3E}">
        <p14:creationId xmlns:p14="http://schemas.microsoft.com/office/powerpoint/2010/main" val="2102675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BC6B4C-EBBA-4703-8A22-EA45C444E879}" type="datetimeFigureOut">
              <a:rPr lang="en-US" smtClean="0"/>
              <a:t>4/4/2019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E19601-0E10-4086-B174-F68436B9FFBB}" type="slidenum">
              <a:rPr lang="en-US" smtClean="0"/>
              <a:t>‹#›</a:t>
            </a:fld>
            <a:endParaRPr lang="en-US"/>
          </a:p>
        </p:txBody>
      </p:sp>
    </p:spTree>
    <p:extLst>
      <p:ext uri="{BB962C8B-B14F-4D97-AF65-F5344CB8AC3E}">
        <p14:creationId xmlns:p14="http://schemas.microsoft.com/office/powerpoint/2010/main" val="3991088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BC6B4C-EBBA-4703-8A22-EA45C444E879}" type="datetimeFigureOut">
              <a:rPr lang="en-US" smtClean="0"/>
              <a:t>4/4/2019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E19601-0E10-4086-B174-F68436B9FFBB}" type="slidenum">
              <a:rPr lang="en-US" smtClean="0"/>
              <a:t>‹#›</a:t>
            </a:fld>
            <a:endParaRPr lang="en-US"/>
          </a:p>
        </p:txBody>
      </p:sp>
    </p:spTree>
    <p:extLst>
      <p:ext uri="{BB962C8B-B14F-4D97-AF65-F5344CB8AC3E}">
        <p14:creationId xmlns:p14="http://schemas.microsoft.com/office/powerpoint/2010/main" val="2125675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BC6B4C-EBBA-4703-8A22-EA45C444E879}" type="datetimeFigureOut">
              <a:rPr lang="en-US" smtClean="0"/>
              <a:t>4/4/2019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E19601-0E10-4086-B174-F68436B9FFBB}" type="slidenum">
              <a:rPr lang="en-US" smtClean="0"/>
              <a:t>‹#›</a:t>
            </a:fld>
            <a:endParaRPr lang="en-US"/>
          </a:p>
        </p:txBody>
      </p:sp>
    </p:spTree>
    <p:extLst>
      <p:ext uri="{BB962C8B-B14F-4D97-AF65-F5344CB8AC3E}">
        <p14:creationId xmlns:p14="http://schemas.microsoft.com/office/powerpoint/2010/main" val="3802343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BC6B4C-EBBA-4703-8A22-EA45C444E879}" type="datetimeFigureOut">
              <a:rPr lang="en-US" smtClean="0"/>
              <a:t>4/4/2019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E19601-0E10-4086-B174-F68436B9FFBB}" type="slidenum">
              <a:rPr lang="en-US" smtClean="0"/>
              <a:t>‹#›</a:t>
            </a:fld>
            <a:endParaRPr lang="en-US"/>
          </a:p>
        </p:txBody>
      </p:sp>
    </p:spTree>
    <p:extLst>
      <p:ext uri="{BB962C8B-B14F-4D97-AF65-F5344CB8AC3E}">
        <p14:creationId xmlns:p14="http://schemas.microsoft.com/office/powerpoint/2010/main" val="2704238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BC6B4C-EBBA-4703-8A22-EA45C444E879}" type="datetimeFigureOut">
              <a:rPr lang="en-US" smtClean="0"/>
              <a:t>4/4/2019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E19601-0E10-4086-B174-F68436B9FFBB}" type="slidenum">
              <a:rPr lang="en-US" smtClean="0"/>
              <a:t>‹#›</a:t>
            </a:fld>
            <a:endParaRPr lang="en-US"/>
          </a:p>
        </p:txBody>
      </p:sp>
    </p:spTree>
    <p:extLst>
      <p:ext uri="{BB962C8B-B14F-4D97-AF65-F5344CB8AC3E}">
        <p14:creationId xmlns:p14="http://schemas.microsoft.com/office/powerpoint/2010/main" val="2822488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E19601-0E10-4086-B174-F68436B9FFBB}" type="slidenum">
              <a:rPr lang="en-US" smtClean="0"/>
              <a:t>‹#›</a:t>
            </a:fld>
            <a:endParaRPr lang="en-US"/>
          </a:p>
        </p:txBody>
      </p:sp>
      <p:sp>
        <p:nvSpPr>
          <p:cNvPr id="5" name="Date Placeholder 4"/>
          <p:cNvSpPr>
            <a:spLocks noGrp="1"/>
          </p:cNvSpPr>
          <p:nvPr>
            <p:ph type="dt" sz="half" idx="10"/>
          </p:nvPr>
        </p:nvSpPr>
        <p:spPr/>
        <p:txBody>
          <a:bodyPr/>
          <a:lstStyle/>
          <a:p>
            <a:fld id="{C7BC6B4C-EBBA-4703-8A22-EA45C444E879}" type="datetimeFigureOut">
              <a:rPr lang="en-US" smtClean="0"/>
              <a:t>4/4/2019</a:t>
            </a:fld>
            <a:endParaRPr lang="en-US"/>
          </a:p>
        </p:txBody>
      </p:sp>
    </p:spTree>
    <p:extLst>
      <p:ext uri="{BB962C8B-B14F-4D97-AF65-F5344CB8AC3E}">
        <p14:creationId xmlns:p14="http://schemas.microsoft.com/office/powerpoint/2010/main" val="1158172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7BC6B4C-EBBA-4703-8A22-EA45C444E879}" type="datetimeFigureOut">
              <a:rPr lang="en-US" smtClean="0"/>
              <a:t>4/4/2019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AE19601-0E10-4086-B174-F68436B9FFBB}" type="slidenum">
              <a:rPr lang="en-US" smtClean="0"/>
              <a:t>‹#›</a:t>
            </a:fld>
            <a:endParaRPr lang="en-US"/>
          </a:p>
        </p:txBody>
      </p:sp>
    </p:spTree>
    <p:extLst>
      <p:ext uri="{BB962C8B-B14F-4D97-AF65-F5344CB8AC3E}">
        <p14:creationId xmlns:p14="http://schemas.microsoft.com/office/powerpoint/2010/main" val="260876465"/>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 id="2147483894" r:id="rId12"/>
    <p:sldLayoutId id="2147483895" r:id="rId13"/>
    <p:sldLayoutId id="2147483896" r:id="rId14"/>
    <p:sldLayoutId id="2147483897" r:id="rId15"/>
    <p:sldLayoutId id="2147483898" r:id="rId16"/>
  </p:sldLayoutIdLst>
  <p:txStyles>
    <p:titleStyle>
      <a:lvl1pPr algn="l" defTabSz="457200" rtl="0" eaLnBrk="1" latinLnBrk="0" hangingPunct="1">
        <a:spcBef>
          <a:spcPct val="0"/>
        </a:spcBef>
        <a:buNone/>
        <a:defRPr sz="3600" b="1" kern="1200">
          <a:solidFill>
            <a:srgbClr val="3886C8"/>
          </a:solidFill>
          <a:latin typeface="Arial" panose="020B0604020202020204" pitchFamily="34" charset="0"/>
          <a:ea typeface="+mj-ea"/>
          <a:cs typeface="Arial" panose="020B060402020202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Arial" panose="020B0604020202020204"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ts val="1000"/>
        </a:spcBef>
        <a:spcAft>
          <a:spcPts val="0"/>
        </a:spcAft>
        <a:buClr>
          <a:schemeClr val="accent1"/>
        </a:buClr>
        <a:buSzPct val="80000"/>
        <a:buFont typeface="Arial" panose="020B0604020202020204" pitchFamily="34" charset="0"/>
        <a:buChar char="•"/>
        <a:defRPr sz="16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14-Part%20B%20Deductible.docx" TargetMode="External"/><Relationship Id="rId2" Type="http://schemas.openxmlformats.org/officeDocument/2006/relationships/hyperlink" Target="13-Part%20A%20Deductible.docx" TargetMode="External"/><Relationship Id="rId1" Type="http://schemas.openxmlformats.org/officeDocument/2006/relationships/slideLayout" Target="../slideLayouts/slideLayout2.xml"/><Relationship Id="rId4" Type="http://schemas.openxmlformats.org/officeDocument/2006/relationships/hyperlink" Target="16-Life%20Time%20Reserve%20Days.docx"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18-Medicare%20Costs%20at%20a%20Glance.docx" TargetMode="External"/><Relationship Id="rId2" Type="http://schemas.openxmlformats.org/officeDocument/2006/relationships/hyperlink" Target="17-Medicare%20Approved%20Amount.docx"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20-PPO.docx" TargetMode="External"/><Relationship Id="rId2" Type="http://schemas.openxmlformats.org/officeDocument/2006/relationships/hyperlink" Target="19-HMO.docx" TargetMode="Externa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6.xml.rels><?xml version="1.0" encoding="UTF-8" standalone="yes"?>
<Relationships xmlns="http://schemas.openxmlformats.org/package/2006/relationships"><Relationship Id="rId3" Type="http://schemas.openxmlformats.org/officeDocument/2006/relationships/hyperlink" Target="24-PACE.docx" TargetMode="External"/><Relationship Id="rId2" Type="http://schemas.openxmlformats.org/officeDocument/2006/relationships/hyperlink" Target="21-PFFS.docx" TargetMode="External"/><Relationship Id="rId1" Type="http://schemas.openxmlformats.org/officeDocument/2006/relationships/slideLayout" Target="../slideLayouts/slideLayout2.xml"/><Relationship Id="rId6" Type="http://schemas.openxmlformats.org/officeDocument/2006/relationships/hyperlink" Target="23-Group%20MA%20Plans.docx" TargetMode="External"/><Relationship Id="rId5" Type="http://schemas.openxmlformats.org/officeDocument/2006/relationships/hyperlink" Target="22-MSA.docx" TargetMode="External"/><Relationship Id="rId4" Type="http://schemas.openxmlformats.org/officeDocument/2006/relationships/hyperlink" Target="25-SNP.docx"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26-CoOp%20and%20CoPay.docx" TargetMode="External"/><Relationship Id="rId2" Type="http://schemas.openxmlformats.org/officeDocument/2006/relationships/hyperlink" Target="27-Max%20Out%20of%20Pocket.doc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edicare%20and%20End%20-2.docx" TargetMode="External"/><Relationship Id="rId2" Type="http://schemas.openxmlformats.org/officeDocument/2006/relationships/hyperlink" Target="Medicare%20Under%2065%20-1.docx"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28-SEPs.docx"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30-Open%20Enrollment.docx" TargetMode="External"/><Relationship Id="rId2" Type="http://schemas.openxmlformats.org/officeDocument/2006/relationships/hyperlink" Target="29-Annual%20Enrollment.docx" TargetMode="Externa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32-Basic%20and%20Enhanced%20Plans.docx" TargetMode="External"/><Relationship Id="rId2" Type="http://schemas.openxmlformats.org/officeDocument/2006/relationships/hyperlink" Target="31-Formulary.docx"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34-Step%20Therapy.docx" TargetMode="External"/><Relationship Id="rId2" Type="http://schemas.openxmlformats.org/officeDocument/2006/relationships/hyperlink" Target="33-Formulary%20Exception.docx" TargetMode="External"/><Relationship Id="rId1" Type="http://schemas.openxmlformats.org/officeDocument/2006/relationships/slideLayout" Target="../slideLayouts/slideLayout2.xml"/><Relationship Id="rId4" Type="http://schemas.openxmlformats.org/officeDocument/2006/relationships/hyperlink" Target="35-Quantity%20Limits.docx"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nually%20Enrolling%20Medicare%20-5.docx" TargetMode="External"/><Relationship Id="rId2" Type="http://schemas.openxmlformats.org/officeDocument/2006/relationships/hyperlink" Target="../Premium%20Free%20Part%20A.docx" TargetMode="Externa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hyperlink" Target="Automatic%20Part%20A.docx" TargetMode="External"/></Relationships>
</file>

<file path=ppt/slides/_rels/slide30.xml.rels><?xml version="1.0" encoding="UTF-8" standalone="yes"?>
<Relationships xmlns="http://schemas.openxmlformats.org/package/2006/relationships"><Relationship Id="rId3" Type="http://schemas.openxmlformats.org/officeDocument/2006/relationships/hyperlink" Target="37-CoIsnurance.docx" TargetMode="External"/><Relationship Id="rId2" Type="http://schemas.openxmlformats.org/officeDocument/2006/relationships/hyperlink" Target="36-Deductible.docx" TargetMode="External"/><Relationship Id="rId1" Type="http://schemas.openxmlformats.org/officeDocument/2006/relationships/slideLayout" Target="../slideLayouts/slideLayout2.xml"/><Relationship Id="rId5" Type="http://schemas.openxmlformats.org/officeDocument/2006/relationships/hyperlink" Target="39-Catastrophic%20Coverage.docx" TargetMode="External"/><Relationship Id="rId4" Type="http://schemas.openxmlformats.org/officeDocument/2006/relationships/hyperlink" Target="38-Coverage%20Gap.docx"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28-SEPs.docx"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Part%20A%20Covered%20Services%20-6.docx"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Part%20B%20Covered%20Services%20-7.docx"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8-What%20is%20Creditable%20Coverage.docx"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9-Coordination%20of%20Benefits.docx"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11-Part%20B%20Premium.docx" TargetMode="External"/><Relationship Id="rId2" Type="http://schemas.openxmlformats.org/officeDocument/2006/relationships/hyperlink" Target="10-Part%20A%20premium.docx" TargetMode="External"/><Relationship Id="rId1" Type="http://schemas.openxmlformats.org/officeDocument/2006/relationships/slideLayout" Target="../slideLayouts/slideLayout2.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1 The Parts of Medicare</a:t>
            </a:r>
            <a:endParaRPr lang="en-US" dirty="0"/>
          </a:p>
        </p:txBody>
      </p:sp>
      <p:sp>
        <p:nvSpPr>
          <p:cNvPr id="3" name="Subtitle 2"/>
          <p:cNvSpPr>
            <a:spLocks noGrp="1"/>
          </p:cNvSpPr>
          <p:nvPr>
            <p:ph type="subTitle" idx="1"/>
          </p:nvPr>
        </p:nvSpPr>
        <p:spPr/>
        <p:txBody>
          <a:bodyPr>
            <a:normAutofit/>
          </a:bodyPr>
          <a:lstStyle/>
          <a:p>
            <a:r>
              <a:rPr lang="en-US" dirty="0" smtClean="0"/>
              <a:t>Section 1</a:t>
            </a:r>
          </a:p>
          <a:p>
            <a:r>
              <a:rPr lang="en-US" dirty="0" smtClean="0"/>
              <a:t>Medicare Parts A and B</a:t>
            </a:r>
            <a:endParaRPr lang="en-US" dirty="0"/>
          </a:p>
        </p:txBody>
      </p:sp>
    </p:spTree>
    <p:extLst>
      <p:ext uri="{BB962C8B-B14F-4D97-AF65-F5344CB8AC3E}">
        <p14:creationId xmlns:p14="http://schemas.microsoft.com/office/powerpoint/2010/main" val="1625172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Medicare Premiums and Cost Sharing</a:t>
            </a:r>
            <a:endParaRPr lang="en-US" dirty="0"/>
          </a:p>
        </p:txBody>
      </p:sp>
      <p:sp>
        <p:nvSpPr>
          <p:cNvPr id="3" name="Content Placeholder 2"/>
          <p:cNvSpPr>
            <a:spLocks noGrp="1"/>
          </p:cNvSpPr>
          <p:nvPr>
            <p:ph idx="1"/>
          </p:nvPr>
        </p:nvSpPr>
        <p:spPr/>
        <p:txBody>
          <a:bodyPr/>
          <a:lstStyle/>
          <a:p>
            <a:r>
              <a:rPr lang="en-US" dirty="0" smtClean="0"/>
              <a:t>Those who have to pay more for Part B are subject to an </a:t>
            </a:r>
            <a:r>
              <a:rPr lang="en-US" dirty="0"/>
              <a:t>Income Related Monthly Adjustment Amount</a:t>
            </a:r>
            <a:r>
              <a:rPr lang="en-US" dirty="0" smtClean="0"/>
              <a:t> (</a:t>
            </a:r>
            <a:r>
              <a:rPr lang="en-US" u="sng" dirty="0" smtClean="0"/>
              <a:t>IRMAA)</a:t>
            </a:r>
            <a:r>
              <a:rPr lang="en-US" dirty="0" smtClean="0"/>
              <a:t>.</a:t>
            </a:r>
          </a:p>
          <a:p>
            <a:endParaRPr lang="en-US" dirty="0" smtClean="0"/>
          </a:p>
          <a:p>
            <a:r>
              <a:rPr lang="en-US" dirty="0" smtClean="0"/>
              <a:t>If a beneficiary has a Qualifying </a:t>
            </a:r>
            <a:r>
              <a:rPr lang="en-US" dirty="0"/>
              <a:t>E</a:t>
            </a:r>
            <a:r>
              <a:rPr lang="en-US" dirty="0" smtClean="0"/>
              <a:t>vent, they can file an appeal of their IRMAA with Social Security, using a form </a:t>
            </a:r>
            <a:r>
              <a:rPr lang="en-US" u="sng" dirty="0" smtClean="0"/>
              <a:t>SSA-44</a:t>
            </a:r>
            <a:r>
              <a:rPr lang="en-US" dirty="0" smtClean="0"/>
              <a:t>. </a:t>
            </a:r>
          </a:p>
          <a:p>
            <a:endParaRPr lang="en-US" dirty="0"/>
          </a:p>
        </p:txBody>
      </p:sp>
    </p:spTree>
    <p:extLst>
      <p:ext uri="{BB962C8B-B14F-4D97-AF65-F5344CB8AC3E}">
        <p14:creationId xmlns:p14="http://schemas.microsoft.com/office/powerpoint/2010/main" val="2932055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Medicare Premiums and Cost Sharing</a:t>
            </a:r>
            <a:endParaRPr lang="en-US" dirty="0"/>
          </a:p>
        </p:txBody>
      </p:sp>
      <p:sp>
        <p:nvSpPr>
          <p:cNvPr id="3" name="Content Placeholder 2"/>
          <p:cNvSpPr>
            <a:spLocks noGrp="1"/>
          </p:cNvSpPr>
          <p:nvPr>
            <p:ph idx="1"/>
          </p:nvPr>
        </p:nvSpPr>
        <p:spPr/>
        <p:txBody>
          <a:bodyPr>
            <a:normAutofit/>
          </a:bodyPr>
          <a:lstStyle/>
          <a:p>
            <a:r>
              <a:rPr lang="en-US" dirty="0" smtClean="0"/>
              <a:t>In addition to premiums there are </a:t>
            </a:r>
            <a:r>
              <a:rPr lang="en-US" u="sng" dirty="0" smtClean="0">
                <a:hlinkClick r:id="rId2" action="ppaction://hlinkfile"/>
              </a:rPr>
              <a:t>Part A Deductibles </a:t>
            </a:r>
            <a:r>
              <a:rPr lang="en-US" dirty="0" smtClean="0"/>
              <a:t>and </a:t>
            </a:r>
            <a:r>
              <a:rPr lang="en-US" u="sng" dirty="0" smtClean="0">
                <a:hlinkClick r:id="rId3" action="ppaction://hlinkfile"/>
              </a:rPr>
              <a:t>Part B Deductibles</a:t>
            </a:r>
            <a:r>
              <a:rPr lang="en-US" dirty="0" smtClean="0"/>
              <a:t>.</a:t>
            </a:r>
          </a:p>
          <a:p>
            <a:r>
              <a:rPr lang="en-US" dirty="0" smtClean="0"/>
              <a:t>Once the Part A deductible is met, the beneficiary will have set Co-Pays for Inpatient Hospital and Skilled Nursing Facility stays. </a:t>
            </a:r>
          </a:p>
          <a:p>
            <a:r>
              <a:rPr lang="en-US" dirty="0" smtClean="0"/>
              <a:t>Part A co-pays are per </a:t>
            </a:r>
            <a:r>
              <a:rPr lang="en-US" u="sng" dirty="0" smtClean="0"/>
              <a:t>Benefit Period</a:t>
            </a:r>
            <a:r>
              <a:rPr lang="en-US" dirty="0" smtClean="0"/>
              <a:t>. </a:t>
            </a:r>
            <a:endParaRPr lang="en-US" dirty="0"/>
          </a:p>
          <a:p>
            <a:r>
              <a:rPr lang="en-US" dirty="0" smtClean="0"/>
              <a:t>If an inpatient stay goes beyond 90 days, it will result in the beneficiary using their </a:t>
            </a:r>
            <a:r>
              <a:rPr lang="en-US" u="sng" dirty="0" smtClean="0">
                <a:hlinkClick r:id="rId4" action="ppaction://hlinkfile"/>
              </a:rPr>
              <a:t>Lifetime Reserve Days</a:t>
            </a:r>
            <a:r>
              <a:rPr lang="en-US" dirty="0" smtClean="0"/>
              <a:t>.</a:t>
            </a:r>
          </a:p>
          <a:p>
            <a:r>
              <a:rPr lang="en-US" dirty="0" smtClean="0"/>
              <a:t>If a beneficiary uses all of their lifetime reserve days, they will be responsible for all costs if they exceed 90 days in a benefit period. </a:t>
            </a:r>
            <a:endParaRPr lang="en-US" dirty="0"/>
          </a:p>
        </p:txBody>
      </p:sp>
    </p:spTree>
    <p:extLst>
      <p:ext uri="{BB962C8B-B14F-4D97-AF65-F5344CB8AC3E}">
        <p14:creationId xmlns:p14="http://schemas.microsoft.com/office/powerpoint/2010/main" val="977184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Medicare Premiums and Cost Sharing</a:t>
            </a:r>
            <a:endParaRPr lang="en-US" dirty="0"/>
          </a:p>
        </p:txBody>
      </p:sp>
      <p:sp>
        <p:nvSpPr>
          <p:cNvPr id="3" name="Content Placeholder 2"/>
          <p:cNvSpPr>
            <a:spLocks noGrp="1"/>
          </p:cNvSpPr>
          <p:nvPr>
            <p:ph idx="1"/>
          </p:nvPr>
        </p:nvSpPr>
        <p:spPr>
          <a:xfrm>
            <a:off x="677334" y="2160589"/>
            <a:ext cx="7323666" cy="3880773"/>
          </a:xfrm>
        </p:spPr>
        <p:txBody>
          <a:bodyPr/>
          <a:lstStyle/>
          <a:p>
            <a:r>
              <a:rPr lang="en-US" dirty="0" smtClean="0"/>
              <a:t>Once the Part B deductible is met, the beneficiary will be responsible for 20% of the </a:t>
            </a:r>
            <a:r>
              <a:rPr lang="en-US" u="sng" dirty="0" smtClean="0">
                <a:hlinkClick r:id="rId2" action="ppaction://hlinkfile"/>
              </a:rPr>
              <a:t>Medicare-Approved Amount</a:t>
            </a:r>
            <a:r>
              <a:rPr lang="en-US" dirty="0" smtClean="0">
                <a:effectLst>
                  <a:outerShdw blurRad="38100" dist="38100" dir="2700000" algn="tl">
                    <a:srgbClr val="000000">
                      <a:alpha val="43137"/>
                    </a:srgbClr>
                  </a:outerShdw>
                </a:effectLst>
              </a:rPr>
              <a:t>.</a:t>
            </a:r>
            <a:r>
              <a:rPr lang="en-US" u="sng" dirty="0" smtClean="0">
                <a:effectLst>
                  <a:outerShdw blurRad="38100" dist="38100" dir="2700000" algn="tl">
                    <a:srgbClr val="000000">
                      <a:alpha val="43137"/>
                    </a:srgbClr>
                  </a:outerShdw>
                </a:effectLst>
              </a:rPr>
              <a:t> </a:t>
            </a:r>
          </a:p>
          <a:p>
            <a:r>
              <a:rPr lang="en-US" dirty="0" smtClean="0"/>
              <a:t>There is no cap on the 20% co-insurance for Part B. </a:t>
            </a:r>
          </a:p>
          <a:p>
            <a:r>
              <a:rPr lang="en-US" u="sng" dirty="0" smtClean="0">
                <a:hlinkClick r:id="rId3" action="ppaction://hlinkfile"/>
              </a:rPr>
              <a:t>Here</a:t>
            </a:r>
            <a:r>
              <a:rPr lang="en-US" dirty="0" smtClean="0">
                <a:hlinkClick r:id="rId3" action="ppaction://hlinkfile"/>
              </a:rPr>
              <a:t> </a:t>
            </a:r>
            <a:r>
              <a:rPr lang="en-US" dirty="0" smtClean="0"/>
              <a:t>is a quick reference for all Medicare cost sharing and premiums. </a:t>
            </a:r>
            <a:endParaRPr lang="en-US" dirty="0"/>
          </a:p>
        </p:txBody>
      </p:sp>
    </p:spTree>
    <p:extLst>
      <p:ext uri="{BB962C8B-B14F-4D97-AF65-F5344CB8AC3E}">
        <p14:creationId xmlns:p14="http://schemas.microsoft.com/office/powerpoint/2010/main" val="844959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Point Question</a:t>
            </a:r>
            <a:endParaRPr lang="en-US" dirty="0"/>
          </a:p>
        </p:txBody>
      </p:sp>
      <p:sp>
        <p:nvSpPr>
          <p:cNvPr id="3" name="Content Placeholder 2"/>
          <p:cNvSpPr>
            <a:spLocks noGrp="1"/>
          </p:cNvSpPr>
          <p:nvPr>
            <p:ph idx="1"/>
          </p:nvPr>
        </p:nvSpPr>
        <p:spPr/>
        <p:txBody>
          <a:bodyPr/>
          <a:lstStyle/>
          <a:p>
            <a:pPr marL="0" indent="0">
              <a:buNone/>
            </a:pPr>
            <a:r>
              <a:rPr lang="en-US" dirty="0" smtClean="0"/>
              <a:t>INSERT QUESTION HERE RANDOMLY TAKEN FROM THE COURSE EXAM.</a:t>
            </a:r>
          </a:p>
          <a:p>
            <a:pPr marL="0" indent="0">
              <a:buNone/>
            </a:pPr>
            <a:r>
              <a:rPr lang="en-US" dirty="0" smtClean="0"/>
              <a:t>IF QUESTION IS ANSWERED INCORRECTLY, OFFER THE CHANCE TO REVIEW THE RELEVANT SECTION BEFORE MOVING ON.</a:t>
            </a:r>
            <a:endParaRPr lang="en-US" dirty="0"/>
          </a:p>
        </p:txBody>
      </p:sp>
    </p:spTree>
    <p:extLst>
      <p:ext uri="{BB962C8B-B14F-4D97-AF65-F5344CB8AC3E}">
        <p14:creationId xmlns:p14="http://schemas.microsoft.com/office/powerpoint/2010/main" val="2629865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1 The Parts of Medicare</a:t>
            </a:r>
            <a:endParaRPr lang="en-US" dirty="0"/>
          </a:p>
        </p:txBody>
      </p:sp>
      <p:sp>
        <p:nvSpPr>
          <p:cNvPr id="3" name="Subtitle 2"/>
          <p:cNvSpPr>
            <a:spLocks noGrp="1"/>
          </p:cNvSpPr>
          <p:nvPr>
            <p:ph type="subTitle" idx="1"/>
          </p:nvPr>
        </p:nvSpPr>
        <p:spPr/>
        <p:txBody>
          <a:bodyPr>
            <a:normAutofit/>
          </a:bodyPr>
          <a:lstStyle/>
          <a:p>
            <a:r>
              <a:rPr lang="en-US" dirty="0" smtClean="0"/>
              <a:t>Section 2</a:t>
            </a:r>
          </a:p>
          <a:p>
            <a:r>
              <a:rPr lang="en-US" dirty="0" smtClean="0"/>
              <a:t>Medicare Parts C and D</a:t>
            </a:r>
            <a:endParaRPr lang="en-US" dirty="0"/>
          </a:p>
        </p:txBody>
      </p:sp>
    </p:spTree>
    <p:extLst>
      <p:ext uri="{BB962C8B-B14F-4D97-AF65-F5344CB8AC3E}">
        <p14:creationId xmlns:p14="http://schemas.microsoft.com/office/powerpoint/2010/main" val="3033704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Medicare Part C Basics</a:t>
            </a:r>
            <a:endParaRPr lang="en-US" dirty="0"/>
          </a:p>
        </p:txBody>
      </p:sp>
      <p:sp>
        <p:nvSpPr>
          <p:cNvPr id="3" name="Content Placeholder 2"/>
          <p:cNvSpPr>
            <a:spLocks noGrp="1"/>
          </p:cNvSpPr>
          <p:nvPr>
            <p:ph idx="1"/>
          </p:nvPr>
        </p:nvSpPr>
        <p:spPr>
          <a:xfrm>
            <a:off x="677334" y="2160589"/>
            <a:ext cx="6720993" cy="3880773"/>
          </a:xfrm>
        </p:spPr>
        <p:txBody>
          <a:bodyPr>
            <a:normAutofit/>
          </a:bodyPr>
          <a:lstStyle/>
          <a:p>
            <a:r>
              <a:rPr lang="en-US" dirty="0"/>
              <a:t>Medicare Advantage (MA) is another name for Medicare Part C. </a:t>
            </a:r>
            <a:endParaRPr lang="en-US" dirty="0" smtClean="0"/>
          </a:p>
          <a:p>
            <a:r>
              <a:rPr lang="en-US" dirty="0"/>
              <a:t>These types of plans are offered by </a:t>
            </a:r>
            <a:r>
              <a:rPr lang="en-US" dirty="0" smtClean="0"/>
              <a:t>private </a:t>
            </a:r>
            <a:r>
              <a:rPr lang="en-US" dirty="0"/>
              <a:t>insurance </a:t>
            </a:r>
            <a:r>
              <a:rPr lang="en-US" dirty="0" smtClean="0"/>
              <a:t>companies </a:t>
            </a:r>
            <a:r>
              <a:rPr lang="en-US" dirty="0"/>
              <a:t>or provider networks that contract with Medicare to provide Part A and Part B benefits. </a:t>
            </a:r>
            <a:endParaRPr lang="en-US" dirty="0" smtClean="0"/>
          </a:p>
          <a:p>
            <a:r>
              <a:rPr lang="en-US" dirty="0"/>
              <a:t>An MA plan usually resembles a traditional </a:t>
            </a:r>
            <a:r>
              <a:rPr lang="en-US" u="sng" dirty="0">
                <a:hlinkClick r:id="rId2" action="ppaction://hlinkfile"/>
              </a:rPr>
              <a:t>HMO</a:t>
            </a:r>
            <a:r>
              <a:rPr lang="en-US" dirty="0">
                <a:hlinkClick r:id="rId2" action="ppaction://hlinkfile"/>
              </a:rPr>
              <a:t> </a:t>
            </a:r>
            <a:r>
              <a:rPr lang="en-US" dirty="0"/>
              <a:t>or </a:t>
            </a:r>
            <a:r>
              <a:rPr lang="en-US" u="sng" dirty="0">
                <a:hlinkClick r:id="rId3" action="ppaction://hlinkfile"/>
              </a:rPr>
              <a:t>PPO</a:t>
            </a:r>
            <a:r>
              <a:rPr lang="en-US" dirty="0">
                <a:hlinkClick r:id="rId3" action="ppaction://hlinkfile"/>
              </a:rPr>
              <a:t> </a:t>
            </a:r>
            <a:r>
              <a:rPr lang="en-US" dirty="0"/>
              <a:t>plan. </a:t>
            </a:r>
          </a:p>
          <a:p>
            <a:r>
              <a:rPr lang="en-US" dirty="0" smtClean="0"/>
              <a:t>MA </a:t>
            </a:r>
            <a:r>
              <a:rPr lang="en-US" dirty="0"/>
              <a:t>plans replace traditional Medicare. </a:t>
            </a:r>
            <a:endParaRPr lang="en-US" dirty="0" smtClean="0"/>
          </a:p>
          <a:p>
            <a:r>
              <a:rPr lang="en-US" dirty="0" smtClean="0"/>
              <a:t>Most MA Plans also have additional Prescription Drug Coverage. </a:t>
            </a:r>
            <a:endParaRPr lang="en-US" dirty="0"/>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37763" y="2608118"/>
            <a:ext cx="3553691" cy="2369127"/>
          </a:xfrm>
          <a:prstGeom prst="rect">
            <a:avLst/>
          </a:prstGeom>
        </p:spPr>
      </p:pic>
    </p:spTree>
    <p:extLst>
      <p:ext uri="{BB962C8B-B14F-4D97-AF65-F5344CB8AC3E}">
        <p14:creationId xmlns:p14="http://schemas.microsoft.com/office/powerpoint/2010/main" val="2456880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Medicare Part C Basics</a:t>
            </a:r>
            <a:endParaRPr lang="en-US" dirty="0"/>
          </a:p>
        </p:txBody>
      </p:sp>
      <p:sp>
        <p:nvSpPr>
          <p:cNvPr id="3" name="Content Placeholder 2"/>
          <p:cNvSpPr>
            <a:spLocks noGrp="1"/>
          </p:cNvSpPr>
          <p:nvPr>
            <p:ph idx="1"/>
          </p:nvPr>
        </p:nvSpPr>
        <p:spPr/>
        <p:txBody>
          <a:bodyPr>
            <a:normAutofit/>
          </a:bodyPr>
          <a:lstStyle/>
          <a:p>
            <a:r>
              <a:rPr lang="en-US" dirty="0" smtClean="0"/>
              <a:t>Though HMO and PPO plans are the most common, there are many MA plans types:</a:t>
            </a:r>
          </a:p>
          <a:p>
            <a:pPr lvl="1"/>
            <a:r>
              <a:rPr lang="en-US" dirty="0" smtClean="0"/>
              <a:t>HMO</a:t>
            </a:r>
          </a:p>
          <a:p>
            <a:pPr lvl="1"/>
            <a:r>
              <a:rPr lang="en-US" dirty="0" smtClean="0"/>
              <a:t>PPO</a:t>
            </a:r>
          </a:p>
          <a:p>
            <a:pPr lvl="1"/>
            <a:r>
              <a:rPr lang="en-US" dirty="0" smtClean="0">
                <a:hlinkClick r:id="rId2" action="ppaction://hlinkfile"/>
              </a:rPr>
              <a:t>PFFS</a:t>
            </a:r>
            <a:endParaRPr lang="en-US" dirty="0" smtClean="0"/>
          </a:p>
          <a:p>
            <a:pPr lvl="1"/>
            <a:r>
              <a:rPr lang="en-US" dirty="0" smtClean="0">
                <a:hlinkClick r:id="rId3" action="ppaction://hlinkfile"/>
              </a:rPr>
              <a:t>PACE</a:t>
            </a:r>
            <a:endParaRPr lang="en-US" dirty="0" smtClean="0"/>
          </a:p>
          <a:p>
            <a:pPr lvl="1"/>
            <a:r>
              <a:rPr lang="en-US" dirty="0" smtClean="0">
                <a:hlinkClick r:id="rId4" action="ppaction://hlinkfile"/>
              </a:rPr>
              <a:t>SNP</a:t>
            </a:r>
            <a:endParaRPr lang="en-US" dirty="0" smtClean="0"/>
          </a:p>
          <a:p>
            <a:pPr lvl="1"/>
            <a:r>
              <a:rPr lang="en-US" dirty="0" smtClean="0">
                <a:hlinkClick r:id="rId5" action="ppaction://hlinkfile"/>
              </a:rPr>
              <a:t>MSA</a:t>
            </a:r>
            <a:endParaRPr lang="en-US" dirty="0" smtClean="0"/>
          </a:p>
          <a:p>
            <a:pPr lvl="1"/>
            <a:r>
              <a:rPr lang="en-US" dirty="0" smtClean="0">
                <a:hlinkClick r:id="rId6" action="ppaction://hlinkfile"/>
              </a:rPr>
              <a:t>Group MA</a:t>
            </a:r>
            <a:endParaRPr lang="en-US" dirty="0" smtClean="0"/>
          </a:p>
          <a:p>
            <a:pPr lvl="1"/>
            <a:endParaRPr lang="en-US" dirty="0" smtClean="0"/>
          </a:p>
        </p:txBody>
      </p:sp>
    </p:spTree>
    <p:extLst>
      <p:ext uri="{BB962C8B-B14F-4D97-AF65-F5344CB8AC3E}">
        <p14:creationId xmlns:p14="http://schemas.microsoft.com/office/powerpoint/2010/main" val="2781662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Medicare Part C Cover</a:t>
            </a:r>
            <a:endParaRPr lang="en-US" dirty="0"/>
          </a:p>
        </p:txBody>
      </p:sp>
      <p:sp>
        <p:nvSpPr>
          <p:cNvPr id="3" name="Content Placeholder 2"/>
          <p:cNvSpPr>
            <a:spLocks noGrp="1"/>
          </p:cNvSpPr>
          <p:nvPr>
            <p:ph idx="1"/>
          </p:nvPr>
        </p:nvSpPr>
        <p:spPr>
          <a:xfrm>
            <a:off x="677334" y="2160589"/>
            <a:ext cx="6523566" cy="3880773"/>
          </a:xfrm>
        </p:spPr>
        <p:txBody>
          <a:bodyPr>
            <a:normAutofit/>
          </a:bodyPr>
          <a:lstStyle/>
          <a:p>
            <a:r>
              <a:rPr lang="en-US" dirty="0" smtClean="0"/>
              <a:t>Medicare Advantage Plans cover all Medicare Covered Services for both Parts A and B.</a:t>
            </a:r>
          </a:p>
          <a:p>
            <a:r>
              <a:rPr lang="en-US" dirty="0"/>
              <a:t>M</a:t>
            </a:r>
            <a:r>
              <a:rPr lang="en-US" dirty="0" smtClean="0"/>
              <a:t>edicare Advantage plans can also offer additional coverage that is not covered by Medicare A and B such as:</a:t>
            </a:r>
          </a:p>
          <a:p>
            <a:pPr lvl="1"/>
            <a:r>
              <a:rPr lang="en-US" dirty="0" smtClean="0"/>
              <a:t>Dental</a:t>
            </a:r>
          </a:p>
          <a:p>
            <a:pPr lvl="1"/>
            <a:r>
              <a:rPr lang="en-US" dirty="0" smtClean="0"/>
              <a:t>Vision</a:t>
            </a:r>
          </a:p>
          <a:p>
            <a:pPr lvl="1"/>
            <a:r>
              <a:rPr lang="en-US" dirty="0" smtClean="0"/>
              <a:t>Hearing </a:t>
            </a:r>
          </a:p>
          <a:p>
            <a:pPr lvl="1"/>
            <a:r>
              <a:rPr lang="en-US" dirty="0" smtClean="0"/>
              <a:t>Prescription Drugs</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02682" y="2160589"/>
            <a:ext cx="3975600" cy="2650400"/>
          </a:xfrm>
          <a:prstGeom prst="rect">
            <a:avLst/>
          </a:prstGeom>
        </p:spPr>
      </p:pic>
    </p:spTree>
    <p:extLst>
      <p:ext uri="{BB962C8B-B14F-4D97-AF65-F5344CB8AC3E}">
        <p14:creationId xmlns:p14="http://schemas.microsoft.com/office/powerpoint/2010/main" val="2099103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Medicare Part C Cost Sharing</a:t>
            </a:r>
            <a:endParaRPr lang="en-US" dirty="0"/>
          </a:p>
        </p:txBody>
      </p:sp>
      <p:sp>
        <p:nvSpPr>
          <p:cNvPr id="3" name="Content Placeholder 2"/>
          <p:cNvSpPr>
            <a:spLocks noGrp="1"/>
          </p:cNvSpPr>
          <p:nvPr>
            <p:ph idx="1"/>
          </p:nvPr>
        </p:nvSpPr>
        <p:spPr>
          <a:xfrm>
            <a:off x="677334" y="2160589"/>
            <a:ext cx="6845684" cy="3880773"/>
          </a:xfrm>
        </p:spPr>
        <p:txBody>
          <a:bodyPr>
            <a:normAutofit/>
          </a:bodyPr>
          <a:lstStyle/>
          <a:p>
            <a:r>
              <a:rPr lang="en-US" dirty="0" smtClean="0"/>
              <a:t>While Medicare Advantage replaces Part A and B, beneficiaries must still pay the Part B Premium. </a:t>
            </a:r>
          </a:p>
          <a:p>
            <a:r>
              <a:rPr lang="en-US" dirty="0" smtClean="0"/>
              <a:t>Some plans may have a Part B buyback, where the premium can be partially or fully reimbursed</a:t>
            </a:r>
            <a:r>
              <a:rPr lang="en-US" dirty="0" smtClean="0"/>
              <a:t>.</a:t>
            </a:r>
            <a:endParaRPr lang="en-US" dirty="0" smtClean="0"/>
          </a:p>
          <a:p>
            <a:r>
              <a:rPr lang="en-US" dirty="0" smtClean="0"/>
              <a:t>Medicare Advantage plans also have a premium that must be paid</a:t>
            </a:r>
            <a:r>
              <a:rPr lang="en-US" dirty="0" smtClean="0"/>
              <a:t>.</a:t>
            </a:r>
            <a:endParaRPr lang="en-US" dirty="0" smtClean="0"/>
          </a:p>
          <a:p>
            <a:r>
              <a:rPr lang="en-US" dirty="0" smtClean="0"/>
              <a:t>Some Medicare Advantage Plans may have $0 premium as well</a:t>
            </a:r>
            <a:r>
              <a:rPr lang="en-US" dirty="0" smtClean="0"/>
              <a:t>.</a:t>
            </a:r>
            <a:endParaRPr lang="en-US" dirty="0" smtClean="0"/>
          </a:p>
          <a:p>
            <a:r>
              <a:rPr lang="en-US" dirty="0" smtClean="0"/>
              <a:t>Some individuals may have the MA premium covered by Medicaid. </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73736" y="2535382"/>
            <a:ext cx="3316984" cy="2207166"/>
          </a:xfrm>
          <a:prstGeom prst="rect">
            <a:avLst/>
          </a:prstGeom>
        </p:spPr>
      </p:pic>
    </p:spTree>
    <p:extLst>
      <p:ext uri="{BB962C8B-B14F-4D97-AF65-F5344CB8AC3E}">
        <p14:creationId xmlns:p14="http://schemas.microsoft.com/office/powerpoint/2010/main" val="39616006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Medicare Part C Cost Sharing</a:t>
            </a:r>
          </a:p>
        </p:txBody>
      </p:sp>
      <p:sp>
        <p:nvSpPr>
          <p:cNvPr id="3" name="Content Placeholder 2"/>
          <p:cNvSpPr>
            <a:spLocks noGrp="1"/>
          </p:cNvSpPr>
          <p:nvPr>
            <p:ph idx="1"/>
          </p:nvPr>
        </p:nvSpPr>
        <p:spPr/>
        <p:txBody>
          <a:bodyPr>
            <a:normAutofit/>
          </a:bodyPr>
          <a:lstStyle/>
          <a:p>
            <a:r>
              <a:rPr lang="en-US" dirty="0" smtClean="0"/>
              <a:t>Most Medicare Advantage plans do not have a deductible for Part A and B services. </a:t>
            </a:r>
          </a:p>
          <a:p>
            <a:r>
              <a:rPr lang="en-US" dirty="0" smtClean="0"/>
              <a:t>They do however have a </a:t>
            </a:r>
            <a:r>
              <a:rPr lang="en-US" u="sng" dirty="0" smtClean="0">
                <a:hlinkClick r:id="rId2" action="ppaction://hlinkfile"/>
              </a:rPr>
              <a:t>Maximum Out of Pocket </a:t>
            </a:r>
            <a:r>
              <a:rPr lang="en-US" dirty="0" smtClean="0"/>
              <a:t>(MOOP</a:t>
            </a:r>
            <a:r>
              <a:rPr lang="en-US" dirty="0" smtClean="0"/>
              <a:t>)</a:t>
            </a:r>
            <a:endParaRPr lang="en-US" dirty="0" smtClean="0"/>
          </a:p>
          <a:p>
            <a:r>
              <a:rPr lang="en-US" dirty="0" smtClean="0"/>
              <a:t>Usually,  a beneficiary must pay </a:t>
            </a:r>
            <a:r>
              <a:rPr lang="en-US" u="sng" dirty="0" smtClean="0">
                <a:hlinkClick r:id="rId3" action="ppaction://hlinkfile"/>
              </a:rPr>
              <a:t>Co-Pays or Co-Insurance </a:t>
            </a:r>
            <a:r>
              <a:rPr lang="en-US" dirty="0" smtClean="0"/>
              <a:t>until they reach their MOOP</a:t>
            </a:r>
            <a:r>
              <a:rPr lang="en-US" dirty="0" smtClean="0"/>
              <a:t>.</a:t>
            </a:r>
            <a:endParaRPr lang="en-US" dirty="0" smtClean="0"/>
          </a:p>
          <a:p>
            <a:r>
              <a:rPr lang="en-US" dirty="0" smtClean="0"/>
              <a:t>Once the MOOP is met, beneficiaries will not pay anything for Medicare covered services. </a:t>
            </a:r>
          </a:p>
          <a:p>
            <a:r>
              <a:rPr lang="en-US" dirty="0" smtClean="0"/>
              <a:t>If the plan is combined with Part D, there may be a separate deductible for prescription drugs as well as copays. </a:t>
            </a:r>
            <a:endParaRPr lang="en-US" dirty="0"/>
          </a:p>
        </p:txBody>
      </p:sp>
    </p:spTree>
    <p:extLst>
      <p:ext uri="{BB962C8B-B14F-4D97-AF65-F5344CB8AC3E}">
        <p14:creationId xmlns:p14="http://schemas.microsoft.com/office/powerpoint/2010/main" val="1904256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Qualifies for Medicare? </a:t>
            </a:r>
            <a:endParaRPr lang="en-US" dirty="0"/>
          </a:p>
        </p:txBody>
      </p:sp>
      <p:sp>
        <p:nvSpPr>
          <p:cNvPr id="3" name="Content Placeholder 2"/>
          <p:cNvSpPr>
            <a:spLocks noGrp="1"/>
          </p:cNvSpPr>
          <p:nvPr>
            <p:ph idx="1"/>
          </p:nvPr>
        </p:nvSpPr>
        <p:spPr>
          <a:xfrm>
            <a:off x="677334" y="1710466"/>
            <a:ext cx="8596668" cy="3991088"/>
          </a:xfrm>
        </p:spPr>
        <p:txBody>
          <a:bodyPr/>
          <a:lstStyle/>
          <a:p>
            <a:pPr marL="0" indent="0">
              <a:buNone/>
            </a:pPr>
            <a:endParaRPr lang="en-US" b="1" u="sng" dirty="0" smtClean="0"/>
          </a:p>
          <a:p>
            <a:r>
              <a:rPr lang="en-US" dirty="0" smtClean="0"/>
              <a:t>Individuals Turning 65</a:t>
            </a:r>
          </a:p>
          <a:p>
            <a:r>
              <a:rPr lang="en-US" dirty="0" smtClean="0"/>
              <a:t>Individuals over the age of 65</a:t>
            </a:r>
          </a:p>
          <a:p>
            <a:r>
              <a:rPr lang="en-US" dirty="0" smtClean="0"/>
              <a:t>Individuals </a:t>
            </a:r>
            <a:r>
              <a:rPr lang="en-US" u="sng" dirty="0" smtClean="0">
                <a:hlinkClick r:id="rId2" action="ppaction://hlinkfile"/>
              </a:rPr>
              <a:t>Under 65 </a:t>
            </a:r>
            <a:r>
              <a:rPr lang="en-US" dirty="0" smtClean="0"/>
              <a:t>with Medicaid</a:t>
            </a:r>
          </a:p>
          <a:p>
            <a:r>
              <a:rPr lang="en-US" dirty="0" smtClean="0"/>
              <a:t>Individuals </a:t>
            </a:r>
            <a:r>
              <a:rPr lang="en-US" u="sng" dirty="0">
                <a:hlinkClick r:id="rId3" action="ppaction://hlinkfile"/>
              </a:rPr>
              <a:t>W</a:t>
            </a:r>
            <a:r>
              <a:rPr lang="en-US" u="sng" dirty="0" smtClean="0">
                <a:hlinkClick r:id="rId3" action="ppaction://hlinkfile"/>
              </a:rPr>
              <a:t>ith ESRD</a:t>
            </a:r>
            <a:endParaRPr lang="en-US" u="sng" dirty="0" smtClean="0"/>
          </a:p>
          <a:p>
            <a:pPr marL="0" indent="0">
              <a:buNone/>
            </a:pPr>
            <a:endParaRPr lang="en-US" dirty="0" smtClean="0"/>
          </a:p>
          <a:p>
            <a:endParaRPr lang="en-US" dirty="0"/>
          </a:p>
        </p:txBody>
      </p:sp>
    </p:spTree>
    <p:extLst>
      <p:ext uri="{BB962C8B-B14F-4D97-AF65-F5344CB8AC3E}">
        <p14:creationId xmlns:p14="http://schemas.microsoft.com/office/powerpoint/2010/main" val="531657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Point Question</a:t>
            </a:r>
            <a:endParaRPr lang="en-US" dirty="0"/>
          </a:p>
        </p:txBody>
      </p:sp>
      <p:sp>
        <p:nvSpPr>
          <p:cNvPr id="3" name="Content Placeholder 2"/>
          <p:cNvSpPr>
            <a:spLocks noGrp="1"/>
          </p:cNvSpPr>
          <p:nvPr>
            <p:ph idx="1"/>
          </p:nvPr>
        </p:nvSpPr>
        <p:spPr/>
        <p:txBody>
          <a:bodyPr/>
          <a:lstStyle/>
          <a:p>
            <a:pPr marL="0" indent="0">
              <a:buNone/>
            </a:pPr>
            <a:r>
              <a:rPr lang="en-US" dirty="0" smtClean="0"/>
              <a:t>INSERT QUESTION HERE RANDOMLY TAKEN FROM THE COURSE EXAM.</a:t>
            </a:r>
          </a:p>
          <a:p>
            <a:pPr marL="0" indent="0">
              <a:buNone/>
            </a:pPr>
            <a:r>
              <a:rPr lang="en-US" dirty="0" smtClean="0"/>
              <a:t>IF QUESTION IS ANSWERED INCORRECTLY, OFFER THE CHANCE TO REVIEW THE RELEVANT SECTION BEFORE MOVING ON.</a:t>
            </a:r>
            <a:endParaRPr lang="en-US" dirty="0"/>
          </a:p>
        </p:txBody>
      </p:sp>
    </p:spTree>
    <p:extLst>
      <p:ext uri="{BB962C8B-B14F-4D97-AF65-F5344CB8AC3E}">
        <p14:creationId xmlns:p14="http://schemas.microsoft.com/office/powerpoint/2010/main" val="2096476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Eligibility and Enrollment </a:t>
            </a:r>
            <a:r>
              <a:rPr lang="en-US" dirty="0"/>
              <a:t>for </a:t>
            </a:r>
            <a:r>
              <a:rPr lang="en-US" dirty="0" smtClean="0"/>
              <a:t>Part C</a:t>
            </a:r>
            <a:endParaRPr lang="en-US" dirty="0"/>
          </a:p>
        </p:txBody>
      </p:sp>
      <p:sp>
        <p:nvSpPr>
          <p:cNvPr id="3" name="Content Placeholder 2"/>
          <p:cNvSpPr>
            <a:spLocks noGrp="1"/>
          </p:cNvSpPr>
          <p:nvPr>
            <p:ph idx="1"/>
          </p:nvPr>
        </p:nvSpPr>
        <p:spPr>
          <a:xfrm>
            <a:off x="677334" y="2160589"/>
            <a:ext cx="6897639" cy="3880773"/>
          </a:xfrm>
        </p:spPr>
        <p:txBody>
          <a:bodyPr>
            <a:normAutofit/>
          </a:bodyPr>
          <a:lstStyle/>
          <a:p>
            <a:r>
              <a:rPr lang="en-US" dirty="0"/>
              <a:t>The </a:t>
            </a:r>
            <a:r>
              <a:rPr lang="en-US" dirty="0" smtClean="0"/>
              <a:t>Initial Enrollment </a:t>
            </a:r>
            <a:r>
              <a:rPr lang="en-US" dirty="0"/>
              <a:t>Period for Part C is the same seven-month period as the Initial Enrollment Period for Part A and Part B. </a:t>
            </a:r>
            <a:endParaRPr lang="en-US" dirty="0" smtClean="0"/>
          </a:p>
          <a:p>
            <a:r>
              <a:rPr lang="en-US" dirty="0"/>
              <a:t>Part C follows all the same </a:t>
            </a:r>
            <a:r>
              <a:rPr lang="en-US" dirty="0" smtClean="0"/>
              <a:t>qualifications as </a:t>
            </a:r>
            <a:r>
              <a:rPr lang="en-US" dirty="0"/>
              <a:t>Part A and Part B, with the exception that individuals with ESRD cannot enroll. </a:t>
            </a:r>
            <a:endParaRPr lang="en-US" dirty="0" smtClean="0"/>
          </a:p>
          <a:p>
            <a:r>
              <a:rPr lang="en-US" dirty="0"/>
              <a:t>If someone signs up for an MA plan in the Initial Enrollment Period, they can drop that plan at any time during the next 12 months and go back to Original Medicare. </a:t>
            </a:r>
          </a:p>
        </p:txBody>
      </p:sp>
    </p:spTree>
    <p:extLst>
      <p:ext uri="{BB962C8B-B14F-4D97-AF65-F5344CB8AC3E}">
        <p14:creationId xmlns:p14="http://schemas.microsoft.com/office/powerpoint/2010/main" val="39312365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11105957" cy="1320800"/>
          </a:xfrm>
        </p:spPr>
        <p:txBody>
          <a:bodyPr>
            <a:normAutofit/>
          </a:bodyPr>
          <a:lstStyle/>
          <a:p>
            <a:r>
              <a:rPr lang="en-US" dirty="0"/>
              <a:t>Eligibility and Enrollment for Medicare Advantage </a:t>
            </a:r>
          </a:p>
        </p:txBody>
      </p:sp>
      <p:sp>
        <p:nvSpPr>
          <p:cNvPr id="3" name="Content Placeholder 2"/>
          <p:cNvSpPr>
            <a:spLocks noGrp="1"/>
          </p:cNvSpPr>
          <p:nvPr>
            <p:ph idx="1"/>
          </p:nvPr>
        </p:nvSpPr>
        <p:spPr>
          <a:xfrm>
            <a:off x="677334" y="2160589"/>
            <a:ext cx="6606693" cy="3880773"/>
          </a:xfrm>
        </p:spPr>
        <p:txBody>
          <a:bodyPr>
            <a:normAutofit/>
          </a:bodyPr>
          <a:lstStyle/>
          <a:p>
            <a:r>
              <a:rPr lang="en-US" dirty="0"/>
              <a:t>There are also a number of Special Enrollment </a:t>
            </a:r>
            <a:r>
              <a:rPr lang="en-US" dirty="0" smtClean="0"/>
              <a:t>Periods (SEPs). Some things that can trigger these include</a:t>
            </a:r>
            <a:r>
              <a:rPr lang="en-US" dirty="0"/>
              <a:t>: </a:t>
            </a:r>
          </a:p>
          <a:p>
            <a:pPr lvl="1"/>
            <a:r>
              <a:rPr lang="en-US" dirty="0"/>
              <a:t>Moving </a:t>
            </a:r>
          </a:p>
          <a:p>
            <a:pPr lvl="1"/>
            <a:r>
              <a:rPr lang="en-US" dirty="0"/>
              <a:t>Becoming eligible for Medicaid </a:t>
            </a:r>
          </a:p>
          <a:p>
            <a:pPr lvl="1"/>
            <a:r>
              <a:rPr lang="en-US" dirty="0"/>
              <a:t>Qualifying for </a:t>
            </a:r>
            <a:r>
              <a:rPr lang="en-US" dirty="0" smtClean="0"/>
              <a:t>extra help </a:t>
            </a:r>
            <a:r>
              <a:rPr lang="en-US" dirty="0"/>
              <a:t>with Medicare prescription drug costs </a:t>
            </a:r>
          </a:p>
          <a:p>
            <a:pPr lvl="1"/>
            <a:r>
              <a:rPr lang="en-US" dirty="0"/>
              <a:t>Getting care in an institution, like a skilled nursing facility or </a:t>
            </a:r>
            <a:r>
              <a:rPr lang="en-US" dirty="0" smtClean="0"/>
              <a:t>long‑term care </a:t>
            </a:r>
            <a:r>
              <a:rPr lang="en-US" dirty="0"/>
              <a:t>hospital </a:t>
            </a:r>
            <a:endParaRPr lang="en-US" dirty="0" smtClean="0"/>
          </a:p>
          <a:p>
            <a:pPr lvl="1"/>
            <a:r>
              <a:rPr lang="en-US" dirty="0" smtClean="0"/>
              <a:t>Switching </a:t>
            </a:r>
            <a:r>
              <a:rPr lang="en-US" dirty="0"/>
              <a:t>to a plan with a five-star overall quality rating </a:t>
            </a:r>
          </a:p>
          <a:p>
            <a:pPr lvl="1"/>
            <a:endParaRPr lang="en-US" dirty="0" smtClean="0"/>
          </a:p>
          <a:p>
            <a:r>
              <a:rPr lang="en-US" u="sng" dirty="0" smtClean="0">
                <a:hlinkClick r:id="rId2" action="ppaction://hlinkfile"/>
              </a:rPr>
              <a:t>Here</a:t>
            </a:r>
            <a:r>
              <a:rPr lang="en-US" dirty="0" smtClean="0">
                <a:hlinkClick r:id="rId2" action="ppaction://hlinkfile"/>
              </a:rPr>
              <a:t> </a:t>
            </a:r>
            <a:r>
              <a:rPr lang="en-US" dirty="0" smtClean="0"/>
              <a:t>is a comprehensive chart of SEPs for Medicare Advantage</a:t>
            </a:r>
            <a:endParaRPr lang="en-US" dirty="0"/>
          </a:p>
          <a:p>
            <a:pPr lvl="1"/>
            <a:endParaRPr lang="en-US" dirty="0"/>
          </a:p>
        </p:txBody>
      </p:sp>
    </p:spTree>
    <p:extLst>
      <p:ext uri="{BB962C8B-B14F-4D97-AF65-F5344CB8AC3E}">
        <p14:creationId xmlns:p14="http://schemas.microsoft.com/office/powerpoint/2010/main" val="2366907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Enrollment Periods</a:t>
            </a:r>
            <a:endParaRPr lang="en-US" dirty="0"/>
          </a:p>
        </p:txBody>
      </p:sp>
      <p:sp>
        <p:nvSpPr>
          <p:cNvPr id="3" name="Content Placeholder 2"/>
          <p:cNvSpPr>
            <a:spLocks noGrp="1"/>
          </p:cNvSpPr>
          <p:nvPr>
            <p:ph idx="1"/>
          </p:nvPr>
        </p:nvSpPr>
        <p:spPr>
          <a:xfrm>
            <a:off x="677334" y="2160589"/>
            <a:ext cx="6814511" cy="3880773"/>
          </a:xfrm>
        </p:spPr>
        <p:txBody>
          <a:bodyPr/>
          <a:lstStyle/>
          <a:p>
            <a:r>
              <a:rPr lang="en-US" dirty="0" smtClean="0"/>
              <a:t>Aside from the Initial Enrollment Period and SEPs, there are additional enrollment periods for Medicare Advantage:</a:t>
            </a:r>
          </a:p>
          <a:p>
            <a:pPr lvl="1"/>
            <a:r>
              <a:rPr lang="en-US" dirty="0" smtClean="0"/>
              <a:t>AEP- </a:t>
            </a:r>
            <a:r>
              <a:rPr lang="en-US" u="sng" dirty="0" smtClean="0">
                <a:hlinkClick r:id="rId2" action="ppaction://hlinkfile"/>
              </a:rPr>
              <a:t>Annual Enrollment Period </a:t>
            </a:r>
            <a:endParaRPr lang="en-US" u="sng" dirty="0" smtClean="0"/>
          </a:p>
          <a:p>
            <a:pPr lvl="1"/>
            <a:r>
              <a:rPr lang="en-US" dirty="0" smtClean="0"/>
              <a:t>OEP – </a:t>
            </a:r>
            <a:r>
              <a:rPr lang="en-US" u="sng" dirty="0" smtClean="0">
                <a:hlinkClick r:id="rId3" action="ppaction://hlinkfile"/>
              </a:rPr>
              <a:t>Open Enrollment Period </a:t>
            </a:r>
            <a:r>
              <a:rPr lang="en-US" dirty="0" smtClean="0"/>
              <a:t>(Replaced the Annual Disenrollment Period)</a:t>
            </a:r>
          </a:p>
          <a:p>
            <a:pPr lvl="1"/>
            <a:r>
              <a:rPr lang="en-US" dirty="0" smtClean="0"/>
              <a:t>Also individuals with Medicaid or Extra Help, can switch once per quarter, in the first three quarters of the year. </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99607" y="2337235"/>
            <a:ext cx="3640784" cy="2402685"/>
          </a:xfrm>
          <a:prstGeom prst="rect">
            <a:avLst/>
          </a:prstGeom>
        </p:spPr>
      </p:pic>
    </p:spTree>
    <p:extLst>
      <p:ext uri="{BB962C8B-B14F-4D97-AF65-F5344CB8AC3E}">
        <p14:creationId xmlns:p14="http://schemas.microsoft.com/office/powerpoint/2010/main" val="31955678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Medicare Part D Basics</a:t>
            </a:r>
            <a:endParaRPr lang="en-US" dirty="0"/>
          </a:p>
        </p:txBody>
      </p:sp>
      <p:sp>
        <p:nvSpPr>
          <p:cNvPr id="3" name="Content Placeholder 2"/>
          <p:cNvSpPr>
            <a:spLocks noGrp="1"/>
          </p:cNvSpPr>
          <p:nvPr>
            <p:ph idx="1"/>
          </p:nvPr>
        </p:nvSpPr>
        <p:spPr>
          <a:xfrm>
            <a:off x="677334" y="2160589"/>
            <a:ext cx="6118321" cy="3880773"/>
          </a:xfrm>
        </p:spPr>
        <p:txBody>
          <a:bodyPr>
            <a:normAutofit/>
          </a:bodyPr>
          <a:lstStyle/>
          <a:p>
            <a:r>
              <a:rPr lang="en-US" dirty="0"/>
              <a:t>Medicare Part D is the prescription drug plan for seniors </a:t>
            </a:r>
            <a:r>
              <a:rPr lang="en-US" dirty="0" smtClean="0"/>
              <a:t>and others on Medicare</a:t>
            </a:r>
            <a:r>
              <a:rPr lang="en-US" dirty="0" smtClean="0"/>
              <a:t>.</a:t>
            </a:r>
            <a:endParaRPr lang="en-US" dirty="0" smtClean="0"/>
          </a:p>
          <a:p>
            <a:r>
              <a:rPr lang="en-US" dirty="0"/>
              <a:t>It is designed to help subsidize the cost of prescription drugs through private insurance plans</a:t>
            </a:r>
            <a:r>
              <a:rPr lang="en-US" dirty="0" smtClean="0"/>
              <a:t>.</a:t>
            </a:r>
            <a:endParaRPr lang="en-US" dirty="0" smtClean="0"/>
          </a:p>
          <a:p>
            <a:r>
              <a:rPr lang="en-US" dirty="0" smtClean="0"/>
              <a:t>They can be sold as Part of a combined MAPD Plan or standalone. They cannot be sold in conjunction with a </a:t>
            </a:r>
            <a:r>
              <a:rPr lang="en-US" dirty="0"/>
              <a:t>s</a:t>
            </a:r>
            <a:r>
              <a:rPr lang="en-US" dirty="0" smtClean="0"/>
              <a:t>tandalone MA Plan.</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79723" y="2304473"/>
            <a:ext cx="4055918" cy="2703945"/>
          </a:xfrm>
          <a:prstGeom prst="rect">
            <a:avLst/>
          </a:prstGeom>
        </p:spPr>
      </p:pic>
    </p:spTree>
    <p:extLst>
      <p:ext uri="{BB962C8B-B14F-4D97-AF65-F5344CB8AC3E}">
        <p14:creationId xmlns:p14="http://schemas.microsoft.com/office/powerpoint/2010/main" val="28939882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Part D Covers</a:t>
            </a:r>
            <a:endParaRPr lang="en-US" dirty="0"/>
          </a:p>
        </p:txBody>
      </p:sp>
      <p:sp>
        <p:nvSpPr>
          <p:cNvPr id="3" name="Content Placeholder 2"/>
          <p:cNvSpPr>
            <a:spLocks noGrp="1"/>
          </p:cNvSpPr>
          <p:nvPr>
            <p:ph idx="1"/>
          </p:nvPr>
        </p:nvSpPr>
        <p:spPr/>
        <p:txBody>
          <a:bodyPr>
            <a:normAutofit/>
          </a:bodyPr>
          <a:lstStyle/>
          <a:p>
            <a:r>
              <a:rPr lang="en-US" dirty="0" smtClean="0"/>
              <a:t>What </a:t>
            </a:r>
            <a:r>
              <a:rPr lang="en-US" dirty="0"/>
              <a:t>a PDP covers is based on the plan’s </a:t>
            </a:r>
            <a:r>
              <a:rPr lang="en-US" u="sng" dirty="0" smtClean="0">
                <a:hlinkClick r:id="rId2" action="ppaction://hlinkfile"/>
              </a:rPr>
              <a:t>Formulary</a:t>
            </a:r>
            <a:r>
              <a:rPr lang="en-US" dirty="0"/>
              <a:t>. </a:t>
            </a:r>
            <a:endParaRPr lang="en-US" dirty="0" smtClean="0"/>
          </a:p>
          <a:p>
            <a:r>
              <a:rPr lang="en-US" dirty="0"/>
              <a:t>A carrier can change its formulary at any time. However, there are some r</a:t>
            </a:r>
            <a:r>
              <a:rPr lang="en-US" dirty="0" smtClean="0"/>
              <a:t>ules </a:t>
            </a:r>
            <a:r>
              <a:rPr lang="en-US" dirty="0"/>
              <a:t>they have to follow that afford the beneficiary at least a little </a:t>
            </a:r>
            <a:r>
              <a:rPr lang="en-US" dirty="0" smtClean="0"/>
              <a:t>protection</a:t>
            </a:r>
            <a:r>
              <a:rPr lang="en-US" dirty="0"/>
              <a:t>. </a:t>
            </a:r>
            <a:endParaRPr lang="en-US" dirty="0" smtClean="0"/>
          </a:p>
          <a:p>
            <a:r>
              <a:rPr lang="en-US" dirty="0"/>
              <a:t>Generally, a formulary is only going to cover </a:t>
            </a:r>
            <a:r>
              <a:rPr lang="en-US" dirty="0" smtClean="0"/>
              <a:t>Medicare-Covered </a:t>
            </a:r>
            <a:r>
              <a:rPr lang="en-US" dirty="0"/>
              <a:t>drugs, but a carrier can enhance the benefits of the plan to include drugs not </a:t>
            </a:r>
            <a:r>
              <a:rPr lang="en-US" dirty="0" smtClean="0"/>
              <a:t>covered </a:t>
            </a:r>
            <a:r>
              <a:rPr lang="en-US" dirty="0"/>
              <a:t>by Medicare. These are called </a:t>
            </a:r>
            <a:r>
              <a:rPr lang="en-US" u="sng" dirty="0">
                <a:hlinkClick r:id="rId3" action="ppaction://hlinkfile"/>
              </a:rPr>
              <a:t>Enhanced </a:t>
            </a:r>
            <a:r>
              <a:rPr lang="en-US" u="sng" dirty="0" smtClean="0">
                <a:hlinkClick r:id="rId3" action="ppaction://hlinkfile"/>
              </a:rPr>
              <a:t>Plans</a:t>
            </a:r>
            <a:r>
              <a:rPr lang="en-US" dirty="0"/>
              <a:t>. </a:t>
            </a:r>
            <a:endParaRPr lang="en-US" dirty="0" smtClean="0"/>
          </a:p>
          <a:p>
            <a:endParaRPr lang="en-US" dirty="0"/>
          </a:p>
        </p:txBody>
      </p:sp>
    </p:spTree>
    <p:extLst>
      <p:ext uri="{BB962C8B-B14F-4D97-AF65-F5344CB8AC3E}">
        <p14:creationId xmlns:p14="http://schemas.microsoft.com/office/powerpoint/2010/main" val="26721821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Part D Covers</a:t>
            </a:r>
          </a:p>
        </p:txBody>
      </p:sp>
      <p:sp>
        <p:nvSpPr>
          <p:cNvPr id="3" name="Content Placeholder 2"/>
          <p:cNvSpPr>
            <a:spLocks noGrp="1"/>
          </p:cNvSpPr>
          <p:nvPr>
            <p:ph idx="1"/>
          </p:nvPr>
        </p:nvSpPr>
        <p:spPr/>
        <p:txBody>
          <a:bodyPr/>
          <a:lstStyle/>
          <a:p>
            <a:r>
              <a:rPr lang="en-US" dirty="0"/>
              <a:t>If someone enrolls in a PDP and they are taking a drug that is not covered, the carrier is still required to provide a one-time supply in the first 90 </a:t>
            </a:r>
            <a:r>
              <a:rPr lang="en-US" dirty="0" smtClean="0"/>
              <a:t>days.</a:t>
            </a:r>
          </a:p>
          <a:p>
            <a:r>
              <a:rPr lang="en-US" dirty="0" smtClean="0"/>
              <a:t>This allows </a:t>
            </a:r>
            <a:r>
              <a:rPr lang="en-US" dirty="0"/>
              <a:t>time for a replacement to be found by the physician or an </a:t>
            </a:r>
            <a:r>
              <a:rPr lang="en-US" u="sng" dirty="0" smtClean="0">
                <a:hlinkClick r:id="rId2" action="ppaction://hlinkfile"/>
              </a:rPr>
              <a:t>Formulary Exception </a:t>
            </a:r>
            <a:r>
              <a:rPr lang="en-US" dirty="0" smtClean="0"/>
              <a:t>to be requested</a:t>
            </a:r>
            <a:r>
              <a:rPr lang="en-US" dirty="0"/>
              <a:t>. </a:t>
            </a:r>
            <a:endParaRPr lang="en-US" dirty="0" smtClean="0"/>
          </a:p>
          <a:p>
            <a:r>
              <a:rPr lang="en-US" dirty="0" smtClean="0"/>
              <a:t>Some drugs may also require </a:t>
            </a:r>
            <a:r>
              <a:rPr lang="en-US" u="sng" dirty="0" smtClean="0">
                <a:hlinkClick r:id="rId3" action="ppaction://hlinkfile"/>
              </a:rPr>
              <a:t>Step Therapy </a:t>
            </a:r>
            <a:r>
              <a:rPr lang="en-US" dirty="0" smtClean="0"/>
              <a:t>before they can be covered. </a:t>
            </a:r>
          </a:p>
          <a:p>
            <a:r>
              <a:rPr lang="en-US" dirty="0" smtClean="0"/>
              <a:t>There may also be </a:t>
            </a:r>
            <a:r>
              <a:rPr lang="en-US" u="sng" dirty="0" smtClean="0">
                <a:hlinkClick r:id="rId4" action="ppaction://hlinkfile"/>
              </a:rPr>
              <a:t>Quantity Limits </a:t>
            </a:r>
            <a:r>
              <a:rPr lang="en-US" dirty="0" smtClean="0"/>
              <a:t>for some drugs. </a:t>
            </a:r>
            <a:endParaRPr lang="en-US" dirty="0"/>
          </a:p>
        </p:txBody>
      </p:sp>
    </p:spTree>
    <p:extLst>
      <p:ext uri="{BB962C8B-B14F-4D97-AF65-F5344CB8AC3E}">
        <p14:creationId xmlns:p14="http://schemas.microsoft.com/office/powerpoint/2010/main" val="25093998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Part D Covers</a:t>
            </a:r>
          </a:p>
        </p:txBody>
      </p:sp>
      <p:sp>
        <p:nvSpPr>
          <p:cNvPr id="3" name="Content Placeholder 2"/>
          <p:cNvSpPr>
            <a:spLocks noGrp="1"/>
          </p:cNvSpPr>
          <p:nvPr>
            <p:ph idx="1"/>
          </p:nvPr>
        </p:nvSpPr>
        <p:spPr/>
        <p:txBody>
          <a:bodyPr/>
          <a:lstStyle/>
          <a:p>
            <a:r>
              <a:rPr lang="en-US" dirty="0" smtClean="0"/>
              <a:t>Medicare Part D does not cover:</a:t>
            </a:r>
          </a:p>
          <a:p>
            <a:pPr lvl="1"/>
            <a:r>
              <a:rPr lang="en-US" dirty="0" smtClean="0"/>
              <a:t>Drugs Covered by Medicare Parts A and B (Except in a few situations)</a:t>
            </a:r>
          </a:p>
          <a:p>
            <a:pPr lvl="1"/>
            <a:r>
              <a:rPr lang="en-US" dirty="0" smtClean="0"/>
              <a:t>Drugs not on Medicare's Drug List (Unless it’s an enhanced plan)</a:t>
            </a:r>
          </a:p>
        </p:txBody>
      </p:sp>
    </p:spTree>
    <p:extLst>
      <p:ext uri="{BB962C8B-B14F-4D97-AF65-F5344CB8AC3E}">
        <p14:creationId xmlns:p14="http://schemas.microsoft.com/office/powerpoint/2010/main" val="33216150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Point Question</a:t>
            </a:r>
            <a:endParaRPr lang="en-US" dirty="0"/>
          </a:p>
        </p:txBody>
      </p:sp>
      <p:sp>
        <p:nvSpPr>
          <p:cNvPr id="3" name="Content Placeholder 2"/>
          <p:cNvSpPr>
            <a:spLocks noGrp="1"/>
          </p:cNvSpPr>
          <p:nvPr>
            <p:ph idx="1"/>
          </p:nvPr>
        </p:nvSpPr>
        <p:spPr/>
        <p:txBody>
          <a:bodyPr/>
          <a:lstStyle/>
          <a:p>
            <a:pPr marL="0" indent="0">
              <a:buNone/>
            </a:pPr>
            <a:r>
              <a:rPr lang="en-US" dirty="0" smtClean="0"/>
              <a:t>INSERT QUESTION HERE RANDOMLY TAKEN FROM THE COURSE EXAM.</a:t>
            </a:r>
          </a:p>
          <a:p>
            <a:pPr marL="0" indent="0">
              <a:buNone/>
            </a:pPr>
            <a:r>
              <a:rPr lang="en-US" dirty="0" smtClean="0"/>
              <a:t>IF QUESTION IS ANSWERED INCORRECTLY, OFFER THE CHANCE TO REVIEW THE RELEVANT SECTION BEFORE MOVING ON.</a:t>
            </a:r>
            <a:endParaRPr lang="en-US" dirty="0"/>
          </a:p>
        </p:txBody>
      </p:sp>
    </p:spTree>
    <p:extLst>
      <p:ext uri="{BB962C8B-B14F-4D97-AF65-F5344CB8AC3E}">
        <p14:creationId xmlns:p14="http://schemas.microsoft.com/office/powerpoint/2010/main" val="23012840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Medicare Part D Cost Sharing</a:t>
            </a:r>
            <a:endParaRPr lang="en-US" dirty="0"/>
          </a:p>
        </p:txBody>
      </p:sp>
      <p:sp>
        <p:nvSpPr>
          <p:cNvPr id="3" name="Content Placeholder 2"/>
          <p:cNvSpPr>
            <a:spLocks noGrp="1"/>
          </p:cNvSpPr>
          <p:nvPr>
            <p:ph idx="1"/>
          </p:nvPr>
        </p:nvSpPr>
        <p:spPr>
          <a:xfrm>
            <a:off x="677334" y="2160589"/>
            <a:ext cx="6908030" cy="3880773"/>
          </a:xfrm>
        </p:spPr>
        <p:txBody>
          <a:bodyPr>
            <a:normAutofit/>
          </a:bodyPr>
          <a:lstStyle/>
          <a:p>
            <a:r>
              <a:rPr lang="en-US" dirty="0" smtClean="0"/>
              <a:t>Medicare Part D Plans have:</a:t>
            </a:r>
          </a:p>
          <a:p>
            <a:pPr lvl="1"/>
            <a:r>
              <a:rPr lang="en-US" dirty="0" smtClean="0"/>
              <a:t>Premiums</a:t>
            </a:r>
          </a:p>
          <a:p>
            <a:pPr lvl="1"/>
            <a:r>
              <a:rPr lang="en-US" dirty="0" smtClean="0"/>
              <a:t>Copays</a:t>
            </a:r>
          </a:p>
          <a:p>
            <a:pPr lvl="1"/>
            <a:r>
              <a:rPr lang="en-US" dirty="0" smtClean="0"/>
              <a:t>Coinsurance</a:t>
            </a:r>
          </a:p>
          <a:p>
            <a:pPr lvl="1"/>
            <a:r>
              <a:rPr lang="en-US" dirty="0" smtClean="0"/>
              <a:t>Deductibles</a:t>
            </a:r>
          </a:p>
          <a:p>
            <a:endParaRPr lang="en-US" dirty="0"/>
          </a:p>
          <a:p>
            <a:r>
              <a:rPr lang="en-US" dirty="0" smtClean="0"/>
              <a:t>The premium will always be paid, but the other costs can vary or be nonexistent based on the tier of the drug. </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70519" y="2160589"/>
            <a:ext cx="3525736" cy="2350655"/>
          </a:xfrm>
          <a:prstGeom prst="rect">
            <a:avLst/>
          </a:prstGeom>
        </p:spPr>
      </p:pic>
    </p:spTree>
    <p:extLst>
      <p:ext uri="{BB962C8B-B14F-4D97-AF65-F5344CB8AC3E}">
        <p14:creationId xmlns:p14="http://schemas.microsoft.com/office/powerpoint/2010/main" val="1861987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Enroll in Medicare</a:t>
            </a:r>
            <a:endParaRPr lang="en-US" dirty="0"/>
          </a:p>
        </p:txBody>
      </p:sp>
      <p:sp>
        <p:nvSpPr>
          <p:cNvPr id="3" name="Content Placeholder 2"/>
          <p:cNvSpPr>
            <a:spLocks noGrp="1"/>
          </p:cNvSpPr>
          <p:nvPr>
            <p:ph idx="1"/>
          </p:nvPr>
        </p:nvSpPr>
        <p:spPr>
          <a:xfrm>
            <a:off x="677334" y="2160589"/>
            <a:ext cx="6232621" cy="3880773"/>
          </a:xfrm>
        </p:spPr>
        <p:txBody>
          <a:bodyPr>
            <a:normAutofit/>
          </a:bodyPr>
          <a:lstStyle/>
          <a:p>
            <a:r>
              <a:rPr lang="en-US" dirty="0"/>
              <a:t>Enrollment in Part A </a:t>
            </a:r>
            <a:r>
              <a:rPr lang="en-US" dirty="0" smtClean="0"/>
              <a:t>is automatic for anyone who qualifies for </a:t>
            </a:r>
            <a:r>
              <a:rPr lang="en-US" dirty="0" smtClean="0">
                <a:hlinkClick r:id="rId2" action="ppaction://hlinkfile"/>
              </a:rPr>
              <a:t>Premium Free </a:t>
            </a:r>
            <a:r>
              <a:rPr lang="en-US" u="sng" dirty="0" smtClean="0">
                <a:hlinkClick r:id="rId2" action="ppaction://hlinkfile"/>
              </a:rPr>
              <a:t>Part A</a:t>
            </a:r>
            <a:r>
              <a:rPr lang="en-US" dirty="0" smtClean="0">
                <a:hlinkClick r:id="rId2" action="ppaction://hlinkfile"/>
              </a:rPr>
              <a:t>.</a:t>
            </a:r>
            <a:endParaRPr lang="en-US" dirty="0" smtClean="0"/>
          </a:p>
          <a:p>
            <a:r>
              <a:rPr lang="en-US" dirty="0" smtClean="0"/>
              <a:t>Part </a:t>
            </a:r>
            <a:r>
              <a:rPr lang="en-US" dirty="0"/>
              <a:t>B is automatic for some people. </a:t>
            </a:r>
            <a:r>
              <a:rPr lang="en-US" dirty="0" smtClean="0"/>
              <a:t>Others have to </a:t>
            </a:r>
            <a:r>
              <a:rPr lang="en-US" u="sng" dirty="0" smtClean="0">
                <a:hlinkClick r:id="rId3" action="ppaction://hlinkfile"/>
              </a:rPr>
              <a:t>Manually Enroll</a:t>
            </a:r>
            <a:r>
              <a:rPr lang="en-US" dirty="0" smtClean="0">
                <a:effectLst>
                  <a:outerShdw blurRad="38100" dist="38100" dir="2700000" algn="tl">
                    <a:srgbClr val="000000">
                      <a:alpha val="43137"/>
                    </a:srgbClr>
                  </a:outerShdw>
                </a:effectLst>
              </a:rPr>
              <a:t>, </a:t>
            </a:r>
            <a:r>
              <a:rPr lang="en-US" dirty="0"/>
              <a:t>d</a:t>
            </a:r>
            <a:r>
              <a:rPr lang="en-US" dirty="0" smtClean="0"/>
              <a:t>uring their </a:t>
            </a:r>
            <a:r>
              <a:rPr lang="en-US" u="sng" dirty="0" smtClean="0">
                <a:solidFill>
                  <a:schemeClr val="accent4">
                    <a:lumMod val="75000"/>
                  </a:schemeClr>
                </a:solidFill>
              </a:rPr>
              <a:t>Initial Enrollment Period (IEP)</a:t>
            </a:r>
            <a:r>
              <a:rPr lang="en-US" dirty="0">
                <a:solidFill>
                  <a:schemeClr val="tx1"/>
                </a:solidFill>
              </a:rPr>
              <a:t>.</a:t>
            </a:r>
            <a:endParaRPr lang="en-US" dirty="0" smtClean="0">
              <a:solidFill>
                <a:schemeClr val="accent4">
                  <a:lumMod val="75000"/>
                </a:schemeClr>
              </a:solidFill>
            </a:endParaRPr>
          </a:p>
          <a:p>
            <a:r>
              <a:rPr lang="en-US" u="sng" dirty="0" smtClean="0">
                <a:hlinkClick r:id="rId4" action="ppaction://hlinkfile"/>
              </a:rPr>
              <a:t>Here</a:t>
            </a:r>
            <a:r>
              <a:rPr lang="en-US" dirty="0" smtClean="0">
                <a:hlinkClick r:id="rId4" action="ppaction://hlinkfile"/>
              </a:rPr>
              <a:t> </a:t>
            </a:r>
            <a:r>
              <a:rPr lang="en-US" dirty="0" smtClean="0"/>
              <a:t>is </a:t>
            </a:r>
            <a:r>
              <a:rPr lang="en-US" dirty="0"/>
              <a:t>a list of scenarios where someone is automatically enrolled in both Part A and Part </a:t>
            </a:r>
            <a:r>
              <a:rPr lang="en-US" dirty="0" smtClean="0"/>
              <a:t>B</a:t>
            </a:r>
          </a:p>
          <a:p>
            <a:r>
              <a:rPr lang="en-US" dirty="0" smtClean="0"/>
              <a:t>People who are enrolled automatically receive their Medicare card either on the 25th month of disability or three months before their 65th birthday. </a:t>
            </a:r>
          </a:p>
          <a:p>
            <a:endParaRPr lang="en-US" dirty="0"/>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05382" y="2160589"/>
            <a:ext cx="4486833" cy="2971799"/>
          </a:xfrm>
          <a:prstGeom prst="rect">
            <a:avLst/>
          </a:prstGeom>
        </p:spPr>
      </p:pic>
    </p:spTree>
    <p:extLst>
      <p:ext uri="{BB962C8B-B14F-4D97-AF65-F5344CB8AC3E}">
        <p14:creationId xmlns:p14="http://schemas.microsoft.com/office/powerpoint/2010/main" val="27841983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Medicare Part D Cost Sharing</a:t>
            </a:r>
          </a:p>
        </p:txBody>
      </p:sp>
      <p:sp>
        <p:nvSpPr>
          <p:cNvPr id="3" name="Content Placeholder 2"/>
          <p:cNvSpPr>
            <a:spLocks noGrp="1"/>
          </p:cNvSpPr>
          <p:nvPr>
            <p:ph idx="1"/>
          </p:nvPr>
        </p:nvSpPr>
        <p:spPr/>
        <p:txBody>
          <a:bodyPr>
            <a:normAutofit/>
          </a:bodyPr>
          <a:lstStyle/>
          <a:p>
            <a:r>
              <a:rPr lang="en-US" dirty="0" smtClean="0"/>
              <a:t>As cost shares are paid, the Part D plan will go through the following different phases of coverage:</a:t>
            </a:r>
          </a:p>
          <a:p>
            <a:pPr lvl="1"/>
            <a:r>
              <a:rPr lang="en-US" u="sng" dirty="0" smtClean="0">
                <a:hlinkClick r:id="rId2" action="ppaction://hlinkfile"/>
              </a:rPr>
              <a:t>Deductible</a:t>
            </a:r>
            <a:endParaRPr lang="en-US" u="sng" dirty="0" smtClean="0"/>
          </a:p>
          <a:p>
            <a:pPr lvl="1"/>
            <a:r>
              <a:rPr lang="en-US" u="sng" dirty="0" smtClean="0">
                <a:hlinkClick r:id="rId3" action="ppaction://hlinkfile"/>
              </a:rPr>
              <a:t>Initial Coverage</a:t>
            </a:r>
            <a:endParaRPr lang="en-US" u="sng" dirty="0" smtClean="0"/>
          </a:p>
          <a:p>
            <a:pPr lvl="1"/>
            <a:r>
              <a:rPr lang="en-US" dirty="0" smtClean="0">
                <a:hlinkClick r:id="rId4" action="ppaction://hlinkfile"/>
              </a:rPr>
              <a:t>Coverage Gap</a:t>
            </a:r>
            <a:endParaRPr lang="en-US" dirty="0" smtClean="0"/>
          </a:p>
          <a:p>
            <a:pPr lvl="1"/>
            <a:r>
              <a:rPr lang="en-US" dirty="0" smtClean="0">
                <a:hlinkClick r:id="rId5" action="ppaction://hlinkfile"/>
              </a:rPr>
              <a:t>Catastrophic Coverage</a:t>
            </a:r>
            <a:endParaRPr lang="en-US" dirty="0" smtClean="0"/>
          </a:p>
          <a:p>
            <a:r>
              <a:rPr lang="en-US" dirty="0" smtClean="0"/>
              <a:t>Not every beneficiary will hit all of these phases in a given year, but some may go through all of them. </a:t>
            </a:r>
            <a:endParaRPr lang="en-US" dirty="0"/>
          </a:p>
        </p:txBody>
      </p:sp>
    </p:spTree>
    <p:extLst>
      <p:ext uri="{BB962C8B-B14F-4D97-AF65-F5344CB8AC3E}">
        <p14:creationId xmlns:p14="http://schemas.microsoft.com/office/powerpoint/2010/main" val="41907829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Eligibility and Enrollment for Part </a:t>
            </a:r>
            <a:r>
              <a:rPr lang="en-US" dirty="0" smtClean="0"/>
              <a:t>D</a:t>
            </a:r>
            <a:endParaRPr lang="en-US" dirty="0"/>
          </a:p>
        </p:txBody>
      </p:sp>
      <p:sp>
        <p:nvSpPr>
          <p:cNvPr id="3" name="Content Placeholder 2"/>
          <p:cNvSpPr>
            <a:spLocks noGrp="1"/>
          </p:cNvSpPr>
          <p:nvPr>
            <p:ph idx="1"/>
          </p:nvPr>
        </p:nvSpPr>
        <p:spPr>
          <a:xfrm>
            <a:off x="677334" y="2160589"/>
            <a:ext cx="6804121" cy="3880773"/>
          </a:xfrm>
        </p:spPr>
        <p:txBody>
          <a:bodyPr>
            <a:normAutofit/>
          </a:bodyPr>
          <a:lstStyle/>
          <a:p>
            <a:r>
              <a:rPr lang="en-US" dirty="0" smtClean="0"/>
              <a:t>Medicare Part D follows most of the same enrollment periods as Part C except for a few like:</a:t>
            </a:r>
          </a:p>
          <a:p>
            <a:pPr lvl="1"/>
            <a:r>
              <a:rPr lang="en-US" dirty="0" smtClean="0"/>
              <a:t>The Open Enrollment Period</a:t>
            </a:r>
          </a:p>
          <a:p>
            <a:pPr lvl="1"/>
            <a:r>
              <a:rPr lang="en-US" dirty="0" smtClean="0"/>
              <a:t>Twelve Month Trial </a:t>
            </a:r>
            <a:r>
              <a:rPr lang="en-US" dirty="0" smtClean="0"/>
              <a:t>Right</a:t>
            </a:r>
            <a:endParaRPr lang="en-US" dirty="0"/>
          </a:p>
          <a:p>
            <a:r>
              <a:rPr lang="en-US" u="sng" dirty="0" smtClean="0">
                <a:hlinkClick r:id="rId2" action="ppaction://hlinkfile"/>
              </a:rPr>
              <a:t>Here</a:t>
            </a:r>
            <a:r>
              <a:rPr lang="en-US" dirty="0" smtClean="0">
                <a:hlinkClick r:id="rId2" action="ppaction://hlinkfile"/>
              </a:rPr>
              <a:t> </a:t>
            </a:r>
            <a:r>
              <a:rPr lang="en-US" dirty="0" smtClean="0"/>
              <a:t>is a comprehensive list of all of the Part D enrollment </a:t>
            </a:r>
            <a:r>
              <a:rPr lang="en-US" dirty="0" smtClean="0"/>
              <a:t>periods</a:t>
            </a:r>
            <a:endParaRPr lang="en-US" dirty="0"/>
          </a:p>
          <a:p>
            <a:r>
              <a:rPr lang="en-US" dirty="0" smtClean="0"/>
              <a:t>It also shares the same eligibility requirements as Medicare Part C.</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34088" y="2421081"/>
            <a:ext cx="3241038" cy="2161309"/>
          </a:xfrm>
          <a:prstGeom prst="rect">
            <a:avLst/>
          </a:prstGeom>
        </p:spPr>
      </p:pic>
    </p:spTree>
    <p:extLst>
      <p:ext uri="{BB962C8B-B14F-4D97-AF65-F5344CB8AC3E}">
        <p14:creationId xmlns:p14="http://schemas.microsoft.com/office/powerpoint/2010/main" val="16051070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1 The Parts of Medicare</a:t>
            </a:r>
            <a:endParaRPr lang="en-US" dirty="0"/>
          </a:p>
        </p:txBody>
      </p:sp>
      <p:sp>
        <p:nvSpPr>
          <p:cNvPr id="3" name="Subtitle 2"/>
          <p:cNvSpPr>
            <a:spLocks noGrp="1"/>
          </p:cNvSpPr>
          <p:nvPr>
            <p:ph type="subTitle" idx="1"/>
          </p:nvPr>
        </p:nvSpPr>
        <p:spPr/>
        <p:txBody>
          <a:bodyPr>
            <a:normAutofit/>
          </a:bodyPr>
          <a:lstStyle/>
          <a:p>
            <a:r>
              <a:rPr lang="en-US" dirty="0" smtClean="0"/>
              <a:t>Section 3</a:t>
            </a:r>
          </a:p>
          <a:p>
            <a:r>
              <a:rPr lang="en-US" dirty="0" smtClean="0"/>
              <a:t>Dual Eligible, </a:t>
            </a:r>
            <a:r>
              <a:rPr lang="en-US" dirty="0"/>
              <a:t>Medicare, Medicaid and Extra Help</a:t>
            </a:r>
          </a:p>
        </p:txBody>
      </p:sp>
    </p:spTree>
    <p:extLst>
      <p:ext uri="{BB962C8B-B14F-4D97-AF65-F5344CB8AC3E}">
        <p14:creationId xmlns:p14="http://schemas.microsoft.com/office/powerpoint/2010/main" val="12901453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Medicare, Medicaid and Extra Help</a:t>
            </a:r>
            <a:endParaRPr lang="en-US" dirty="0"/>
          </a:p>
        </p:txBody>
      </p:sp>
      <p:sp>
        <p:nvSpPr>
          <p:cNvPr id="3" name="Content Placeholder 2"/>
          <p:cNvSpPr>
            <a:spLocks noGrp="1"/>
          </p:cNvSpPr>
          <p:nvPr>
            <p:ph idx="1"/>
          </p:nvPr>
        </p:nvSpPr>
        <p:spPr>
          <a:xfrm>
            <a:off x="677334" y="2160589"/>
            <a:ext cx="6118321" cy="3880773"/>
          </a:xfrm>
        </p:spPr>
        <p:txBody>
          <a:bodyPr>
            <a:normAutofit fontScale="85000" lnSpcReduction="10000"/>
          </a:bodyPr>
          <a:lstStyle/>
          <a:p>
            <a:r>
              <a:rPr lang="en-US" dirty="0" smtClean="0"/>
              <a:t>Some individuals get assistance with paying for the Medicare A, B, C and/or Part D</a:t>
            </a:r>
            <a:r>
              <a:rPr lang="en-US" dirty="0" smtClean="0"/>
              <a:t>.</a:t>
            </a:r>
            <a:endParaRPr lang="en-US" dirty="0" smtClean="0"/>
          </a:p>
          <a:p>
            <a:r>
              <a:rPr lang="en-US" dirty="0" smtClean="0"/>
              <a:t>Those who get assistance from </a:t>
            </a:r>
            <a:r>
              <a:rPr lang="en-US" u="sng" dirty="0" smtClean="0"/>
              <a:t>Medicaid </a:t>
            </a:r>
            <a:r>
              <a:rPr lang="en-US" dirty="0" smtClean="0"/>
              <a:t>are </a:t>
            </a:r>
            <a:r>
              <a:rPr lang="en-US" u="sng" dirty="0" smtClean="0"/>
              <a:t>Dual Eligible</a:t>
            </a:r>
            <a:r>
              <a:rPr lang="en-US" dirty="0" smtClean="0"/>
              <a:t>.</a:t>
            </a:r>
            <a:endParaRPr lang="en-US" dirty="0" smtClean="0"/>
          </a:p>
          <a:p>
            <a:r>
              <a:rPr lang="en-US" dirty="0" smtClean="0"/>
              <a:t>Dual Eligible Individuals have benefits that coordinate between Medicare and Medicaid.</a:t>
            </a:r>
          </a:p>
          <a:p>
            <a:r>
              <a:rPr lang="en-US" dirty="0" smtClean="0"/>
              <a:t> Medicare will be the Primary Payer for some Services like:</a:t>
            </a:r>
          </a:p>
          <a:p>
            <a:pPr lvl="1"/>
            <a:r>
              <a:rPr lang="en-US" dirty="0" smtClean="0"/>
              <a:t>Part </a:t>
            </a:r>
            <a:r>
              <a:rPr lang="en-US" dirty="0"/>
              <a:t>A services </a:t>
            </a:r>
          </a:p>
          <a:p>
            <a:pPr lvl="1"/>
            <a:r>
              <a:rPr lang="en-US" dirty="0" smtClean="0"/>
              <a:t>Part </a:t>
            </a:r>
            <a:r>
              <a:rPr lang="en-US" dirty="0"/>
              <a:t>B services </a:t>
            </a:r>
          </a:p>
          <a:p>
            <a:pPr lvl="1"/>
            <a:r>
              <a:rPr lang="en-US" dirty="0" smtClean="0"/>
              <a:t>Part </a:t>
            </a:r>
            <a:r>
              <a:rPr lang="en-US" dirty="0"/>
              <a:t>D coverage </a:t>
            </a:r>
          </a:p>
          <a:p>
            <a:pPr lvl="1"/>
            <a:r>
              <a:rPr lang="en-US" dirty="0" smtClean="0"/>
              <a:t>Skilled </a:t>
            </a:r>
            <a:r>
              <a:rPr lang="en-US" dirty="0"/>
              <a:t>nursing facilities (SNF) </a:t>
            </a:r>
          </a:p>
          <a:p>
            <a:pPr lvl="1"/>
            <a:r>
              <a:rPr lang="en-US" dirty="0" smtClean="0"/>
              <a:t>Home </a:t>
            </a:r>
            <a:r>
              <a:rPr lang="en-US" dirty="0"/>
              <a:t>health care </a:t>
            </a:r>
          </a:p>
          <a:p>
            <a:pPr lvl="1"/>
            <a:r>
              <a:rPr lang="en-US" dirty="0" smtClean="0"/>
              <a:t>Long-term </a:t>
            </a:r>
            <a:r>
              <a:rPr lang="en-US" dirty="0"/>
              <a:t>care (LTC) </a:t>
            </a:r>
          </a:p>
          <a:p>
            <a:pPr lvl="1"/>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69842" y="2317171"/>
            <a:ext cx="4021283" cy="2680855"/>
          </a:xfrm>
          <a:prstGeom prst="rect">
            <a:avLst/>
          </a:prstGeom>
        </p:spPr>
      </p:pic>
    </p:spTree>
    <p:extLst>
      <p:ext uri="{BB962C8B-B14F-4D97-AF65-F5344CB8AC3E}">
        <p14:creationId xmlns:p14="http://schemas.microsoft.com/office/powerpoint/2010/main" val="30347504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Medicare, </a:t>
            </a:r>
            <a:r>
              <a:rPr lang="en-US" dirty="0" smtClean="0"/>
              <a:t>Medicaid, </a:t>
            </a:r>
            <a:r>
              <a:rPr lang="en-US" dirty="0"/>
              <a:t>and Extra Help</a:t>
            </a:r>
          </a:p>
        </p:txBody>
      </p:sp>
      <p:sp>
        <p:nvSpPr>
          <p:cNvPr id="3" name="Content Placeholder 2"/>
          <p:cNvSpPr>
            <a:spLocks noGrp="1"/>
          </p:cNvSpPr>
          <p:nvPr>
            <p:ph idx="1"/>
          </p:nvPr>
        </p:nvSpPr>
        <p:spPr/>
        <p:txBody>
          <a:bodyPr>
            <a:normAutofit/>
          </a:bodyPr>
          <a:lstStyle/>
          <a:p>
            <a:r>
              <a:rPr lang="en-US" dirty="0" smtClean="0"/>
              <a:t>Anything not covered by Medicare, is usually paid by Medicaid. </a:t>
            </a:r>
          </a:p>
          <a:p>
            <a:endParaRPr lang="en-US" dirty="0" smtClean="0"/>
          </a:p>
          <a:p>
            <a:r>
              <a:rPr lang="en-US" dirty="0" smtClean="0"/>
              <a:t>Medicaid can also cover some or all of the beneficiaries cost sharing, depending on the Medicaid Qualification.</a:t>
            </a:r>
          </a:p>
          <a:p>
            <a:endParaRPr lang="en-US" dirty="0" smtClean="0"/>
          </a:p>
          <a:p>
            <a:r>
              <a:rPr lang="en-US" dirty="0"/>
              <a:t>It is important to always check with </a:t>
            </a:r>
            <a:r>
              <a:rPr lang="en-US" dirty="0" smtClean="0"/>
              <a:t>Medicaid, </a:t>
            </a:r>
            <a:r>
              <a:rPr lang="en-US" dirty="0"/>
              <a:t>in the beneficiary’s </a:t>
            </a:r>
            <a:r>
              <a:rPr lang="en-US" dirty="0" smtClean="0"/>
              <a:t>state, </a:t>
            </a:r>
            <a:r>
              <a:rPr lang="en-US" dirty="0"/>
              <a:t>to ensure what the program </a:t>
            </a:r>
            <a:r>
              <a:rPr lang="en-US" dirty="0" smtClean="0"/>
              <a:t>offers, </a:t>
            </a:r>
            <a:r>
              <a:rPr lang="en-US" dirty="0"/>
              <a:t>and what the eligibility requirements are. </a:t>
            </a:r>
            <a:endParaRPr lang="en-US" dirty="0" smtClean="0"/>
          </a:p>
          <a:p>
            <a:endParaRPr lang="en-US" dirty="0" smtClean="0"/>
          </a:p>
          <a:p>
            <a:r>
              <a:rPr lang="en-US" dirty="0"/>
              <a:t>There are general guidelines, but it is truly up to each </a:t>
            </a:r>
            <a:r>
              <a:rPr lang="en-US" dirty="0" smtClean="0"/>
              <a:t>state </a:t>
            </a:r>
            <a:r>
              <a:rPr lang="en-US" dirty="0"/>
              <a:t>to establish who qualifies for the state’s Medicaid </a:t>
            </a:r>
            <a:r>
              <a:rPr lang="en-US" dirty="0" smtClean="0"/>
              <a:t>program, </a:t>
            </a:r>
            <a:r>
              <a:rPr lang="en-US" dirty="0"/>
              <a:t>and at what level. </a:t>
            </a:r>
          </a:p>
        </p:txBody>
      </p:sp>
    </p:spTree>
    <p:extLst>
      <p:ext uri="{BB962C8B-B14F-4D97-AF65-F5344CB8AC3E}">
        <p14:creationId xmlns:p14="http://schemas.microsoft.com/office/powerpoint/2010/main" val="23822130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Point Question</a:t>
            </a:r>
            <a:endParaRPr lang="en-US" dirty="0"/>
          </a:p>
        </p:txBody>
      </p:sp>
      <p:sp>
        <p:nvSpPr>
          <p:cNvPr id="3" name="Content Placeholder 2"/>
          <p:cNvSpPr>
            <a:spLocks noGrp="1"/>
          </p:cNvSpPr>
          <p:nvPr>
            <p:ph idx="1"/>
          </p:nvPr>
        </p:nvSpPr>
        <p:spPr/>
        <p:txBody>
          <a:bodyPr/>
          <a:lstStyle/>
          <a:p>
            <a:pPr marL="0" indent="0">
              <a:buNone/>
            </a:pPr>
            <a:r>
              <a:rPr lang="en-US" dirty="0" smtClean="0"/>
              <a:t>INSERT QUESTION HERE RANDOMLY TAKEN FROM THE COURSE EXAM.</a:t>
            </a:r>
          </a:p>
          <a:p>
            <a:pPr marL="0" indent="0">
              <a:buNone/>
            </a:pPr>
            <a:r>
              <a:rPr lang="en-US" dirty="0" smtClean="0"/>
              <a:t>IF QUESTION IS ANSWERED INCORRECTLY, OFFER THE CHANCE TO REVIEW THE RELEVANT SECTION BEFORE MOVING ON.</a:t>
            </a:r>
            <a:endParaRPr lang="en-US" dirty="0"/>
          </a:p>
        </p:txBody>
      </p:sp>
    </p:spTree>
    <p:extLst>
      <p:ext uri="{BB962C8B-B14F-4D97-AF65-F5344CB8AC3E}">
        <p14:creationId xmlns:p14="http://schemas.microsoft.com/office/powerpoint/2010/main" val="15723492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Medicaid Eligibility Category </a:t>
            </a:r>
          </a:p>
        </p:txBody>
      </p:sp>
      <p:sp>
        <p:nvSpPr>
          <p:cNvPr id="3" name="Content Placeholder 2"/>
          <p:cNvSpPr>
            <a:spLocks noGrp="1"/>
          </p:cNvSpPr>
          <p:nvPr>
            <p:ph idx="1"/>
          </p:nvPr>
        </p:nvSpPr>
        <p:spPr>
          <a:xfrm>
            <a:off x="677334" y="2160589"/>
            <a:ext cx="5900111" cy="3880773"/>
          </a:xfrm>
        </p:spPr>
        <p:txBody>
          <a:bodyPr>
            <a:normAutofit/>
          </a:bodyPr>
          <a:lstStyle/>
          <a:p>
            <a:r>
              <a:rPr lang="en-US" b="1" dirty="0" smtClean="0"/>
              <a:t>There are Several Categories for Medicare Eligibility when on Medicaid. They are as follows: </a:t>
            </a:r>
          </a:p>
          <a:p>
            <a:pPr lvl="1"/>
            <a:r>
              <a:rPr lang="en-US" b="1" u="sng" dirty="0" smtClean="0"/>
              <a:t>Qualified </a:t>
            </a:r>
            <a:r>
              <a:rPr lang="en-US" b="1" u="sng" dirty="0"/>
              <a:t>Medicare Beneficiary Without Other Medicaid (QMB Only</a:t>
            </a:r>
            <a:r>
              <a:rPr lang="en-US" b="1" u="sng" dirty="0" smtClean="0"/>
              <a:t>)</a:t>
            </a:r>
            <a:endParaRPr lang="en-US" u="sng" dirty="0" smtClean="0"/>
          </a:p>
          <a:p>
            <a:pPr lvl="1"/>
            <a:r>
              <a:rPr lang="en-US" b="1" u="sng" dirty="0"/>
              <a:t>QMB</a:t>
            </a:r>
            <a:r>
              <a:rPr lang="en-US" b="1" u="sng" dirty="0" smtClean="0"/>
              <a:t>+</a:t>
            </a:r>
            <a:endParaRPr lang="en-US" u="sng" dirty="0" smtClean="0"/>
          </a:p>
          <a:p>
            <a:pPr lvl="1"/>
            <a:r>
              <a:rPr lang="en-US" b="1" u="sng" dirty="0" smtClean="0"/>
              <a:t>Specified </a:t>
            </a:r>
            <a:r>
              <a:rPr lang="en-US" b="1" u="sng" dirty="0"/>
              <a:t>Low-Income Medicare Beneficiary Without Other Medicaid (SLMB Only</a:t>
            </a:r>
            <a:r>
              <a:rPr lang="en-US" b="1" u="sng" dirty="0" smtClean="0"/>
              <a:t>)</a:t>
            </a:r>
          </a:p>
          <a:p>
            <a:pPr lvl="1"/>
            <a:r>
              <a:rPr lang="en-US" b="1" u="sng" dirty="0"/>
              <a:t>SLMB+</a:t>
            </a:r>
            <a:endParaRPr lang="en-US" u="sng" dirty="0"/>
          </a:p>
          <a:p>
            <a:pPr lvl="1"/>
            <a:r>
              <a:rPr lang="en-US" b="1" u="sng" dirty="0"/>
              <a:t>Qualifying Individual (QI)</a:t>
            </a:r>
            <a:endParaRPr lang="en-US" u="sng" dirty="0"/>
          </a:p>
          <a:p>
            <a:pPr lvl="1"/>
            <a:r>
              <a:rPr lang="en-US" b="1" u="sng" dirty="0"/>
              <a:t>Qualifying Disabled and Working Individual (QDWI</a:t>
            </a:r>
            <a:r>
              <a:rPr lang="en-US" b="1" u="sng" dirty="0" smtClean="0"/>
              <a:t>)</a:t>
            </a:r>
          </a:p>
          <a:p>
            <a:pPr lvl="1"/>
            <a:r>
              <a:rPr lang="en-US" b="1" u="sng" dirty="0"/>
              <a:t>Other Full Benefit Dual Eligible (FBDE)</a:t>
            </a:r>
            <a:endParaRPr lang="en-US" u="sng" dirty="0"/>
          </a:p>
          <a:p>
            <a:endParaRPr lang="en-US" dirty="0"/>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07570" y="2160589"/>
            <a:ext cx="4380268" cy="2867891"/>
          </a:xfrm>
          <a:prstGeom prst="rect">
            <a:avLst/>
          </a:prstGeom>
        </p:spPr>
      </p:pic>
    </p:spTree>
    <p:extLst>
      <p:ext uri="{BB962C8B-B14F-4D97-AF65-F5344CB8AC3E}">
        <p14:creationId xmlns:p14="http://schemas.microsoft.com/office/powerpoint/2010/main" val="42358273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D-SNP Category </a:t>
            </a:r>
          </a:p>
        </p:txBody>
      </p:sp>
      <p:sp>
        <p:nvSpPr>
          <p:cNvPr id="3" name="Content Placeholder 2"/>
          <p:cNvSpPr>
            <a:spLocks noGrp="1"/>
          </p:cNvSpPr>
          <p:nvPr>
            <p:ph idx="1"/>
          </p:nvPr>
        </p:nvSpPr>
        <p:spPr>
          <a:xfrm>
            <a:off x="677334" y="2160589"/>
            <a:ext cx="8596668" cy="4697411"/>
          </a:xfrm>
        </p:spPr>
        <p:txBody>
          <a:bodyPr>
            <a:normAutofit/>
          </a:bodyPr>
          <a:lstStyle/>
          <a:p>
            <a:r>
              <a:rPr lang="en-US" dirty="0"/>
              <a:t>People who are dual eligible may have access to certain Special Needs Plans based on availability, carrier guidelines and their dual eligible status. These are called </a:t>
            </a:r>
            <a:r>
              <a:rPr lang="en-US" u="sng" dirty="0" smtClean="0"/>
              <a:t>Dual </a:t>
            </a:r>
            <a:r>
              <a:rPr lang="en-US" u="sng" dirty="0"/>
              <a:t>Special Needs </a:t>
            </a:r>
            <a:r>
              <a:rPr lang="en-US" u="sng" dirty="0" smtClean="0"/>
              <a:t>Plans (D-SNP)s</a:t>
            </a:r>
            <a:r>
              <a:rPr lang="en-US" dirty="0"/>
              <a:t>. </a:t>
            </a:r>
            <a:endParaRPr lang="en-US" dirty="0" smtClean="0"/>
          </a:p>
          <a:p>
            <a:r>
              <a:rPr lang="en-US" dirty="0" smtClean="0"/>
              <a:t>There are several categories of SNP plans varying levels of coverage and cost sharing:</a:t>
            </a:r>
          </a:p>
          <a:p>
            <a:pPr lvl="1"/>
            <a:r>
              <a:rPr lang="en-US" u="sng" dirty="0"/>
              <a:t>All-Dual D-SNPs </a:t>
            </a:r>
            <a:endParaRPr lang="en-US" u="sng" dirty="0" smtClean="0"/>
          </a:p>
          <a:p>
            <a:pPr lvl="1"/>
            <a:r>
              <a:rPr lang="en-US" u="sng" dirty="0" smtClean="0"/>
              <a:t>Full-Benefit </a:t>
            </a:r>
            <a:r>
              <a:rPr lang="en-US" u="sng" dirty="0"/>
              <a:t>D-SNPs </a:t>
            </a:r>
            <a:endParaRPr lang="en-US" u="sng" dirty="0" smtClean="0"/>
          </a:p>
          <a:p>
            <a:pPr lvl="1"/>
            <a:r>
              <a:rPr lang="en-US" u="sng" dirty="0"/>
              <a:t>Medicare Zero Cost Sharing D-SNPs </a:t>
            </a:r>
            <a:endParaRPr lang="en-US" u="sng" dirty="0" smtClean="0"/>
          </a:p>
          <a:p>
            <a:pPr lvl="1"/>
            <a:r>
              <a:rPr lang="en-US" u="sng" dirty="0"/>
              <a:t>Dual Eligible Subset D-SNPs </a:t>
            </a:r>
            <a:endParaRPr lang="en-US" u="sng" dirty="0" smtClean="0"/>
          </a:p>
          <a:p>
            <a:pPr lvl="1"/>
            <a:r>
              <a:rPr lang="en-US" u="sng" dirty="0"/>
              <a:t>Institutional plans </a:t>
            </a:r>
            <a:endParaRPr lang="en-US" u="sng" dirty="0" smtClean="0"/>
          </a:p>
          <a:p>
            <a:pPr lvl="1"/>
            <a:r>
              <a:rPr lang="en-US" u="sng" dirty="0"/>
              <a:t>Institutional Equivalent plans </a:t>
            </a:r>
            <a:endParaRPr lang="en-US" u="sng" dirty="0" smtClean="0"/>
          </a:p>
          <a:p>
            <a:pPr lvl="1"/>
            <a:r>
              <a:rPr lang="en-US" u="sng" dirty="0"/>
              <a:t>Chronic Condition plans </a:t>
            </a:r>
          </a:p>
        </p:txBody>
      </p:sp>
    </p:spTree>
    <p:extLst>
      <p:ext uri="{BB962C8B-B14F-4D97-AF65-F5344CB8AC3E}">
        <p14:creationId xmlns:p14="http://schemas.microsoft.com/office/powerpoint/2010/main" val="37216447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Types of Extra Help </a:t>
            </a:r>
          </a:p>
        </p:txBody>
      </p:sp>
      <p:sp>
        <p:nvSpPr>
          <p:cNvPr id="3" name="Content Placeholder 2"/>
          <p:cNvSpPr>
            <a:spLocks noGrp="1"/>
          </p:cNvSpPr>
          <p:nvPr>
            <p:ph idx="1"/>
          </p:nvPr>
        </p:nvSpPr>
        <p:spPr>
          <a:xfrm>
            <a:off x="677334" y="2160589"/>
            <a:ext cx="7302884" cy="3880773"/>
          </a:xfrm>
        </p:spPr>
        <p:txBody>
          <a:bodyPr/>
          <a:lstStyle/>
          <a:p>
            <a:r>
              <a:rPr lang="en-US" dirty="0"/>
              <a:t>Many states have additional programs that </a:t>
            </a:r>
            <a:r>
              <a:rPr lang="en-US" dirty="0" smtClean="0"/>
              <a:t>either go </a:t>
            </a:r>
            <a:r>
              <a:rPr lang="en-US" dirty="0"/>
              <a:t>above and beyond </a:t>
            </a:r>
            <a:r>
              <a:rPr lang="en-US" dirty="0" smtClean="0"/>
              <a:t>Medicaid, </a:t>
            </a:r>
            <a:r>
              <a:rPr lang="en-US" dirty="0"/>
              <a:t>or provide extra assistance to </a:t>
            </a:r>
            <a:r>
              <a:rPr lang="en-US" dirty="0" smtClean="0"/>
              <a:t>individuals, </a:t>
            </a:r>
            <a:r>
              <a:rPr lang="en-US" dirty="0"/>
              <a:t>who are in bad financial </a:t>
            </a:r>
            <a:r>
              <a:rPr lang="en-US" dirty="0" smtClean="0"/>
              <a:t>situations, but </a:t>
            </a:r>
            <a:r>
              <a:rPr lang="en-US" dirty="0"/>
              <a:t>that </a:t>
            </a:r>
            <a:r>
              <a:rPr lang="en-US" dirty="0" smtClean="0"/>
              <a:t>would </a:t>
            </a:r>
            <a:r>
              <a:rPr lang="en-US" dirty="0"/>
              <a:t>not quite qualify for Medicaid. </a:t>
            </a:r>
            <a:r>
              <a:rPr lang="en-US" dirty="0" smtClean="0"/>
              <a:t>These are referred to as </a:t>
            </a:r>
            <a:r>
              <a:rPr lang="en-US" u="sng" dirty="0" smtClean="0"/>
              <a:t>Extra Help</a:t>
            </a:r>
            <a:r>
              <a:rPr lang="en-US" dirty="0" smtClean="0"/>
              <a:t>. </a:t>
            </a:r>
          </a:p>
          <a:p>
            <a:r>
              <a:rPr lang="en-US" dirty="0" smtClean="0"/>
              <a:t>Check with your states Social Security and/or Health and Human Services Department for information on assistance that may be available in your area. </a:t>
            </a:r>
            <a:endParaRPr lang="en-US"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r="26116"/>
          <a:stretch/>
        </p:blipFill>
        <p:spPr>
          <a:xfrm>
            <a:off x="8288482" y="2160589"/>
            <a:ext cx="3037610" cy="2740890"/>
          </a:xfrm>
          <a:prstGeom prst="rect">
            <a:avLst/>
          </a:prstGeom>
        </p:spPr>
      </p:pic>
    </p:spTree>
    <p:extLst>
      <p:ext uri="{BB962C8B-B14F-4D97-AF65-F5344CB8AC3E}">
        <p14:creationId xmlns:p14="http://schemas.microsoft.com/office/powerpoint/2010/main" val="19794625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Point Question</a:t>
            </a:r>
            <a:endParaRPr lang="en-US" dirty="0"/>
          </a:p>
        </p:txBody>
      </p:sp>
      <p:sp>
        <p:nvSpPr>
          <p:cNvPr id="3" name="Content Placeholder 2"/>
          <p:cNvSpPr>
            <a:spLocks noGrp="1"/>
          </p:cNvSpPr>
          <p:nvPr>
            <p:ph idx="1"/>
          </p:nvPr>
        </p:nvSpPr>
        <p:spPr/>
        <p:txBody>
          <a:bodyPr/>
          <a:lstStyle/>
          <a:p>
            <a:pPr marL="0" indent="0">
              <a:buNone/>
            </a:pPr>
            <a:r>
              <a:rPr lang="en-US" dirty="0" smtClean="0"/>
              <a:t>INSERT QUESTION HERE RANDOMLY TAKEN FROM THE COURSE EXAM.</a:t>
            </a:r>
          </a:p>
          <a:p>
            <a:pPr marL="0" indent="0">
              <a:buNone/>
            </a:pPr>
            <a:r>
              <a:rPr lang="en-US" dirty="0" smtClean="0"/>
              <a:t>IF QUESTION IS ANSWERED INCORRECTLY, OFFER THE CHANCE TO REVIEW THE RELEVANT SECTION BEFORE MOVING ON.</a:t>
            </a:r>
            <a:endParaRPr lang="en-US" dirty="0"/>
          </a:p>
        </p:txBody>
      </p:sp>
    </p:spTree>
    <p:extLst>
      <p:ext uri="{BB962C8B-B14F-4D97-AF65-F5344CB8AC3E}">
        <p14:creationId xmlns:p14="http://schemas.microsoft.com/office/powerpoint/2010/main" val="1270647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9755140" cy="1320800"/>
          </a:xfrm>
        </p:spPr>
        <p:txBody>
          <a:bodyPr>
            <a:normAutofit/>
          </a:bodyPr>
          <a:lstStyle/>
          <a:p>
            <a:r>
              <a:rPr lang="en-US" dirty="0" smtClean="0"/>
              <a:t>The Parts of Medicare and What is Covered</a:t>
            </a:r>
            <a:endParaRPr lang="en-US" dirty="0"/>
          </a:p>
        </p:txBody>
      </p:sp>
      <p:sp>
        <p:nvSpPr>
          <p:cNvPr id="3" name="Content Placeholder 2"/>
          <p:cNvSpPr>
            <a:spLocks noGrp="1"/>
          </p:cNvSpPr>
          <p:nvPr>
            <p:ph idx="1"/>
          </p:nvPr>
        </p:nvSpPr>
        <p:spPr>
          <a:xfrm>
            <a:off x="677334" y="2160589"/>
            <a:ext cx="7063893" cy="3880773"/>
          </a:xfrm>
        </p:spPr>
        <p:txBody>
          <a:bodyPr/>
          <a:lstStyle/>
          <a:p>
            <a:r>
              <a:rPr lang="en-US" dirty="0" smtClean="0"/>
              <a:t>Medicare Part A, also known as Hospital insurance, covers the following</a:t>
            </a:r>
          </a:p>
          <a:p>
            <a:pPr lvl="1"/>
            <a:r>
              <a:rPr lang="en-US" dirty="0" smtClean="0"/>
              <a:t>Hospital care</a:t>
            </a:r>
          </a:p>
          <a:p>
            <a:pPr lvl="1"/>
            <a:r>
              <a:rPr lang="en-US" dirty="0" smtClean="0"/>
              <a:t>Skilled nursing — in a facility</a:t>
            </a:r>
          </a:p>
          <a:p>
            <a:pPr lvl="1"/>
            <a:r>
              <a:rPr lang="en-US" dirty="0" smtClean="0"/>
              <a:t>Hospice care</a:t>
            </a:r>
          </a:p>
          <a:p>
            <a:pPr lvl="1"/>
            <a:r>
              <a:rPr lang="en-US" dirty="0" smtClean="0"/>
              <a:t> Home health services</a:t>
            </a:r>
          </a:p>
          <a:p>
            <a:pPr lvl="1"/>
            <a:r>
              <a:rPr lang="en-US" dirty="0" smtClean="0"/>
              <a:t> Nursing home care — as long as it is more than custodial care</a:t>
            </a:r>
          </a:p>
          <a:p>
            <a:pPr lvl="1"/>
            <a:r>
              <a:rPr lang="en-US" dirty="0" smtClean="0"/>
              <a:t>Religious non-medical health care institutions inpatient care</a:t>
            </a:r>
          </a:p>
          <a:p>
            <a:r>
              <a:rPr lang="en-US" u="sng" dirty="0">
                <a:hlinkClick r:id="rId2" action="ppaction://hlinkfile"/>
              </a:rPr>
              <a:t>Here</a:t>
            </a:r>
            <a:r>
              <a:rPr lang="en-US" dirty="0">
                <a:hlinkClick r:id="rId2" action="ppaction://hlinkfile"/>
              </a:rPr>
              <a:t> </a:t>
            </a:r>
            <a:r>
              <a:rPr lang="en-US" dirty="0"/>
              <a:t>is a complete list of Medicare Part </a:t>
            </a:r>
            <a:r>
              <a:rPr lang="en-US" dirty="0" smtClean="0"/>
              <a:t>A </a:t>
            </a:r>
            <a:r>
              <a:rPr lang="en-US" dirty="0"/>
              <a:t>covered services.</a:t>
            </a:r>
          </a:p>
          <a:p>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57359" y="1930400"/>
            <a:ext cx="2641889" cy="3522518"/>
          </a:xfrm>
          <a:prstGeom prst="rect">
            <a:avLst/>
          </a:prstGeom>
        </p:spPr>
      </p:pic>
    </p:spTree>
    <p:extLst>
      <p:ext uri="{BB962C8B-B14F-4D97-AF65-F5344CB8AC3E}">
        <p14:creationId xmlns:p14="http://schemas.microsoft.com/office/powerpoint/2010/main" val="38883063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1 The Parts of Medicare</a:t>
            </a:r>
            <a:endParaRPr lang="en-US" dirty="0"/>
          </a:p>
        </p:txBody>
      </p:sp>
      <p:sp>
        <p:nvSpPr>
          <p:cNvPr id="3" name="Subtitle 2"/>
          <p:cNvSpPr>
            <a:spLocks noGrp="1"/>
          </p:cNvSpPr>
          <p:nvPr>
            <p:ph type="subTitle" idx="1"/>
          </p:nvPr>
        </p:nvSpPr>
        <p:spPr/>
        <p:txBody>
          <a:bodyPr>
            <a:normAutofit/>
          </a:bodyPr>
          <a:lstStyle/>
          <a:p>
            <a:r>
              <a:rPr lang="en-US" dirty="0" smtClean="0"/>
              <a:t>Section 3</a:t>
            </a:r>
          </a:p>
          <a:p>
            <a:r>
              <a:rPr lang="en-US" dirty="0" smtClean="0"/>
              <a:t>Medicare Supplements</a:t>
            </a:r>
            <a:endParaRPr lang="en-US" dirty="0"/>
          </a:p>
        </p:txBody>
      </p:sp>
    </p:spTree>
    <p:extLst>
      <p:ext uri="{BB962C8B-B14F-4D97-AF65-F5344CB8AC3E}">
        <p14:creationId xmlns:p14="http://schemas.microsoft.com/office/powerpoint/2010/main" val="13716983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Medicare Supplement</a:t>
            </a:r>
            <a:endParaRPr lang="en-US" dirty="0"/>
          </a:p>
        </p:txBody>
      </p:sp>
      <p:sp>
        <p:nvSpPr>
          <p:cNvPr id="3" name="Content Placeholder 2"/>
          <p:cNvSpPr>
            <a:spLocks noGrp="1"/>
          </p:cNvSpPr>
          <p:nvPr>
            <p:ph idx="1"/>
          </p:nvPr>
        </p:nvSpPr>
        <p:spPr/>
        <p:txBody>
          <a:bodyPr>
            <a:normAutofit/>
          </a:bodyPr>
          <a:lstStyle/>
          <a:p>
            <a:r>
              <a:rPr lang="en-US" dirty="0" smtClean="0"/>
              <a:t>Standard Medicare only covers 80% of the cost for most services</a:t>
            </a:r>
            <a:r>
              <a:rPr lang="en-US" dirty="0" smtClean="0"/>
              <a:t>.</a:t>
            </a:r>
            <a:endParaRPr lang="en-US" dirty="0" smtClean="0"/>
          </a:p>
          <a:p>
            <a:r>
              <a:rPr lang="en-US" u="sng" dirty="0" err="1" smtClean="0"/>
              <a:t>Medigap</a:t>
            </a:r>
            <a:r>
              <a:rPr lang="en-US" dirty="0" smtClean="0">
                <a:effectLst>
                  <a:outerShdw blurRad="38100" dist="38100" dir="2700000" algn="tl">
                    <a:srgbClr val="000000">
                      <a:alpha val="43137"/>
                    </a:srgbClr>
                  </a:outerShdw>
                </a:effectLst>
              </a:rPr>
              <a:t> </a:t>
            </a:r>
            <a:r>
              <a:rPr lang="en-US" dirty="0" smtClean="0"/>
              <a:t>plans, also known as a Medicare Supplement plans, are offered by private insurers, and pays some, or all of the 20% remaining, after Medicare pays. </a:t>
            </a:r>
          </a:p>
          <a:p>
            <a:r>
              <a:rPr lang="en-US" dirty="0" smtClean="0"/>
              <a:t>Medicare Supplement plans are standardized by the National Association of Insurance Commissioners (NAIC</a:t>
            </a:r>
            <a:r>
              <a:rPr lang="en-US" dirty="0" smtClean="0"/>
              <a:t>).</a:t>
            </a:r>
            <a:endParaRPr lang="en-US" dirty="0" smtClean="0"/>
          </a:p>
          <a:p>
            <a:r>
              <a:rPr lang="en-US" u="sng" dirty="0" smtClean="0"/>
              <a:t>Here</a:t>
            </a:r>
            <a:r>
              <a:rPr lang="en-US" dirty="0" smtClean="0"/>
              <a:t> is a grid showing all the standard Medicare Supplement plans and what they cover</a:t>
            </a:r>
            <a:r>
              <a:rPr lang="en-US" dirty="0" smtClean="0"/>
              <a:t>.</a:t>
            </a:r>
            <a:endParaRPr lang="en-US" dirty="0" smtClean="0"/>
          </a:p>
          <a:p>
            <a:r>
              <a:rPr lang="en-US" dirty="0" smtClean="0"/>
              <a:t>The most popular plan types in order are G, F and N.</a:t>
            </a:r>
          </a:p>
        </p:txBody>
      </p:sp>
    </p:spTree>
    <p:extLst>
      <p:ext uri="{BB962C8B-B14F-4D97-AF65-F5344CB8AC3E}">
        <p14:creationId xmlns:p14="http://schemas.microsoft.com/office/powerpoint/2010/main" val="18206906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Medicare Supplement Initial Eligibility</a:t>
            </a:r>
            <a:endParaRPr lang="en-US" dirty="0"/>
          </a:p>
        </p:txBody>
      </p:sp>
      <p:sp>
        <p:nvSpPr>
          <p:cNvPr id="3" name="Content Placeholder 2"/>
          <p:cNvSpPr>
            <a:spLocks noGrp="1"/>
          </p:cNvSpPr>
          <p:nvPr>
            <p:ph idx="1"/>
          </p:nvPr>
        </p:nvSpPr>
        <p:spPr>
          <a:xfrm>
            <a:off x="677334" y="2160589"/>
            <a:ext cx="6554739" cy="3880773"/>
          </a:xfrm>
        </p:spPr>
        <p:txBody>
          <a:bodyPr>
            <a:normAutofit fontScale="92500" lnSpcReduction="20000"/>
          </a:bodyPr>
          <a:lstStyle/>
          <a:p>
            <a:r>
              <a:rPr lang="en-US" dirty="0" smtClean="0"/>
              <a:t>To be eligible for </a:t>
            </a:r>
            <a:r>
              <a:rPr lang="en-US" dirty="0"/>
              <a:t>a </a:t>
            </a:r>
            <a:r>
              <a:rPr lang="en-US" dirty="0" smtClean="0"/>
              <a:t>Medicare Supplement plan, two criteria must be met.</a:t>
            </a:r>
          </a:p>
          <a:p>
            <a:pPr lvl="1"/>
            <a:r>
              <a:rPr lang="en-US" dirty="0" smtClean="0"/>
              <a:t>The individual must have </a:t>
            </a:r>
            <a:r>
              <a:rPr lang="en-US" dirty="0"/>
              <a:t>both Part A </a:t>
            </a:r>
            <a:r>
              <a:rPr lang="en-US" dirty="0" smtClean="0"/>
              <a:t>and Part B</a:t>
            </a:r>
          </a:p>
          <a:p>
            <a:pPr lvl="1"/>
            <a:r>
              <a:rPr lang="en-US" dirty="0" smtClean="0"/>
              <a:t>The individual must be at least </a:t>
            </a:r>
            <a:r>
              <a:rPr lang="en-US" dirty="0"/>
              <a:t>65</a:t>
            </a:r>
            <a:r>
              <a:rPr lang="en-US" dirty="0" smtClean="0"/>
              <a:t>. </a:t>
            </a:r>
          </a:p>
          <a:p>
            <a:pPr marL="457200" lvl="1" indent="0">
              <a:buNone/>
            </a:pPr>
            <a:r>
              <a:rPr lang="en-US" sz="1800" dirty="0"/>
              <a:t>At that time an individual will qualify for </a:t>
            </a:r>
            <a:r>
              <a:rPr lang="en-US" sz="1800" u="sng" dirty="0"/>
              <a:t>Open Enrollment </a:t>
            </a:r>
            <a:r>
              <a:rPr lang="en-US" sz="1800" dirty="0"/>
              <a:t>and choose any plan. </a:t>
            </a:r>
            <a:endParaRPr lang="en-US" dirty="0" smtClean="0"/>
          </a:p>
          <a:p>
            <a:r>
              <a:rPr lang="en-US" dirty="0" smtClean="0"/>
              <a:t>Some individuals under the age of 65 who also qualify for Medicare and get a Medicare Supplement, however, the </a:t>
            </a:r>
            <a:r>
              <a:rPr lang="en-US" u="sng" dirty="0" smtClean="0"/>
              <a:t>Rules</a:t>
            </a:r>
            <a:r>
              <a:rPr lang="en-US" dirty="0" smtClean="0"/>
              <a:t> governing this, vary by state.</a:t>
            </a:r>
            <a:r>
              <a:rPr lang="en-US" dirty="0" smtClean="0">
                <a:effectLst>
                  <a:outerShdw blurRad="38100" dist="38100" dir="2700000" algn="tl">
                    <a:srgbClr val="000000">
                      <a:alpha val="43137"/>
                    </a:srgbClr>
                  </a:outerShdw>
                </a:effectLst>
              </a:rPr>
              <a:t> </a:t>
            </a:r>
            <a:r>
              <a:rPr lang="en-US" u="sng" dirty="0" smtClean="0"/>
              <a:t>Here</a:t>
            </a:r>
            <a:r>
              <a:rPr lang="en-US" dirty="0" smtClean="0">
                <a:effectLst>
                  <a:outerShdw blurRad="38100" dist="38100" dir="2700000" algn="tl">
                    <a:srgbClr val="000000">
                      <a:alpha val="43137"/>
                    </a:srgbClr>
                  </a:outerShdw>
                </a:effectLst>
              </a:rPr>
              <a:t> </a:t>
            </a:r>
            <a:r>
              <a:rPr lang="en-US" dirty="0" smtClean="0"/>
              <a:t>is </a:t>
            </a:r>
            <a:r>
              <a:rPr lang="en-US" dirty="0" smtClean="0"/>
              <a:t>a list </a:t>
            </a:r>
            <a:r>
              <a:rPr lang="en-US" dirty="0" smtClean="0"/>
              <a:t>of states who mandate carriers provide plans to individuals under 65</a:t>
            </a:r>
            <a:r>
              <a:rPr lang="en-US" dirty="0" smtClean="0"/>
              <a:t>.</a:t>
            </a:r>
            <a:endParaRPr lang="en-US" dirty="0"/>
          </a:p>
          <a:p>
            <a:r>
              <a:rPr lang="en-US" dirty="0" smtClean="0"/>
              <a:t>Some individuals </a:t>
            </a:r>
            <a:r>
              <a:rPr lang="en-US" u="sng" dirty="0" smtClean="0"/>
              <a:t>Delay</a:t>
            </a:r>
            <a:r>
              <a:rPr lang="en-US" dirty="0" smtClean="0">
                <a:effectLst>
                  <a:outerShdw blurRad="38100" dist="38100" dir="2700000" algn="tl">
                    <a:srgbClr val="000000">
                      <a:alpha val="43137"/>
                    </a:srgbClr>
                  </a:outerShdw>
                </a:effectLst>
              </a:rPr>
              <a:t> </a:t>
            </a:r>
            <a:r>
              <a:rPr lang="en-US" dirty="0" smtClean="0"/>
              <a:t>their Medicare Part B at 65 because they are still covered under employer coverage. When they eventually leave employer coverage, they will receive a special election to get their Part B and subsequently an Open Enrollment Period into a Medicare Supplement. </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2983" y="2317172"/>
            <a:ext cx="4193124" cy="2795155"/>
          </a:xfrm>
          <a:prstGeom prst="rect">
            <a:avLst/>
          </a:prstGeom>
        </p:spPr>
      </p:pic>
    </p:spTree>
    <p:extLst>
      <p:ext uri="{BB962C8B-B14F-4D97-AF65-F5344CB8AC3E}">
        <p14:creationId xmlns:p14="http://schemas.microsoft.com/office/powerpoint/2010/main" val="1616007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Guarantee Issue Rights</a:t>
            </a:r>
            <a:endParaRPr lang="en-US" dirty="0"/>
          </a:p>
        </p:txBody>
      </p:sp>
      <p:sp>
        <p:nvSpPr>
          <p:cNvPr id="3" name="Content Placeholder 2"/>
          <p:cNvSpPr>
            <a:spLocks noGrp="1"/>
          </p:cNvSpPr>
          <p:nvPr>
            <p:ph idx="1"/>
          </p:nvPr>
        </p:nvSpPr>
        <p:spPr/>
        <p:txBody>
          <a:bodyPr/>
          <a:lstStyle/>
          <a:p>
            <a:r>
              <a:rPr lang="en-US" dirty="0" smtClean="0"/>
              <a:t>For many reasons an individual may qualify for a </a:t>
            </a:r>
            <a:r>
              <a:rPr lang="en-US" u="sng" dirty="0" smtClean="0"/>
              <a:t>Guarantee Issue </a:t>
            </a:r>
            <a:r>
              <a:rPr lang="en-US" dirty="0"/>
              <a:t> </a:t>
            </a:r>
            <a:r>
              <a:rPr lang="en-US" dirty="0" smtClean="0"/>
              <a:t>(GI) outside Open Enrollment for a Medicare Supplement.</a:t>
            </a:r>
          </a:p>
          <a:p>
            <a:endParaRPr lang="en-US" dirty="0" smtClean="0"/>
          </a:p>
          <a:p>
            <a:r>
              <a:rPr lang="en-US" dirty="0" smtClean="0"/>
              <a:t>Unlike Open Enrollment, a GI is more limited. The enrollment eligibility period is usually shorter, and all plans are not made available. </a:t>
            </a:r>
          </a:p>
          <a:p>
            <a:endParaRPr lang="en-US" dirty="0" smtClean="0"/>
          </a:p>
          <a:p>
            <a:r>
              <a:rPr lang="en-US" dirty="0" smtClean="0"/>
              <a:t>Some GI scenarios are state specific, however most are standardized. </a:t>
            </a:r>
            <a:r>
              <a:rPr lang="en-US" u="sng" dirty="0" smtClean="0">
                <a:effectLst>
                  <a:outerShdw blurRad="38100" dist="38100" dir="2700000" algn="tl">
                    <a:srgbClr val="000000">
                      <a:alpha val="43137"/>
                    </a:srgbClr>
                  </a:outerShdw>
                </a:effectLst>
              </a:rPr>
              <a:t>Here</a:t>
            </a:r>
            <a:r>
              <a:rPr lang="en-US" dirty="0" smtClean="0">
                <a:effectLst>
                  <a:outerShdw blurRad="38100" dist="38100" dir="2700000" algn="tl">
                    <a:srgbClr val="000000">
                      <a:alpha val="43137"/>
                    </a:srgbClr>
                  </a:outerShdw>
                </a:effectLst>
              </a:rPr>
              <a:t> </a:t>
            </a:r>
            <a:r>
              <a:rPr lang="en-US" dirty="0" smtClean="0"/>
              <a:t>is a complete list of universal guarantee issue scenarios. </a:t>
            </a:r>
            <a:endParaRPr lang="en-US" dirty="0"/>
          </a:p>
        </p:txBody>
      </p:sp>
    </p:spTree>
    <p:extLst>
      <p:ext uri="{BB962C8B-B14F-4D97-AF65-F5344CB8AC3E}">
        <p14:creationId xmlns:p14="http://schemas.microsoft.com/office/powerpoint/2010/main" val="34325313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Guarantee Issue States</a:t>
            </a:r>
            <a:endParaRPr lang="en-US" dirty="0"/>
          </a:p>
        </p:txBody>
      </p:sp>
      <p:sp>
        <p:nvSpPr>
          <p:cNvPr id="3" name="Content Placeholder 2"/>
          <p:cNvSpPr>
            <a:spLocks noGrp="1"/>
          </p:cNvSpPr>
          <p:nvPr>
            <p:ph idx="1"/>
          </p:nvPr>
        </p:nvSpPr>
        <p:spPr/>
        <p:txBody>
          <a:bodyPr/>
          <a:lstStyle/>
          <a:p>
            <a:r>
              <a:rPr lang="en-US" dirty="0" smtClean="0"/>
              <a:t>Some States have </a:t>
            </a:r>
            <a:r>
              <a:rPr lang="en-US" u="sng" dirty="0" smtClean="0"/>
              <a:t>Unique Guarantee Issue Rules </a:t>
            </a:r>
            <a:r>
              <a:rPr lang="en-US" dirty="0" smtClean="0"/>
              <a:t>that allow either annual or year around election for Medicare Supplement. Those states are:</a:t>
            </a:r>
          </a:p>
          <a:p>
            <a:pPr lvl="1"/>
            <a:r>
              <a:rPr lang="en-US" dirty="0" smtClean="0"/>
              <a:t>Connecticut </a:t>
            </a:r>
          </a:p>
          <a:p>
            <a:pPr lvl="1"/>
            <a:r>
              <a:rPr lang="en-US" dirty="0" smtClean="0"/>
              <a:t>New York</a:t>
            </a:r>
          </a:p>
          <a:p>
            <a:pPr lvl="1"/>
            <a:r>
              <a:rPr lang="en-US" dirty="0" smtClean="0"/>
              <a:t>Washington</a:t>
            </a:r>
          </a:p>
          <a:p>
            <a:pPr lvl="1"/>
            <a:r>
              <a:rPr lang="en-US" dirty="0" smtClean="0"/>
              <a:t>California</a:t>
            </a:r>
          </a:p>
          <a:p>
            <a:pPr lvl="1"/>
            <a:r>
              <a:rPr lang="en-US" dirty="0" smtClean="0"/>
              <a:t>Oregon</a:t>
            </a:r>
          </a:p>
          <a:p>
            <a:pPr lvl="1"/>
            <a:r>
              <a:rPr lang="en-US" dirty="0" smtClean="0"/>
              <a:t>Missouri</a:t>
            </a:r>
            <a:endParaRPr lang="en-US" dirty="0"/>
          </a:p>
        </p:txBody>
      </p:sp>
    </p:spTree>
    <p:extLst>
      <p:ext uri="{BB962C8B-B14F-4D97-AF65-F5344CB8AC3E}">
        <p14:creationId xmlns:p14="http://schemas.microsoft.com/office/powerpoint/2010/main" val="39433604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State Guaranteed-Issue Rules When Leaving a Group</a:t>
            </a:r>
          </a:p>
        </p:txBody>
      </p:sp>
      <p:sp>
        <p:nvSpPr>
          <p:cNvPr id="3" name="Content Placeholder 2"/>
          <p:cNvSpPr>
            <a:spLocks noGrp="1"/>
          </p:cNvSpPr>
          <p:nvPr>
            <p:ph idx="1"/>
          </p:nvPr>
        </p:nvSpPr>
        <p:spPr/>
        <p:txBody>
          <a:bodyPr/>
          <a:lstStyle/>
          <a:p>
            <a:r>
              <a:rPr lang="en-US" dirty="0" smtClean="0"/>
              <a:t>Sometime, individuals take their Part B while continuing to work. Usually, these are individuals who are part of small employer groups, but not always. </a:t>
            </a:r>
            <a:endParaRPr lang="en-US" dirty="0"/>
          </a:p>
          <a:p>
            <a:r>
              <a:rPr lang="en-US" dirty="0" smtClean="0"/>
              <a:t>Some states have different rules regarding if someone will receive a GI into a Medicare Supplement plan when leaving a group, and what conditions may have to be met. </a:t>
            </a:r>
          </a:p>
          <a:p>
            <a:r>
              <a:rPr lang="en-US" u="sng" dirty="0" smtClean="0">
                <a:effectLst>
                  <a:outerShdw blurRad="38100" dist="38100" dir="2700000" algn="tl">
                    <a:srgbClr val="000000">
                      <a:alpha val="43137"/>
                    </a:srgbClr>
                  </a:outerShdw>
                </a:effectLst>
              </a:rPr>
              <a:t>Here</a:t>
            </a:r>
            <a:r>
              <a:rPr lang="en-US" dirty="0" smtClean="0">
                <a:effectLst>
                  <a:outerShdw blurRad="38100" dist="38100" dir="2700000" algn="tl">
                    <a:srgbClr val="000000">
                      <a:alpha val="43137"/>
                    </a:srgbClr>
                  </a:outerShdw>
                </a:effectLst>
              </a:rPr>
              <a:t> </a:t>
            </a:r>
            <a:r>
              <a:rPr lang="en-US" dirty="0" smtClean="0"/>
              <a:t>are the general guidelines and a chart that explain the rules for various states. </a:t>
            </a:r>
            <a:endParaRPr lang="en-US" dirty="0"/>
          </a:p>
        </p:txBody>
      </p:sp>
    </p:spTree>
    <p:extLst>
      <p:ext uri="{BB962C8B-B14F-4D97-AF65-F5344CB8AC3E}">
        <p14:creationId xmlns:p14="http://schemas.microsoft.com/office/powerpoint/2010/main" val="35020766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9318721" cy="1320800"/>
          </a:xfrm>
        </p:spPr>
        <p:txBody>
          <a:bodyPr/>
          <a:lstStyle/>
          <a:p>
            <a:r>
              <a:rPr lang="en-US" dirty="0" smtClean="0"/>
              <a:t>Underwriting and Pre </a:t>
            </a:r>
            <a:r>
              <a:rPr lang="en-US" dirty="0" smtClean="0"/>
              <a:t>Existing Conditions</a:t>
            </a:r>
            <a:endParaRPr lang="en-US" dirty="0"/>
          </a:p>
        </p:txBody>
      </p:sp>
      <p:sp>
        <p:nvSpPr>
          <p:cNvPr id="3" name="Content Placeholder 2"/>
          <p:cNvSpPr>
            <a:spLocks noGrp="1"/>
          </p:cNvSpPr>
          <p:nvPr>
            <p:ph idx="1"/>
          </p:nvPr>
        </p:nvSpPr>
        <p:spPr>
          <a:xfrm>
            <a:off x="677334" y="2138219"/>
            <a:ext cx="6669039" cy="4231408"/>
          </a:xfrm>
        </p:spPr>
        <p:txBody>
          <a:bodyPr>
            <a:normAutofit lnSpcReduction="10000"/>
          </a:bodyPr>
          <a:lstStyle/>
          <a:p>
            <a:r>
              <a:rPr lang="en-US" dirty="0" smtClean="0"/>
              <a:t>Base Medicare covers all pre existing conditions, but such is not necessarily the case when it comes to Medicare Supplement plans. </a:t>
            </a:r>
          </a:p>
          <a:p>
            <a:r>
              <a:rPr lang="en-US" dirty="0" smtClean="0"/>
              <a:t>Most plans will cover pre existing conditions, but there are some </a:t>
            </a:r>
            <a:r>
              <a:rPr lang="en-US" u="sng" dirty="0" smtClean="0"/>
              <a:t>General Guidelines</a:t>
            </a:r>
            <a:r>
              <a:rPr lang="en-US" dirty="0" smtClean="0"/>
              <a:t> on how this is handled. </a:t>
            </a:r>
          </a:p>
          <a:p>
            <a:r>
              <a:rPr lang="en-US" dirty="0" smtClean="0"/>
              <a:t>Medicare Supplements allow individuals to enter the plan at any time as long as they can qualify through Medical Underwriting. </a:t>
            </a:r>
          </a:p>
          <a:p>
            <a:r>
              <a:rPr lang="en-US" dirty="0" smtClean="0"/>
              <a:t>Some carriers may even take individuals, who have less than desirable health histories, and classify them differently. The </a:t>
            </a:r>
            <a:r>
              <a:rPr lang="en-US" u="sng" dirty="0"/>
              <a:t>T</a:t>
            </a:r>
            <a:r>
              <a:rPr lang="en-US" u="sng" dirty="0" smtClean="0"/>
              <a:t>hree </a:t>
            </a:r>
            <a:r>
              <a:rPr lang="en-US" u="sng" dirty="0"/>
              <a:t>C</a:t>
            </a:r>
            <a:r>
              <a:rPr lang="en-US" u="sng" dirty="0" smtClean="0"/>
              <a:t>lassifications </a:t>
            </a:r>
            <a:r>
              <a:rPr lang="en-US" dirty="0" smtClean="0"/>
              <a:t>most commonly used are:</a:t>
            </a:r>
          </a:p>
          <a:p>
            <a:pPr lvl="1"/>
            <a:r>
              <a:rPr lang="en-US" dirty="0" smtClean="0"/>
              <a:t>Preferred</a:t>
            </a:r>
          </a:p>
          <a:p>
            <a:pPr lvl="1"/>
            <a:r>
              <a:rPr lang="en-US" dirty="0" smtClean="0"/>
              <a:t>Standard or Smoker </a:t>
            </a:r>
          </a:p>
          <a:p>
            <a:pPr lvl="1"/>
            <a:r>
              <a:rPr lang="en-US" dirty="0" smtClean="0"/>
              <a:t>Substandard</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40337" y="2316620"/>
            <a:ext cx="3881004" cy="2587336"/>
          </a:xfrm>
          <a:prstGeom prst="rect">
            <a:avLst/>
          </a:prstGeom>
        </p:spPr>
      </p:pic>
    </p:spTree>
    <p:extLst>
      <p:ext uri="{BB962C8B-B14F-4D97-AF65-F5344CB8AC3E}">
        <p14:creationId xmlns:p14="http://schemas.microsoft.com/office/powerpoint/2010/main" val="39515535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Non-Standard Medicare Plans</a:t>
            </a:r>
            <a:endParaRPr lang="en-US" dirty="0"/>
          </a:p>
        </p:txBody>
      </p:sp>
      <p:sp>
        <p:nvSpPr>
          <p:cNvPr id="3" name="Content Placeholder 2"/>
          <p:cNvSpPr>
            <a:spLocks noGrp="1"/>
          </p:cNvSpPr>
          <p:nvPr>
            <p:ph idx="1"/>
          </p:nvPr>
        </p:nvSpPr>
        <p:spPr/>
        <p:txBody>
          <a:bodyPr/>
          <a:lstStyle/>
          <a:p>
            <a:r>
              <a:rPr lang="en-US" dirty="0" smtClean="0"/>
              <a:t>Though the NAIC has standardized Medicare Supplements, there are a few states who do not follow those Guidelines, and have unique Medicare Supplement plan designs.</a:t>
            </a:r>
          </a:p>
          <a:p>
            <a:pPr lvl="1"/>
            <a:r>
              <a:rPr lang="en-US" u="sng" dirty="0" smtClean="0"/>
              <a:t>Massachusetts</a:t>
            </a:r>
          </a:p>
          <a:p>
            <a:pPr lvl="1"/>
            <a:r>
              <a:rPr lang="en-US" u="sng" dirty="0" smtClean="0"/>
              <a:t>Minnesota</a:t>
            </a:r>
          </a:p>
          <a:p>
            <a:pPr lvl="1"/>
            <a:r>
              <a:rPr lang="en-US" u="sng" dirty="0" smtClean="0"/>
              <a:t>Wisconsin</a:t>
            </a:r>
          </a:p>
          <a:p>
            <a:pPr lvl="1"/>
            <a:endParaRPr lang="en-US" dirty="0"/>
          </a:p>
          <a:p>
            <a:pPr lvl="1"/>
            <a:r>
              <a:rPr lang="en-US" dirty="0" smtClean="0"/>
              <a:t>Additionally there is something called a </a:t>
            </a:r>
            <a:r>
              <a:rPr lang="en-US" u="sng" dirty="0" smtClean="0"/>
              <a:t>Medicare Select Plan</a:t>
            </a:r>
            <a:r>
              <a:rPr lang="en-US" dirty="0" smtClean="0"/>
              <a:t>, which is like a Medicare Supplement but it has some features like a traditional HMO. </a:t>
            </a:r>
          </a:p>
        </p:txBody>
      </p:sp>
    </p:spTree>
    <p:extLst>
      <p:ext uri="{BB962C8B-B14F-4D97-AF65-F5344CB8AC3E}">
        <p14:creationId xmlns:p14="http://schemas.microsoft.com/office/powerpoint/2010/main" val="34169300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Medicare Supplement Pricing</a:t>
            </a:r>
            <a:endParaRPr lang="en-US" dirty="0"/>
          </a:p>
        </p:txBody>
      </p:sp>
      <p:sp>
        <p:nvSpPr>
          <p:cNvPr id="3" name="Content Placeholder 2"/>
          <p:cNvSpPr>
            <a:spLocks noGrp="1"/>
          </p:cNvSpPr>
          <p:nvPr>
            <p:ph idx="1"/>
          </p:nvPr>
        </p:nvSpPr>
        <p:spPr/>
        <p:txBody>
          <a:bodyPr/>
          <a:lstStyle/>
          <a:p>
            <a:r>
              <a:rPr lang="en-US" dirty="0" smtClean="0"/>
              <a:t>States help determine how a Medicare </a:t>
            </a:r>
            <a:r>
              <a:rPr lang="en-US" dirty="0"/>
              <a:t>S</a:t>
            </a:r>
            <a:r>
              <a:rPr lang="en-US" dirty="0" smtClean="0"/>
              <a:t>upplement is priced (rated), what demographic factors a carrier can used to determine those rates, and who pays. There are </a:t>
            </a:r>
            <a:r>
              <a:rPr lang="en-US" u="sng" dirty="0" smtClean="0"/>
              <a:t>Three </a:t>
            </a:r>
            <a:r>
              <a:rPr lang="en-US" u="sng" dirty="0"/>
              <a:t>C</a:t>
            </a:r>
            <a:r>
              <a:rPr lang="en-US" u="sng" dirty="0" smtClean="0"/>
              <a:t>ategories</a:t>
            </a:r>
            <a:r>
              <a:rPr lang="en-US" dirty="0" smtClean="0"/>
              <a:t>:</a:t>
            </a:r>
          </a:p>
          <a:p>
            <a:pPr lvl="1"/>
            <a:r>
              <a:rPr lang="en-US" dirty="0" smtClean="0"/>
              <a:t>Community Rate</a:t>
            </a:r>
          </a:p>
          <a:p>
            <a:pPr lvl="1"/>
            <a:r>
              <a:rPr lang="en-US" dirty="0" smtClean="0"/>
              <a:t>Issue-Age Rate</a:t>
            </a:r>
          </a:p>
          <a:p>
            <a:pPr lvl="1"/>
            <a:r>
              <a:rPr lang="en-US" dirty="0" smtClean="0"/>
              <a:t>Attained-Aged Rated</a:t>
            </a:r>
            <a:endParaRPr lang="en-US" dirty="0"/>
          </a:p>
        </p:txBody>
      </p:sp>
    </p:spTree>
    <p:extLst>
      <p:ext uri="{BB962C8B-B14F-4D97-AF65-F5344CB8AC3E}">
        <p14:creationId xmlns:p14="http://schemas.microsoft.com/office/powerpoint/2010/main" val="3378311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10201948" cy="1320800"/>
          </a:xfrm>
        </p:spPr>
        <p:txBody>
          <a:bodyPr>
            <a:normAutofit/>
          </a:bodyPr>
          <a:lstStyle/>
          <a:p>
            <a:r>
              <a:rPr lang="en-US" dirty="0" smtClean="0"/>
              <a:t>The Parts of Medicare, and What is Covered</a:t>
            </a:r>
            <a:endParaRPr lang="en-US" dirty="0"/>
          </a:p>
        </p:txBody>
      </p:sp>
      <p:sp>
        <p:nvSpPr>
          <p:cNvPr id="3" name="Content Placeholder 2"/>
          <p:cNvSpPr>
            <a:spLocks noGrp="1"/>
          </p:cNvSpPr>
          <p:nvPr>
            <p:ph idx="1"/>
          </p:nvPr>
        </p:nvSpPr>
        <p:spPr/>
        <p:txBody>
          <a:bodyPr>
            <a:normAutofit/>
          </a:bodyPr>
          <a:lstStyle/>
          <a:p>
            <a:r>
              <a:rPr lang="en-US" dirty="0" smtClean="0"/>
              <a:t>Medicare Part B covers most outpatient and doctors services like: </a:t>
            </a:r>
          </a:p>
          <a:p>
            <a:pPr lvl="1"/>
            <a:r>
              <a:rPr lang="en-US" dirty="0" smtClean="0"/>
              <a:t>Ambulance</a:t>
            </a:r>
          </a:p>
          <a:p>
            <a:pPr lvl="1"/>
            <a:r>
              <a:rPr lang="en-US" dirty="0" smtClean="0"/>
              <a:t>Physical Therapy</a:t>
            </a:r>
          </a:p>
          <a:p>
            <a:pPr lvl="1"/>
            <a:r>
              <a:rPr lang="en-US" dirty="0" smtClean="0"/>
              <a:t>Doctors visits</a:t>
            </a:r>
          </a:p>
          <a:p>
            <a:pPr lvl="1"/>
            <a:r>
              <a:rPr lang="en-US" dirty="0" smtClean="0"/>
              <a:t>Labs</a:t>
            </a:r>
          </a:p>
          <a:p>
            <a:pPr lvl="1"/>
            <a:r>
              <a:rPr lang="en-US" dirty="0" smtClean="0"/>
              <a:t>Durable Medical Equipment </a:t>
            </a:r>
          </a:p>
          <a:p>
            <a:pPr lvl="1"/>
            <a:r>
              <a:rPr lang="en-US" dirty="0" smtClean="0"/>
              <a:t>And many </a:t>
            </a:r>
            <a:r>
              <a:rPr lang="en-US" dirty="0"/>
              <a:t>m</a:t>
            </a:r>
            <a:r>
              <a:rPr lang="en-US" dirty="0" smtClean="0"/>
              <a:t>ore services</a:t>
            </a:r>
          </a:p>
          <a:p>
            <a:r>
              <a:rPr lang="en-US" u="sng" dirty="0" smtClean="0">
                <a:hlinkClick r:id="rId2" action="ppaction://hlinkfile"/>
              </a:rPr>
              <a:t>Here</a:t>
            </a:r>
            <a:r>
              <a:rPr lang="en-US" dirty="0" smtClean="0">
                <a:hlinkClick r:id="rId2" action="ppaction://hlinkfile"/>
              </a:rPr>
              <a:t> </a:t>
            </a:r>
            <a:r>
              <a:rPr lang="en-US" dirty="0" smtClean="0"/>
              <a:t>is a complete list of Medicare Part B covered services.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11392" y="2379519"/>
            <a:ext cx="3840498" cy="2571809"/>
          </a:xfrm>
          <a:prstGeom prst="rect">
            <a:avLst/>
          </a:prstGeom>
        </p:spPr>
      </p:pic>
    </p:spTree>
    <p:extLst>
      <p:ext uri="{BB962C8B-B14F-4D97-AF65-F5344CB8AC3E}">
        <p14:creationId xmlns:p14="http://schemas.microsoft.com/office/powerpoint/2010/main" val="2433248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Point Question</a:t>
            </a:r>
            <a:endParaRPr lang="en-US" dirty="0"/>
          </a:p>
        </p:txBody>
      </p:sp>
      <p:sp>
        <p:nvSpPr>
          <p:cNvPr id="3" name="Content Placeholder 2"/>
          <p:cNvSpPr>
            <a:spLocks noGrp="1"/>
          </p:cNvSpPr>
          <p:nvPr>
            <p:ph idx="1"/>
          </p:nvPr>
        </p:nvSpPr>
        <p:spPr/>
        <p:txBody>
          <a:bodyPr/>
          <a:lstStyle/>
          <a:p>
            <a:pPr marL="0" indent="0">
              <a:buNone/>
            </a:pPr>
            <a:r>
              <a:rPr lang="en-US" dirty="0" smtClean="0"/>
              <a:t>INSERT QUESTION HERE RANDOMLY TAKEN FROM THE COURSE EXAM.</a:t>
            </a:r>
          </a:p>
          <a:p>
            <a:pPr marL="0" indent="0">
              <a:buNone/>
            </a:pPr>
            <a:r>
              <a:rPr lang="en-US" dirty="0" smtClean="0"/>
              <a:t>IF QUESTION IS ANSWERED INCORRECTLY, OFFER THE CHANCE TO REVIEW THE RELEVANT SECTION BEFORE MOVING ON.</a:t>
            </a:r>
            <a:endParaRPr lang="en-US" dirty="0"/>
          </a:p>
        </p:txBody>
      </p:sp>
    </p:spTree>
    <p:extLst>
      <p:ext uri="{BB962C8B-B14F-4D97-AF65-F5344CB8AC3E}">
        <p14:creationId xmlns:p14="http://schemas.microsoft.com/office/powerpoint/2010/main" val="921492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Enroll in Medicare</a:t>
            </a:r>
            <a:endParaRPr lang="en-US" dirty="0"/>
          </a:p>
        </p:txBody>
      </p:sp>
      <p:sp>
        <p:nvSpPr>
          <p:cNvPr id="3" name="Content Placeholder 2"/>
          <p:cNvSpPr>
            <a:spLocks noGrp="1"/>
          </p:cNvSpPr>
          <p:nvPr>
            <p:ph idx="1"/>
          </p:nvPr>
        </p:nvSpPr>
        <p:spPr/>
        <p:txBody>
          <a:bodyPr/>
          <a:lstStyle/>
          <a:p>
            <a:r>
              <a:rPr lang="en-US" dirty="0" smtClean="0"/>
              <a:t>Individuals who do not qualify for Premium-Free Part A have the option to enroll during the initial enrollment period.</a:t>
            </a:r>
          </a:p>
          <a:p>
            <a:r>
              <a:rPr lang="en-US" dirty="0" smtClean="0"/>
              <a:t>If an individual buys Part A, they also have to buy Part B.</a:t>
            </a:r>
          </a:p>
          <a:p>
            <a:r>
              <a:rPr lang="en-US" dirty="0" smtClean="0"/>
              <a:t>Anyone who misses the Initial Enrollment Period will have to enroll during the Open Enrollment Period. </a:t>
            </a:r>
          </a:p>
          <a:p>
            <a:r>
              <a:rPr lang="en-US" dirty="0" smtClean="0"/>
              <a:t>Enrolling late in Medicare can result in penalties on the Part B premium unless that individual is deferring Part B, and has </a:t>
            </a:r>
            <a:r>
              <a:rPr lang="en-US" u="sng" dirty="0" smtClean="0">
                <a:hlinkClick r:id="rId2" action="ppaction://hlinkfile"/>
              </a:rPr>
              <a:t>Creditable Coverage</a:t>
            </a:r>
            <a:r>
              <a:rPr lang="en-US" dirty="0" smtClean="0">
                <a:hlinkClick r:id="rId2" action="ppaction://hlinkfile"/>
              </a:rPr>
              <a:t>. </a:t>
            </a:r>
            <a:endParaRPr lang="en-US" dirty="0" smtClean="0"/>
          </a:p>
        </p:txBody>
      </p:sp>
    </p:spTree>
    <p:extLst>
      <p:ext uri="{BB962C8B-B14F-4D97-AF65-F5344CB8AC3E}">
        <p14:creationId xmlns:p14="http://schemas.microsoft.com/office/powerpoint/2010/main" val="1795255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Enroll in Medicare</a:t>
            </a:r>
            <a:endParaRPr lang="en-US" dirty="0"/>
          </a:p>
        </p:txBody>
      </p:sp>
      <p:sp>
        <p:nvSpPr>
          <p:cNvPr id="3" name="Content Placeholder 2"/>
          <p:cNvSpPr>
            <a:spLocks noGrp="1"/>
          </p:cNvSpPr>
          <p:nvPr>
            <p:ph idx="1"/>
          </p:nvPr>
        </p:nvSpPr>
        <p:spPr/>
        <p:txBody>
          <a:bodyPr>
            <a:normAutofit/>
          </a:bodyPr>
          <a:lstStyle/>
          <a:p>
            <a:r>
              <a:rPr lang="en-US" dirty="0" smtClean="0"/>
              <a:t>Some individuals may want to defer their Medicare Part B if they are covered under an employer or a spouses employer coverage.</a:t>
            </a:r>
          </a:p>
          <a:p>
            <a:r>
              <a:rPr lang="en-US" dirty="0" smtClean="0"/>
              <a:t>However, for someone under a Small Employer Group, that may be a problem as Medicare will be the Primary Payer in the </a:t>
            </a:r>
            <a:r>
              <a:rPr lang="en-US" u="sng" dirty="0" smtClean="0">
                <a:hlinkClick r:id="rId2" action="ppaction://hlinkfile"/>
              </a:rPr>
              <a:t>Coordination of Benefits</a:t>
            </a:r>
            <a:r>
              <a:rPr lang="en-US" dirty="0" smtClean="0"/>
              <a:t>.</a:t>
            </a:r>
          </a:p>
          <a:p>
            <a:r>
              <a:rPr lang="en-US" dirty="0" smtClean="0"/>
              <a:t>Medicare is the Secondary Payer for Large Employer Groups.</a:t>
            </a:r>
          </a:p>
          <a:p>
            <a:r>
              <a:rPr lang="en-US" dirty="0" smtClean="0"/>
              <a:t>Individuals who defer Medicare Part B will receive a Special Election to enroll when they leave group coverage. </a:t>
            </a:r>
          </a:p>
          <a:p>
            <a:pPr lvl="1"/>
            <a:endParaRPr lang="en-US" dirty="0"/>
          </a:p>
        </p:txBody>
      </p:sp>
    </p:spTree>
    <p:extLst>
      <p:ext uri="{BB962C8B-B14F-4D97-AF65-F5344CB8AC3E}">
        <p14:creationId xmlns:p14="http://schemas.microsoft.com/office/powerpoint/2010/main" val="673096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Medicare Premiums and Cost Sharing</a:t>
            </a:r>
            <a:endParaRPr lang="en-US" dirty="0"/>
          </a:p>
        </p:txBody>
      </p:sp>
      <p:sp>
        <p:nvSpPr>
          <p:cNvPr id="3" name="Content Placeholder 2"/>
          <p:cNvSpPr>
            <a:spLocks noGrp="1"/>
          </p:cNvSpPr>
          <p:nvPr>
            <p:ph idx="1"/>
          </p:nvPr>
        </p:nvSpPr>
        <p:spPr>
          <a:xfrm>
            <a:off x="677334" y="2160589"/>
            <a:ext cx="6440439" cy="3880773"/>
          </a:xfrm>
        </p:spPr>
        <p:txBody>
          <a:bodyPr>
            <a:normAutofit/>
          </a:bodyPr>
          <a:lstStyle/>
          <a:p>
            <a:r>
              <a:rPr lang="en-US" dirty="0" smtClean="0"/>
              <a:t>Most Individuals do not pay the </a:t>
            </a:r>
            <a:r>
              <a:rPr lang="en-US" u="sng" dirty="0" smtClean="0">
                <a:hlinkClick r:id="rId2" action="ppaction://hlinkfile"/>
              </a:rPr>
              <a:t>Part A Premium</a:t>
            </a:r>
            <a:endParaRPr lang="en-US" u="sng" dirty="0" smtClean="0"/>
          </a:p>
          <a:p>
            <a:r>
              <a:rPr lang="en-US" dirty="0" smtClean="0"/>
              <a:t>However, everyone pays a </a:t>
            </a:r>
            <a:r>
              <a:rPr lang="en-US" u="sng" dirty="0" smtClean="0">
                <a:hlinkClick r:id="rId3" action="ppaction://hlinkfile"/>
              </a:rPr>
              <a:t>Part B Premium </a:t>
            </a:r>
            <a:r>
              <a:rPr lang="en-US" dirty="0" smtClean="0"/>
              <a:t>unless it is being covered by Medicaid.</a:t>
            </a:r>
          </a:p>
          <a:p>
            <a:r>
              <a:rPr lang="en-US" dirty="0" smtClean="0"/>
              <a:t>The amount someone might pay if they don’t qualify for Premium Free Part A varies based on the number of quarters they did work if any. </a:t>
            </a:r>
          </a:p>
          <a:p>
            <a:r>
              <a:rPr lang="en-US" dirty="0" smtClean="0"/>
              <a:t>The amount someone pays for Part B premiums is based on their income for the last 2 years they filed taxes. Though most pay the standard premium. </a:t>
            </a:r>
          </a:p>
          <a:p>
            <a:endParaRPr lang="en-US" dirty="0" smtClean="0"/>
          </a:p>
          <a:p>
            <a:endParaRPr lang="en-US" dirty="0" smtClean="0"/>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92418" y="2160589"/>
            <a:ext cx="4079145" cy="2701771"/>
          </a:xfrm>
          <a:prstGeom prst="rect">
            <a:avLst/>
          </a:prstGeom>
        </p:spPr>
      </p:pic>
    </p:spTree>
    <p:extLst>
      <p:ext uri="{BB962C8B-B14F-4D97-AF65-F5344CB8AC3E}">
        <p14:creationId xmlns:p14="http://schemas.microsoft.com/office/powerpoint/2010/main" val="298242335"/>
      </p:ext>
    </p:extLst>
  </p:cSld>
  <p:clrMapOvr>
    <a:masterClrMapping/>
  </p:clrMapOvr>
</p:sld>
</file>

<file path=ppt/theme/theme1.xml><?xml version="1.0" encoding="utf-8"?>
<a:theme xmlns:a="http://schemas.openxmlformats.org/drawingml/2006/main" name="Facet">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TM02900688[[fn=Facet]]</Template>
  <TotalTime>5729</TotalTime>
  <Words>2878</Words>
  <Application>Microsoft Office PowerPoint</Application>
  <PresentationFormat>Widescreen</PresentationFormat>
  <Paragraphs>270</Paragraphs>
  <Slides>48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48</vt:i4>
      </vt:variant>
    </vt:vector>
  </HeadingPairs>
  <TitlesOfParts>
    <vt:vector size="52" baseType="lpstr">
      <vt:lpstr>Arial</vt:lpstr>
      <vt:lpstr>Trebuchet MS</vt:lpstr>
      <vt:lpstr>Wingdings 3</vt:lpstr>
      <vt:lpstr>Facet</vt:lpstr>
      <vt:lpstr>Unit 1 The Parts of Medicare</vt:lpstr>
      <vt:lpstr>Who Qualifies for Medicare? </vt:lpstr>
      <vt:lpstr>When to Enroll in Medicare</vt:lpstr>
      <vt:lpstr>The Parts of Medicare and What is Covered</vt:lpstr>
      <vt:lpstr>The Parts of Medicare, and What is Covered</vt:lpstr>
      <vt:lpstr>Check Point Question</vt:lpstr>
      <vt:lpstr>When to Enroll in Medicare</vt:lpstr>
      <vt:lpstr>When to Enroll in Medicare</vt:lpstr>
      <vt:lpstr>Medicare Premiums and Cost Sharing</vt:lpstr>
      <vt:lpstr>Medicare Premiums and Cost Sharing</vt:lpstr>
      <vt:lpstr>Medicare Premiums and Cost Sharing</vt:lpstr>
      <vt:lpstr>Medicare Premiums and Cost Sharing</vt:lpstr>
      <vt:lpstr>Check Point Question</vt:lpstr>
      <vt:lpstr>Unit 1 The Parts of Medicare</vt:lpstr>
      <vt:lpstr>Medicare Part C Basics</vt:lpstr>
      <vt:lpstr>Medicare Part C Basics</vt:lpstr>
      <vt:lpstr>What Does Medicare Part C Cover</vt:lpstr>
      <vt:lpstr>Medicare Part C Cost Sharing</vt:lpstr>
      <vt:lpstr>Medicare Part C Cost Sharing</vt:lpstr>
      <vt:lpstr>Check Point Question</vt:lpstr>
      <vt:lpstr>Eligibility and Enrollment for Part C</vt:lpstr>
      <vt:lpstr>Eligibility and Enrollment for Medicare Advantage </vt:lpstr>
      <vt:lpstr>Additional Enrollment Periods</vt:lpstr>
      <vt:lpstr>Medicare Part D Basics</vt:lpstr>
      <vt:lpstr>What Part D Covers</vt:lpstr>
      <vt:lpstr>What Part D Covers</vt:lpstr>
      <vt:lpstr>What Part D Covers</vt:lpstr>
      <vt:lpstr>Check Point Question</vt:lpstr>
      <vt:lpstr>Medicare Part D Cost Sharing</vt:lpstr>
      <vt:lpstr>Medicare Part D Cost Sharing</vt:lpstr>
      <vt:lpstr>Eligibility and Enrollment for Part D</vt:lpstr>
      <vt:lpstr>Unit 1 The Parts of Medicare</vt:lpstr>
      <vt:lpstr>Medicare, Medicaid and Extra Help</vt:lpstr>
      <vt:lpstr>Medicare, Medicaid, and Extra Help</vt:lpstr>
      <vt:lpstr>Check Point Question</vt:lpstr>
      <vt:lpstr>Medicaid Eligibility Category </vt:lpstr>
      <vt:lpstr>D-SNP Category </vt:lpstr>
      <vt:lpstr>Other Types of Extra Help </vt:lpstr>
      <vt:lpstr>Check Point Question</vt:lpstr>
      <vt:lpstr>Unit 1 The Parts of Medicare</vt:lpstr>
      <vt:lpstr>Medicare Supplement</vt:lpstr>
      <vt:lpstr>Medicare Supplement Initial Eligibility</vt:lpstr>
      <vt:lpstr>Guarantee Issue Rights</vt:lpstr>
      <vt:lpstr>Guarantee Issue States</vt:lpstr>
      <vt:lpstr>State Guaranteed-Issue Rules When Leaving a Group</vt:lpstr>
      <vt:lpstr>Underwriting and Pre Existing Conditions</vt:lpstr>
      <vt:lpstr>Non-Standard Medicare Plans</vt:lpstr>
      <vt:lpstr>Medicare Supplement Pricing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Revas</dc:creator>
  <cp:lastModifiedBy>Bailey Palmer</cp:lastModifiedBy>
  <cp:revision>96</cp:revision>
  <dcterms:created xsi:type="dcterms:W3CDTF">2019-02-13T21:07:40Z</dcterms:created>
  <dcterms:modified xsi:type="dcterms:W3CDTF">2019-04-04T17:02:53Z</dcterms:modified>
</cp:coreProperties>
</file>