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handoutMasterIdLst>
    <p:handoutMasterId r:id="rId48"/>
  </p:handoutMasterIdLst>
  <p:sldIdLst>
    <p:sldId id="256" r:id="rId2"/>
    <p:sldId id="258" r:id="rId3"/>
    <p:sldId id="295" r:id="rId4"/>
    <p:sldId id="257" r:id="rId5"/>
    <p:sldId id="264" r:id="rId6"/>
    <p:sldId id="310" r:id="rId7"/>
    <p:sldId id="265" r:id="rId8"/>
    <p:sldId id="262" r:id="rId9"/>
    <p:sldId id="267" r:id="rId10"/>
    <p:sldId id="259" r:id="rId11"/>
    <p:sldId id="261" r:id="rId12"/>
    <p:sldId id="296" r:id="rId13"/>
    <p:sldId id="311" r:id="rId14"/>
    <p:sldId id="282" r:id="rId15"/>
    <p:sldId id="284" r:id="rId16"/>
    <p:sldId id="285" r:id="rId17"/>
    <p:sldId id="286" r:id="rId18"/>
    <p:sldId id="260" r:id="rId19"/>
    <p:sldId id="297" r:id="rId20"/>
    <p:sldId id="312" r:id="rId21"/>
    <p:sldId id="283" r:id="rId22"/>
    <p:sldId id="298" r:id="rId23"/>
    <p:sldId id="268" r:id="rId24"/>
    <p:sldId id="299" r:id="rId25"/>
    <p:sldId id="269" r:id="rId26"/>
    <p:sldId id="300" r:id="rId27"/>
    <p:sldId id="313" r:id="rId28"/>
    <p:sldId id="288" r:id="rId29"/>
    <p:sldId id="271" r:id="rId30"/>
    <p:sldId id="289" r:id="rId31"/>
    <p:sldId id="287" r:id="rId32"/>
    <p:sldId id="290" r:id="rId33"/>
    <p:sldId id="294" r:id="rId34"/>
    <p:sldId id="314" r:id="rId35"/>
    <p:sldId id="270" r:id="rId36"/>
    <p:sldId id="278" r:id="rId37"/>
    <p:sldId id="291" r:id="rId38"/>
    <p:sldId id="301" r:id="rId39"/>
    <p:sldId id="279" r:id="rId40"/>
    <p:sldId id="302" r:id="rId41"/>
    <p:sldId id="315" r:id="rId42"/>
    <p:sldId id="280" r:id="rId43"/>
    <p:sldId id="281" r:id="rId44"/>
    <p:sldId id="303" r:id="rId45"/>
    <p:sldId id="293" r:id="rId46"/>
    <p:sldId id="316" r:id="rId4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88" d="100"/>
          <a:sy n="88" d="100"/>
        </p:scale>
        <p:origin x="10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93DA32E-37AB-4955-968A-C74110C956D3}" type="datetimeFigureOut">
              <a:rPr lang="en-US" smtClean="0"/>
              <a:t>2/6/2020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BE236F7-D070-4478-9871-136E12DD0E02}" type="slidenum">
              <a:rPr lang="en-US" smtClean="0"/>
              <a:t>‹#›</a:t>
            </a:fld>
            <a:endParaRPr lang="en-US"/>
          </a:p>
        </p:txBody>
      </p:sp>
    </p:spTree>
    <p:extLst>
      <p:ext uri="{BB962C8B-B14F-4D97-AF65-F5344CB8AC3E}">
        <p14:creationId xmlns:p14="http://schemas.microsoft.com/office/powerpoint/2010/main" val="12063079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E21F9F-846E-46F1-8DD5-D689F6C310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94532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21F9F-846E-46F1-8DD5-D689F6C310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377807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21F9F-846E-46F1-8DD5-D689F6C310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B74-CE2B-423B-B624-C5F0185B49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120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21F9F-846E-46F1-8DD5-D689F6C310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217991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21F9F-846E-46F1-8DD5-D689F6C310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B74-CE2B-423B-B624-C5F0185B49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9205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21F9F-846E-46F1-8DD5-D689F6C310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2313591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E21F9F-846E-46F1-8DD5-D689F6C310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1437121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E21F9F-846E-46F1-8DD5-D689F6C310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102384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E21F9F-846E-46F1-8DD5-D689F6C310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65775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21F9F-846E-46F1-8DD5-D689F6C310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109333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E21F9F-846E-46F1-8DD5-D689F6C310C8}"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218164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E21F9F-846E-46F1-8DD5-D689F6C310C8}"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146113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E21F9F-846E-46F1-8DD5-D689F6C310C8}"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414835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21F9F-846E-46F1-8DD5-D689F6C310C8}"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360228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21F9F-846E-46F1-8DD5-D689F6C310C8}"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99B74-CE2B-423B-B624-C5F0185B49DE}" type="slidenum">
              <a:rPr lang="en-US" smtClean="0"/>
              <a:t>‹#›</a:t>
            </a:fld>
            <a:endParaRPr lang="en-US"/>
          </a:p>
        </p:txBody>
      </p:sp>
    </p:spTree>
    <p:extLst>
      <p:ext uri="{BB962C8B-B14F-4D97-AF65-F5344CB8AC3E}">
        <p14:creationId xmlns:p14="http://schemas.microsoft.com/office/powerpoint/2010/main" val="2878723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99B74-CE2B-423B-B624-C5F0185B49DE}" type="slidenum">
              <a:rPr lang="en-US" smtClean="0"/>
              <a:t>‹#›</a:t>
            </a:fld>
            <a:endParaRPr lang="en-US"/>
          </a:p>
        </p:txBody>
      </p:sp>
      <p:sp>
        <p:nvSpPr>
          <p:cNvPr id="5" name="Date Placeholder 4"/>
          <p:cNvSpPr>
            <a:spLocks noGrp="1"/>
          </p:cNvSpPr>
          <p:nvPr>
            <p:ph type="dt" sz="half" idx="10"/>
          </p:nvPr>
        </p:nvSpPr>
        <p:spPr/>
        <p:txBody>
          <a:bodyPr/>
          <a:lstStyle/>
          <a:p>
            <a:fld id="{9EE21F9F-846E-46F1-8DD5-D689F6C310C8}" type="datetimeFigureOut">
              <a:rPr lang="en-US" smtClean="0"/>
              <a:t>2/6/2020</a:t>
            </a:fld>
            <a:endParaRPr lang="en-US"/>
          </a:p>
        </p:txBody>
      </p:sp>
    </p:spTree>
    <p:extLst>
      <p:ext uri="{BB962C8B-B14F-4D97-AF65-F5344CB8AC3E}">
        <p14:creationId xmlns:p14="http://schemas.microsoft.com/office/powerpoint/2010/main" val="392565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E21F9F-846E-46F1-8DD5-D689F6C310C8}" type="datetimeFigureOut">
              <a:rPr lang="en-US" smtClean="0"/>
              <a:t>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299B74-CE2B-423B-B624-C5F0185B49DE}" type="slidenum">
              <a:rPr lang="en-US" smtClean="0"/>
              <a:t>‹#›</a:t>
            </a:fld>
            <a:endParaRPr lang="en-US"/>
          </a:p>
        </p:txBody>
      </p:sp>
    </p:spTree>
    <p:extLst>
      <p:ext uri="{BB962C8B-B14F-4D97-AF65-F5344CB8AC3E}">
        <p14:creationId xmlns:p14="http://schemas.microsoft.com/office/powerpoint/2010/main" val="139626152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429C3-15AB-47C8-A170-C1F0A0B7A121}"/>
              </a:ext>
            </a:extLst>
          </p:cNvPr>
          <p:cNvSpPr>
            <a:spLocks noGrp="1"/>
          </p:cNvSpPr>
          <p:nvPr>
            <p:ph type="ctrTitle"/>
          </p:nvPr>
        </p:nvSpPr>
        <p:spPr/>
        <p:txBody>
          <a:bodyPr/>
          <a:lstStyle/>
          <a:p>
            <a:r>
              <a:rPr lang="en-US" dirty="0" smtClean="0"/>
              <a:t>Unit 2</a:t>
            </a:r>
            <a:endParaRPr lang="en-US" dirty="0"/>
          </a:p>
        </p:txBody>
      </p:sp>
      <p:sp>
        <p:nvSpPr>
          <p:cNvPr id="3" name="Subtitle 2">
            <a:extLst>
              <a:ext uri="{FF2B5EF4-FFF2-40B4-BE49-F238E27FC236}">
                <a16:creationId xmlns:a16="http://schemas.microsoft.com/office/drawing/2014/main" xmlns="" id="{DA455F39-8B58-4386-A104-3F1FDCB489D3}"/>
              </a:ext>
            </a:extLst>
          </p:cNvPr>
          <p:cNvSpPr>
            <a:spLocks noGrp="1"/>
          </p:cNvSpPr>
          <p:nvPr>
            <p:ph type="subTitle" idx="1"/>
          </p:nvPr>
        </p:nvSpPr>
        <p:spPr/>
        <p:txBody>
          <a:bodyPr/>
          <a:lstStyle/>
          <a:p>
            <a:r>
              <a:rPr lang="en-US" dirty="0" smtClean="0"/>
              <a:t>Medicare Marketing Guidelines</a:t>
            </a:r>
            <a:endParaRPr lang="en-US" dirty="0"/>
          </a:p>
        </p:txBody>
      </p:sp>
    </p:spTree>
    <p:extLst>
      <p:ext uri="{BB962C8B-B14F-4D97-AF65-F5344CB8AC3E}">
        <p14:creationId xmlns:p14="http://schemas.microsoft.com/office/powerpoint/2010/main" val="116487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C2483-F778-45F2-A0FC-189854452D1A}"/>
              </a:ext>
            </a:extLst>
          </p:cNvPr>
          <p:cNvSpPr>
            <a:spLocks noGrp="1"/>
          </p:cNvSpPr>
          <p:nvPr>
            <p:ph type="title"/>
          </p:nvPr>
        </p:nvSpPr>
        <p:spPr/>
        <p:txBody>
          <a:bodyPr/>
          <a:lstStyle/>
          <a:p>
            <a:r>
              <a:rPr lang="en-US" dirty="0"/>
              <a:t>Individual Appointments</a:t>
            </a:r>
          </a:p>
        </p:txBody>
      </p:sp>
      <p:sp>
        <p:nvSpPr>
          <p:cNvPr id="3" name="Content Placeholder 2">
            <a:extLst>
              <a:ext uri="{FF2B5EF4-FFF2-40B4-BE49-F238E27FC236}">
                <a16:creationId xmlns:a16="http://schemas.microsoft.com/office/drawing/2014/main" xmlns="" id="{6495402E-0F7E-4600-BF85-0CF96AA15A34}"/>
              </a:ext>
            </a:extLst>
          </p:cNvPr>
          <p:cNvSpPr>
            <a:spLocks noGrp="1"/>
          </p:cNvSpPr>
          <p:nvPr>
            <p:ph idx="1"/>
          </p:nvPr>
        </p:nvSpPr>
        <p:spPr/>
        <p:txBody>
          <a:bodyPr>
            <a:normAutofit/>
          </a:bodyPr>
          <a:lstStyle/>
          <a:p>
            <a:r>
              <a:rPr lang="en-US" dirty="0"/>
              <a:t>Personal or individual appointments are considered appointments that occur in a potential client’s home or some other location on a more or less one-on-one basis. </a:t>
            </a:r>
            <a:endParaRPr lang="en-US" dirty="0" smtClean="0"/>
          </a:p>
          <a:p>
            <a:endParaRPr lang="en-US" dirty="0"/>
          </a:p>
          <a:p>
            <a:r>
              <a:rPr lang="en-US" dirty="0"/>
              <a:t>These appointments must follow scope of appointment guidelines and follow all of the rules already outlined for MA, MA-PD and PDP sales. </a:t>
            </a:r>
            <a:endParaRPr lang="en-US" dirty="0" smtClean="0"/>
          </a:p>
          <a:p>
            <a:endParaRPr lang="en-US" dirty="0"/>
          </a:p>
          <a:p>
            <a:r>
              <a:rPr lang="en-US" dirty="0"/>
              <a:t>These are considered marketing events by CMS but are not required to be registered. </a:t>
            </a:r>
            <a:endParaRPr lang="en-US" dirty="0" smtClean="0"/>
          </a:p>
          <a:p>
            <a:endParaRPr lang="en-US" dirty="0"/>
          </a:p>
          <a:p>
            <a:r>
              <a:rPr lang="en-US" dirty="0"/>
              <a:t>There are many </a:t>
            </a:r>
            <a:r>
              <a:rPr lang="en-US" u="sng" dirty="0"/>
              <a:t>rules</a:t>
            </a:r>
            <a:r>
              <a:rPr lang="en-US" dirty="0"/>
              <a:t> an agent must follow during a </a:t>
            </a:r>
            <a:r>
              <a:rPr lang="en-US" dirty="0" smtClean="0"/>
              <a:t>Individual </a:t>
            </a:r>
            <a:r>
              <a:rPr lang="en-US" dirty="0"/>
              <a:t>Appointment.</a:t>
            </a:r>
          </a:p>
          <a:p>
            <a:endParaRPr lang="en-US" dirty="0"/>
          </a:p>
        </p:txBody>
      </p:sp>
    </p:spTree>
    <p:extLst>
      <p:ext uri="{BB962C8B-B14F-4D97-AF65-F5344CB8AC3E}">
        <p14:creationId xmlns:p14="http://schemas.microsoft.com/office/powerpoint/2010/main" val="2412413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886C95-9B19-46A0-AA1A-5147FE6C1DFC}"/>
              </a:ext>
            </a:extLst>
          </p:cNvPr>
          <p:cNvSpPr>
            <a:spLocks noGrp="1"/>
          </p:cNvSpPr>
          <p:nvPr>
            <p:ph type="title"/>
          </p:nvPr>
        </p:nvSpPr>
        <p:spPr/>
        <p:txBody>
          <a:bodyPr/>
          <a:lstStyle/>
          <a:p>
            <a:r>
              <a:rPr lang="en-US" dirty="0"/>
              <a:t>Tele Sales</a:t>
            </a:r>
          </a:p>
        </p:txBody>
      </p:sp>
      <p:sp>
        <p:nvSpPr>
          <p:cNvPr id="3" name="Content Placeholder 2">
            <a:extLst>
              <a:ext uri="{FF2B5EF4-FFF2-40B4-BE49-F238E27FC236}">
                <a16:creationId xmlns:a16="http://schemas.microsoft.com/office/drawing/2014/main" xmlns="" id="{7C53DD41-6651-42C1-A327-4446B90FD6F3}"/>
              </a:ext>
            </a:extLst>
          </p:cNvPr>
          <p:cNvSpPr>
            <a:spLocks noGrp="1"/>
          </p:cNvSpPr>
          <p:nvPr>
            <p:ph idx="1"/>
          </p:nvPr>
        </p:nvSpPr>
        <p:spPr/>
        <p:txBody>
          <a:bodyPr>
            <a:normAutofit/>
          </a:bodyPr>
          <a:lstStyle/>
          <a:p>
            <a:r>
              <a:rPr lang="en-US" dirty="0"/>
              <a:t>Selling MAPD over the phone is allowed but has many </a:t>
            </a:r>
            <a:r>
              <a:rPr lang="en-US" u="sng" dirty="0"/>
              <a:t>unique rules </a:t>
            </a:r>
            <a:r>
              <a:rPr lang="en-US" dirty="0"/>
              <a:t>that have to be followed along with all the same rules as Individual Appointments and other Sales Events</a:t>
            </a:r>
            <a:r>
              <a:rPr lang="en-US" dirty="0" smtClean="0"/>
              <a:t>.</a:t>
            </a:r>
          </a:p>
          <a:p>
            <a:endParaRPr lang="en-US" dirty="0"/>
          </a:p>
          <a:p>
            <a:r>
              <a:rPr lang="en-US" dirty="0"/>
              <a:t>Furthermore, </a:t>
            </a:r>
            <a:r>
              <a:rPr lang="en-US" u="sng" dirty="0"/>
              <a:t>True Call Centers </a:t>
            </a:r>
            <a:r>
              <a:rPr lang="en-US" dirty="0"/>
              <a:t>may run into additional rules, often set by Plan Sponsors as opposed to CMS</a:t>
            </a:r>
            <a:r>
              <a:rPr lang="en-US" dirty="0" smtClean="0"/>
              <a:t>.</a:t>
            </a:r>
          </a:p>
          <a:p>
            <a:endParaRPr lang="en-US" dirty="0"/>
          </a:p>
          <a:p>
            <a:r>
              <a:rPr lang="en-US" dirty="0"/>
              <a:t>Some notable requirements are</a:t>
            </a:r>
          </a:p>
          <a:p>
            <a:pPr lvl="1"/>
            <a:r>
              <a:rPr lang="en-US" u="sng" dirty="0"/>
              <a:t>Enrollment Scripts</a:t>
            </a:r>
          </a:p>
          <a:p>
            <a:pPr lvl="1"/>
            <a:r>
              <a:rPr lang="en-US" u="sng" dirty="0"/>
              <a:t>Recording </a:t>
            </a:r>
            <a:r>
              <a:rPr lang="en-US" u="sng" dirty="0" smtClean="0"/>
              <a:t>Calls</a:t>
            </a:r>
          </a:p>
          <a:p>
            <a:pPr lvl="1"/>
            <a:endParaRPr lang="en-US" u="sng" dirty="0"/>
          </a:p>
          <a:p>
            <a:pPr lvl="1"/>
            <a:endParaRPr lang="en-US" dirty="0"/>
          </a:p>
          <a:p>
            <a:endParaRPr lang="en-US" dirty="0"/>
          </a:p>
        </p:txBody>
      </p:sp>
    </p:spTree>
    <p:extLst>
      <p:ext uri="{BB962C8B-B14F-4D97-AF65-F5344CB8AC3E}">
        <p14:creationId xmlns:p14="http://schemas.microsoft.com/office/powerpoint/2010/main" val="103181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 Sales</a:t>
            </a:r>
          </a:p>
        </p:txBody>
      </p:sp>
      <p:sp>
        <p:nvSpPr>
          <p:cNvPr id="3" name="Content Placeholder 2"/>
          <p:cNvSpPr>
            <a:spLocks noGrp="1"/>
          </p:cNvSpPr>
          <p:nvPr>
            <p:ph idx="1"/>
          </p:nvPr>
        </p:nvSpPr>
        <p:spPr/>
        <p:txBody>
          <a:bodyPr/>
          <a:lstStyle/>
          <a:p>
            <a:r>
              <a:rPr lang="en-US" dirty="0"/>
              <a:t>There are many more </a:t>
            </a:r>
            <a:r>
              <a:rPr lang="en-US" u="sng" dirty="0"/>
              <a:t>activities </a:t>
            </a:r>
            <a:r>
              <a:rPr lang="en-US" dirty="0"/>
              <a:t>that are expressly prohibited</a:t>
            </a:r>
            <a:r>
              <a:rPr lang="en-US" u="sng" dirty="0"/>
              <a:t> </a:t>
            </a:r>
            <a:r>
              <a:rPr lang="en-US" dirty="0"/>
              <a:t>when engaging in telephonic contact</a:t>
            </a:r>
            <a:r>
              <a:rPr lang="en-US" dirty="0" smtClean="0"/>
              <a:t>.</a:t>
            </a:r>
          </a:p>
          <a:p>
            <a:endParaRPr lang="en-US" dirty="0"/>
          </a:p>
          <a:p>
            <a:r>
              <a:rPr lang="en-US" u="sng" dirty="0"/>
              <a:t>Here</a:t>
            </a:r>
            <a:r>
              <a:rPr lang="en-US" dirty="0"/>
              <a:t> is a list of activities that are allowed through telephonic contact.</a:t>
            </a:r>
            <a:endParaRPr lang="en-US" u="sng" dirty="0"/>
          </a:p>
          <a:p>
            <a:endParaRPr lang="en-US" dirty="0"/>
          </a:p>
        </p:txBody>
      </p:sp>
    </p:spTree>
    <p:extLst>
      <p:ext uri="{BB962C8B-B14F-4D97-AF65-F5344CB8AC3E}">
        <p14:creationId xmlns:p14="http://schemas.microsoft.com/office/powerpoint/2010/main" val="357043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243079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04A70-A42D-410E-A28D-1E9FFADDC281}"/>
              </a:ext>
            </a:extLst>
          </p:cNvPr>
          <p:cNvSpPr>
            <a:spLocks noGrp="1"/>
          </p:cNvSpPr>
          <p:nvPr>
            <p:ph type="title"/>
          </p:nvPr>
        </p:nvSpPr>
        <p:spPr/>
        <p:txBody>
          <a:bodyPr/>
          <a:lstStyle/>
          <a:p>
            <a:r>
              <a:rPr lang="en-US" dirty="0"/>
              <a:t>Cross Selling</a:t>
            </a:r>
          </a:p>
        </p:txBody>
      </p:sp>
      <p:sp>
        <p:nvSpPr>
          <p:cNvPr id="3" name="Content Placeholder 2">
            <a:extLst>
              <a:ext uri="{FF2B5EF4-FFF2-40B4-BE49-F238E27FC236}">
                <a16:creationId xmlns:a16="http://schemas.microsoft.com/office/drawing/2014/main" xmlns="" id="{B9A53BD7-D878-4178-BAEC-85AF5BBAE96E}"/>
              </a:ext>
            </a:extLst>
          </p:cNvPr>
          <p:cNvSpPr>
            <a:spLocks noGrp="1"/>
          </p:cNvSpPr>
          <p:nvPr>
            <p:ph idx="1"/>
          </p:nvPr>
        </p:nvSpPr>
        <p:spPr/>
        <p:txBody>
          <a:bodyPr>
            <a:normAutofit lnSpcReduction="10000"/>
          </a:bodyPr>
          <a:lstStyle/>
          <a:p>
            <a:r>
              <a:rPr lang="en-US" dirty="0"/>
              <a:t>It is not allowed to market </a:t>
            </a:r>
            <a:r>
              <a:rPr lang="en-US" u="sng" dirty="0"/>
              <a:t>non healthcare products </a:t>
            </a:r>
            <a:r>
              <a:rPr lang="en-US" dirty="0"/>
              <a:t>during a sales event or appointment. Examples of non-healthcare products include:</a:t>
            </a:r>
          </a:p>
          <a:p>
            <a:pPr lvl="1"/>
            <a:r>
              <a:rPr lang="en-US" dirty="0"/>
              <a:t>Life Insurance</a:t>
            </a:r>
          </a:p>
          <a:p>
            <a:pPr lvl="1"/>
            <a:r>
              <a:rPr lang="en-US" dirty="0"/>
              <a:t>Annuities</a:t>
            </a:r>
          </a:p>
          <a:p>
            <a:pPr lvl="1"/>
            <a:r>
              <a:rPr lang="en-US" dirty="0" smtClean="0"/>
              <a:t>Securities</a:t>
            </a:r>
          </a:p>
          <a:p>
            <a:pPr lvl="1"/>
            <a:endParaRPr lang="en-US" dirty="0"/>
          </a:p>
          <a:p>
            <a:r>
              <a:rPr lang="en-US" u="sng" dirty="0"/>
              <a:t>Health related products </a:t>
            </a:r>
            <a:r>
              <a:rPr lang="en-US" dirty="0"/>
              <a:t>can be cross sold as long as they were agreed upon in the Scope of Appointment. Examples of health-related products are:</a:t>
            </a:r>
          </a:p>
          <a:p>
            <a:pPr lvl="1"/>
            <a:r>
              <a:rPr lang="en-US" dirty="0"/>
              <a:t>Dental</a:t>
            </a:r>
          </a:p>
          <a:p>
            <a:pPr lvl="1"/>
            <a:r>
              <a:rPr lang="en-US" dirty="0"/>
              <a:t>Vision</a:t>
            </a:r>
          </a:p>
          <a:p>
            <a:pPr lvl="1"/>
            <a:r>
              <a:rPr lang="en-US" dirty="0"/>
              <a:t>Hospital Indemnity</a:t>
            </a:r>
          </a:p>
        </p:txBody>
      </p:sp>
    </p:spTree>
    <p:extLst>
      <p:ext uri="{BB962C8B-B14F-4D97-AF65-F5344CB8AC3E}">
        <p14:creationId xmlns:p14="http://schemas.microsoft.com/office/powerpoint/2010/main" val="265680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BCFFA-4882-44E3-B9BB-C10F62AA1782}"/>
              </a:ext>
            </a:extLst>
          </p:cNvPr>
          <p:cNvSpPr>
            <a:spLocks noGrp="1"/>
          </p:cNvSpPr>
          <p:nvPr>
            <p:ph type="title"/>
          </p:nvPr>
        </p:nvSpPr>
        <p:spPr/>
        <p:txBody>
          <a:bodyPr/>
          <a:lstStyle/>
          <a:p>
            <a:r>
              <a:rPr lang="en-US" dirty="0"/>
              <a:t>Activities in a Healthcare Setting</a:t>
            </a:r>
          </a:p>
        </p:txBody>
      </p:sp>
      <p:sp>
        <p:nvSpPr>
          <p:cNvPr id="3" name="Content Placeholder 2">
            <a:extLst>
              <a:ext uri="{FF2B5EF4-FFF2-40B4-BE49-F238E27FC236}">
                <a16:creationId xmlns:a16="http://schemas.microsoft.com/office/drawing/2014/main" xmlns="" id="{510ED96C-976D-4365-80FC-D615FE827AFB}"/>
              </a:ext>
            </a:extLst>
          </p:cNvPr>
          <p:cNvSpPr>
            <a:spLocks noGrp="1"/>
          </p:cNvSpPr>
          <p:nvPr>
            <p:ph idx="1"/>
          </p:nvPr>
        </p:nvSpPr>
        <p:spPr/>
        <p:txBody>
          <a:bodyPr>
            <a:normAutofit fontScale="92500" lnSpcReduction="10000"/>
          </a:bodyPr>
          <a:lstStyle/>
          <a:p>
            <a:r>
              <a:rPr lang="en-US" dirty="0"/>
              <a:t>CMS defines plan-initiated activities as those activities where either a Plan Sponsor requests a contracted </a:t>
            </a:r>
            <a:r>
              <a:rPr lang="en-US" dirty="0" smtClean="0"/>
              <a:t>provider, </a:t>
            </a:r>
            <a:r>
              <a:rPr lang="en-US" dirty="0"/>
              <a:t>like a hospital, to act on behalf of the plan by engaging in marketing or referral activities. </a:t>
            </a:r>
            <a:endParaRPr lang="en-US" dirty="0" smtClean="0"/>
          </a:p>
          <a:p>
            <a:endParaRPr lang="en-US" dirty="0"/>
          </a:p>
          <a:p>
            <a:r>
              <a:rPr lang="en-US" dirty="0"/>
              <a:t>Providers are not allowed to engage in any marketing activities </a:t>
            </a:r>
            <a:endParaRPr lang="en-US" dirty="0" smtClean="0"/>
          </a:p>
          <a:p>
            <a:endParaRPr lang="en-US" dirty="0" smtClean="0"/>
          </a:p>
          <a:p>
            <a:r>
              <a:rPr lang="en-US" dirty="0"/>
              <a:t>I</a:t>
            </a:r>
            <a:r>
              <a:rPr lang="en-US" dirty="0" smtClean="0"/>
              <a:t>ncluding </a:t>
            </a:r>
            <a:r>
              <a:rPr lang="en-US" dirty="0"/>
              <a:t>but not limited to providing plan information and benefits. </a:t>
            </a:r>
          </a:p>
          <a:p>
            <a:pPr lvl="1"/>
            <a:r>
              <a:rPr lang="en-US" dirty="0"/>
              <a:t>Here is a list of items plan sponsors </a:t>
            </a:r>
            <a:r>
              <a:rPr lang="en-US" u="sng" dirty="0"/>
              <a:t>cannot allow </a:t>
            </a:r>
            <a:r>
              <a:rPr lang="en-US" dirty="0"/>
              <a:t>providers to engage in.</a:t>
            </a:r>
          </a:p>
          <a:p>
            <a:pPr lvl="1"/>
            <a:r>
              <a:rPr lang="en-US" dirty="0"/>
              <a:t>Here is a list of items a plan sponsor </a:t>
            </a:r>
            <a:r>
              <a:rPr lang="en-US" u="sng" dirty="0"/>
              <a:t>can allow </a:t>
            </a:r>
            <a:r>
              <a:rPr lang="en-US" dirty="0"/>
              <a:t>providers to engage in</a:t>
            </a:r>
            <a:r>
              <a:rPr lang="en-US" dirty="0" smtClean="0"/>
              <a:t>.</a:t>
            </a:r>
          </a:p>
          <a:p>
            <a:pPr lvl="1"/>
            <a:endParaRPr lang="en-US" dirty="0"/>
          </a:p>
          <a:p>
            <a:r>
              <a:rPr lang="en-US" dirty="0"/>
              <a:t>Providers are made aware of these guidelines when contracting with a Plan Sponsor. </a:t>
            </a:r>
          </a:p>
        </p:txBody>
      </p:sp>
    </p:spTree>
    <p:extLst>
      <p:ext uri="{BB962C8B-B14F-4D97-AF65-F5344CB8AC3E}">
        <p14:creationId xmlns:p14="http://schemas.microsoft.com/office/powerpoint/2010/main" val="246194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AA342E-1293-498B-934F-7A5C9AE58140}"/>
              </a:ext>
            </a:extLst>
          </p:cNvPr>
          <p:cNvSpPr>
            <a:spLocks noGrp="1"/>
          </p:cNvSpPr>
          <p:nvPr>
            <p:ph type="title"/>
          </p:nvPr>
        </p:nvSpPr>
        <p:spPr/>
        <p:txBody>
          <a:bodyPr/>
          <a:lstStyle/>
          <a:p>
            <a:r>
              <a:rPr lang="en-US" dirty="0"/>
              <a:t>Activities in a Healthcare Setting</a:t>
            </a:r>
          </a:p>
        </p:txBody>
      </p:sp>
      <p:sp>
        <p:nvSpPr>
          <p:cNvPr id="3" name="Content Placeholder 2">
            <a:extLst>
              <a:ext uri="{FF2B5EF4-FFF2-40B4-BE49-F238E27FC236}">
                <a16:creationId xmlns:a16="http://schemas.microsoft.com/office/drawing/2014/main" xmlns="" id="{59D12871-67BA-4DC8-971D-03D824373707}"/>
              </a:ext>
            </a:extLst>
          </p:cNvPr>
          <p:cNvSpPr>
            <a:spLocks noGrp="1"/>
          </p:cNvSpPr>
          <p:nvPr>
            <p:ph idx="1"/>
          </p:nvPr>
        </p:nvSpPr>
        <p:spPr/>
        <p:txBody>
          <a:bodyPr>
            <a:normAutofit fontScale="92500" lnSpcReduction="20000"/>
          </a:bodyPr>
          <a:lstStyle/>
          <a:p>
            <a:r>
              <a:rPr lang="en-US" dirty="0"/>
              <a:t>Plan Sponsors </a:t>
            </a:r>
            <a:r>
              <a:rPr lang="en-US" dirty="0" smtClean="0"/>
              <a:t>and, </a:t>
            </a:r>
            <a:r>
              <a:rPr lang="en-US" dirty="0"/>
              <a:t>by </a:t>
            </a:r>
            <a:r>
              <a:rPr lang="en-US" dirty="0" smtClean="0"/>
              <a:t>extension, </a:t>
            </a:r>
            <a:r>
              <a:rPr lang="en-US" dirty="0"/>
              <a:t>agents and brokers are not allowed to engage in marketing in a healthcare setting except in </a:t>
            </a:r>
            <a:r>
              <a:rPr lang="en-US" u="sng" dirty="0"/>
              <a:t>common areas</a:t>
            </a:r>
            <a:r>
              <a:rPr lang="en-US" dirty="0" smtClean="0"/>
              <a:t>.</a:t>
            </a:r>
          </a:p>
          <a:p>
            <a:endParaRPr lang="en-US" dirty="0"/>
          </a:p>
          <a:p>
            <a:r>
              <a:rPr lang="en-US" dirty="0"/>
              <a:t>Marketing activities include but are not limited to:</a:t>
            </a:r>
          </a:p>
          <a:p>
            <a:pPr lvl="1"/>
            <a:r>
              <a:rPr lang="en-US" dirty="0"/>
              <a:t>Sales Presentation</a:t>
            </a:r>
          </a:p>
          <a:p>
            <a:pPr lvl="1"/>
            <a:r>
              <a:rPr lang="en-US" dirty="0"/>
              <a:t>Distribution of Marketing Material</a:t>
            </a:r>
          </a:p>
          <a:p>
            <a:pPr lvl="1"/>
            <a:r>
              <a:rPr lang="en-US" dirty="0"/>
              <a:t>Collection of Enrollment </a:t>
            </a:r>
            <a:r>
              <a:rPr lang="en-US" dirty="0" smtClean="0"/>
              <a:t>forms</a:t>
            </a:r>
          </a:p>
          <a:p>
            <a:pPr lvl="1"/>
            <a:endParaRPr lang="en-US" dirty="0"/>
          </a:p>
          <a:p>
            <a:r>
              <a:rPr lang="en-US" dirty="0"/>
              <a:t>These rules extend to pharmacies that are in a grocery store for example or have a store front. </a:t>
            </a:r>
            <a:endParaRPr lang="en-US" dirty="0" smtClean="0"/>
          </a:p>
          <a:p>
            <a:endParaRPr lang="en-US" dirty="0"/>
          </a:p>
          <a:p>
            <a:r>
              <a:rPr lang="en-US" dirty="0"/>
              <a:t>However, communication materials may be distributed in a healthcare setting. </a:t>
            </a:r>
          </a:p>
        </p:txBody>
      </p:sp>
    </p:spTree>
    <p:extLst>
      <p:ext uri="{BB962C8B-B14F-4D97-AF65-F5344CB8AC3E}">
        <p14:creationId xmlns:p14="http://schemas.microsoft.com/office/powerpoint/2010/main" val="2142770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E4D294-4E8E-4836-B043-521562BE9B78}"/>
              </a:ext>
            </a:extLst>
          </p:cNvPr>
          <p:cNvSpPr>
            <a:spLocks noGrp="1"/>
          </p:cNvSpPr>
          <p:nvPr>
            <p:ph type="title"/>
          </p:nvPr>
        </p:nvSpPr>
        <p:spPr/>
        <p:txBody>
          <a:bodyPr>
            <a:normAutofit fontScale="90000"/>
          </a:bodyPr>
          <a:lstStyle/>
          <a:p>
            <a:r>
              <a:rPr lang="en-US" dirty="0"/>
              <a:t> Special Guidance for Institutional Special Needs Plans (I-SNPs) Serving </a:t>
            </a:r>
            <a:r>
              <a:rPr lang="en-US" dirty="0" smtClean="0"/>
              <a:t>Long Term </a:t>
            </a:r>
            <a:r>
              <a:rPr lang="en-US" dirty="0"/>
              <a:t>Care Facility Residents</a:t>
            </a:r>
          </a:p>
        </p:txBody>
      </p:sp>
      <p:sp>
        <p:nvSpPr>
          <p:cNvPr id="3" name="Content Placeholder 2">
            <a:extLst>
              <a:ext uri="{FF2B5EF4-FFF2-40B4-BE49-F238E27FC236}">
                <a16:creationId xmlns:a16="http://schemas.microsoft.com/office/drawing/2014/main" xmlns="" id="{50BB99AD-B6C1-4C44-B029-92CEFCA7CC66}"/>
              </a:ext>
            </a:extLst>
          </p:cNvPr>
          <p:cNvSpPr>
            <a:spLocks noGrp="1"/>
          </p:cNvSpPr>
          <p:nvPr>
            <p:ph idx="1"/>
          </p:nvPr>
        </p:nvSpPr>
        <p:spPr/>
        <p:txBody>
          <a:bodyPr>
            <a:normAutofit/>
          </a:bodyPr>
          <a:lstStyle/>
          <a:p>
            <a:r>
              <a:rPr lang="en-US" dirty="0"/>
              <a:t>Plans/Part D sponsors may provide long-term care facilities with materials for admission packets announcing all Plan contractual relationships. CMS considers these communication materials. </a:t>
            </a:r>
            <a:endParaRPr lang="en-US" dirty="0" smtClean="0"/>
          </a:p>
          <a:p>
            <a:endParaRPr lang="en-US" dirty="0"/>
          </a:p>
          <a:p>
            <a:r>
              <a:rPr lang="en-US" dirty="0"/>
              <a:t>CMS permits Plans/Part D sponsors to schedule appointments with residents of long-term care facilities (e.g., nursing homes, assisted living facilities, board and care homes) upon a resident’s request. If a resident did not request an appointment, any visit by an agent or broker would be viewed as unsolicited door-to-door marketing.</a:t>
            </a:r>
          </a:p>
          <a:p>
            <a:endParaRPr lang="en-US" dirty="0"/>
          </a:p>
          <a:p>
            <a:pPr marL="0" indent="0">
              <a:buNone/>
            </a:pPr>
            <a:r>
              <a:rPr lang="en-US" sz="1200" dirty="0"/>
              <a:t>CY2019_Medicare_Communications_and_Marketing_Guidelines.pdf</a:t>
            </a:r>
          </a:p>
          <a:p>
            <a:pPr marL="0" indent="0">
              <a:buNone/>
            </a:pPr>
            <a:endParaRPr lang="en-US" dirty="0"/>
          </a:p>
          <a:p>
            <a:endParaRPr lang="en-US" dirty="0"/>
          </a:p>
        </p:txBody>
      </p:sp>
    </p:spTree>
    <p:extLst>
      <p:ext uri="{BB962C8B-B14F-4D97-AF65-F5344CB8AC3E}">
        <p14:creationId xmlns:p14="http://schemas.microsoft.com/office/powerpoint/2010/main" val="185009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278B64-7EDE-47B8-BA7E-D6B1596BA61E}"/>
              </a:ext>
            </a:extLst>
          </p:cNvPr>
          <p:cNvSpPr>
            <a:spLocks noGrp="1"/>
          </p:cNvSpPr>
          <p:nvPr>
            <p:ph type="title"/>
          </p:nvPr>
        </p:nvSpPr>
        <p:spPr/>
        <p:txBody>
          <a:bodyPr/>
          <a:lstStyle/>
          <a:p>
            <a:r>
              <a:rPr lang="en-US" dirty="0"/>
              <a:t>Educational Events</a:t>
            </a:r>
          </a:p>
        </p:txBody>
      </p:sp>
      <p:sp>
        <p:nvSpPr>
          <p:cNvPr id="3" name="Content Placeholder 2">
            <a:extLst>
              <a:ext uri="{FF2B5EF4-FFF2-40B4-BE49-F238E27FC236}">
                <a16:creationId xmlns:a16="http://schemas.microsoft.com/office/drawing/2014/main" xmlns="" id="{5882E436-6775-437B-8A27-DC19C7FA8AF6}"/>
              </a:ext>
            </a:extLst>
          </p:cNvPr>
          <p:cNvSpPr>
            <a:spLocks noGrp="1"/>
          </p:cNvSpPr>
          <p:nvPr>
            <p:ph idx="1"/>
          </p:nvPr>
        </p:nvSpPr>
        <p:spPr/>
        <p:txBody>
          <a:bodyPr>
            <a:normAutofit/>
          </a:bodyPr>
          <a:lstStyle/>
          <a:p>
            <a:r>
              <a:rPr lang="en-US" dirty="0"/>
              <a:t>Educational events are just what the name implies. </a:t>
            </a:r>
            <a:endParaRPr lang="en-US" dirty="0" smtClean="0"/>
          </a:p>
          <a:p>
            <a:endParaRPr lang="en-US" dirty="0"/>
          </a:p>
          <a:p>
            <a:r>
              <a:rPr lang="en-US" dirty="0"/>
              <a:t>These events are intended to inform the potential client or individual of </a:t>
            </a:r>
            <a:r>
              <a:rPr lang="en-US" dirty="0" smtClean="0"/>
              <a:t>their available </a:t>
            </a:r>
            <a:r>
              <a:rPr lang="en-US" dirty="0"/>
              <a:t>MA, MA-PD and PDP benefits or other services and benefits related to Medicare. </a:t>
            </a:r>
            <a:endParaRPr lang="en-US" dirty="0" smtClean="0"/>
          </a:p>
          <a:p>
            <a:endParaRPr lang="en-US" dirty="0"/>
          </a:p>
          <a:p>
            <a:r>
              <a:rPr lang="en-US" dirty="0"/>
              <a:t>These events have to be held in a public setting with groups. </a:t>
            </a:r>
            <a:endParaRPr lang="en-US" dirty="0" smtClean="0"/>
          </a:p>
          <a:p>
            <a:endParaRPr lang="en-US" dirty="0"/>
          </a:p>
          <a:p>
            <a:r>
              <a:rPr lang="en-US" dirty="0"/>
              <a:t>At one of these events an agent can talk about Medicare plans in general or anything related to Medicare, but no sales or marketing can take place. </a:t>
            </a:r>
            <a:endParaRPr lang="en-US" dirty="0" smtClean="0"/>
          </a:p>
          <a:p>
            <a:endParaRPr lang="en-US" dirty="0"/>
          </a:p>
          <a:p>
            <a:endParaRPr lang="en-US" dirty="0"/>
          </a:p>
        </p:txBody>
      </p:sp>
    </p:spTree>
    <p:extLst>
      <p:ext uri="{BB962C8B-B14F-4D97-AF65-F5344CB8AC3E}">
        <p14:creationId xmlns:p14="http://schemas.microsoft.com/office/powerpoint/2010/main" val="1122734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Educational Events</a:t>
            </a:r>
          </a:p>
        </p:txBody>
      </p:sp>
      <p:sp>
        <p:nvSpPr>
          <p:cNvPr id="3" name="Content Placeholder 2"/>
          <p:cNvSpPr>
            <a:spLocks noGrp="1"/>
          </p:cNvSpPr>
          <p:nvPr>
            <p:ph idx="1"/>
          </p:nvPr>
        </p:nvSpPr>
        <p:spPr/>
        <p:txBody>
          <a:bodyPr/>
          <a:lstStyle/>
          <a:p>
            <a:r>
              <a:rPr lang="en-US" dirty="0"/>
              <a:t>Business cards, scope of appointment forms, enrollment forms and sign-up sheets are prohibited, though plan-specific materials are allowed. </a:t>
            </a:r>
          </a:p>
          <a:p>
            <a:endParaRPr lang="en-US" dirty="0"/>
          </a:p>
          <a:p>
            <a:r>
              <a:rPr lang="en-US" u="sng" dirty="0"/>
              <a:t>Here</a:t>
            </a:r>
            <a:r>
              <a:rPr lang="en-US" dirty="0"/>
              <a:t> are additional rules for Educational Events. </a:t>
            </a:r>
          </a:p>
          <a:p>
            <a:endParaRPr lang="en-US" dirty="0"/>
          </a:p>
        </p:txBody>
      </p:sp>
    </p:spTree>
    <p:extLst>
      <p:ext uri="{BB962C8B-B14F-4D97-AF65-F5344CB8AC3E}">
        <p14:creationId xmlns:p14="http://schemas.microsoft.com/office/powerpoint/2010/main" val="235572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C195E-F77C-4DBA-910A-343C247644FF}"/>
              </a:ext>
            </a:extLst>
          </p:cNvPr>
          <p:cNvSpPr>
            <a:spLocks noGrp="1"/>
          </p:cNvSpPr>
          <p:nvPr>
            <p:ph type="title"/>
          </p:nvPr>
        </p:nvSpPr>
        <p:spPr/>
        <p:txBody>
          <a:bodyPr/>
          <a:lstStyle/>
          <a:p>
            <a:r>
              <a:rPr lang="en-US" dirty="0"/>
              <a:t>Marketing Requirements and Other Regulations</a:t>
            </a:r>
          </a:p>
        </p:txBody>
      </p:sp>
      <p:sp>
        <p:nvSpPr>
          <p:cNvPr id="3" name="Content Placeholder 2">
            <a:extLst>
              <a:ext uri="{FF2B5EF4-FFF2-40B4-BE49-F238E27FC236}">
                <a16:creationId xmlns:a16="http://schemas.microsoft.com/office/drawing/2014/main" xmlns="" id="{7EE7C128-C124-4F94-9AED-FAD054CB9ABE}"/>
              </a:ext>
            </a:extLst>
          </p:cNvPr>
          <p:cNvSpPr>
            <a:spLocks noGrp="1"/>
          </p:cNvSpPr>
          <p:nvPr>
            <p:ph idx="1"/>
          </p:nvPr>
        </p:nvSpPr>
        <p:spPr/>
        <p:txBody>
          <a:bodyPr>
            <a:normAutofit fontScale="92500" lnSpcReduction="20000"/>
          </a:bodyPr>
          <a:lstStyle/>
          <a:p>
            <a:pPr marL="0" indent="0">
              <a:buNone/>
            </a:pPr>
            <a:r>
              <a:rPr lang="en-US" dirty="0" smtClean="0"/>
              <a:t>HIPAA </a:t>
            </a:r>
            <a:r>
              <a:rPr lang="en-US" dirty="0"/>
              <a:t>Privacy</a:t>
            </a:r>
          </a:p>
          <a:p>
            <a:r>
              <a:rPr lang="en-US" dirty="0" smtClean="0"/>
              <a:t>HIPAA </a:t>
            </a:r>
            <a:r>
              <a:rPr lang="en-US" dirty="0"/>
              <a:t>stands for: Health Insurance Portability and Accountability Act</a:t>
            </a:r>
          </a:p>
          <a:p>
            <a:pPr lvl="1"/>
            <a:r>
              <a:rPr lang="en-US" dirty="0"/>
              <a:t>Agents have responsibilities for ensuring the privacy of </a:t>
            </a:r>
            <a:r>
              <a:rPr lang="en-US" dirty="0" smtClean="0"/>
              <a:t>clients’ Protected Health Information (</a:t>
            </a:r>
            <a:r>
              <a:rPr lang="en-US" dirty="0"/>
              <a:t>PHI) </a:t>
            </a:r>
            <a:r>
              <a:rPr lang="en-US" dirty="0" smtClean="0"/>
              <a:t>including, </a:t>
            </a:r>
            <a:r>
              <a:rPr lang="en-US" dirty="0"/>
              <a:t>but not limited to:</a:t>
            </a:r>
          </a:p>
          <a:p>
            <a:pPr lvl="2"/>
            <a:r>
              <a:rPr lang="en-US" dirty="0"/>
              <a:t>Health Information</a:t>
            </a:r>
          </a:p>
          <a:p>
            <a:pPr lvl="2"/>
            <a:r>
              <a:rPr lang="en-US" dirty="0"/>
              <a:t>Claims Information</a:t>
            </a:r>
          </a:p>
          <a:p>
            <a:pPr lvl="2"/>
            <a:r>
              <a:rPr lang="en-US" dirty="0"/>
              <a:t>Social Security Numbers</a:t>
            </a:r>
          </a:p>
          <a:p>
            <a:pPr lvl="2"/>
            <a:r>
              <a:rPr lang="en-US" dirty="0"/>
              <a:t>Banking </a:t>
            </a:r>
            <a:r>
              <a:rPr lang="en-US" dirty="0" smtClean="0"/>
              <a:t>Information</a:t>
            </a:r>
          </a:p>
          <a:p>
            <a:pPr lvl="2"/>
            <a:endParaRPr lang="en-US" dirty="0"/>
          </a:p>
          <a:p>
            <a:pPr lvl="1"/>
            <a:r>
              <a:rPr lang="en-US" dirty="0"/>
              <a:t>This information can only be used for the purpose in </a:t>
            </a:r>
            <a:r>
              <a:rPr lang="en-US" dirty="0" smtClean="0"/>
              <a:t>which it </a:t>
            </a:r>
            <a:r>
              <a:rPr lang="en-US" dirty="0"/>
              <a:t>is collected.</a:t>
            </a:r>
          </a:p>
          <a:p>
            <a:pPr lvl="1"/>
            <a:endParaRPr lang="en-US" dirty="0"/>
          </a:p>
          <a:p>
            <a:pPr lvl="1"/>
            <a:endParaRPr lang="en-US" dirty="0"/>
          </a:p>
          <a:p>
            <a:pPr marL="457200" lvl="1" indent="0">
              <a:buNone/>
            </a:pPr>
            <a:r>
              <a:rPr lang="en-US" sz="1300" dirty="0"/>
              <a:t>https://agentsurvivalguide.com/what-are-agents-responsible-for-under-hipaa</a:t>
            </a:r>
          </a:p>
          <a:p>
            <a:pPr lvl="2"/>
            <a:endParaRPr lang="en-US" dirty="0"/>
          </a:p>
        </p:txBody>
      </p:sp>
    </p:spTree>
    <p:extLst>
      <p:ext uri="{BB962C8B-B14F-4D97-AF65-F5344CB8AC3E}">
        <p14:creationId xmlns:p14="http://schemas.microsoft.com/office/powerpoint/2010/main" val="1235418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3464447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FE27B-6EBF-43AD-90B5-83BC2891358A}"/>
              </a:ext>
            </a:extLst>
          </p:cNvPr>
          <p:cNvSpPr>
            <a:spLocks noGrp="1"/>
          </p:cNvSpPr>
          <p:nvPr>
            <p:ph type="title"/>
          </p:nvPr>
        </p:nvSpPr>
        <p:spPr/>
        <p:txBody>
          <a:bodyPr/>
          <a:lstStyle/>
          <a:p>
            <a:r>
              <a:rPr lang="en-US" dirty="0"/>
              <a:t>Unsolicited Contacts and Referrals</a:t>
            </a:r>
          </a:p>
        </p:txBody>
      </p:sp>
      <p:sp>
        <p:nvSpPr>
          <p:cNvPr id="3" name="Content Placeholder 2">
            <a:extLst>
              <a:ext uri="{FF2B5EF4-FFF2-40B4-BE49-F238E27FC236}">
                <a16:creationId xmlns:a16="http://schemas.microsoft.com/office/drawing/2014/main" xmlns="" id="{DAEE107A-D983-4720-84EC-19995FDADB9D}"/>
              </a:ext>
            </a:extLst>
          </p:cNvPr>
          <p:cNvSpPr>
            <a:spLocks noGrp="1"/>
          </p:cNvSpPr>
          <p:nvPr>
            <p:ph idx="1"/>
          </p:nvPr>
        </p:nvSpPr>
        <p:spPr/>
        <p:txBody>
          <a:bodyPr>
            <a:normAutofit/>
          </a:bodyPr>
          <a:lstStyle/>
          <a:p>
            <a:r>
              <a:rPr lang="en-US" dirty="0"/>
              <a:t>Agents </a:t>
            </a:r>
            <a:r>
              <a:rPr lang="en-US" dirty="0" smtClean="0"/>
              <a:t>may not </a:t>
            </a:r>
            <a:r>
              <a:rPr lang="en-US" dirty="0"/>
              <a:t>reach out to a potential client without permission </a:t>
            </a:r>
            <a:r>
              <a:rPr lang="en-US" dirty="0" smtClean="0"/>
              <a:t>or </a:t>
            </a:r>
            <a:r>
              <a:rPr lang="en-US" dirty="0"/>
              <a:t>unsolicited. </a:t>
            </a:r>
            <a:endParaRPr lang="en-US" dirty="0" smtClean="0"/>
          </a:p>
          <a:p>
            <a:endParaRPr lang="en-US" dirty="0" smtClean="0"/>
          </a:p>
          <a:p>
            <a:r>
              <a:rPr lang="en-US" dirty="0" smtClean="0"/>
              <a:t>Approved </a:t>
            </a:r>
            <a:r>
              <a:rPr lang="en-US" dirty="0"/>
              <a:t>and Generic marketing materials with a call to action and proper disclaimers can be used to solicit </a:t>
            </a:r>
            <a:r>
              <a:rPr lang="en-US" dirty="0" smtClean="0"/>
              <a:t>business; however, </a:t>
            </a:r>
            <a:r>
              <a:rPr lang="en-US" dirty="0"/>
              <a:t>it is still up to the potential client to reach out to the agent by replying in some fashion to the marketing piece and providing permission to contact. </a:t>
            </a:r>
            <a:endParaRPr lang="en-US" dirty="0" smtClean="0"/>
          </a:p>
          <a:p>
            <a:endParaRPr lang="en-US" dirty="0"/>
          </a:p>
          <a:p>
            <a:r>
              <a:rPr lang="en-US" dirty="0"/>
              <a:t>Similarly, agents </a:t>
            </a:r>
            <a:r>
              <a:rPr lang="en-US" dirty="0" smtClean="0"/>
              <a:t>may </a:t>
            </a:r>
            <a:r>
              <a:rPr lang="en-US" dirty="0" smtClean="0"/>
              <a:t>not </a:t>
            </a:r>
            <a:r>
              <a:rPr lang="en-US" dirty="0"/>
              <a:t>reach out to client referrals. If a client wants to refer someone to the agent, the person being referred </a:t>
            </a:r>
            <a:r>
              <a:rPr lang="en-US" dirty="0" smtClean="0"/>
              <a:t>must reach </a:t>
            </a:r>
            <a:r>
              <a:rPr lang="en-US" dirty="0"/>
              <a:t>out to the agent. </a:t>
            </a:r>
            <a:endParaRPr lang="en-US" dirty="0" smtClean="0"/>
          </a:p>
          <a:p>
            <a:endParaRPr lang="en-US" dirty="0"/>
          </a:p>
        </p:txBody>
      </p:sp>
    </p:spTree>
    <p:extLst>
      <p:ext uri="{BB962C8B-B14F-4D97-AF65-F5344CB8AC3E}">
        <p14:creationId xmlns:p14="http://schemas.microsoft.com/office/powerpoint/2010/main" val="2467502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Unsolicited Contacts and Referrals</a:t>
            </a:r>
          </a:p>
        </p:txBody>
      </p:sp>
      <p:sp>
        <p:nvSpPr>
          <p:cNvPr id="3" name="Content Placeholder 2"/>
          <p:cNvSpPr>
            <a:spLocks noGrp="1"/>
          </p:cNvSpPr>
          <p:nvPr>
            <p:ph idx="1"/>
          </p:nvPr>
        </p:nvSpPr>
        <p:spPr/>
        <p:txBody>
          <a:bodyPr/>
          <a:lstStyle/>
          <a:p>
            <a:r>
              <a:rPr lang="en-US" dirty="0"/>
              <a:t>Agents </a:t>
            </a:r>
            <a:r>
              <a:rPr lang="en-US" dirty="0" smtClean="0"/>
              <a:t>may </a:t>
            </a:r>
            <a:r>
              <a:rPr lang="en-US" dirty="0" smtClean="0"/>
              <a:t>not </a:t>
            </a:r>
            <a:r>
              <a:rPr lang="en-US" dirty="0"/>
              <a:t>solicit </a:t>
            </a:r>
            <a:r>
              <a:rPr lang="en-US" dirty="0" smtClean="0"/>
              <a:t>referrals, either…even </a:t>
            </a:r>
            <a:r>
              <a:rPr lang="en-US" dirty="0"/>
              <a:t>from existing Medicare clients. </a:t>
            </a:r>
          </a:p>
          <a:p>
            <a:endParaRPr lang="en-US" dirty="0"/>
          </a:p>
          <a:p>
            <a:r>
              <a:rPr lang="en-US" dirty="0" smtClean="0"/>
              <a:t>If </a:t>
            </a:r>
            <a:r>
              <a:rPr lang="en-US" dirty="0"/>
              <a:t>an individual would like to refer a friend or relative to an agent or Plan/Part D sponsor, the agent or Plan/Part D sponsor may provide contact information such as a business card that the individual could provide to a friend or relative. </a:t>
            </a:r>
          </a:p>
          <a:p>
            <a:endParaRPr lang="en-US" dirty="0"/>
          </a:p>
        </p:txBody>
      </p:sp>
    </p:spTree>
    <p:extLst>
      <p:ext uri="{BB962C8B-B14F-4D97-AF65-F5344CB8AC3E}">
        <p14:creationId xmlns:p14="http://schemas.microsoft.com/office/powerpoint/2010/main" val="3603907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8772B-34F6-4C4C-B9D0-12EAAEB88C8F}"/>
              </a:ext>
            </a:extLst>
          </p:cNvPr>
          <p:cNvSpPr>
            <a:spLocks noGrp="1"/>
          </p:cNvSpPr>
          <p:nvPr>
            <p:ph type="title"/>
          </p:nvPr>
        </p:nvSpPr>
        <p:spPr/>
        <p:txBody>
          <a:bodyPr/>
          <a:lstStyle/>
          <a:p>
            <a:r>
              <a:rPr lang="en-US" dirty="0"/>
              <a:t>Marketing Requirements</a:t>
            </a:r>
          </a:p>
        </p:txBody>
      </p:sp>
      <p:sp>
        <p:nvSpPr>
          <p:cNvPr id="3" name="Content Placeholder 2">
            <a:extLst>
              <a:ext uri="{FF2B5EF4-FFF2-40B4-BE49-F238E27FC236}">
                <a16:creationId xmlns:a16="http://schemas.microsoft.com/office/drawing/2014/main" xmlns="" id="{53701E83-A7D4-4B81-9BF6-E669446C6C37}"/>
              </a:ext>
            </a:extLst>
          </p:cNvPr>
          <p:cNvSpPr>
            <a:spLocks noGrp="1"/>
          </p:cNvSpPr>
          <p:nvPr>
            <p:ph idx="1"/>
          </p:nvPr>
        </p:nvSpPr>
        <p:spPr/>
        <p:txBody>
          <a:bodyPr>
            <a:normAutofit/>
          </a:bodyPr>
          <a:lstStyle/>
          <a:p>
            <a:r>
              <a:rPr lang="en-US" dirty="0"/>
              <a:t>Solicitations are allowed to prospect for potential clients. </a:t>
            </a:r>
            <a:endParaRPr lang="en-US" dirty="0" smtClean="0"/>
          </a:p>
          <a:p>
            <a:endParaRPr lang="en-US" dirty="0"/>
          </a:p>
          <a:p>
            <a:r>
              <a:rPr lang="en-US" dirty="0"/>
              <a:t>Some materials must be approved by a plan sponsor for use. These types of materials are usually considered </a:t>
            </a:r>
            <a:r>
              <a:rPr lang="en-US" dirty="0" smtClean="0"/>
              <a:t>non-generic </a:t>
            </a:r>
            <a:r>
              <a:rPr lang="en-US" dirty="0"/>
              <a:t>because they have a carrier logo or mention plan information such as premiums or benefits. </a:t>
            </a:r>
            <a:endParaRPr lang="en-US" dirty="0" smtClean="0"/>
          </a:p>
          <a:p>
            <a:endParaRPr lang="en-US" dirty="0"/>
          </a:p>
          <a:p>
            <a:r>
              <a:rPr lang="en-US" dirty="0"/>
              <a:t>Generic materials do not contain plan information or premiums but usually have an attractive call to </a:t>
            </a:r>
            <a:r>
              <a:rPr lang="en-US" dirty="0" smtClean="0"/>
              <a:t>action--promising </a:t>
            </a:r>
            <a:r>
              <a:rPr lang="en-US" dirty="0"/>
              <a:t>affordability or enhanced benefits beyond original Medicare, for example. </a:t>
            </a:r>
            <a:endParaRPr lang="en-US" dirty="0" smtClean="0"/>
          </a:p>
          <a:p>
            <a:endParaRPr lang="en-US" dirty="0"/>
          </a:p>
          <a:p>
            <a:endParaRPr lang="en-US" dirty="0"/>
          </a:p>
        </p:txBody>
      </p:sp>
    </p:spTree>
    <p:extLst>
      <p:ext uri="{BB962C8B-B14F-4D97-AF65-F5344CB8AC3E}">
        <p14:creationId xmlns:p14="http://schemas.microsoft.com/office/powerpoint/2010/main" val="2306144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Requirements</a:t>
            </a:r>
          </a:p>
        </p:txBody>
      </p:sp>
      <p:sp>
        <p:nvSpPr>
          <p:cNvPr id="3" name="Content Placeholder 2"/>
          <p:cNvSpPr>
            <a:spLocks noGrp="1"/>
          </p:cNvSpPr>
          <p:nvPr>
            <p:ph idx="1"/>
          </p:nvPr>
        </p:nvSpPr>
        <p:spPr/>
        <p:txBody>
          <a:bodyPr/>
          <a:lstStyle/>
          <a:p>
            <a:r>
              <a:rPr lang="en-US" u="sng" dirty="0"/>
              <a:t>Here</a:t>
            </a:r>
            <a:r>
              <a:rPr lang="en-US" dirty="0"/>
              <a:t> is an example of Non-Generic Marketing Materials in the form of a Business Reply Card (BRC)</a:t>
            </a:r>
          </a:p>
          <a:p>
            <a:endParaRPr lang="en-US" dirty="0"/>
          </a:p>
          <a:p>
            <a:r>
              <a:rPr lang="en-US" u="sng" dirty="0"/>
              <a:t>Here</a:t>
            </a:r>
            <a:r>
              <a:rPr lang="en-US" dirty="0"/>
              <a:t> is an example of a Generic Marketing piece in the form of a landing page designed to generate </a:t>
            </a:r>
            <a:r>
              <a:rPr lang="en-US" dirty="0" smtClean="0"/>
              <a:t>an </a:t>
            </a:r>
            <a:r>
              <a:rPr lang="en-US" dirty="0"/>
              <a:t>internet lead. </a:t>
            </a:r>
          </a:p>
          <a:p>
            <a:endParaRPr lang="en-US" dirty="0"/>
          </a:p>
        </p:txBody>
      </p:sp>
    </p:spTree>
    <p:extLst>
      <p:ext uri="{BB962C8B-B14F-4D97-AF65-F5344CB8AC3E}">
        <p14:creationId xmlns:p14="http://schemas.microsoft.com/office/powerpoint/2010/main" val="760129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30A6B-7677-42CA-9562-10534FBAB8BF}"/>
              </a:ext>
            </a:extLst>
          </p:cNvPr>
          <p:cNvSpPr>
            <a:spLocks noGrp="1"/>
          </p:cNvSpPr>
          <p:nvPr>
            <p:ph type="title"/>
          </p:nvPr>
        </p:nvSpPr>
        <p:spPr/>
        <p:txBody>
          <a:bodyPr/>
          <a:lstStyle/>
          <a:p>
            <a:r>
              <a:rPr lang="en-US" dirty="0"/>
              <a:t>Marketing Requirements</a:t>
            </a:r>
          </a:p>
        </p:txBody>
      </p:sp>
      <p:sp>
        <p:nvSpPr>
          <p:cNvPr id="3" name="Content Placeholder 2">
            <a:extLst>
              <a:ext uri="{FF2B5EF4-FFF2-40B4-BE49-F238E27FC236}">
                <a16:creationId xmlns:a16="http://schemas.microsoft.com/office/drawing/2014/main" xmlns="" id="{57412E17-3632-4CC1-BC36-7E8B67562FC9}"/>
              </a:ext>
            </a:extLst>
          </p:cNvPr>
          <p:cNvSpPr>
            <a:spLocks noGrp="1"/>
          </p:cNvSpPr>
          <p:nvPr>
            <p:ph idx="1"/>
          </p:nvPr>
        </p:nvSpPr>
        <p:spPr/>
        <p:txBody>
          <a:bodyPr>
            <a:normAutofit/>
          </a:bodyPr>
          <a:lstStyle/>
          <a:p>
            <a:r>
              <a:rPr lang="en-US" dirty="0"/>
              <a:t>One thing all solicitations have in common is they must contain certain standard disclaimers as well as capture PTC</a:t>
            </a:r>
            <a:r>
              <a:rPr lang="en-US" dirty="0" smtClean="0"/>
              <a:t>.</a:t>
            </a:r>
          </a:p>
          <a:p>
            <a:endParaRPr lang="en-US" dirty="0"/>
          </a:p>
          <a:p>
            <a:r>
              <a:rPr lang="en-US" dirty="0"/>
              <a:t>Marketing pieces cannot capture the SOA</a:t>
            </a:r>
            <a:r>
              <a:rPr lang="en-US" dirty="0" smtClean="0"/>
              <a:t>.</a:t>
            </a:r>
          </a:p>
          <a:p>
            <a:endParaRPr lang="en-US" dirty="0"/>
          </a:p>
          <a:p>
            <a:r>
              <a:rPr lang="en-US" dirty="0"/>
              <a:t>Most agents will use a vendor to generate marketing materials. If these materials do not follow </a:t>
            </a:r>
            <a:r>
              <a:rPr lang="en-US" u="sng" dirty="0"/>
              <a:t>CMS guidelines</a:t>
            </a:r>
            <a:r>
              <a:rPr lang="en-US" dirty="0"/>
              <a:t>, the agent is still at fault. </a:t>
            </a:r>
            <a:endParaRPr lang="en-US" dirty="0" smtClean="0"/>
          </a:p>
          <a:p>
            <a:endParaRPr lang="en-US" dirty="0"/>
          </a:p>
          <a:p>
            <a:endParaRPr lang="en-US" dirty="0"/>
          </a:p>
        </p:txBody>
      </p:sp>
    </p:spTree>
    <p:extLst>
      <p:ext uri="{BB962C8B-B14F-4D97-AF65-F5344CB8AC3E}">
        <p14:creationId xmlns:p14="http://schemas.microsoft.com/office/powerpoint/2010/main" val="39914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Requirements</a:t>
            </a:r>
          </a:p>
        </p:txBody>
      </p:sp>
      <p:sp>
        <p:nvSpPr>
          <p:cNvPr id="3" name="Content Placeholder 2"/>
          <p:cNvSpPr>
            <a:spLocks noGrp="1"/>
          </p:cNvSpPr>
          <p:nvPr>
            <p:ph idx="1"/>
          </p:nvPr>
        </p:nvSpPr>
        <p:spPr/>
        <p:txBody>
          <a:bodyPr/>
          <a:lstStyle/>
          <a:p>
            <a:r>
              <a:rPr lang="en-US" dirty="0"/>
              <a:t>Before utilizing these types of lead methods, make sure the vendor is compliant with CMS guidelines and is properly obtaining PTC as well as listing all relevant disclaimers. The agreement must be clearly laid out on the card or online registration as in the type of examples provided. </a:t>
            </a:r>
          </a:p>
          <a:p>
            <a:endParaRPr lang="en-US" dirty="0"/>
          </a:p>
          <a:p>
            <a:r>
              <a:rPr lang="en-US" dirty="0"/>
              <a:t>These guidelines apply to all mediums including radio, television and print. </a:t>
            </a:r>
          </a:p>
          <a:p>
            <a:endParaRPr lang="en-US" dirty="0"/>
          </a:p>
        </p:txBody>
      </p:sp>
    </p:spTree>
    <p:extLst>
      <p:ext uri="{BB962C8B-B14F-4D97-AF65-F5344CB8AC3E}">
        <p14:creationId xmlns:p14="http://schemas.microsoft.com/office/powerpoint/2010/main" val="641178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2213331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5D6B13-EDF1-4788-B30B-7AF794B1DA14}"/>
              </a:ext>
            </a:extLst>
          </p:cNvPr>
          <p:cNvSpPr>
            <a:spLocks noGrp="1"/>
          </p:cNvSpPr>
          <p:nvPr>
            <p:ph type="title"/>
          </p:nvPr>
        </p:nvSpPr>
        <p:spPr/>
        <p:txBody>
          <a:bodyPr/>
          <a:lstStyle/>
          <a:p>
            <a:r>
              <a:rPr lang="en-US" dirty="0"/>
              <a:t>Marketing Plans with an Overall 5-Star Rating </a:t>
            </a:r>
          </a:p>
        </p:txBody>
      </p:sp>
      <p:sp>
        <p:nvSpPr>
          <p:cNvPr id="3" name="Content Placeholder 2">
            <a:extLst>
              <a:ext uri="{FF2B5EF4-FFF2-40B4-BE49-F238E27FC236}">
                <a16:creationId xmlns:a16="http://schemas.microsoft.com/office/drawing/2014/main" xmlns="" id="{365010C2-4B2F-48CE-BB82-23E5531E4CB1}"/>
              </a:ext>
            </a:extLst>
          </p:cNvPr>
          <p:cNvSpPr>
            <a:spLocks noGrp="1"/>
          </p:cNvSpPr>
          <p:nvPr>
            <p:ph idx="1"/>
          </p:nvPr>
        </p:nvSpPr>
        <p:spPr/>
        <p:txBody>
          <a:bodyPr/>
          <a:lstStyle/>
          <a:p>
            <a:r>
              <a:rPr lang="en-US" dirty="0"/>
              <a:t>For most agents, the most important thing to remember about marketing 5 Star plans is that they have a 11-month </a:t>
            </a:r>
            <a:r>
              <a:rPr lang="en-US" dirty="0" smtClean="0"/>
              <a:t>SEP, meaning new </a:t>
            </a:r>
            <a:r>
              <a:rPr lang="en-US" dirty="0"/>
              <a:t>members may enter the plan at anytime during that period</a:t>
            </a:r>
            <a:r>
              <a:rPr lang="en-US" dirty="0" smtClean="0"/>
              <a:t>.</a:t>
            </a:r>
          </a:p>
          <a:p>
            <a:endParaRPr lang="en-US" dirty="0"/>
          </a:p>
          <a:p>
            <a:r>
              <a:rPr lang="en-US" dirty="0"/>
              <a:t>If a plan is going to lose its 5-star rating, the plan sponsor has to quit marketing it as such and taking new enrollments on that basis by November 30</a:t>
            </a:r>
            <a:r>
              <a:rPr lang="en-US" baseline="30000" dirty="0"/>
              <a:t>th</a:t>
            </a:r>
            <a:r>
              <a:rPr lang="en-US" dirty="0"/>
              <a:t> of the current plan year. </a:t>
            </a:r>
          </a:p>
          <a:p>
            <a:endParaRPr lang="en-US" dirty="0"/>
          </a:p>
        </p:txBody>
      </p:sp>
    </p:spTree>
    <p:extLst>
      <p:ext uri="{BB962C8B-B14F-4D97-AF65-F5344CB8AC3E}">
        <p14:creationId xmlns:p14="http://schemas.microsoft.com/office/powerpoint/2010/main" val="94717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2C043-CBF7-4141-9680-32763A4EAF65}"/>
              </a:ext>
            </a:extLst>
          </p:cNvPr>
          <p:cNvSpPr>
            <a:spLocks noGrp="1"/>
          </p:cNvSpPr>
          <p:nvPr>
            <p:ph type="title"/>
          </p:nvPr>
        </p:nvSpPr>
        <p:spPr/>
        <p:txBody>
          <a:bodyPr/>
          <a:lstStyle/>
          <a:p>
            <a:r>
              <a:rPr lang="en-US" dirty="0"/>
              <a:t>Websites and Social/Electronic Media </a:t>
            </a:r>
          </a:p>
        </p:txBody>
      </p:sp>
      <p:sp>
        <p:nvSpPr>
          <p:cNvPr id="3" name="Content Placeholder 2">
            <a:extLst>
              <a:ext uri="{FF2B5EF4-FFF2-40B4-BE49-F238E27FC236}">
                <a16:creationId xmlns:a16="http://schemas.microsoft.com/office/drawing/2014/main" xmlns="" id="{42B33530-FBAF-40AD-A7A0-3C9C064A8704}"/>
              </a:ext>
            </a:extLst>
          </p:cNvPr>
          <p:cNvSpPr>
            <a:spLocks noGrp="1"/>
          </p:cNvSpPr>
          <p:nvPr>
            <p:ph idx="1"/>
          </p:nvPr>
        </p:nvSpPr>
        <p:spPr/>
        <p:txBody>
          <a:bodyPr/>
          <a:lstStyle/>
          <a:p>
            <a:r>
              <a:rPr lang="en-US" dirty="0"/>
              <a:t>Electronic material such as social media advertising and websites must follow the same rules and </a:t>
            </a:r>
            <a:r>
              <a:rPr lang="en-US" dirty="0" smtClean="0"/>
              <a:t>restrictions </a:t>
            </a:r>
            <a:r>
              <a:rPr lang="en-US" dirty="0"/>
              <a:t>as print media. </a:t>
            </a:r>
            <a:endParaRPr lang="en-US" dirty="0" smtClean="0"/>
          </a:p>
          <a:p>
            <a:endParaRPr lang="en-US" dirty="0"/>
          </a:p>
          <a:p>
            <a:r>
              <a:rPr lang="en-US" dirty="0"/>
              <a:t>They also fall into the same categories as Generic and Branded materials. </a:t>
            </a:r>
            <a:endParaRPr lang="en-US" dirty="0" smtClean="0"/>
          </a:p>
          <a:p>
            <a:endParaRPr lang="en-US" dirty="0"/>
          </a:p>
          <a:p>
            <a:r>
              <a:rPr lang="en-US" dirty="0"/>
              <a:t>Any materials that meet the definition of marketing and are not generic must be submitted to the plan sponsor for approval with CMS. </a:t>
            </a:r>
          </a:p>
          <a:p>
            <a:endParaRPr lang="en-US" dirty="0"/>
          </a:p>
        </p:txBody>
      </p:sp>
    </p:spTree>
    <p:extLst>
      <p:ext uri="{BB962C8B-B14F-4D97-AF65-F5344CB8AC3E}">
        <p14:creationId xmlns:p14="http://schemas.microsoft.com/office/powerpoint/2010/main" val="268494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Requirements and Other Regulations</a:t>
            </a:r>
          </a:p>
        </p:txBody>
      </p:sp>
      <p:sp>
        <p:nvSpPr>
          <p:cNvPr id="3" name="Content Placeholder 2"/>
          <p:cNvSpPr>
            <a:spLocks noGrp="1"/>
          </p:cNvSpPr>
          <p:nvPr>
            <p:ph idx="1"/>
          </p:nvPr>
        </p:nvSpPr>
        <p:spPr/>
        <p:txBody>
          <a:bodyPr>
            <a:normAutofit/>
          </a:bodyPr>
          <a:lstStyle/>
          <a:p>
            <a:pPr lvl="1"/>
            <a:r>
              <a:rPr lang="en-US" dirty="0"/>
              <a:t>Health and Human Services as well as other government </a:t>
            </a:r>
            <a:r>
              <a:rPr lang="en-US" dirty="0" smtClean="0"/>
              <a:t>entities </a:t>
            </a:r>
            <a:r>
              <a:rPr lang="en-US" dirty="0"/>
              <a:t>along with plan sponsors are allowed to modify existing and establish new guidelines for how agents must handle PHI and can audit agents and agencies. </a:t>
            </a:r>
            <a:endParaRPr lang="en-US" dirty="0" smtClean="0"/>
          </a:p>
          <a:p>
            <a:pPr lvl="1"/>
            <a:endParaRPr lang="en-US" dirty="0"/>
          </a:p>
          <a:p>
            <a:pPr lvl="1"/>
            <a:r>
              <a:rPr lang="en-US" dirty="0"/>
              <a:t>As technology evolves the policies put into place are becoming more and more complex such as a new technology law passed in </a:t>
            </a:r>
            <a:r>
              <a:rPr lang="en-US" u="sng" dirty="0"/>
              <a:t>New York</a:t>
            </a:r>
            <a:r>
              <a:rPr lang="en-US" dirty="0" smtClean="0"/>
              <a:t>.</a:t>
            </a:r>
          </a:p>
          <a:p>
            <a:pPr lvl="1"/>
            <a:endParaRPr lang="en-US" dirty="0"/>
          </a:p>
          <a:p>
            <a:pPr lvl="1"/>
            <a:r>
              <a:rPr lang="en-US" u="sng" dirty="0"/>
              <a:t>Here</a:t>
            </a:r>
            <a:r>
              <a:rPr lang="en-US" dirty="0"/>
              <a:t> are some guidelines for </a:t>
            </a:r>
            <a:r>
              <a:rPr lang="en-US" dirty="0" smtClean="0"/>
              <a:t>HIPAA </a:t>
            </a:r>
            <a:r>
              <a:rPr lang="en-US" dirty="0"/>
              <a:t>compliance and protecting client information. </a:t>
            </a:r>
            <a:endParaRPr lang="en-US" dirty="0" smtClean="0"/>
          </a:p>
          <a:p>
            <a:pPr lvl="1"/>
            <a:endParaRPr lang="en-US" dirty="0"/>
          </a:p>
          <a:p>
            <a:pPr lvl="1"/>
            <a:endParaRPr lang="en-US" dirty="0"/>
          </a:p>
          <a:p>
            <a:pPr marL="0" indent="0">
              <a:buNone/>
            </a:pPr>
            <a:r>
              <a:rPr lang="en-US" sz="1200" dirty="0"/>
              <a:t>https://agentsurvivalguide.com/what-are-agents-responsible-for-under-hipaa</a:t>
            </a:r>
          </a:p>
          <a:p>
            <a:endParaRPr lang="en-US" dirty="0"/>
          </a:p>
        </p:txBody>
      </p:sp>
    </p:spTree>
    <p:extLst>
      <p:ext uri="{BB962C8B-B14F-4D97-AF65-F5344CB8AC3E}">
        <p14:creationId xmlns:p14="http://schemas.microsoft.com/office/powerpoint/2010/main" val="2852673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C2069-C1B4-4224-8526-6B3DEF932682}"/>
              </a:ext>
            </a:extLst>
          </p:cNvPr>
          <p:cNvSpPr>
            <a:spLocks noGrp="1"/>
          </p:cNvSpPr>
          <p:nvPr>
            <p:ph type="title"/>
          </p:nvPr>
        </p:nvSpPr>
        <p:spPr/>
        <p:txBody>
          <a:bodyPr/>
          <a:lstStyle/>
          <a:p>
            <a:r>
              <a:rPr lang="en-US" dirty="0"/>
              <a:t>Open Enrollment Period</a:t>
            </a:r>
          </a:p>
        </p:txBody>
      </p:sp>
      <p:sp>
        <p:nvSpPr>
          <p:cNvPr id="3" name="Content Placeholder 2">
            <a:extLst>
              <a:ext uri="{FF2B5EF4-FFF2-40B4-BE49-F238E27FC236}">
                <a16:creationId xmlns:a16="http://schemas.microsoft.com/office/drawing/2014/main" xmlns="" id="{00A146A1-4A57-4236-96B2-3166967DCBE1}"/>
              </a:ext>
            </a:extLst>
          </p:cNvPr>
          <p:cNvSpPr>
            <a:spLocks noGrp="1"/>
          </p:cNvSpPr>
          <p:nvPr>
            <p:ph idx="1"/>
          </p:nvPr>
        </p:nvSpPr>
        <p:spPr/>
        <p:txBody>
          <a:bodyPr>
            <a:normAutofit fontScale="92500" lnSpcReduction="10000"/>
          </a:bodyPr>
          <a:lstStyle/>
          <a:p>
            <a:r>
              <a:rPr lang="en-US" dirty="0"/>
              <a:t>The Open Enrollment Period is </a:t>
            </a:r>
            <a:r>
              <a:rPr lang="en-US" dirty="0" smtClean="0"/>
              <a:t>from January 1</a:t>
            </a:r>
            <a:r>
              <a:rPr lang="en-US" baseline="30000" dirty="0" smtClean="0"/>
              <a:t>st</a:t>
            </a:r>
            <a:r>
              <a:rPr lang="en-US" dirty="0" smtClean="0"/>
              <a:t> to March 31</a:t>
            </a:r>
            <a:r>
              <a:rPr lang="en-US" baseline="30000" dirty="0" smtClean="0"/>
              <a:t>st</a:t>
            </a:r>
            <a:r>
              <a:rPr lang="en-US" dirty="0" smtClean="0"/>
              <a:t> </a:t>
            </a:r>
            <a:endParaRPr lang="en-US" dirty="0" smtClean="0"/>
          </a:p>
          <a:p>
            <a:endParaRPr lang="en-US" dirty="0"/>
          </a:p>
          <a:p>
            <a:r>
              <a:rPr lang="en-US" dirty="0"/>
              <a:t>The reinstatement of the </a:t>
            </a:r>
            <a:r>
              <a:rPr lang="en-US" dirty="0" smtClean="0"/>
              <a:t>Open </a:t>
            </a:r>
            <a:r>
              <a:rPr lang="en-US" dirty="0"/>
              <a:t>Enrollment </a:t>
            </a:r>
            <a:r>
              <a:rPr lang="en-US" dirty="0" smtClean="0"/>
              <a:t>Period (OEP) </a:t>
            </a:r>
            <a:r>
              <a:rPr lang="en-US" dirty="0"/>
              <a:t>is not an opportunity for agents or carriers to solicit new clients. </a:t>
            </a:r>
            <a:endParaRPr lang="en-US" dirty="0" smtClean="0"/>
          </a:p>
          <a:p>
            <a:endParaRPr lang="en-US" dirty="0"/>
          </a:p>
          <a:p>
            <a:r>
              <a:rPr lang="en-US" dirty="0"/>
              <a:t>The period is purely intended for clients who wish to make a change based on what they chose to do during the AEP. </a:t>
            </a:r>
            <a:endParaRPr lang="en-US" dirty="0" smtClean="0"/>
          </a:p>
          <a:p>
            <a:endParaRPr lang="en-US" dirty="0"/>
          </a:p>
          <a:p>
            <a:r>
              <a:rPr lang="en-US" dirty="0"/>
              <a:t>Agents and Plan Sponsors cannot market to potential or existing clients specifically targeting the OEP. </a:t>
            </a:r>
          </a:p>
          <a:p>
            <a:pPr lvl="1"/>
            <a:r>
              <a:rPr lang="en-US" dirty="0"/>
              <a:t>Here is a list of </a:t>
            </a:r>
            <a:r>
              <a:rPr lang="en-US" u="sng" dirty="0"/>
              <a:t>approved OEP marketing activities</a:t>
            </a:r>
            <a:endParaRPr lang="en-US" dirty="0"/>
          </a:p>
          <a:p>
            <a:pPr lvl="1"/>
            <a:r>
              <a:rPr lang="en-US" dirty="0"/>
              <a:t>Here is a list of more </a:t>
            </a:r>
            <a:r>
              <a:rPr lang="en-US" u="sng" dirty="0"/>
              <a:t>prohibited OEP activities</a:t>
            </a:r>
            <a:endParaRPr lang="en-US" dirty="0"/>
          </a:p>
        </p:txBody>
      </p:sp>
    </p:spTree>
    <p:extLst>
      <p:ext uri="{BB962C8B-B14F-4D97-AF65-F5344CB8AC3E}">
        <p14:creationId xmlns:p14="http://schemas.microsoft.com/office/powerpoint/2010/main" val="4015329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E3983-4428-493D-8361-8F307853A537}"/>
              </a:ext>
            </a:extLst>
          </p:cNvPr>
          <p:cNvSpPr>
            <a:spLocks noGrp="1"/>
          </p:cNvSpPr>
          <p:nvPr>
            <p:ph type="title"/>
          </p:nvPr>
        </p:nvSpPr>
        <p:spPr/>
        <p:txBody>
          <a:bodyPr/>
          <a:lstStyle/>
          <a:p>
            <a:r>
              <a:rPr lang="en-US" dirty="0"/>
              <a:t>Annual Enrollment Period</a:t>
            </a:r>
          </a:p>
        </p:txBody>
      </p:sp>
      <p:sp>
        <p:nvSpPr>
          <p:cNvPr id="3" name="Content Placeholder 2">
            <a:extLst>
              <a:ext uri="{FF2B5EF4-FFF2-40B4-BE49-F238E27FC236}">
                <a16:creationId xmlns:a16="http://schemas.microsoft.com/office/drawing/2014/main" xmlns="" id="{9C74D1B9-89C6-47AC-BFBD-0E5F31C2BC6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66968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D9291-9422-4CEE-B777-4F64DA9BE777}"/>
              </a:ext>
            </a:extLst>
          </p:cNvPr>
          <p:cNvSpPr>
            <a:spLocks noGrp="1"/>
          </p:cNvSpPr>
          <p:nvPr>
            <p:ph type="title"/>
          </p:nvPr>
        </p:nvSpPr>
        <p:spPr/>
        <p:txBody>
          <a:bodyPr/>
          <a:lstStyle/>
          <a:p>
            <a:r>
              <a:rPr lang="en-US" dirty="0"/>
              <a:t>Initial Enrollment and Other SEP Marketing</a:t>
            </a:r>
          </a:p>
        </p:txBody>
      </p:sp>
      <p:sp>
        <p:nvSpPr>
          <p:cNvPr id="3" name="Content Placeholder 2">
            <a:extLst>
              <a:ext uri="{FF2B5EF4-FFF2-40B4-BE49-F238E27FC236}">
                <a16:creationId xmlns:a16="http://schemas.microsoft.com/office/drawing/2014/main" xmlns="" id="{9F739237-8533-485E-A539-366D301AC4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716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A9AAFB-B604-4CCD-9FB1-AEE4D5D3F8C7}"/>
              </a:ext>
            </a:extLst>
          </p:cNvPr>
          <p:cNvSpPr>
            <a:spLocks noGrp="1"/>
          </p:cNvSpPr>
          <p:nvPr>
            <p:ph type="title"/>
          </p:nvPr>
        </p:nvSpPr>
        <p:spPr/>
        <p:txBody>
          <a:bodyPr>
            <a:normAutofit/>
          </a:bodyPr>
          <a:lstStyle/>
          <a:p>
            <a:r>
              <a:rPr lang="en-US" dirty="0"/>
              <a:t>Open Enrollment Period for institutionalized in individuals (OEPI)</a:t>
            </a:r>
          </a:p>
        </p:txBody>
      </p:sp>
      <p:sp>
        <p:nvSpPr>
          <p:cNvPr id="3" name="Content Placeholder 2">
            <a:extLst>
              <a:ext uri="{FF2B5EF4-FFF2-40B4-BE49-F238E27FC236}">
                <a16:creationId xmlns:a16="http://schemas.microsoft.com/office/drawing/2014/main" xmlns="" id="{A4C5A594-3D8F-4075-BA01-0ECC2A879B6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3074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2764422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67806-42FB-4781-AFDE-155DDFD3D206}"/>
              </a:ext>
            </a:extLst>
          </p:cNvPr>
          <p:cNvSpPr>
            <a:spLocks noGrp="1"/>
          </p:cNvSpPr>
          <p:nvPr>
            <p:ph type="title"/>
          </p:nvPr>
        </p:nvSpPr>
        <p:spPr/>
        <p:txBody>
          <a:bodyPr/>
          <a:lstStyle/>
          <a:p>
            <a:r>
              <a:rPr lang="en-US" dirty="0"/>
              <a:t>Nominal Gifts</a:t>
            </a:r>
          </a:p>
        </p:txBody>
      </p:sp>
      <p:sp>
        <p:nvSpPr>
          <p:cNvPr id="3" name="Content Placeholder 2">
            <a:extLst>
              <a:ext uri="{FF2B5EF4-FFF2-40B4-BE49-F238E27FC236}">
                <a16:creationId xmlns:a16="http://schemas.microsoft.com/office/drawing/2014/main" xmlns="" id="{B37DBAE1-F3EC-4456-B14B-AE9AA281AB57}"/>
              </a:ext>
            </a:extLst>
          </p:cNvPr>
          <p:cNvSpPr>
            <a:spLocks noGrp="1"/>
          </p:cNvSpPr>
          <p:nvPr>
            <p:ph idx="1"/>
          </p:nvPr>
        </p:nvSpPr>
        <p:spPr/>
        <p:txBody>
          <a:bodyPr>
            <a:normAutofit fontScale="92500"/>
          </a:bodyPr>
          <a:lstStyle/>
          <a:p>
            <a:pPr lvl="1"/>
            <a:r>
              <a:rPr lang="en-US" dirty="0"/>
              <a:t>These are small gifts not in excess of $15.00 per person that may be offered to potential enrollees. If </a:t>
            </a:r>
            <a:r>
              <a:rPr lang="en-US" dirty="0" smtClean="0"/>
              <a:t>offered, </a:t>
            </a:r>
            <a:r>
              <a:rPr lang="en-US" dirty="0"/>
              <a:t>the potential enrollee cannot have the gift rescinded if they do not enroll in the plan. </a:t>
            </a:r>
            <a:endParaRPr lang="en-US" dirty="0" smtClean="0"/>
          </a:p>
          <a:p>
            <a:pPr lvl="1"/>
            <a:endParaRPr lang="en-US" dirty="0"/>
          </a:p>
          <a:p>
            <a:pPr lvl="1"/>
            <a:r>
              <a:rPr lang="en-US" dirty="0"/>
              <a:t>Nominal gifts cannot be in the form of cash or other monetary </a:t>
            </a:r>
            <a:r>
              <a:rPr lang="en-US" dirty="0" smtClean="0"/>
              <a:t>rebate </a:t>
            </a:r>
            <a:r>
              <a:rPr lang="en-US" dirty="0"/>
              <a:t>like a gift card. </a:t>
            </a:r>
            <a:endParaRPr lang="en-US" dirty="0" smtClean="0"/>
          </a:p>
          <a:p>
            <a:pPr lvl="1"/>
            <a:endParaRPr lang="en-US" dirty="0"/>
          </a:p>
          <a:p>
            <a:pPr lvl="1"/>
            <a:r>
              <a:rPr lang="en-US" dirty="0"/>
              <a:t>Nominal gifts cannot be used to provide a meal or collection of smaller items that could be perceived as a meal. </a:t>
            </a:r>
            <a:endParaRPr lang="en-US" dirty="0" smtClean="0"/>
          </a:p>
          <a:p>
            <a:pPr lvl="1"/>
            <a:endParaRPr lang="en-US" dirty="0"/>
          </a:p>
          <a:p>
            <a:pPr lvl="1"/>
            <a:r>
              <a:rPr lang="en-US" dirty="0"/>
              <a:t>Nominal gifts can be combined (monetarily) for a larger gift but the total value of the larger gift cannot exceed more than $15.00 per attendee. For example, if an agent rents a particular venue and the total cost is $150.00, the agent would have to have a minimum of 10 attendees. </a:t>
            </a:r>
          </a:p>
          <a:p>
            <a:endParaRPr lang="en-US" dirty="0"/>
          </a:p>
        </p:txBody>
      </p:sp>
    </p:spTree>
    <p:extLst>
      <p:ext uri="{BB962C8B-B14F-4D97-AF65-F5344CB8AC3E}">
        <p14:creationId xmlns:p14="http://schemas.microsoft.com/office/powerpoint/2010/main" val="3602759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6B8DD-CC51-4272-B59D-6C1EE5F23A48}"/>
              </a:ext>
            </a:extLst>
          </p:cNvPr>
          <p:cNvSpPr>
            <a:spLocks noGrp="1"/>
          </p:cNvSpPr>
          <p:nvPr>
            <p:ph type="title"/>
          </p:nvPr>
        </p:nvSpPr>
        <p:spPr/>
        <p:txBody>
          <a:bodyPr/>
          <a:lstStyle/>
          <a:p>
            <a:r>
              <a:rPr lang="en-US" dirty="0"/>
              <a:t>Agent Requirements</a:t>
            </a:r>
          </a:p>
        </p:txBody>
      </p:sp>
      <p:sp>
        <p:nvSpPr>
          <p:cNvPr id="3" name="Content Placeholder 2">
            <a:extLst>
              <a:ext uri="{FF2B5EF4-FFF2-40B4-BE49-F238E27FC236}">
                <a16:creationId xmlns:a16="http://schemas.microsoft.com/office/drawing/2014/main" xmlns="" id="{3792B908-606E-4877-A6B1-CC0891629466}"/>
              </a:ext>
            </a:extLst>
          </p:cNvPr>
          <p:cNvSpPr>
            <a:spLocks noGrp="1"/>
          </p:cNvSpPr>
          <p:nvPr>
            <p:ph idx="1"/>
          </p:nvPr>
        </p:nvSpPr>
        <p:spPr/>
        <p:txBody>
          <a:bodyPr>
            <a:normAutofit/>
          </a:bodyPr>
          <a:lstStyle/>
          <a:p>
            <a:r>
              <a:rPr lang="en-US" dirty="0"/>
              <a:t>There are </a:t>
            </a:r>
            <a:r>
              <a:rPr lang="en-US" dirty="0" smtClean="0"/>
              <a:t>a number </a:t>
            </a:r>
            <a:r>
              <a:rPr lang="en-US" dirty="0"/>
              <a:t>of rules that must be followed by agents when engaging in Broker Activities involving Medicare Advantage, Part D and Cost Plans. </a:t>
            </a:r>
            <a:endParaRPr lang="en-US" dirty="0" smtClean="0"/>
          </a:p>
          <a:p>
            <a:endParaRPr lang="en-US" dirty="0"/>
          </a:p>
          <a:p>
            <a:r>
              <a:rPr lang="en-US" dirty="0"/>
              <a:t>Marketing activities can be broken into two categories:</a:t>
            </a:r>
          </a:p>
          <a:p>
            <a:pPr lvl="1"/>
            <a:r>
              <a:rPr lang="en-US" dirty="0"/>
              <a:t>Permitted Activities</a:t>
            </a:r>
          </a:p>
          <a:p>
            <a:pPr lvl="1"/>
            <a:r>
              <a:rPr lang="en-US" dirty="0"/>
              <a:t>Restricted </a:t>
            </a:r>
            <a:r>
              <a:rPr lang="en-US" dirty="0" smtClean="0"/>
              <a:t>Activities</a:t>
            </a:r>
          </a:p>
          <a:p>
            <a:pPr lvl="1"/>
            <a:endParaRPr lang="en-US" dirty="0"/>
          </a:p>
          <a:p>
            <a:r>
              <a:rPr lang="en-US" dirty="0"/>
              <a:t>There are also Certification and Training Requirements such as:</a:t>
            </a:r>
          </a:p>
          <a:p>
            <a:pPr lvl="1"/>
            <a:r>
              <a:rPr lang="en-US" u="sng" dirty="0"/>
              <a:t>Plan Sponsor Training</a:t>
            </a:r>
          </a:p>
          <a:p>
            <a:pPr lvl="1"/>
            <a:r>
              <a:rPr lang="en-US" u="sng" dirty="0"/>
              <a:t>Medicare General Certification</a:t>
            </a:r>
          </a:p>
        </p:txBody>
      </p:sp>
    </p:spTree>
    <p:extLst>
      <p:ext uri="{BB962C8B-B14F-4D97-AF65-F5344CB8AC3E}">
        <p14:creationId xmlns:p14="http://schemas.microsoft.com/office/powerpoint/2010/main" val="3121049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1A7A7-94B6-409A-A9BC-19151E8AF0EF}"/>
              </a:ext>
            </a:extLst>
          </p:cNvPr>
          <p:cNvSpPr>
            <a:spLocks noGrp="1"/>
          </p:cNvSpPr>
          <p:nvPr>
            <p:ph type="title"/>
          </p:nvPr>
        </p:nvSpPr>
        <p:spPr/>
        <p:txBody>
          <a:bodyPr/>
          <a:lstStyle/>
          <a:p>
            <a:r>
              <a:rPr lang="en-US" dirty="0"/>
              <a:t>Plan Sponsor Oversite and Corrective Actions</a:t>
            </a:r>
          </a:p>
        </p:txBody>
      </p:sp>
      <p:sp>
        <p:nvSpPr>
          <p:cNvPr id="3" name="Content Placeholder 2">
            <a:extLst>
              <a:ext uri="{FF2B5EF4-FFF2-40B4-BE49-F238E27FC236}">
                <a16:creationId xmlns:a16="http://schemas.microsoft.com/office/drawing/2014/main" xmlns="" id="{6658B973-E84A-4B01-9A95-ABA06F6BD53E}"/>
              </a:ext>
            </a:extLst>
          </p:cNvPr>
          <p:cNvSpPr>
            <a:spLocks noGrp="1"/>
          </p:cNvSpPr>
          <p:nvPr>
            <p:ph idx="1"/>
          </p:nvPr>
        </p:nvSpPr>
        <p:spPr/>
        <p:txBody>
          <a:bodyPr>
            <a:normAutofit/>
          </a:bodyPr>
          <a:lstStyle/>
          <a:p>
            <a:r>
              <a:rPr lang="en-US" dirty="0"/>
              <a:t>Plan Sponsors are responsible for enforcing CMS Marketing Guidelines. </a:t>
            </a:r>
            <a:endParaRPr lang="en-US" dirty="0" smtClean="0"/>
          </a:p>
          <a:p>
            <a:endParaRPr lang="en-US" dirty="0"/>
          </a:p>
          <a:p>
            <a:r>
              <a:rPr lang="en-US" dirty="0"/>
              <a:t>Additionally, carriers can establish their own </a:t>
            </a:r>
            <a:r>
              <a:rPr lang="en-US" dirty="0" smtClean="0"/>
              <a:t>guidelines </a:t>
            </a:r>
            <a:r>
              <a:rPr lang="en-US" dirty="0"/>
              <a:t>that may even go above and beyond what is required by CMS to regulate agent behavior. </a:t>
            </a:r>
            <a:endParaRPr lang="en-US" dirty="0" smtClean="0"/>
          </a:p>
          <a:p>
            <a:endParaRPr lang="en-US" dirty="0"/>
          </a:p>
          <a:p>
            <a:r>
              <a:rPr lang="en-US" dirty="0"/>
              <a:t>When agents are found to be in violation of the guidelines, plan sponsors institute various </a:t>
            </a:r>
            <a:r>
              <a:rPr lang="en-US" dirty="0" smtClean="0"/>
              <a:t>levels of </a:t>
            </a:r>
            <a:r>
              <a:rPr lang="en-US" dirty="0"/>
              <a:t>corrective action </a:t>
            </a:r>
            <a:r>
              <a:rPr lang="en-US" dirty="0" smtClean="0"/>
              <a:t>including, </a:t>
            </a:r>
            <a:r>
              <a:rPr lang="en-US" dirty="0"/>
              <a:t>but not limited to:</a:t>
            </a:r>
          </a:p>
          <a:p>
            <a:pPr lvl="1"/>
            <a:r>
              <a:rPr lang="en-US" u="sng" dirty="0"/>
              <a:t>Corrective Action Plans</a:t>
            </a:r>
          </a:p>
          <a:p>
            <a:pPr lvl="1"/>
            <a:r>
              <a:rPr lang="en-US" dirty="0"/>
              <a:t>Additional Training and Certification</a:t>
            </a:r>
          </a:p>
          <a:p>
            <a:pPr lvl="1"/>
            <a:r>
              <a:rPr lang="en-US" dirty="0"/>
              <a:t>Termination of the agent's </a:t>
            </a:r>
            <a:r>
              <a:rPr lang="en-US" dirty="0" smtClean="0"/>
              <a:t>appointment</a:t>
            </a:r>
          </a:p>
          <a:p>
            <a:pPr lvl="1"/>
            <a:endParaRPr lang="en-US" dirty="0"/>
          </a:p>
          <a:p>
            <a:endParaRPr lang="en-US" dirty="0"/>
          </a:p>
        </p:txBody>
      </p:sp>
    </p:spTree>
    <p:extLst>
      <p:ext uri="{BB962C8B-B14F-4D97-AF65-F5344CB8AC3E}">
        <p14:creationId xmlns:p14="http://schemas.microsoft.com/office/powerpoint/2010/main" val="1235487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Sponsor Oversite and Corrective Actions</a:t>
            </a:r>
          </a:p>
        </p:txBody>
      </p:sp>
      <p:sp>
        <p:nvSpPr>
          <p:cNvPr id="3" name="Content Placeholder 2"/>
          <p:cNvSpPr>
            <a:spLocks noGrp="1"/>
          </p:cNvSpPr>
          <p:nvPr>
            <p:ph idx="1"/>
          </p:nvPr>
        </p:nvSpPr>
        <p:spPr/>
        <p:txBody>
          <a:bodyPr/>
          <a:lstStyle/>
          <a:p>
            <a:r>
              <a:rPr lang="en-US" dirty="0"/>
              <a:t>Depending on the seriousness of the violation, the plan sponsors may not have a choice other than termination.</a:t>
            </a:r>
          </a:p>
          <a:p>
            <a:endParaRPr lang="en-US" dirty="0"/>
          </a:p>
          <a:p>
            <a:r>
              <a:rPr lang="en-US" dirty="0"/>
              <a:t>Most violations result from client complaints to plan sponsors. </a:t>
            </a:r>
          </a:p>
          <a:p>
            <a:endParaRPr lang="en-US" dirty="0"/>
          </a:p>
          <a:p>
            <a:r>
              <a:rPr lang="en-US" dirty="0"/>
              <a:t>Some complaints are made direct to CMS. These are referred to as CTM and are generally considered more severe than other complaints because it reflects more heavily on the plan sponsor, although, all complaints are reported to CMS by plan sponsors. </a:t>
            </a:r>
          </a:p>
          <a:p>
            <a:endParaRPr lang="en-US" dirty="0"/>
          </a:p>
        </p:txBody>
      </p:sp>
    </p:spTree>
    <p:extLst>
      <p:ext uri="{BB962C8B-B14F-4D97-AF65-F5344CB8AC3E}">
        <p14:creationId xmlns:p14="http://schemas.microsoft.com/office/powerpoint/2010/main" val="3472596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D3D433-4DD3-4A91-AA3B-6074E4B889AD}"/>
              </a:ext>
            </a:extLst>
          </p:cNvPr>
          <p:cNvSpPr>
            <a:spLocks noGrp="1"/>
          </p:cNvSpPr>
          <p:nvPr>
            <p:ph type="title"/>
          </p:nvPr>
        </p:nvSpPr>
        <p:spPr/>
        <p:txBody>
          <a:bodyPr>
            <a:normAutofit/>
          </a:bodyPr>
          <a:lstStyle/>
          <a:p>
            <a:r>
              <a:rPr lang="en-US" dirty="0"/>
              <a:t>Plan Sponsor Oversight Responsibility and Agent Compensation</a:t>
            </a:r>
          </a:p>
        </p:txBody>
      </p:sp>
      <p:sp>
        <p:nvSpPr>
          <p:cNvPr id="3" name="Content Placeholder 2">
            <a:extLst>
              <a:ext uri="{FF2B5EF4-FFF2-40B4-BE49-F238E27FC236}">
                <a16:creationId xmlns:a16="http://schemas.microsoft.com/office/drawing/2014/main" xmlns="" id="{CEB95BED-1ACB-4CF7-AEC9-9390CBB8995E}"/>
              </a:ext>
            </a:extLst>
          </p:cNvPr>
          <p:cNvSpPr>
            <a:spLocks noGrp="1"/>
          </p:cNvSpPr>
          <p:nvPr>
            <p:ph idx="1"/>
          </p:nvPr>
        </p:nvSpPr>
        <p:spPr/>
        <p:txBody>
          <a:bodyPr>
            <a:normAutofit/>
          </a:bodyPr>
          <a:lstStyle/>
          <a:p>
            <a:r>
              <a:rPr lang="en-US" dirty="0"/>
              <a:t>Plan Sponsors for MA and Part D are required to ensure certain </a:t>
            </a:r>
            <a:r>
              <a:rPr lang="en-US" u="sng" dirty="0"/>
              <a:t>behaviors and activities </a:t>
            </a:r>
            <a:r>
              <a:rPr lang="en-US" dirty="0"/>
              <a:t>by agents. </a:t>
            </a:r>
            <a:endParaRPr lang="en-US" dirty="0" smtClean="0"/>
          </a:p>
          <a:p>
            <a:endParaRPr lang="en-US" dirty="0"/>
          </a:p>
          <a:p>
            <a:r>
              <a:rPr lang="en-US" dirty="0"/>
              <a:t>Which include but are not limited to :</a:t>
            </a:r>
          </a:p>
          <a:p>
            <a:pPr lvl="1"/>
            <a:r>
              <a:rPr lang="en-US" dirty="0"/>
              <a:t>Enforcing CMS guidelines</a:t>
            </a:r>
          </a:p>
          <a:p>
            <a:pPr lvl="1"/>
            <a:r>
              <a:rPr lang="en-US" dirty="0"/>
              <a:t>Approving Marketing Materials </a:t>
            </a:r>
          </a:p>
          <a:p>
            <a:pPr lvl="1"/>
            <a:r>
              <a:rPr lang="en-US" dirty="0"/>
              <a:t>Performing corrective action to agents who violate CMS guidelines. </a:t>
            </a:r>
            <a:endParaRPr lang="en-US" dirty="0" smtClean="0"/>
          </a:p>
          <a:p>
            <a:pPr lvl="1"/>
            <a:endParaRPr lang="en-US" dirty="0"/>
          </a:p>
          <a:p>
            <a:pPr lvl="1"/>
            <a:endParaRPr lang="en-US" dirty="0"/>
          </a:p>
          <a:p>
            <a:endParaRPr lang="en-US" dirty="0"/>
          </a:p>
        </p:txBody>
      </p:sp>
    </p:spTree>
    <p:extLst>
      <p:ext uri="{BB962C8B-B14F-4D97-AF65-F5344CB8AC3E}">
        <p14:creationId xmlns:p14="http://schemas.microsoft.com/office/powerpoint/2010/main" val="85145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9D306-102D-497D-A0AF-FF713C7EDC62}"/>
              </a:ext>
            </a:extLst>
          </p:cNvPr>
          <p:cNvSpPr>
            <a:spLocks noGrp="1"/>
          </p:cNvSpPr>
          <p:nvPr>
            <p:ph type="title"/>
          </p:nvPr>
        </p:nvSpPr>
        <p:spPr/>
        <p:txBody>
          <a:bodyPr/>
          <a:lstStyle/>
          <a:p>
            <a:r>
              <a:rPr lang="en-US" dirty="0"/>
              <a:t>Sales Events</a:t>
            </a:r>
          </a:p>
        </p:txBody>
      </p:sp>
      <p:sp>
        <p:nvSpPr>
          <p:cNvPr id="3" name="Content Placeholder 2">
            <a:extLst>
              <a:ext uri="{FF2B5EF4-FFF2-40B4-BE49-F238E27FC236}">
                <a16:creationId xmlns:a16="http://schemas.microsoft.com/office/drawing/2014/main" xmlns="" id="{74AE01B8-9BEE-4DCF-8C45-9AEB2DDFD25C}"/>
              </a:ext>
            </a:extLst>
          </p:cNvPr>
          <p:cNvSpPr>
            <a:spLocks noGrp="1"/>
          </p:cNvSpPr>
          <p:nvPr>
            <p:ph idx="1"/>
          </p:nvPr>
        </p:nvSpPr>
        <p:spPr/>
        <p:txBody>
          <a:bodyPr>
            <a:normAutofit fontScale="92500"/>
          </a:bodyPr>
          <a:lstStyle/>
          <a:p>
            <a:r>
              <a:rPr lang="en-US" dirty="0"/>
              <a:t>Anytime an agent </a:t>
            </a:r>
            <a:r>
              <a:rPr lang="en-US" dirty="0" smtClean="0"/>
              <a:t>conducts sales or marketing activities</a:t>
            </a:r>
            <a:r>
              <a:rPr lang="en-US" dirty="0" smtClean="0"/>
              <a:t> </a:t>
            </a:r>
            <a:r>
              <a:rPr lang="en-US" dirty="0"/>
              <a:t>with a prospect or client regarding Medicare Advantage or Part D it is considered a Sales Event</a:t>
            </a:r>
          </a:p>
          <a:p>
            <a:r>
              <a:rPr lang="en-US" dirty="0"/>
              <a:t>There are two types:</a:t>
            </a:r>
          </a:p>
          <a:p>
            <a:r>
              <a:rPr lang="en-US" u="sng" dirty="0"/>
              <a:t>Formal</a:t>
            </a:r>
            <a:r>
              <a:rPr lang="en-US" dirty="0"/>
              <a:t> </a:t>
            </a:r>
          </a:p>
          <a:p>
            <a:r>
              <a:rPr lang="en-US" u="sng" dirty="0" smtClean="0"/>
              <a:t>Informal</a:t>
            </a:r>
          </a:p>
          <a:p>
            <a:endParaRPr lang="en-US" u="sng" dirty="0"/>
          </a:p>
          <a:p>
            <a:r>
              <a:rPr lang="en-US" dirty="0"/>
              <a:t>These events must be filed with CMS through a Plan Sponsor at least 7 days prior to the event or 7 days prior to when it will be advertised. Any changes to the event must be updated with the plan sponsor</a:t>
            </a:r>
            <a:r>
              <a:rPr lang="en-US" dirty="0" smtClean="0"/>
              <a:t>.</a:t>
            </a:r>
          </a:p>
          <a:p>
            <a:endParaRPr lang="en-US" dirty="0"/>
          </a:p>
          <a:p>
            <a:r>
              <a:rPr lang="en-US" dirty="0"/>
              <a:t>Whether on the phone or in person, there are many </a:t>
            </a:r>
            <a:r>
              <a:rPr lang="en-US" u="sng" dirty="0"/>
              <a:t>rules that must be </a:t>
            </a:r>
            <a:r>
              <a:rPr lang="en-US" u="sng" dirty="0" smtClean="0"/>
              <a:t>followed.</a:t>
            </a:r>
            <a:endParaRPr lang="en-US" u="sng" dirty="0"/>
          </a:p>
          <a:p>
            <a:endParaRPr lang="en-US" dirty="0"/>
          </a:p>
          <a:p>
            <a:endParaRPr lang="en-US" u="sng" dirty="0"/>
          </a:p>
          <a:p>
            <a:endParaRPr lang="en-US" dirty="0"/>
          </a:p>
        </p:txBody>
      </p:sp>
    </p:spTree>
    <p:extLst>
      <p:ext uri="{BB962C8B-B14F-4D97-AF65-F5344CB8AC3E}">
        <p14:creationId xmlns:p14="http://schemas.microsoft.com/office/powerpoint/2010/main" val="2553551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Plan Sponsor Oversight Responsibility and Agent Compensation</a:t>
            </a:r>
          </a:p>
        </p:txBody>
      </p:sp>
      <p:sp>
        <p:nvSpPr>
          <p:cNvPr id="3" name="Content Placeholder 2"/>
          <p:cNvSpPr>
            <a:spLocks noGrp="1"/>
          </p:cNvSpPr>
          <p:nvPr>
            <p:ph idx="1"/>
          </p:nvPr>
        </p:nvSpPr>
        <p:spPr/>
        <p:txBody>
          <a:bodyPr>
            <a:normAutofit/>
          </a:bodyPr>
          <a:lstStyle/>
          <a:p>
            <a:r>
              <a:rPr lang="en-US" u="sng" dirty="0"/>
              <a:t>Compensation Requirements </a:t>
            </a:r>
            <a:r>
              <a:rPr lang="en-US" dirty="0"/>
              <a:t>are also set by CMS.</a:t>
            </a:r>
          </a:p>
          <a:p>
            <a:endParaRPr lang="en-US" dirty="0"/>
          </a:p>
          <a:p>
            <a:r>
              <a:rPr lang="en-US" dirty="0"/>
              <a:t>Compensation includes monetary or non-monetary remuneration relating to the sale or renewal of a policy including, but not limited to:</a:t>
            </a:r>
          </a:p>
          <a:p>
            <a:pPr lvl="1"/>
            <a:r>
              <a:rPr lang="en-US" dirty="0"/>
              <a:t>Commissions </a:t>
            </a:r>
          </a:p>
          <a:p>
            <a:pPr lvl="1"/>
            <a:r>
              <a:rPr lang="en-US" dirty="0"/>
              <a:t>Bonuses </a:t>
            </a:r>
          </a:p>
          <a:p>
            <a:pPr lvl="1"/>
            <a:r>
              <a:rPr lang="en-US" dirty="0" smtClean="0"/>
              <a:t>Gifts/prizes </a:t>
            </a:r>
            <a:endParaRPr lang="en-US" dirty="0"/>
          </a:p>
          <a:p>
            <a:pPr lvl="1"/>
            <a:r>
              <a:rPr lang="en-US" dirty="0"/>
              <a:t>Awards </a:t>
            </a:r>
          </a:p>
          <a:p>
            <a:pPr lvl="1"/>
            <a:r>
              <a:rPr lang="en-US" dirty="0"/>
              <a:t>Referral/finder’s fees. </a:t>
            </a:r>
          </a:p>
          <a:p>
            <a:endParaRPr lang="en-US" dirty="0"/>
          </a:p>
        </p:txBody>
      </p:sp>
    </p:spTree>
    <p:extLst>
      <p:ext uri="{BB962C8B-B14F-4D97-AF65-F5344CB8AC3E}">
        <p14:creationId xmlns:p14="http://schemas.microsoft.com/office/powerpoint/2010/main" val="4040831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3486576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DD96E-AD65-4A87-90F9-0FD7397B8FBA}"/>
              </a:ext>
            </a:extLst>
          </p:cNvPr>
          <p:cNvSpPr>
            <a:spLocks noGrp="1"/>
          </p:cNvSpPr>
          <p:nvPr>
            <p:ph type="title"/>
          </p:nvPr>
        </p:nvSpPr>
        <p:spPr/>
        <p:txBody>
          <a:bodyPr/>
          <a:lstStyle/>
          <a:p>
            <a:r>
              <a:rPr lang="en-US" dirty="0"/>
              <a:t>Agent Compensation</a:t>
            </a:r>
          </a:p>
        </p:txBody>
      </p:sp>
      <p:sp>
        <p:nvSpPr>
          <p:cNvPr id="3" name="Content Placeholder 2">
            <a:extLst>
              <a:ext uri="{FF2B5EF4-FFF2-40B4-BE49-F238E27FC236}">
                <a16:creationId xmlns:a16="http://schemas.microsoft.com/office/drawing/2014/main" xmlns="" id="{93671F11-349B-463A-8735-FB633263E30E}"/>
              </a:ext>
            </a:extLst>
          </p:cNvPr>
          <p:cNvSpPr>
            <a:spLocks noGrp="1"/>
          </p:cNvSpPr>
          <p:nvPr>
            <p:ph idx="1"/>
          </p:nvPr>
        </p:nvSpPr>
        <p:spPr/>
        <p:txBody>
          <a:bodyPr>
            <a:normAutofit fontScale="92500" lnSpcReduction="20000"/>
          </a:bodyPr>
          <a:lstStyle/>
          <a:p>
            <a:r>
              <a:rPr lang="en-US" dirty="0"/>
              <a:t>Compensation DOES NOT include: </a:t>
            </a:r>
          </a:p>
          <a:p>
            <a:pPr lvl="1"/>
            <a:r>
              <a:rPr lang="en-US" dirty="0"/>
              <a:t>The payment of fees to comply with state appointment laws </a:t>
            </a:r>
          </a:p>
          <a:p>
            <a:pPr lvl="1"/>
            <a:r>
              <a:rPr lang="en-US" dirty="0"/>
              <a:t>Costs associated with training/testing</a:t>
            </a:r>
          </a:p>
          <a:p>
            <a:pPr lvl="1"/>
            <a:r>
              <a:rPr lang="en-US" dirty="0"/>
              <a:t>Certification costs</a:t>
            </a:r>
          </a:p>
          <a:p>
            <a:pPr lvl="1"/>
            <a:r>
              <a:rPr lang="en-US" dirty="0"/>
              <a:t>Reimbursement for actual costs (e.g., mileage to and from appointments with beneficiaries, venue rent, snack, materials). </a:t>
            </a:r>
            <a:endParaRPr lang="en-US" dirty="0" smtClean="0"/>
          </a:p>
          <a:p>
            <a:pPr lvl="1"/>
            <a:endParaRPr lang="en-US" dirty="0"/>
          </a:p>
          <a:p>
            <a:r>
              <a:rPr lang="en-US" dirty="0"/>
              <a:t>Compensation and how it is paid can be broken into a few categories:</a:t>
            </a:r>
          </a:p>
          <a:p>
            <a:pPr lvl="1"/>
            <a:r>
              <a:rPr lang="en-US" u="sng" dirty="0"/>
              <a:t>Initial Compensation</a:t>
            </a:r>
          </a:p>
          <a:p>
            <a:pPr lvl="1"/>
            <a:r>
              <a:rPr lang="en-US" u="sng" dirty="0"/>
              <a:t>Renewal Compensation</a:t>
            </a:r>
          </a:p>
          <a:p>
            <a:pPr lvl="1"/>
            <a:r>
              <a:rPr lang="en-US" u="sng" dirty="0"/>
              <a:t>Referral/Finders Fees</a:t>
            </a:r>
          </a:p>
          <a:p>
            <a:pPr lvl="1"/>
            <a:r>
              <a:rPr lang="en-US" u="sng" dirty="0"/>
              <a:t>Other Compensation Scenarios</a:t>
            </a:r>
          </a:p>
        </p:txBody>
      </p:sp>
    </p:spTree>
    <p:extLst>
      <p:ext uri="{BB962C8B-B14F-4D97-AF65-F5344CB8AC3E}">
        <p14:creationId xmlns:p14="http://schemas.microsoft.com/office/powerpoint/2010/main" val="3240269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2242F-19A3-45A6-B658-35C17E313390}"/>
              </a:ext>
            </a:extLst>
          </p:cNvPr>
          <p:cNvSpPr>
            <a:spLocks noGrp="1"/>
          </p:cNvSpPr>
          <p:nvPr>
            <p:ph type="title"/>
          </p:nvPr>
        </p:nvSpPr>
        <p:spPr/>
        <p:txBody>
          <a:bodyPr/>
          <a:lstStyle/>
          <a:p>
            <a:r>
              <a:rPr lang="en-US" dirty="0"/>
              <a:t>Agent Compensation</a:t>
            </a:r>
          </a:p>
        </p:txBody>
      </p:sp>
      <p:sp>
        <p:nvSpPr>
          <p:cNvPr id="3" name="Content Placeholder 2">
            <a:extLst>
              <a:ext uri="{FF2B5EF4-FFF2-40B4-BE49-F238E27FC236}">
                <a16:creationId xmlns:a16="http://schemas.microsoft.com/office/drawing/2014/main" xmlns="" id="{94CD4890-A888-454E-ADF6-0175CF19D0B3}"/>
              </a:ext>
            </a:extLst>
          </p:cNvPr>
          <p:cNvSpPr>
            <a:spLocks noGrp="1"/>
          </p:cNvSpPr>
          <p:nvPr>
            <p:ph idx="1"/>
          </p:nvPr>
        </p:nvSpPr>
        <p:spPr/>
        <p:txBody>
          <a:bodyPr>
            <a:normAutofit/>
          </a:bodyPr>
          <a:lstStyle/>
          <a:p>
            <a:r>
              <a:rPr lang="en-US" dirty="0"/>
              <a:t>On top of paying compensation, Plan Sponsors can </a:t>
            </a:r>
            <a:r>
              <a:rPr lang="en-US" u="sng" dirty="0"/>
              <a:t>Charge Back </a:t>
            </a:r>
            <a:r>
              <a:rPr lang="en-US" dirty="0"/>
              <a:t>compensation under certain</a:t>
            </a:r>
            <a:r>
              <a:rPr lang="en-US" u="sng" dirty="0"/>
              <a:t> </a:t>
            </a:r>
            <a:r>
              <a:rPr lang="en-US" dirty="0"/>
              <a:t>conditions such as:</a:t>
            </a:r>
          </a:p>
          <a:p>
            <a:pPr lvl="1"/>
            <a:r>
              <a:rPr lang="en-US" u="sng" dirty="0"/>
              <a:t>Rapid </a:t>
            </a:r>
            <a:r>
              <a:rPr lang="en-US" u="sng" dirty="0" err="1" smtClean="0"/>
              <a:t>Disenrollments</a:t>
            </a:r>
            <a:endParaRPr lang="en-US" u="sng" dirty="0"/>
          </a:p>
          <a:p>
            <a:pPr lvl="1"/>
            <a:r>
              <a:rPr lang="en-US" dirty="0"/>
              <a:t>Change of Member </a:t>
            </a:r>
            <a:r>
              <a:rPr lang="en-US" dirty="0" smtClean="0"/>
              <a:t>eligibility</a:t>
            </a:r>
          </a:p>
          <a:p>
            <a:pPr lvl="1"/>
            <a:endParaRPr lang="en-US" dirty="0"/>
          </a:p>
          <a:p>
            <a:r>
              <a:rPr lang="en-US" dirty="0"/>
              <a:t>Payments other than Compensation</a:t>
            </a:r>
          </a:p>
          <a:p>
            <a:pPr lvl="1"/>
            <a:r>
              <a:rPr lang="en-US" dirty="0"/>
              <a:t>Payments made to third parties for actual costs must not exceed </a:t>
            </a:r>
            <a:r>
              <a:rPr lang="en-US" dirty="0" smtClean="0"/>
              <a:t>fair market value (FMV) </a:t>
            </a:r>
            <a:r>
              <a:rPr lang="en-US" dirty="0"/>
              <a:t>or an amount that is commensurate with the amounts paid to a third party for similar services during each of the previous two (2) years. Administrative payments to third parties can be based on enrollment, provided payments are FMV. </a:t>
            </a:r>
            <a:endParaRPr lang="en-US" dirty="0" smtClean="0"/>
          </a:p>
          <a:p>
            <a:pPr lvl="1"/>
            <a:endParaRPr lang="en-US" dirty="0"/>
          </a:p>
          <a:p>
            <a:endParaRPr lang="en-US" dirty="0"/>
          </a:p>
        </p:txBody>
      </p:sp>
    </p:spTree>
    <p:extLst>
      <p:ext uri="{BB962C8B-B14F-4D97-AF65-F5344CB8AC3E}">
        <p14:creationId xmlns:p14="http://schemas.microsoft.com/office/powerpoint/2010/main" val="2725321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Compensation</a:t>
            </a:r>
          </a:p>
        </p:txBody>
      </p:sp>
      <p:sp>
        <p:nvSpPr>
          <p:cNvPr id="3" name="Content Placeholder 2"/>
          <p:cNvSpPr>
            <a:spLocks noGrp="1"/>
          </p:cNvSpPr>
          <p:nvPr>
            <p:ph idx="1"/>
          </p:nvPr>
        </p:nvSpPr>
        <p:spPr/>
        <p:txBody>
          <a:bodyPr/>
          <a:lstStyle/>
          <a:p>
            <a:r>
              <a:rPr lang="en-US" dirty="0"/>
              <a:t>Compensation year is Jan. 1 through Dec. 31, regardless of beneficiary enrollee date.</a:t>
            </a:r>
          </a:p>
          <a:p>
            <a:endParaRPr lang="en-US" dirty="0"/>
          </a:p>
          <a:p>
            <a:r>
              <a:rPr lang="en-US" dirty="0"/>
              <a:t>Initial members (New to MAPD/PDP) are paid either a pro-rated amount or the full compensation. </a:t>
            </a:r>
          </a:p>
          <a:p>
            <a:endParaRPr lang="en-US" dirty="0"/>
          </a:p>
          <a:p>
            <a:r>
              <a:rPr lang="en-US" dirty="0"/>
              <a:t>Payment must be pro-rated for mid-year </a:t>
            </a:r>
            <a:r>
              <a:rPr lang="en-US" dirty="0" smtClean="0"/>
              <a:t>enrollments</a:t>
            </a:r>
            <a:endParaRPr lang="en-US" dirty="0"/>
          </a:p>
          <a:p>
            <a:endParaRPr lang="en-US" dirty="0"/>
          </a:p>
        </p:txBody>
      </p:sp>
    </p:spTree>
    <p:extLst>
      <p:ext uri="{BB962C8B-B14F-4D97-AF65-F5344CB8AC3E}">
        <p14:creationId xmlns:p14="http://schemas.microsoft.com/office/powerpoint/2010/main" val="1660061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868A3F-0A3E-4B7C-9D4B-CD8D8855F407}"/>
              </a:ext>
            </a:extLst>
          </p:cNvPr>
          <p:cNvSpPr>
            <a:spLocks noGrp="1"/>
          </p:cNvSpPr>
          <p:nvPr>
            <p:ph type="title"/>
          </p:nvPr>
        </p:nvSpPr>
        <p:spPr/>
        <p:txBody>
          <a:bodyPr/>
          <a:lstStyle/>
          <a:p>
            <a:r>
              <a:rPr lang="en-US" dirty="0"/>
              <a:t>Agent Compensation</a:t>
            </a:r>
          </a:p>
        </p:txBody>
      </p:sp>
      <p:sp>
        <p:nvSpPr>
          <p:cNvPr id="3" name="Content Placeholder 2">
            <a:extLst>
              <a:ext uri="{FF2B5EF4-FFF2-40B4-BE49-F238E27FC236}">
                <a16:creationId xmlns:a16="http://schemas.microsoft.com/office/drawing/2014/main" xmlns="" id="{A536C585-C8C3-4920-B924-A54E16D52AEB}"/>
              </a:ext>
            </a:extLst>
          </p:cNvPr>
          <p:cNvSpPr>
            <a:spLocks noGrp="1"/>
          </p:cNvSpPr>
          <p:nvPr>
            <p:ph idx="1"/>
          </p:nvPr>
        </p:nvSpPr>
        <p:spPr>
          <a:xfrm>
            <a:off x="838200" y="1849273"/>
            <a:ext cx="10515600" cy="4351338"/>
          </a:xfrm>
        </p:spPr>
        <p:txBody>
          <a:bodyPr>
            <a:normAutofit lnSpcReduction="10000"/>
          </a:bodyPr>
          <a:lstStyle/>
          <a:p>
            <a:r>
              <a:rPr lang="en-US" dirty="0"/>
              <a:t>Compensation is forfeited under certain scenarios such as writing without being licensed or properly appointed. </a:t>
            </a:r>
            <a:endParaRPr lang="en-US" dirty="0" smtClean="0"/>
          </a:p>
          <a:p>
            <a:endParaRPr lang="en-US" dirty="0"/>
          </a:p>
          <a:p>
            <a:r>
              <a:rPr lang="en-US" dirty="0"/>
              <a:t>Additionally, being terminated by a plan sponsor usually results in the forfeiture of future compensation in </a:t>
            </a:r>
            <a:r>
              <a:rPr lang="en-US" dirty="0" smtClean="0"/>
              <a:t>the form </a:t>
            </a:r>
            <a:r>
              <a:rPr lang="en-US" dirty="0"/>
              <a:t>of renewals. </a:t>
            </a:r>
            <a:endParaRPr lang="en-US" dirty="0" smtClean="0"/>
          </a:p>
          <a:p>
            <a:endParaRPr lang="en-US" dirty="0"/>
          </a:p>
          <a:p>
            <a:r>
              <a:rPr lang="en-US" dirty="0"/>
              <a:t>If agents neglect to recertify year to year, they may also forfeit future renewals. </a:t>
            </a:r>
            <a:endParaRPr lang="en-US" dirty="0" smtClean="0"/>
          </a:p>
          <a:p>
            <a:endParaRPr lang="en-US" dirty="0"/>
          </a:p>
          <a:p>
            <a:r>
              <a:rPr lang="en-US" dirty="0"/>
              <a:t>Some plan sponsors may have the option for agents to enter into what is called a Servicing Status. </a:t>
            </a:r>
            <a:endParaRPr lang="en-US" dirty="0" smtClean="0"/>
          </a:p>
          <a:p>
            <a:endParaRPr lang="en-US" dirty="0"/>
          </a:p>
          <a:p>
            <a:r>
              <a:rPr lang="en-US" dirty="0"/>
              <a:t>Usually a Servicing agent is still required to complete some form of </a:t>
            </a:r>
            <a:r>
              <a:rPr lang="en-US" dirty="0" smtClean="0"/>
              <a:t>certification, </a:t>
            </a:r>
            <a:r>
              <a:rPr lang="en-US" dirty="0"/>
              <a:t>but it is usually substantially less involved </a:t>
            </a:r>
            <a:r>
              <a:rPr lang="en-US" dirty="0" smtClean="0"/>
              <a:t>than requirements for an active writing agent. </a:t>
            </a:r>
            <a:endParaRPr lang="en-US" dirty="0"/>
          </a:p>
        </p:txBody>
      </p:sp>
    </p:spTree>
    <p:extLst>
      <p:ext uri="{BB962C8B-B14F-4D97-AF65-F5344CB8AC3E}">
        <p14:creationId xmlns:p14="http://schemas.microsoft.com/office/powerpoint/2010/main" val="696336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r>
              <a:rPr lang="en-US" dirty="0" smtClean="0"/>
              <a:t>.</a:t>
            </a:r>
          </a:p>
        </p:txBody>
      </p:sp>
    </p:spTree>
    <p:extLst>
      <p:ext uri="{BB962C8B-B14F-4D97-AF65-F5344CB8AC3E}">
        <p14:creationId xmlns:p14="http://schemas.microsoft.com/office/powerpoint/2010/main" val="332185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0311E-21A7-4BE7-85EA-465832D962E7}"/>
              </a:ext>
            </a:extLst>
          </p:cNvPr>
          <p:cNvSpPr>
            <a:spLocks noGrp="1"/>
          </p:cNvSpPr>
          <p:nvPr>
            <p:ph type="title"/>
          </p:nvPr>
        </p:nvSpPr>
        <p:spPr/>
        <p:txBody>
          <a:bodyPr/>
          <a:lstStyle/>
          <a:p>
            <a:r>
              <a:rPr lang="en-US" dirty="0"/>
              <a:t>Permission to </a:t>
            </a:r>
            <a:r>
              <a:rPr lang="en-US" dirty="0" smtClean="0"/>
              <a:t>Contact (PTC)</a:t>
            </a:r>
            <a:endParaRPr lang="en-US" dirty="0"/>
          </a:p>
        </p:txBody>
      </p:sp>
      <p:sp>
        <p:nvSpPr>
          <p:cNvPr id="3" name="Content Placeholder 2">
            <a:extLst>
              <a:ext uri="{FF2B5EF4-FFF2-40B4-BE49-F238E27FC236}">
                <a16:creationId xmlns:a16="http://schemas.microsoft.com/office/drawing/2014/main" xmlns="" id="{A2502AB9-B5FC-412E-937A-6EAA3F57737A}"/>
              </a:ext>
            </a:extLst>
          </p:cNvPr>
          <p:cNvSpPr>
            <a:spLocks noGrp="1"/>
          </p:cNvSpPr>
          <p:nvPr>
            <p:ph idx="1"/>
          </p:nvPr>
        </p:nvSpPr>
        <p:spPr/>
        <p:txBody>
          <a:bodyPr>
            <a:normAutofit fontScale="92500" lnSpcReduction="10000"/>
          </a:bodyPr>
          <a:lstStyle/>
          <a:p>
            <a:r>
              <a:rPr lang="en-US" dirty="0"/>
              <a:t>Another </a:t>
            </a:r>
            <a:r>
              <a:rPr lang="en-US" dirty="0" smtClean="0"/>
              <a:t>pre-sale </a:t>
            </a:r>
            <a:r>
              <a:rPr lang="en-US" dirty="0"/>
              <a:t>activity that often causes </a:t>
            </a:r>
            <a:r>
              <a:rPr lang="en-US" dirty="0" smtClean="0"/>
              <a:t>confusion </a:t>
            </a:r>
            <a:r>
              <a:rPr lang="en-US" dirty="0"/>
              <a:t>for agents is </a:t>
            </a:r>
            <a:r>
              <a:rPr lang="en-US" u="sng" dirty="0"/>
              <a:t>Permission to Contact</a:t>
            </a:r>
            <a:r>
              <a:rPr lang="en-US" u="sng" dirty="0" smtClean="0"/>
              <a:t>.</a:t>
            </a:r>
          </a:p>
          <a:p>
            <a:endParaRPr lang="en-US" u="sng" dirty="0"/>
          </a:p>
          <a:p>
            <a:r>
              <a:rPr lang="en-US" dirty="0"/>
              <a:t>Permission to contact can be particularly confusing for tele sales agents who often confuse it with the </a:t>
            </a:r>
            <a:r>
              <a:rPr lang="en-US" dirty="0" smtClean="0"/>
              <a:t>Scope of Appointment (SOA), </a:t>
            </a:r>
            <a:r>
              <a:rPr lang="en-US" dirty="0"/>
              <a:t>seeing both items as synonymous with one another which is not the case. </a:t>
            </a:r>
            <a:endParaRPr lang="en-US" dirty="0" smtClean="0"/>
          </a:p>
          <a:p>
            <a:endParaRPr lang="en-US" dirty="0"/>
          </a:p>
          <a:p>
            <a:r>
              <a:rPr lang="en-US" dirty="0"/>
              <a:t>Permission to contact should always be collected and documented prior to obtaining a SOA. </a:t>
            </a:r>
            <a:endParaRPr lang="en-US" dirty="0" smtClean="0"/>
          </a:p>
          <a:p>
            <a:endParaRPr lang="en-US" dirty="0"/>
          </a:p>
          <a:p>
            <a:r>
              <a:rPr lang="en-US" dirty="0"/>
              <a:t>Even if a client is an unsolicited walk in or call in, the agent should document it to protect </a:t>
            </a:r>
            <a:r>
              <a:rPr lang="en-US" dirty="0" smtClean="0"/>
              <a:t>himself/herself </a:t>
            </a:r>
            <a:r>
              <a:rPr lang="en-US" dirty="0"/>
              <a:t>in case of an audit or complaint. </a:t>
            </a:r>
          </a:p>
          <a:p>
            <a:endParaRPr lang="en-US" dirty="0"/>
          </a:p>
        </p:txBody>
      </p:sp>
    </p:spTree>
    <p:extLst>
      <p:ext uri="{BB962C8B-B14F-4D97-AF65-F5344CB8AC3E}">
        <p14:creationId xmlns:p14="http://schemas.microsoft.com/office/powerpoint/2010/main" val="31088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 Question</a:t>
            </a:r>
            <a:endParaRPr lang="en-US" dirty="0"/>
          </a:p>
        </p:txBody>
      </p:sp>
      <p:sp>
        <p:nvSpPr>
          <p:cNvPr id="3" name="Content Placeholder 2"/>
          <p:cNvSpPr>
            <a:spLocks noGrp="1"/>
          </p:cNvSpPr>
          <p:nvPr>
            <p:ph idx="1"/>
          </p:nvPr>
        </p:nvSpPr>
        <p:spPr/>
        <p:txBody>
          <a:bodyPr/>
          <a:lstStyle/>
          <a:p>
            <a:pPr marL="0" indent="0">
              <a:buNone/>
            </a:pPr>
            <a:r>
              <a:rPr lang="en-US" dirty="0" smtClean="0"/>
              <a:t>INSERT QUESTION HERE RANDOMLY TAKEN FROM THE COURSE EXAM.</a:t>
            </a:r>
          </a:p>
          <a:p>
            <a:pPr marL="0" indent="0">
              <a:buNone/>
            </a:pPr>
            <a:r>
              <a:rPr lang="en-US" dirty="0" smtClean="0"/>
              <a:t>IF QUESTION IS ANSWERED INCORRECTLY, OFFER THE CHANCE TO REVIEW THE RELEVANT SECTION BEFORE MOVING ON.</a:t>
            </a:r>
            <a:endParaRPr lang="en-US" dirty="0"/>
          </a:p>
        </p:txBody>
      </p:sp>
    </p:spTree>
    <p:extLst>
      <p:ext uri="{BB962C8B-B14F-4D97-AF65-F5344CB8AC3E}">
        <p14:creationId xmlns:p14="http://schemas.microsoft.com/office/powerpoint/2010/main" val="238673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75E1F8-125A-4047-BC8B-BBB9C4D42742}"/>
              </a:ext>
            </a:extLst>
          </p:cNvPr>
          <p:cNvSpPr>
            <a:spLocks noGrp="1"/>
          </p:cNvSpPr>
          <p:nvPr>
            <p:ph type="title"/>
          </p:nvPr>
        </p:nvSpPr>
        <p:spPr/>
        <p:txBody>
          <a:bodyPr/>
          <a:lstStyle/>
          <a:p>
            <a:r>
              <a:rPr lang="en-US" dirty="0"/>
              <a:t>Scope of </a:t>
            </a:r>
            <a:r>
              <a:rPr lang="en-US" dirty="0" smtClean="0"/>
              <a:t>Appointment (SOA)</a:t>
            </a:r>
            <a:endParaRPr lang="en-US" dirty="0"/>
          </a:p>
        </p:txBody>
      </p:sp>
      <p:sp>
        <p:nvSpPr>
          <p:cNvPr id="3" name="Content Placeholder 2">
            <a:extLst>
              <a:ext uri="{FF2B5EF4-FFF2-40B4-BE49-F238E27FC236}">
                <a16:creationId xmlns:a16="http://schemas.microsoft.com/office/drawing/2014/main" xmlns="" id="{CB443020-2BDB-40DD-8E8F-7F698BBC8550}"/>
              </a:ext>
            </a:extLst>
          </p:cNvPr>
          <p:cNvSpPr>
            <a:spLocks noGrp="1"/>
          </p:cNvSpPr>
          <p:nvPr>
            <p:ph idx="1"/>
          </p:nvPr>
        </p:nvSpPr>
        <p:spPr/>
        <p:txBody>
          <a:bodyPr>
            <a:normAutofit/>
          </a:bodyPr>
          <a:lstStyle/>
          <a:p>
            <a:r>
              <a:rPr lang="en-US" dirty="0"/>
              <a:t>One of the most confusing items for many agents is the </a:t>
            </a:r>
            <a:r>
              <a:rPr lang="en-US" u="sng" dirty="0"/>
              <a:t>Scope of </a:t>
            </a:r>
            <a:r>
              <a:rPr lang="en-US" u="sng" dirty="0" smtClean="0"/>
              <a:t>Appointment</a:t>
            </a:r>
          </a:p>
          <a:p>
            <a:endParaRPr lang="en-US" u="sng" dirty="0"/>
          </a:p>
          <a:p>
            <a:r>
              <a:rPr lang="en-US" dirty="0"/>
              <a:t>Historically the SOA has been taken prior to an </a:t>
            </a:r>
            <a:r>
              <a:rPr lang="en-US" dirty="0" smtClean="0"/>
              <a:t>appointment; however</a:t>
            </a:r>
            <a:r>
              <a:rPr lang="en-US" dirty="0"/>
              <a:t>, </a:t>
            </a:r>
            <a:r>
              <a:rPr lang="en-US" dirty="0" smtClean="0"/>
              <a:t>this is </a:t>
            </a:r>
            <a:r>
              <a:rPr lang="en-US" dirty="0"/>
              <a:t>no longer always the case. </a:t>
            </a:r>
            <a:endParaRPr lang="en-US" dirty="0" smtClean="0"/>
          </a:p>
          <a:p>
            <a:endParaRPr lang="en-US" dirty="0"/>
          </a:p>
          <a:p>
            <a:r>
              <a:rPr lang="en-US" dirty="0"/>
              <a:t>While it is expected that </a:t>
            </a:r>
            <a:r>
              <a:rPr lang="en-US" dirty="0" smtClean="0"/>
              <a:t>the SOA </a:t>
            </a:r>
            <a:r>
              <a:rPr lang="en-US" dirty="0"/>
              <a:t>be taken at some point prior to the sale or meeting, if a client takes it out of the </a:t>
            </a:r>
            <a:r>
              <a:rPr lang="en-US" dirty="0" smtClean="0"/>
              <a:t>agent’s </a:t>
            </a:r>
            <a:r>
              <a:rPr lang="en-US" dirty="0"/>
              <a:t>hands by requesting an immediate appointment or information, or simply walks into the agent's office, the SOA can be taken on the spot.</a:t>
            </a:r>
          </a:p>
          <a:p>
            <a:endParaRPr lang="en-US" dirty="0"/>
          </a:p>
        </p:txBody>
      </p:sp>
    </p:spTree>
    <p:extLst>
      <p:ext uri="{BB962C8B-B14F-4D97-AF65-F5344CB8AC3E}">
        <p14:creationId xmlns:p14="http://schemas.microsoft.com/office/powerpoint/2010/main" val="228651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39A7C2-E05B-4710-8904-A451E0C8E609}"/>
              </a:ext>
            </a:extLst>
          </p:cNvPr>
          <p:cNvSpPr>
            <a:spLocks noGrp="1"/>
          </p:cNvSpPr>
          <p:nvPr>
            <p:ph type="title"/>
          </p:nvPr>
        </p:nvSpPr>
        <p:spPr/>
        <p:txBody>
          <a:bodyPr/>
          <a:lstStyle/>
          <a:p>
            <a:r>
              <a:rPr lang="en-US" dirty="0"/>
              <a:t>CMS Approved Carrier Presentations</a:t>
            </a:r>
          </a:p>
        </p:txBody>
      </p:sp>
      <p:sp>
        <p:nvSpPr>
          <p:cNvPr id="3" name="Content Placeholder 2">
            <a:extLst>
              <a:ext uri="{FF2B5EF4-FFF2-40B4-BE49-F238E27FC236}">
                <a16:creationId xmlns:a16="http://schemas.microsoft.com/office/drawing/2014/main" xmlns="" id="{359FCBB2-1AB0-48A7-928B-6B23D05C25A6}"/>
              </a:ext>
            </a:extLst>
          </p:cNvPr>
          <p:cNvSpPr>
            <a:spLocks noGrp="1"/>
          </p:cNvSpPr>
          <p:nvPr>
            <p:ph idx="1"/>
          </p:nvPr>
        </p:nvSpPr>
        <p:spPr/>
        <p:txBody>
          <a:bodyPr>
            <a:normAutofit fontScale="92500" lnSpcReduction="10000"/>
          </a:bodyPr>
          <a:lstStyle/>
          <a:p>
            <a:pPr lvl="1"/>
            <a:r>
              <a:rPr lang="en-US" dirty="0"/>
              <a:t>Each insurance carrier files an approved presentation with CMS for each selling season. </a:t>
            </a:r>
            <a:endParaRPr lang="en-US" dirty="0" smtClean="0"/>
          </a:p>
          <a:p>
            <a:pPr lvl="1"/>
            <a:endParaRPr lang="en-US" dirty="0"/>
          </a:p>
          <a:p>
            <a:pPr lvl="1"/>
            <a:r>
              <a:rPr lang="en-US" dirty="0"/>
              <a:t>Agents and brokers can file additional presentations and materials with CMS as well as through the carrier. </a:t>
            </a:r>
            <a:endParaRPr lang="en-US" dirty="0" smtClean="0"/>
          </a:p>
          <a:p>
            <a:pPr lvl="1"/>
            <a:endParaRPr lang="en-US" dirty="0"/>
          </a:p>
          <a:p>
            <a:pPr lvl="1"/>
            <a:r>
              <a:rPr lang="en-US" dirty="0"/>
              <a:t>For most agents, the carrier materials will be enough and should be followed to the </a:t>
            </a:r>
            <a:r>
              <a:rPr lang="en-US" dirty="0" smtClean="0"/>
              <a:t>letter. </a:t>
            </a:r>
            <a:r>
              <a:rPr lang="en-US" dirty="0"/>
              <a:t>I</a:t>
            </a:r>
            <a:r>
              <a:rPr lang="en-US" dirty="0" smtClean="0"/>
              <a:t>f </a:t>
            </a:r>
            <a:r>
              <a:rPr lang="en-US" dirty="0"/>
              <a:t>the agent sticks to this material, </a:t>
            </a:r>
            <a:r>
              <a:rPr lang="en-US" dirty="0" smtClean="0"/>
              <a:t>he/she</a:t>
            </a:r>
            <a:r>
              <a:rPr lang="en-US" dirty="0" smtClean="0"/>
              <a:t> </a:t>
            </a:r>
            <a:r>
              <a:rPr lang="en-US" dirty="0"/>
              <a:t>should always be compliant with CMS regulations. </a:t>
            </a:r>
            <a:endParaRPr lang="en-US" dirty="0" smtClean="0"/>
          </a:p>
          <a:p>
            <a:pPr lvl="1"/>
            <a:endParaRPr lang="en-US" dirty="0"/>
          </a:p>
          <a:p>
            <a:pPr lvl="1"/>
            <a:r>
              <a:rPr lang="en-US" dirty="0"/>
              <a:t>The presentations and </a:t>
            </a:r>
            <a:r>
              <a:rPr lang="en-US" u="sng" dirty="0"/>
              <a:t>their associated materials </a:t>
            </a:r>
            <a:r>
              <a:rPr lang="en-US" dirty="0"/>
              <a:t>must be given to the prospective client regardless of the mode of sale. </a:t>
            </a:r>
          </a:p>
          <a:p>
            <a:pPr lvl="1"/>
            <a:endParaRPr lang="en-US" dirty="0"/>
          </a:p>
          <a:p>
            <a:pPr lvl="1"/>
            <a:r>
              <a:rPr lang="en-US" u="sng" dirty="0"/>
              <a:t>Here</a:t>
            </a:r>
            <a:r>
              <a:rPr lang="en-US" dirty="0"/>
              <a:t> are some things that are required for a compliant sales presentation.</a:t>
            </a:r>
          </a:p>
          <a:p>
            <a:endParaRPr lang="en-US" dirty="0"/>
          </a:p>
          <a:p>
            <a:pPr lvl="1"/>
            <a:endParaRPr lang="en-US" dirty="0"/>
          </a:p>
          <a:p>
            <a:endParaRPr lang="en-US" dirty="0"/>
          </a:p>
        </p:txBody>
      </p:sp>
    </p:spTree>
    <p:extLst>
      <p:ext uri="{BB962C8B-B14F-4D97-AF65-F5344CB8AC3E}">
        <p14:creationId xmlns:p14="http://schemas.microsoft.com/office/powerpoint/2010/main" val="145260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0C4C59-2DA5-4EFE-BB10-93AF1F45D760}"/>
              </a:ext>
            </a:extLst>
          </p:cNvPr>
          <p:cNvSpPr>
            <a:spLocks noGrp="1"/>
          </p:cNvSpPr>
          <p:nvPr>
            <p:ph type="title"/>
          </p:nvPr>
        </p:nvSpPr>
        <p:spPr/>
        <p:txBody>
          <a:bodyPr/>
          <a:lstStyle/>
          <a:p>
            <a:r>
              <a:rPr lang="en-US" dirty="0"/>
              <a:t>Star Ratings</a:t>
            </a:r>
          </a:p>
        </p:txBody>
      </p:sp>
      <p:sp>
        <p:nvSpPr>
          <p:cNvPr id="3" name="Content Placeholder 2">
            <a:extLst>
              <a:ext uri="{FF2B5EF4-FFF2-40B4-BE49-F238E27FC236}">
                <a16:creationId xmlns:a16="http://schemas.microsoft.com/office/drawing/2014/main" xmlns="" id="{C82EBB41-6E18-479B-BFF3-55C61EE9BF2B}"/>
              </a:ext>
            </a:extLst>
          </p:cNvPr>
          <p:cNvSpPr>
            <a:spLocks noGrp="1"/>
          </p:cNvSpPr>
          <p:nvPr>
            <p:ph idx="1"/>
          </p:nvPr>
        </p:nvSpPr>
        <p:spPr/>
        <p:txBody>
          <a:bodyPr>
            <a:normAutofit fontScale="92500" lnSpcReduction="10000"/>
          </a:bodyPr>
          <a:lstStyle/>
          <a:p>
            <a:r>
              <a:rPr lang="en-US" dirty="0"/>
              <a:t>A plan’s star rating is determined by CMS. There are a number of factors used  to come up with a particular plan’s star rating. </a:t>
            </a:r>
            <a:endParaRPr lang="en-US" dirty="0" smtClean="0"/>
          </a:p>
          <a:p>
            <a:endParaRPr lang="en-US" dirty="0"/>
          </a:p>
          <a:p>
            <a:r>
              <a:rPr lang="en-US" dirty="0"/>
              <a:t>For plans that cover health services, there are </a:t>
            </a:r>
            <a:r>
              <a:rPr lang="en-US" u="sng" dirty="0"/>
              <a:t>five categories </a:t>
            </a:r>
            <a:r>
              <a:rPr lang="en-US" dirty="0"/>
              <a:t>for determining the rating</a:t>
            </a:r>
            <a:r>
              <a:rPr lang="en-US" dirty="0" smtClean="0"/>
              <a:t>.</a:t>
            </a:r>
          </a:p>
          <a:p>
            <a:endParaRPr lang="en-US" dirty="0"/>
          </a:p>
          <a:p>
            <a:r>
              <a:rPr lang="en-US" dirty="0"/>
              <a:t>For drug plans there are </a:t>
            </a:r>
            <a:r>
              <a:rPr lang="en-US" u="sng" dirty="0"/>
              <a:t>four categories</a:t>
            </a:r>
            <a:r>
              <a:rPr lang="en-US" dirty="0" smtClean="0"/>
              <a:t>.</a:t>
            </a:r>
          </a:p>
          <a:p>
            <a:endParaRPr lang="en-US" dirty="0"/>
          </a:p>
          <a:p>
            <a:r>
              <a:rPr lang="en-US" dirty="0"/>
              <a:t>The plan’s rating determines the amount reimbursed by the federal government to the plan sponsor. So the higher the rating a plan receives, the more money the carrier receives. Not coincidentally, the higher the star rating the better the benefits on the plan, especially in relation to cost sharing. </a:t>
            </a:r>
          </a:p>
          <a:p>
            <a:endParaRPr lang="en-US" dirty="0"/>
          </a:p>
          <a:p>
            <a:endParaRPr lang="en-US" dirty="0"/>
          </a:p>
        </p:txBody>
      </p:sp>
    </p:spTree>
    <p:extLst>
      <p:ext uri="{BB962C8B-B14F-4D97-AF65-F5344CB8AC3E}">
        <p14:creationId xmlns:p14="http://schemas.microsoft.com/office/powerpoint/2010/main" val="23673716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10627</TotalTime>
  <Words>2925</Words>
  <Application>Microsoft Office PowerPoint</Application>
  <PresentationFormat>Widescreen</PresentationFormat>
  <Paragraphs>296</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Trebuchet MS</vt:lpstr>
      <vt:lpstr>Wingdings 3</vt:lpstr>
      <vt:lpstr>Facet</vt:lpstr>
      <vt:lpstr>Unit 2</vt:lpstr>
      <vt:lpstr>Marketing Requirements and Other Regulations</vt:lpstr>
      <vt:lpstr>Marketing Requirements and Other Regulations</vt:lpstr>
      <vt:lpstr>Sales Events</vt:lpstr>
      <vt:lpstr>Permission to Contact (PTC)</vt:lpstr>
      <vt:lpstr>Check Point Question</vt:lpstr>
      <vt:lpstr>Scope of Appointment (SOA)</vt:lpstr>
      <vt:lpstr>CMS Approved Carrier Presentations</vt:lpstr>
      <vt:lpstr>Star Ratings</vt:lpstr>
      <vt:lpstr>Individual Appointments</vt:lpstr>
      <vt:lpstr>Tele Sales</vt:lpstr>
      <vt:lpstr>Tele Sales</vt:lpstr>
      <vt:lpstr>Check Point Question</vt:lpstr>
      <vt:lpstr>Cross Selling</vt:lpstr>
      <vt:lpstr>Activities in a Healthcare Setting</vt:lpstr>
      <vt:lpstr>Activities in a Healthcare Setting</vt:lpstr>
      <vt:lpstr> Special Guidance for Institutional Special Needs Plans (I-SNPs) Serving Long Term Care Facility Residents</vt:lpstr>
      <vt:lpstr>Educational Events</vt:lpstr>
      <vt:lpstr>Educational Events</vt:lpstr>
      <vt:lpstr>Check Point Question</vt:lpstr>
      <vt:lpstr>Unsolicited Contacts and Referrals</vt:lpstr>
      <vt:lpstr>Unsolicited Contacts and Referrals</vt:lpstr>
      <vt:lpstr>Marketing Requirements</vt:lpstr>
      <vt:lpstr>Marketing Requirements</vt:lpstr>
      <vt:lpstr>Marketing Requirements</vt:lpstr>
      <vt:lpstr>Marketing Requirements</vt:lpstr>
      <vt:lpstr>Check Point Question</vt:lpstr>
      <vt:lpstr>Marketing Plans with an Overall 5-Star Rating </vt:lpstr>
      <vt:lpstr>Websites and Social/Electronic Media </vt:lpstr>
      <vt:lpstr>Open Enrollment Period</vt:lpstr>
      <vt:lpstr>Annual Enrollment Period</vt:lpstr>
      <vt:lpstr>Initial Enrollment and Other SEP Marketing</vt:lpstr>
      <vt:lpstr>Open Enrollment Period for institutionalized in individuals (OEPI)</vt:lpstr>
      <vt:lpstr>Check Point Question</vt:lpstr>
      <vt:lpstr>Nominal Gifts</vt:lpstr>
      <vt:lpstr>Agent Requirements</vt:lpstr>
      <vt:lpstr>Plan Sponsor Oversite and Corrective Actions</vt:lpstr>
      <vt:lpstr>Plan Sponsor Oversite and Corrective Actions</vt:lpstr>
      <vt:lpstr>Plan Sponsor Oversight Responsibility and Agent Compensation</vt:lpstr>
      <vt:lpstr>Plan Sponsor Oversight Responsibility and Agent Compensation</vt:lpstr>
      <vt:lpstr>Check Point Question</vt:lpstr>
      <vt:lpstr>Agent Compensation</vt:lpstr>
      <vt:lpstr>Agent Compensation</vt:lpstr>
      <vt:lpstr>Agent Compensation</vt:lpstr>
      <vt:lpstr>Agent Compensation</vt:lpstr>
      <vt:lpstr>Check Point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themy</dc:creator>
  <cp:lastModifiedBy>William Howery</cp:lastModifiedBy>
  <cp:revision>35</cp:revision>
  <cp:lastPrinted>2020-02-06T16:53:49Z</cp:lastPrinted>
  <dcterms:created xsi:type="dcterms:W3CDTF">2019-08-04T19:22:47Z</dcterms:created>
  <dcterms:modified xsi:type="dcterms:W3CDTF">2020-02-06T19:59:25Z</dcterms:modified>
</cp:coreProperties>
</file>