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65" r:id="rId6"/>
    <p:sldId id="258" r:id="rId7"/>
    <p:sldId id="264" r:id="rId8"/>
    <p:sldId id="262" r:id="rId9"/>
    <p:sldId id="261" r:id="rId10"/>
    <p:sldId id="266" r:id="rId11"/>
    <p:sldId id="270" r:id="rId12"/>
    <p:sldId id="271" r:id="rId13"/>
    <p:sldId id="260" r:id="rId14"/>
    <p:sldId id="257" r:id="rId15"/>
    <p:sldId id="259" r:id="rId16"/>
    <p:sldId id="263" r:id="rId17"/>
    <p:sldId id="269" r:id="rId18"/>
    <p:sldId id="267" r:id="rId19"/>
    <p:sldId id="272" r:id="rId20"/>
    <p:sldId id="273" r:id="rId21"/>
    <p:sldId id="268" r:id="rId22"/>
    <p:sldId id="274" r:id="rId23"/>
    <p:sldId id="275" r:id="rId24"/>
    <p:sldId id="276" r:id="rId25"/>
    <p:sldId id="277" r:id="rId26"/>
    <p:sldId id="278" r:id="rId27"/>
    <p:sldId id="279" r:id="rId28"/>
    <p:sldId id="280" r:id="rId29"/>
    <p:sldId id="281" r:id="rId30"/>
    <p:sldId id="282" r:id="rId31"/>
    <p:sldId id="28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5EEBD6-FED2-4CE5-9047-138FF662A77D}" v="86" dt="2020-02-22T00:55:37.1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21" d="100"/>
          <a:sy n="121" d="100"/>
        </p:scale>
        <p:origin x="-9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B7624A-4EA2-426F-B1B5-539966C13F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E12B83BF-53F7-415F-AADD-171CDFBA8D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DFBB9B4F-38E6-4E38-BC45-71C19D916C21}"/>
              </a:ext>
            </a:extLst>
          </p:cNvPr>
          <p:cNvSpPr>
            <a:spLocks noGrp="1"/>
          </p:cNvSpPr>
          <p:nvPr>
            <p:ph type="dt" sz="half" idx="10"/>
          </p:nvPr>
        </p:nvSpPr>
        <p:spPr/>
        <p:txBody>
          <a:bodyPr/>
          <a:lstStyle/>
          <a:p>
            <a:fld id="{87D7767B-56E1-4CFB-8821-4FDC95237652}" type="datetimeFigureOut">
              <a:rPr lang="en-US" smtClean="0"/>
              <a:t>2/27/2020</a:t>
            </a:fld>
            <a:endParaRPr lang="en-US"/>
          </a:p>
        </p:txBody>
      </p:sp>
      <p:sp>
        <p:nvSpPr>
          <p:cNvPr id="5" name="Footer Placeholder 4">
            <a:extLst>
              <a:ext uri="{FF2B5EF4-FFF2-40B4-BE49-F238E27FC236}">
                <a16:creationId xmlns:a16="http://schemas.microsoft.com/office/drawing/2014/main" xmlns="" id="{10C4D69D-22DE-44F2-ABC5-5EFD16BAEA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78EE03F-95F5-425A-A84E-801AC324AB82}"/>
              </a:ext>
            </a:extLst>
          </p:cNvPr>
          <p:cNvSpPr>
            <a:spLocks noGrp="1"/>
          </p:cNvSpPr>
          <p:nvPr>
            <p:ph type="sldNum" sz="quarter" idx="12"/>
          </p:nvPr>
        </p:nvSpPr>
        <p:spPr/>
        <p:txBody>
          <a:bodyPr/>
          <a:lstStyle/>
          <a:p>
            <a:fld id="{E8289A3A-9DEC-4CBC-816F-1869D49A48F5}" type="slidenum">
              <a:rPr lang="en-US" smtClean="0"/>
              <a:t>‹#›</a:t>
            </a:fld>
            <a:endParaRPr lang="en-US"/>
          </a:p>
        </p:txBody>
      </p:sp>
    </p:spTree>
    <p:extLst>
      <p:ext uri="{BB962C8B-B14F-4D97-AF65-F5344CB8AC3E}">
        <p14:creationId xmlns:p14="http://schemas.microsoft.com/office/powerpoint/2010/main" val="4081692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E1C9F7-FA14-4267-A409-C3DBDA459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D84EB24E-4CC5-4BC1-AB87-DD2DE4D1EE2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805C3FC-D572-40DA-90F5-4E34B5FFB042}"/>
              </a:ext>
            </a:extLst>
          </p:cNvPr>
          <p:cNvSpPr>
            <a:spLocks noGrp="1"/>
          </p:cNvSpPr>
          <p:nvPr>
            <p:ph type="dt" sz="half" idx="10"/>
          </p:nvPr>
        </p:nvSpPr>
        <p:spPr/>
        <p:txBody>
          <a:bodyPr/>
          <a:lstStyle/>
          <a:p>
            <a:fld id="{87D7767B-56E1-4CFB-8821-4FDC95237652}" type="datetimeFigureOut">
              <a:rPr lang="en-US" smtClean="0"/>
              <a:t>2/27/2020</a:t>
            </a:fld>
            <a:endParaRPr lang="en-US"/>
          </a:p>
        </p:txBody>
      </p:sp>
      <p:sp>
        <p:nvSpPr>
          <p:cNvPr id="5" name="Footer Placeholder 4">
            <a:extLst>
              <a:ext uri="{FF2B5EF4-FFF2-40B4-BE49-F238E27FC236}">
                <a16:creationId xmlns:a16="http://schemas.microsoft.com/office/drawing/2014/main" xmlns="" id="{58CBBC00-2F78-4BD2-9FB2-3EAA26091A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A2B6038-CB67-4119-B479-EAD09F185018}"/>
              </a:ext>
            </a:extLst>
          </p:cNvPr>
          <p:cNvSpPr>
            <a:spLocks noGrp="1"/>
          </p:cNvSpPr>
          <p:nvPr>
            <p:ph type="sldNum" sz="quarter" idx="12"/>
          </p:nvPr>
        </p:nvSpPr>
        <p:spPr/>
        <p:txBody>
          <a:bodyPr/>
          <a:lstStyle/>
          <a:p>
            <a:fld id="{E8289A3A-9DEC-4CBC-816F-1869D49A48F5}" type="slidenum">
              <a:rPr lang="en-US" smtClean="0"/>
              <a:t>‹#›</a:t>
            </a:fld>
            <a:endParaRPr lang="en-US"/>
          </a:p>
        </p:txBody>
      </p:sp>
    </p:spTree>
    <p:extLst>
      <p:ext uri="{BB962C8B-B14F-4D97-AF65-F5344CB8AC3E}">
        <p14:creationId xmlns:p14="http://schemas.microsoft.com/office/powerpoint/2010/main" val="3474731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13F70184-7660-4FBC-A138-A7882508579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A5FD9051-7D67-425D-A510-C6BC2C17FD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5F6D05B-7210-45CD-AB95-E9C581E69D43}"/>
              </a:ext>
            </a:extLst>
          </p:cNvPr>
          <p:cNvSpPr>
            <a:spLocks noGrp="1"/>
          </p:cNvSpPr>
          <p:nvPr>
            <p:ph type="dt" sz="half" idx="10"/>
          </p:nvPr>
        </p:nvSpPr>
        <p:spPr/>
        <p:txBody>
          <a:bodyPr/>
          <a:lstStyle/>
          <a:p>
            <a:fld id="{87D7767B-56E1-4CFB-8821-4FDC95237652}" type="datetimeFigureOut">
              <a:rPr lang="en-US" smtClean="0"/>
              <a:t>2/27/2020</a:t>
            </a:fld>
            <a:endParaRPr lang="en-US"/>
          </a:p>
        </p:txBody>
      </p:sp>
      <p:sp>
        <p:nvSpPr>
          <p:cNvPr id="5" name="Footer Placeholder 4">
            <a:extLst>
              <a:ext uri="{FF2B5EF4-FFF2-40B4-BE49-F238E27FC236}">
                <a16:creationId xmlns:a16="http://schemas.microsoft.com/office/drawing/2014/main" xmlns="" id="{620CB2F2-A8FD-4206-8543-C02B6264BC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3CA630D-E6C9-44C6-A28C-911210552E62}"/>
              </a:ext>
            </a:extLst>
          </p:cNvPr>
          <p:cNvSpPr>
            <a:spLocks noGrp="1"/>
          </p:cNvSpPr>
          <p:nvPr>
            <p:ph type="sldNum" sz="quarter" idx="12"/>
          </p:nvPr>
        </p:nvSpPr>
        <p:spPr/>
        <p:txBody>
          <a:bodyPr/>
          <a:lstStyle/>
          <a:p>
            <a:fld id="{E8289A3A-9DEC-4CBC-816F-1869D49A48F5}" type="slidenum">
              <a:rPr lang="en-US" smtClean="0"/>
              <a:t>‹#›</a:t>
            </a:fld>
            <a:endParaRPr lang="en-US"/>
          </a:p>
        </p:txBody>
      </p:sp>
    </p:spTree>
    <p:extLst>
      <p:ext uri="{BB962C8B-B14F-4D97-AF65-F5344CB8AC3E}">
        <p14:creationId xmlns:p14="http://schemas.microsoft.com/office/powerpoint/2010/main" val="15693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20C0C2-EE01-4EFD-B159-4DFBDDAB31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D8093458-6F51-4436-9B0F-6634AA42F8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5974475-7F49-4828-9C7E-C660CBB67596}"/>
              </a:ext>
            </a:extLst>
          </p:cNvPr>
          <p:cNvSpPr>
            <a:spLocks noGrp="1"/>
          </p:cNvSpPr>
          <p:nvPr>
            <p:ph type="dt" sz="half" idx="10"/>
          </p:nvPr>
        </p:nvSpPr>
        <p:spPr/>
        <p:txBody>
          <a:bodyPr/>
          <a:lstStyle/>
          <a:p>
            <a:fld id="{87D7767B-56E1-4CFB-8821-4FDC95237652}" type="datetimeFigureOut">
              <a:rPr lang="en-US" smtClean="0"/>
              <a:t>2/27/2020</a:t>
            </a:fld>
            <a:endParaRPr lang="en-US"/>
          </a:p>
        </p:txBody>
      </p:sp>
      <p:sp>
        <p:nvSpPr>
          <p:cNvPr id="5" name="Footer Placeholder 4">
            <a:extLst>
              <a:ext uri="{FF2B5EF4-FFF2-40B4-BE49-F238E27FC236}">
                <a16:creationId xmlns:a16="http://schemas.microsoft.com/office/drawing/2014/main" xmlns="" id="{25BE0EA7-152C-4915-A1F7-CEA524B53D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076FCA7-BC43-4AEB-BD54-43A9C137E0E2}"/>
              </a:ext>
            </a:extLst>
          </p:cNvPr>
          <p:cNvSpPr>
            <a:spLocks noGrp="1"/>
          </p:cNvSpPr>
          <p:nvPr>
            <p:ph type="sldNum" sz="quarter" idx="12"/>
          </p:nvPr>
        </p:nvSpPr>
        <p:spPr/>
        <p:txBody>
          <a:bodyPr/>
          <a:lstStyle/>
          <a:p>
            <a:fld id="{E8289A3A-9DEC-4CBC-816F-1869D49A48F5}" type="slidenum">
              <a:rPr lang="en-US" smtClean="0"/>
              <a:t>‹#›</a:t>
            </a:fld>
            <a:endParaRPr lang="en-US"/>
          </a:p>
        </p:txBody>
      </p:sp>
    </p:spTree>
    <p:extLst>
      <p:ext uri="{BB962C8B-B14F-4D97-AF65-F5344CB8AC3E}">
        <p14:creationId xmlns:p14="http://schemas.microsoft.com/office/powerpoint/2010/main" val="1011943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EB430A-9DD5-4057-BC8D-5C711E22ED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34837D32-ED39-46F7-8328-95BFB71B87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63C549E9-034E-4A57-9F67-F910D99B07DE}"/>
              </a:ext>
            </a:extLst>
          </p:cNvPr>
          <p:cNvSpPr>
            <a:spLocks noGrp="1"/>
          </p:cNvSpPr>
          <p:nvPr>
            <p:ph type="dt" sz="half" idx="10"/>
          </p:nvPr>
        </p:nvSpPr>
        <p:spPr/>
        <p:txBody>
          <a:bodyPr/>
          <a:lstStyle/>
          <a:p>
            <a:fld id="{87D7767B-56E1-4CFB-8821-4FDC95237652}" type="datetimeFigureOut">
              <a:rPr lang="en-US" smtClean="0"/>
              <a:t>2/27/2020</a:t>
            </a:fld>
            <a:endParaRPr lang="en-US"/>
          </a:p>
        </p:txBody>
      </p:sp>
      <p:sp>
        <p:nvSpPr>
          <p:cNvPr id="5" name="Footer Placeholder 4">
            <a:extLst>
              <a:ext uri="{FF2B5EF4-FFF2-40B4-BE49-F238E27FC236}">
                <a16:creationId xmlns:a16="http://schemas.microsoft.com/office/drawing/2014/main" xmlns="" id="{85029508-14AA-4849-960E-323745008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F350DB7-CF16-4341-BBD3-51B85C327E4F}"/>
              </a:ext>
            </a:extLst>
          </p:cNvPr>
          <p:cNvSpPr>
            <a:spLocks noGrp="1"/>
          </p:cNvSpPr>
          <p:nvPr>
            <p:ph type="sldNum" sz="quarter" idx="12"/>
          </p:nvPr>
        </p:nvSpPr>
        <p:spPr/>
        <p:txBody>
          <a:bodyPr/>
          <a:lstStyle/>
          <a:p>
            <a:fld id="{E8289A3A-9DEC-4CBC-816F-1869D49A48F5}" type="slidenum">
              <a:rPr lang="en-US" smtClean="0"/>
              <a:t>‹#›</a:t>
            </a:fld>
            <a:endParaRPr lang="en-US"/>
          </a:p>
        </p:txBody>
      </p:sp>
    </p:spTree>
    <p:extLst>
      <p:ext uri="{BB962C8B-B14F-4D97-AF65-F5344CB8AC3E}">
        <p14:creationId xmlns:p14="http://schemas.microsoft.com/office/powerpoint/2010/main" val="2279417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F869B7-167B-4DD4-9C3D-5DA7B6E9A1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8645B822-BA9E-4EFE-87F1-82C1BC6C1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2C499702-345F-42C1-BFC1-F6D74C7427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5D4D0868-F90F-427A-AFF1-C0B6BC5FC67F}"/>
              </a:ext>
            </a:extLst>
          </p:cNvPr>
          <p:cNvSpPr>
            <a:spLocks noGrp="1"/>
          </p:cNvSpPr>
          <p:nvPr>
            <p:ph type="dt" sz="half" idx="10"/>
          </p:nvPr>
        </p:nvSpPr>
        <p:spPr/>
        <p:txBody>
          <a:bodyPr/>
          <a:lstStyle/>
          <a:p>
            <a:fld id="{87D7767B-56E1-4CFB-8821-4FDC95237652}" type="datetimeFigureOut">
              <a:rPr lang="en-US" smtClean="0"/>
              <a:t>2/27/2020</a:t>
            </a:fld>
            <a:endParaRPr lang="en-US"/>
          </a:p>
        </p:txBody>
      </p:sp>
      <p:sp>
        <p:nvSpPr>
          <p:cNvPr id="6" name="Footer Placeholder 5">
            <a:extLst>
              <a:ext uri="{FF2B5EF4-FFF2-40B4-BE49-F238E27FC236}">
                <a16:creationId xmlns:a16="http://schemas.microsoft.com/office/drawing/2014/main" xmlns="" id="{A68935FA-F525-41A7-B269-E548AEBA04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9D0AEA9-5B08-4AAE-9F18-9BDA5802591D}"/>
              </a:ext>
            </a:extLst>
          </p:cNvPr>
          <p:cNvSpPr>
            <a:spLocks noGrp="1"/>
          </p:cNvSpPr>
          <p:nvPr>
            <p:ph type="sldNum" sz="quarter" idx="12"/>
          </p:nvPr>
        </p:nvSpPr>
        <p:spPr/>
        <p:txBody>
          <a:bodyPr/>
          <a:lstStyle/>
          <a:p>
            <a:fld id="{E8289A3A-9DEC-4CBC-816F-1869D49A48F5}" type="slidenum">
              <a:rPr lang="en-US" smtClean="0"/>
              <a:t>‹#›</a:t>
            </a:fld>
            <a:endParaRPr lang="en-US"/>
          </a:p>
        </p:txBody>
      </p:sp>
    </p:spTree>
    <p:extLst>
      <p:ext uri="{BB962C8B-B14F-4D97-AF65-F5344CB8AC3E}">
        <p14:creationId xmlns:p14="http://schemas.microsoft.com/office/powerpoint/2010/main" val="1731803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3D2E7B-7ED7-49BE-B67D-C7C49D455DD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2E0D02DC-3834-4F8C-AD71-AD2445879F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68FDEC26-DFD9-41F9-BE71-955730005B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16FE6757-1E31-4234-B20A-73BA1BD7E2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BD64046A-B2D2-4ADA-ADC2-497F198E36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7E382148-7784-43A8-A352-357A6057B75A}"/>
              </a:ext>
            </a:extLst>
          </p:cNvPr>
          <p:cNvSpPr>
            <a:spLocks noGrp="1"/>
          </p:cNvSpPr>
          <p:nvPr>
            <p:ph type="dt" sz="half" idx="10"/>
          </p:nvPr>
        </p:nvSpPr>
        <p:spPr/>
        <p:txBody>
          <a:bodyPr/>
          <a:lstStyle/>
          <a:p>
            <a:fld id="{87D7767B-56E1-4CFB-8821-4FDC95237652}" type="datetimeFigureOut">
              <a:rPr lang="en-US" smtClean="0"/>
              <a:t>2/27/2020</a:t>
            </a:fld>
            <a:endParaRPr lang="en-US"/>
          </a:p>
        </p:txBody>
      </p:sp>
      <p:sp>
        <p:nvSpPr>
          <p:cNvPr id="8" name="Footer Placeholder 7">
            <a:extLst>
              <a:ext uri="{FF2B5EF4-FFF2-40B4-BE49-F238E27FC236}">
                <a16:creationId xmlns:a16="http://schemas.microsoft.com/office/drawing/2014/main" xmlns="" id="{1A5C40A9-DB07-4B20-B36F-D946E3947E4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BEE8419A-5DDF-455C-BDCC-08633A6AB0AD}"/>
              </a:ext>
            </a:extLst>
          </p:cNvPr>
          <p:cNvSpPr>
            <a:spLocks noGrp="1"/>
          </p:cNvSpPr>
          <p:nvPr>
            <p:ph type="sldNum" sz="quarter" idx="12"/>
          </p:nvPr>
        </p:nvSpPr>
        <p:spPr/>
        <p:txBody>
          <a:bodyPr/>
          <a:lstStyle/>
          <a:p>
            <a:fld id="{E8289A3A-9DEC-4CBC-816F-1869D49A48F5}" type="slidenum">
              <a:rPr lang="en-US" smtClean="0"/>
              <a:t>‹#›</a:t>
            </a:fld>
            <a:endParaRPr lang="en-US"/>
          </a:p>
        </p:txBody>
      </p:sp>
    </p:spTree>
    <p:extLst>
      <p:ext uri="{BB962C8B-B14F-4D97-AF65-F5344CB8AC3E}">
        <p14:creationId xmlns:p14="http://schemas.microsoft.com/office/powerpoint/2010/main" val="552565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5D69F7-B4BB-48E2-B36B-672D5828F6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93500A9D-917D-45D5-80AE-54CD6CC1277A}"/>
              </a:ext>
            </a:extLst>
          </p:cNvPr>
          <p:cNvSpPr>
            <a:spLocks noGrp="1"/>
          </p:cNvSpPr>
          <p:nvPr>
            <p:ph type="dt" sz="half" idx="10"/>
          </p:nvPr>
        </p:nvSpPr>
        <p:spPr/>
        <p:txBody>
          <a:bodyPr/>
          <a:lstStyle/>
          <a:p>
            <a:fld id="{87D7767B-56E1-4CFB-8821-4FDC95237652}" type="datetimeFigureOut">
              <a:rPr lang="en-US" smtClean="0"/>
              <a:t>2/27/2020</a:t>
            </a:fld>
            <a:endParaRPr lang="en-US"/>
          </a:p>
        </p:txBody>
      </p:sp>
      <p:sp>
        <p:nvSpPr>
          <p:cNvPr id="4" name="Footer Placeholder 3">
            <a:extLst>
              <a:ext uri="{FF2B5EF4-FFF2-40B4-BE49-F238E27FC236}">
                <a16:creationId xmlns:a16="http://schemas.microsoft.com/office/drawing/2014/main" xmlns="" id="{2D499C3B-8C57-4F39-933A-E6FFBB9508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0053815F-290A-43A6-90F3-B5D9F95E1E38}"/>
              </a:ext>
            </a:extLst>
          </p:cNvPr>
          <p:cNvSpPr>
            <a:spLocks noGrp="1"/>
          </p:cNvSpPr>
          <p:nvPr>
            <p:ph type="sldNum" sz="quarter" idx="12"/>
          </p:nvPr>
        </p:nvSpPr>
        <p:spPr/>
        <p:txBody>
          <a:bodyPr/>
          <a:lstStyle/>
          <a:p>
            <a:fld id="{E8289A3A-9DEC-4CBC-816F-1869D49A48F5}" type="slidenum">
              <a:rPr lang="en-US" smtClean="0"/>
              <a:t>‹#›</a:t>
            </a:fld>
            <a:endParaRPr lang="en-US"/>
          </a:p>
        </p:txBody>
      </p:sp>
    </p:spTree>
    <p:extLst>
      <p:ext uri="{BB962C8B-B14F-4D97-AF65-F5344CB8AC3E}">
        <p14:creationId xmlns:p14="http://schemas.microsoft.com/office/powerpoint/2010/main" val="3790518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D66832FE-67B7-4B31-A6FC-82434E331A3C}"/>
              </a:ext>
            </a:extLst>
          </p:cNvPr>
          <p:cNvSpPr>
            <a:spLocks noGrp="1"/>
          </p:cNvSpPr>
          <p:nvPr>
            <p:ph type="dt" sz="half" idx="10"/>
          </p:nvPr>
        </p:nvSpPr>
        <p:spPr/>
        <p:txBody>
          <a:bodyPr/>
          <a:lstStyle/>
          <a:p>
            <a:fld id="{87D7767B-56E1-4CFB-8821-4FDC95237652}" type="datetimeFigureOut">
              <a:rPr lang="en-US" smtClean="0"/>
              <a:t>2/27/2020</a:t>
            </a:fld>
            <a:endParaRPr lang="en-US"/>
          </a:p>
        </p:txBody>
      </p:sp>
      <p:sp>
        <p:nvSpPr>
          <p:cNvPr id="3" name="Footer Placeholder 2">
            <a:extLst>
              <a:ext uri="{FF2B5EF4-FFF2-40B4-BE49-F238E27FC236}">
                <a16:creationId xmlns:a16="http://schemas.microsoft.com/office/drawing/2014/main" xmlns="" id="{8246A67C-4824-4E24-A2F1-7262A7EDD3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06C9A224-5491-43AD-81FB-01F53CEC4FFC}"/>
              </a:ext>
            </a:extLst>
          </p:cNvPr>
          <p:cNvSpPr>
            <a:spLocks noGrp="1"/>
          </p:cNvSpPr>
          <p:nvPr>
            <p:ph type="sldNum" sz="quarter" idx="12"/>
          </p:nvPr>
        </p:nvSpPr>
        <p:spPr/>
        <p:txBody>
          <a:bodyPr/>
          <a:lstStyle/>
          <a:p>
            <a:fld id="{E8289A3A-9DEC-4CBC-816F-1869D49A48F5}" type="slidenum">
              <a:rPr lang="en-US" smtClean="0"/>
              <a:t>‹#›</a:t>
            </a:fld>
            <a:endParaRPr lang="en-US"/>
          </a:p>
        </p:txBody>
      </p:sp>
    </p:spTree>
    <p:extLst>
      <p:ext uri="{BB962C8B-B14F-4D97-AF65-F5344CB8AC3E}">
        <p14:creationId xmlns:p14="http://schemas.microsoft.com/office/powerpoint/2010/main" val="3549418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54F5F8-89AE-4E1D-974E-E30C0D84AA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79F44A71-E7CE-4FC2-A935-EB95EEA75A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8A4D576F-AC54-4C42-88AC-F7822E78F9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003D142-F16C-49C3-BDCE-13C32E56A371}"/>
              </a:ext>
            </a:extLst>
          </p:cNvPr>
          <p:cNvSpPr>
            <a:spLocks noGrp="1"/>
          </p:cNvSpPr>
          <p:nvPr>
            <p:ph type="dt" sz="half" idx="10"/>
          </p:nvPr>
        </p:nvSpPr>
        <p:spPr/>
        <p:txBody>
          <a:bodyPr/>
          <a:lstStyle/>
          <a:p>
            <a:fld id="{87D7767B-56E1-4CFB-8821-4FDC95237652}" type="datetimeFigureOut">
              <a:rPr lang="en-US" smtClean="0"/>
              <a:t>2/27/2020</a:t>
            </a:fld>
            <a:endParaRPr lang="en-US"/>
          </a:p>
        </p:txBody>
      </p:sp>
      <p:sp>
        <p:nvSpPr>
          <p:cNvPr id="6" name="Footer Placeholder 5">
            <a:extLst>
              <a:ext uri="{FF2B5EF4-FFF2-40B4-BE49-F238E27FC236}">
                <a16:creationId xmlns:a16="http://schemas.microsoft.com/office/drawing/2014/main" xmlns="" id="{00C45EC7-1A4D-4875-8779-D8DA0C02A4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EB9E463-C181-4DE3-8E32-9AC9A9726021}"/>
              </a:ext>
            </a:extLst>
          </p:cNvPr>
          <p:cNvSpPr>
            <a:spLocks noGrp="1"/>
          </p:cNvSpPr>
          <p:nvPr>
            <p:ph type="sldNum" sz="quarter" idx="12"/>
          </p:nvPr>
        </p:nvSpPr>
        <p:spPr/>
        <p:txBody>
          <a:bodyPr/>
          <a:lstStyle/>
          <a:p>
            <a:fld id="{E8289A3A-9DEC-4CBC-816F-1869D49A48F5}" type="slidenum">
              <a:rPr lang="en-US" smtClean="0"/>
              <a:t>‹#›</a:t>
            </a:fld>
            <a:endParaRPr lang="en-US"/>
          </a:p>
        </p:txBody>
      </p:sp>
    </p:spTree>
    <p:extLst>
      <p:ext uri="{BB962C8B-B14F-4D97-AF65-F5344CB8AC3E}">
        <p14:creationId xmlns:p14="http://schemas.microsoft.com/office/powerpoint/2010/main" val="1427334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5C4D4B-4809-4606-91D7-9D9DACA152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C1B3CE97-A71C-4149-8749-6626676592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026DFEE8-A8B5-4259-81B0-167DAA8C34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B3ECE8A5-7E44-4B5C-99D8-21FAA089FEC5}"/>
              </a:ext>
            </a:extLst>
          </p:cNvPr>
          <p:cNvSpPr>
            <a:spLocks noGrp="1"/>
          </p:cNvSpPr>
          <p:nvPr>
            <p:ph type="dt" sz="half" idx="10"/>
          </p:nvPr>
        </p:nvSpPr>
        <p:spPr/>
        <p:txBody>
          <a:bodyPr/>
          <a:lstStyle/>
          <a:p>
            <a:fld id="{87D7767B-56E1-4CFB-8821-4FDC95237652}" type="datetimeFigureOut">
              <a:rPr lang="en-US" smtClean="0"/>
              <a:t>2/27/2020</a:t>
            </a:fld>
            <a:endParaRPr lang="en-US"/>
          </a:p>
        </p:txBody>
      </p:sp>
      <p:sp>
        <p:nvSpPr>
          <p:cNvPr id="6" name="Footer Placeholder 5">
            <a:extLst>
              <a:ext uri="{FF2B5EF4-FFF2-40B4-BE49-F238E27FC236}">
                <a16:creationId xmlns:a16="http://schemas.microsoft.com/office/drawing/2014/main" xmlns="" id="{2DC9FC53-A3A6-409C-99D6-0D6C35BCF6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AB0EACF-02C3-4AD3-B8D8-9191D8B17822}"/>
              </a:ext>
            </a:extLst>
          </p:cNvPr>
          <p:cNvSpPr>
            <a:spLocks noGrp="1"/>
          </p:cNvSpPr>
          <p:nvPr>
            <p:ph type="sldNum" sz="quarter" idx="12"/>
          </p:nvPr>
        </p:nvSpPr>
        <p:spPr/>
        <p:txBody>
          <a:bodyPr/>
          <a:lstStyle/>
          <a:p>
            <a:fld id="{E8289A3A-9DEC-4CBC-816F-1869D49A48F5}" type="slidenum">
              <a:rPr lang="en-US" smtClean="0"/>
              <a:t>‹#›</a:t>
            </a:fld>
            <a:endParaRPr lang="en-US"/>
          </a:p>
        </p:txBody>
      </p:sp>
    </p:spTree>
    <p:extLst>
      <p:ext uri="{BB962C8B-B14F-4D97-AF65-F5344CB8AC3E}">
        <p14:creationId xmlns:p14="http://schemas.microsoft.com/office/powerpoint/2010/main" val="628653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D665086B-CE88-48A0-9353-C335367497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1CEF6FEC-614F-4532-82C6-40A0264CE1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B6A9A53-1214-4996-A6FF-5DA11B2356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D7767B-56E1-4CFB-8821-4FDC95237652}" type="datetimeFigureOut">
              <a:rPr lang="en-US" smtClean="0"/>
              <a:t>2/27/2020</a:t>
            </a:fld>
            <a:endParaRPr lang="en-US"/>
          </a:p>
        </p:txBody>
      </p:sp>
      <p:sp>
        <p:nvSpPr>
          <p:cNvPr id="5" name="Footer Placeholder 4">
            <a:extLst>
              <a:ext uri="{FF2B5EF4-FFF2-40B4-BE49-F238E27FC236}">
                <a16:creationId xmlns:a16="http://schemas.microsoft.com/office/drawing/2014/main" xmlns="" id="{B030CAB3-F616-4621-BDAF-0789308306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9470F050-E368-453D-A517-04E6E9F74F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289A3A-9DEC-4CBC-816F-1869D49A48F5}" type="slidenum">
              <a:rPr lang="en-US" smtClean="0"/>
              <a:t>‹#›</a:t>
            </a:fld>
            <a:endParaRPr lang="en-US"/>
          </a:p>
        </p:txBody>
      </p:sp>
    </p:spTree>
    <p:extLst>
      <p:ext uri="{BB962C8B-B14F-4D97-AF65-F5344CB8AC3E}">
        <p14:creationId xmlns:p14="http://schemas.microsoft.com/office/powerpoint/2010/main" val="16478022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mailto:chapters@nahu.or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nahu.org/resources/awards/chapter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nahu.org/resources/awards/chapter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www.nahu.org/members/lprt/application/single.cfm"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www.nahu.org/"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nahu.org/resources/chapter-leadership-resources/guidebook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mailto:chapters@nahu.or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6519C6-6A14-4DDA-A8F8-EB3771B122FA}"/>
              </a:ext>
            </a:extLst>
          </p:cNvPr>
          <p:cNvSpPr>
            <a:spLocks noGrp="1"/>
          </p:cNvSpPr>
          <p:nvPr>
            <p:ph type="ctrTitle"/>
          </p:nvPr>
        </p:nvSpPr>
        <p:spPr/>
        <p:txBody>
          <a:bodyPr/>
          <a:lstStyle/>
          <a:p>
            <a:r>
              <a:rPr lang="en-US" dirty="0"/>
              <a:t>NAHU Chapter Basics</a:t>
            </a:r>
            <a:br>
              <a:rPr lang="en-US" dirty="0"/>
            </a:br>
            <a:r>
              <a:rPr lang="en-US" dirty="0"/>
              <a:t>		</a:t>
            </a:r>
          </a:p>
        </p:txBody>
      </p:sp>
      <p:sp>
        <p:nvSpPr>
          <p:cNvPr id="3" name="Subtitle 2">
            <a:extLst>
              <a:ext uri="{FF2B5EF4-FFF2-40B4-BE49-F238E27FC236}">
                <a16:creationId xmlns:a16="http://schemas.microsoft.com/office/drawing/2014/main" xmlns="" id="{E09C4D29-DB39-429C-A7C6-021D8FD848FE}"/>
              </a:ext>
            </a:extLst>
          </p:cNvPr>
          <p:cNvSpPr>
            <a:spLocks noGrp="1"/>
          </p:cNvSpPr>
          <p:nvPr>
            <p:ph type="subTitle" idx="1"/>
          </p:nvPr>
        </p:nvSpPr>
        <p:spPr/>
        <p:txBody>
          <a:bodyPr/>
          <a:lstStyle/>
          <a:p>
            <a:r>
              <a:rPr lang="en-US" dirty="0"/>
              <a:t>Keith Wallace</a:t>
            </a:r>
          </a:p>
          <a:p>
            <a:r>
              <a:rPr lang="en-US" dirty="0"/>
              <a:t>CLD Vice Chair</a:t>
            </a:r>
          </a:p>
          <a:p>
            <a:r>
              <a:rPr lang="en-US" dirty="0"/>
              <a:t>Seattle Washington </a:t>
            </a:r>
          </a:p>
        </p:txBody>
      </p:sp>
    </p:spTree>
    <p:extLst>
      <p:ext uri="{BB962C8B-B14F-4D97-AF65-F5344CB8AC3E}">
        <p14:creationId xmlns:p14="http://schemas.microsoft.com/office/powerpoint/2010/main" val="2457645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9C20CC-17B3-4A26-902F-F68CE75F309C}"/>
              </a:ext>
            </a:extLst>
          </p:cNvPr>
          <p:cNvSpPr>
            <a:spLocks noGrp="1"/>
          </p:cNvSpPr>
          <p:nvPr>
            <p:ph type="title"/>
          </p:nvPr>
        </p:nvSpPr>
        <p:spPr/>
        <p:txBody>
          <a:bodyPr/>
          <a:lstStyle/>
          <a:p>
            <a:pPr algn="ctr"/>
            <a:r>
              <a:rPr lang="en-US" dirty="0"/>
              <a:t>Chapter Bylaws	</a:t>
            </a:r>
          </a:p>
        </p:txBody>
      </p:sp>
      <p:sp>
        <p:nvSpPr>
          <p:cNvPr id="3" name="Content Placeholder 2">
            <a:extLst>
              <a:ext uri="{FF2B5EF4-FFF2-40B4-BE49-F238E27FC236}">
                <a16:creationId xmlns:a16="http://schemas.microsoft.com/office/drawing/2014/main" xmlns="" id="{ED25B7BD-F850-4BE4-A521-1E2C5B68C623}"/>
              </a:ext>
            </a:extLst>
          </p:cNvPr>
          <p:cNvSpPr>
            <a:spLocks noGrp="1"/>
          </p:cNvSpPr>
          <p:nvPr>
            <p:ph idx="1"/>
          </p:nvPr>
        </p:nvSpPr>
        <p:spPr/>
        <p:txBody>
          <a:bodyPr/>
          <a:lstStyle/>
          <a:p>
            <a:r>
              <a:rPr lang="en-US" dirty="0"/>
              <a:t>Your chapter has adopted bylaws, which determine how your chapter is to be governed. It is important to give each member of your board, and all committee chairs, a copy of the current bylaws when they begin their term in office. If the bylaws are more than five years old you may want to consider asking the national office to review them. Send your request to </a:t>
            </a:r>
            <a:r>
              <a:rPr lang="en-US" dirty="0">
                <a:hlinkClick r:id="rId2"/>
              </a:rPr>
              <a:t>chapters@nahu.org</a:t>
            </a:r>
            <a:endParaRPr lang="en-US" dirty="0"/>
          </a:p>
          <a:p>
            <a:endParaRPr lang="en-US" dirty="0"/>
          </a:p>
          <a:p>
            <a:r>
              <a:rPr lang="en-US" dirty="0"/>
              <a:t>New board members should always read the Bylaws before starting their term</a:t>
            </a:r>
          </a:p>
          <a:p>
            <a:endParaRPr lang="en-US" dirty="0"/>
          </a:p>
        </p:txBody>
      </p:sp>
    </p:spTree>
    <p:extLst>
      <p:ext uri="{BB962C8B-B14F-4D97-AF65-F5344CB8AC3E}">
        <p14:creationId xmlns:p14="http://schemas.microsoft.com/office/powerpoint/2010/main" val="2375412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E38EC7-6DCA-4C22-BB77-E011FDFB9F04}"/>
              </a:ext>
            </a:extLst>
          </p:cNvPr>
          <p:cNvSpPr>
            <a:spLocks noGrp="1"/>
          </p:cNvSpPr>
          <p:nvPr>
            <p:ph type="title"/>
          </p:nvPr>
        </p:nvSpPr>
        <p:spPr/>
        <p:txBody>
          <a:bodyPr/>
          <a:lstStyle/>
          <a:p>
            <a:pPr algn="ctr"/>
            <a:r>
              <a:rPr lang="en-US" dirty="0"/>
              <a:t>Board meetings: Helpful Hints</a:t>
            </a:r>
          </a:p>
        </p:txBody>
      </p:sp>
      <p:sp>
        <p:nvSpPr>
          <p:cNvPr id="3" name="Content Placeholder 2">
            <a:extLst>
              <a:ext uri="{FF2B5EF4-FFF2-40B4-BE49-F238E27FC236}">
                <a16:creationId xmlns:a16="http://schemas.microsoft.com/office/drawing/2014/main" xmlns="" id="{14A299DC-334C-4A98-85EA-2CA891B59FAC}"/>
              </a:ext>
            </a:extLst>
          </p:cNvPr>
          <p:cNvSpPr>
            <a:spLocks noGrp="1"/>
          </p:cNvSpPr>
          <p:nvPr>
            <p:ph idx="1"/>
          </p:nvPr>
        </p:nvSpPr>
        <p:spPr/>
        <p:txBody>
          <a:bodyPr/>
          <a:lstStyle/>
          <a:p>
            <a:r>
              <a:rPr lang="en-US" dirty="0"/>
              <a:t>Advise Board members well in advance of the meeting date(s)</a:t>
            </a:r>
          </a:p>
          <a:p>
            <a:r>
              <a:rPr lang="en-US" dirty="0"/>
              <a:t>Best to have the meeting at the same time each month</a:t>
            </a:r>
          </a:p>
          <a:p>
            <a:r>
              <a:rPr lang="en-US" dirty="0"/>
              <a:t>Some chapters have a provision that if a member misses a certain amount of meetings, they are dropped from the Board – discuss!</a:t>
            </a:r>
          </a:p>
          <a:p>
            <a:r>
              <a:rPr lang="en-US" dirty="0"/>
              <a:t>Start meetings on time and end them on time</a:t>
            </a:r>
          </a:p>
          <a:p>
            <a:r>
              <a:rPr lang="en-US" dirty="0"/>
              <a:t>Trivial and disorganized meetings discourage board members and should be avoided at all costs!</a:t>
            </a:r>
          </a:p>
          <a:p>
            <a:r>
              <a:rPr lang="en-US" dirty="0"/>
              <a:t>Advise committee chairs that reports will be expected each month</a:t>
            </a:r>
          </a:p>
          <a:p>
            <a:endParaRPr lang="en-US" dirty="0"/>
          </a:p>
          <a:p>
            <a:endParaRPr lang="en-US" dirty="0"/>
          </a:p>
        </p:txBody>
      </p:sp>
    </p:spTree>
    <p:extLst>
      <p:ext uri="{BB962C8B-B14F-4D97-AF65-F5344CB8AC3E}">
        <p14:creationId xmlns:p14="http://schemas.microsoft.com/office/powerpoint/2010/main" val="687287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10EDAC-118E-495B-94AF-23712E97CDBF}"/>
              </a:ext>
            </a:extLst>
          </p:cNvPr>
          <p:cNvSpPr>
            <a:spLocks noGrp="1"/>
          </p:cNvSpPr>
          <p:nvPr>
            <p:ph type="title"/>
          </p:nvPr>
        </p:nvSpPr>
        <p:spPr/>
        <p:txBody>
          <a:bodyPr/>
          <a:lstStyle/>
          <a:p>
            <a:pPr algn="ctr"/>
            <a:r>
              <a:rPr lang="en-US" dirty="0"/>
              <a:t>Suggested Board Meeting Agenda</a:t>
            </a:r>
          </a:p>
        </p:txBody>
      </p:sp>
      <p:sp>
        <p:nvSpPr>
          <p:cNvPr id="3" name="Content Placeholder 2">
            <a:extLst>
              <a:ext uri="{FF2B5EF4-FFF2-40B4-BE49-F238E27FC236}">
                <a16:creationId xmlns:a16="http://schemas.microsoft.com/office/drawing/2014/main" xmlns="" id="{48BB30C3-8BA6-4171-B1C3-FEFB8B9ABD49}"/>
              </a:ext>
            </a:extLst>
          </p:cNvPr>
          <p:cNvSpPr>
            <a:spLocks noGrp="1"/>
          </p:cNvSpPr>
          <p:nvPr>
            <p:ph idx="1"/>
          </p:nvPr>
        </p:nvSpPr>
        <p:spPr/>
        <p:txBody>
          <a:bodyPr>
            <a:normAutofit fontScale="92500" lnSpcReduction="10000"/>
          </a:bodyPr>
          <a:lstStyle/>
          <a:p>
            <a:r>
              <a:rPr lang="en-US" dirty="0"/>
              <a:t>Establish if you have a quorum voting on action items</a:t>
            </a:r>
          </a:p>
          <a:p>
            <a:r>
              <a:rPr lang="en-US" dirty="0"/>
              <a:t>Report of the President</a:t>
            </a:r>
          </a:p>
          <a:p>
            <a:r>
              <a:rPr lang="en-US" dirty="0"/>
              <a:t>Report of the Secretary (The minutes should be distributed prior to the meeting. The minutes need to be approved or corrected)</a:t>
            </a:r>
          </a:p>
          <a:p>
            <a:r>
              <a:rPr lang="en-US" dirty="0"/>
              <a:t>Report of the Treasurer </a:t>
            </a:r>
          </a:p>
          <a:p>
            <a:r>
              <a:rPr lang="en-US" dirty="0"/>
              <a:t>Committee Reports – START WITH AWARDS TO FIND LOW HANGING FRUIT</a:t>
            </a:r>
          </a:p>
          <a:p>
            <a:r>
              <a:rPr lang="en-US" dirty="0"/>
              <a:t>Old Business</a:t>
            </a:r>
          </a:p>
          <a:p>
            <a:r>
              <a:rPr lang="en-US" dirty="0"/>
              <a:t>New Business</a:t>
            </a:r>
          </a:p>
          <a:p>
            <a:r>
              <a:rPr lang="en-US" dirty="0"/>
              <a:t>Plans for next meeting </a:t>
            </a:r>
          </a:p>
          <a:p>
            <a:r>
              <a:rPr lang="en-US" dirty="0"/>
              <a:t>Many meetings are Zoom/Skype or </a:t>
            </a:r>
            <a:r>
              <a:rPr lang="en-US" dirty="0" err="1"/>
              <a:t>GoTo</a:t>
            </a:r>
            <a:r>
              <a:rPr lang="en-US" dirty="0"/>
              <a:t> Meetings </a:t>
            </a:r>
          </a:p>
        </p:txBody>
      </p:sp>
    </p:spTree>
    <p:extLst>
      <p:ext uri="{BB962C8B-B14F-4D97-AF65-F5344CB8AC3E}">
        <p14:creationId xmlns:p14="http://schemas.microsoft.com/office/powerpoint/2010/main" val="2575289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69FD78-2BE5-475C-B784-B874C378C84F}"/>
              </a:ext>
            </a:extLst>
          </p:cNvPr>
          <p:cNvSpPr>
            <a:spLocks noGrp="1"/>
          </p:cNvSpPr>
          <p:nvPr>
            <p:ph type="title"/>
          </p:nvPr>
        </p:nvSpPr>
        <p:spPr/>
        <p:txBody>
          <a:bodyPr/>
          <a:lstStyle/>
          <a:p>
            <a:pPr algn="ctr"/>
            <a:r>
              <a:rPr lang="en-US" dirty="0"/>
              <a:t>Committee reports: Helpful Hint</a:t>
            </a:r>
          </a:p>
        </p:txBody>
      </p:sp>
      <p:sp>
        <p:nvSpPr>
          <p:cNvPr id="3" name="Content Placeholder 2">
            <a:extLst>
              <a:ext uri="{FF2B5EF4-FFF2-40B4-BE49-F238E27FC236}">
                <a16:creationId xmlns:a16="http://schemas.microsoft.com/office/drawing/2014/main" xmlns="" id="{14F5BFFF-3570-4878-86D2-93E4D049831D}"/>
              </a:ext>
            </a:extLst>
          </p:cNvPr>
          <p:cNvSpPr>
            <a:spLocks noGrp="1"/>
          </p:cNvSpPr>
          <p:nvPr>
            <p:ph idx="1"/>
          </p:nvPr>
        </p:nvSpPr>
        <p:spPr/>
        <p:txBody>
          <a:bodyPr/>
          <a:lstStyle/>
          <a:p>
            <a:r>
              <a:rPr lang="en-US" dirty="0"/>
              <a:t>Have the Awards Chair be your first committee report</a:t>
            </a:r>
          </a:p>
          <a:p>
            <a:r>
              <a:rPr lang="en-US" dirty="0"/>
              <a:t>Use the Pacesetter Award application as your blueprint for activity and goals during the meeting!</a:t>
            </a:r>
          </a:p>
          <a:p>
            <a:r>
              <a:rPr lang="en-US" dirty="0"/>
              <a:t>The outline for the Pacesetter is for local chapters to perform activities that will promote successful activities. </a:t>
            </a:r>
          </a:p>
          <a:p>
            <a:r>
              <a:rPr lang="en-US" dirty="0"/>
              <a:t>Find the awards templates here: </a:t>
            </a:r>
            <a:r>
              <a:rPr lang="en-US" dirty="0">
                <a:hlinkClick r:id="rId2"/>
              </a:rPr>
              <a:t>https://nahu.org/resources/awards/chapters</a:t>
            </a:r>
            <a:endParaRPr lang="en-US" dirty="0"/>
          </a:p>
          <a:p>
            <a:r>
              <a:rPr lang="en-US" dirty="0"/>
              <a:t>It has been my experience that many of the local boards are not aware of the Pacesetter Award criteria!  </a:t>
            </a:r>
          </a:p>
        </p:txBody>
      </p:sp>
    </p:spTree>
    <p:extLst>
      <p:ext uri="{BB962C8B-B14F-4D97-AF65-F5344CB8AC3E}">
        <p14:creationId xmlns:p14="http://schemas.microsoft.com/office/powerpoint/2010/main" val="547826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3974EC-B807-49A7-9417-0176BF22269F}"/>
              </a:ext>
            </a:extLst>
          </p:cNvPr>
          <p:cNvSpPr>
            <a:spLocks noGrp="1"/>
          </p:cNvSpPr>
          <p:nvPr>
            <p:ph type="title"/>
          </p:nvPr>
        </p:nvSpPr>
        <p:spPr/>
        <p:txBody>
          <a:bodyPr/>
          <a:lstStyle/>
          <a:p>
            <a:pPr algn="ctr"/>
            <a:r>
              <a:rPr lang="en-US" dirty="0"/>
              <a:t>Chapter Certification</a:t>
            </a:r>
          </a:p>
        </p:txBody>
      </p:sp>
      <p:sp>
        <p:nvSpPr>
          <p:cNvPr id="3" name="Content Placeholder 2">
            <a:extLst>
              <a:ext uri="{FF2B5EF4-FFF2-40B4-BE49-F238E27FC236}">
                <a16:creationId xmlns:a16="http://schemas.microsoft.com/office/drawing/2014/main" xmlns="" id="{DB2D3093-EB38-4D45-856A-448FEC6A9C07}"/>
              </a:ext>
            </a:extLst>
          </p:cNvPr>
          <p:cNvSpPr>
            <a:spLocks noGrp="1"/>
          </p:cNvSpPr>
          <p:nvPr>
            <p:ph idx="1"/>
          </p:nvPr>
        </p:nvSpPr>
        <p:spPr/>
        <p:txBody>
          <a:bodyPr/>
          <a:lstStyle/>
          <a:p>
            <a:r>
              <a:rPr lang="en-US" dirty="0"/>
              <a:t>NAHU's Chapter Certification Program is a voluntary certification based on a rolling year’s activities. There are multiple levels of certification. Silver Certification is based on satisfying six of the fourteen criteria, Gold Certification is based on satisfying nine of the criteria and Platinum Certification is based on satisfying all of the criteria. State chapters are eligible for the Blue Ribbon of Excellence. Blue Ribbon of Excellence is based on the state chapter and all of its local chapters being certified. </a:t>
            </a:r>
          </a:p>
        </p:txBody>
      </p:sp>
    </p:spTree>
    <p:extLst>
      <p:ext uri="{BB962C8B-B14F-4D97-AF65-F5344CB8AC3E}">
        <p14:creationId xmlns:p14="http://schemas.microsoft.com/office/powerpoint/2010/main" val="1752596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xmlns="" id="{4A4E7906-2E97-41E3-B042-F13FD1D64D0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86223AB-D133-4326-A3F1-F8DDCB6C6249}"/>
              </a:ext>
            </a:extLst>
          </p:cNvPr>
          <p:cNvSpPr>
            <a:spLocks noGrp="1"/>
          </p:cNvSpPr>
          <p:nvPr>
            <p:ph type="title"/>
          </p:nvPr>
        </p:nvSpPr>
        <p:spPr>
          <a:xfrm>
            <a:off x="793935" y="854168"/>
            <a:ext cx="3527117" cy="2665681"/>
          </a:xfrm>
        </p:spPr>
        <p:txBody>
          <a:bodyPr vert="horz" lIns="91440" tIns="45720" rIns="91440" bIns="45720" rtlCol="0" anchor="b">
            <a:normAutofit/>
          </a:bodyPr>
          <a:lstStyle/>
          <a:p>
            <a:pPr algn="ctr"/>
            <a:r>
              <a:rPr lang="en-US" sz="3200"/>
              <a:t>NAHU Chapter Certification Program</a:t>
            </a:r>
          </a:p>
        </p:txBody>
      </p:sp>
      <p:sp>
        <p:nvSpPr>
          <p:cNvPr id="35" name="Rectangle 34">
            <a:extLst>
              <a:ext uri="{FF2B5EF4-FFF2-40B4-BE49-F238E27FC236}">
                <a16:creationId xmlns:a16="http://schemas.microsoft.com/office/drawing/2014/main" xmlns="" id="{3276E0C7-D588-440B-8F4A-876392DB718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1643658"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xmlns="" id="{6F8116C8-79E3-45F9-AB93-4DB03621A617}"/>
              </a:ext>
            </a:extLst>
          </p:cNvPr>
          <p:cNvPicPr>
            <a:picLocks noGrp="1" noChangeAspect="1"/>
          </p:cNvPicPr>
          <p:nvPr>
            <p:ph idx="1"/>
          </p:nvPr>
        </p:nvPicPr>
        <p:blipFill>
          <a:blip r:embed="rId2"/>
          <a:stretch>
            <a:fillRect/>
          </a:stretch>
        </p:blipFill>
        <p:spPr>
          <a:xfrm>
            <a:off x="6027576" y="211248"/>
            <a:ext cx="5253133" cy="6595439"/>
          </a:xfrm>
          <a:prstGeom prst="rect">
            <a:avLst/>
          </a:prstGeom>
        </p:spPr>
      </p:pic>
    </p:spTree>
    <p:extLst>
      <p:ext uri="{BB962C8B-B14F-4D97-AF65-F5344CB8AC3E}">
        <p14:creationId xmlns:p14="http://schemas.microsoft.com/office/powerpoint/2010/main" val="3491144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73C994B4-9721-4148-9EEC-6793CECDE8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xmlns="" id="{F9D95E49-763A-4886-B038-82F7347405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xmlns="" id="{E1ADDABF-2764-4CB9-8E41-2F329F475A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D2716023-22F8-4824-83CA-876AAD0C21CA}"/>
              </a:ext>
            </a:extLst>
          </p:cNvPr>
          <p:cNvSpPr>
            <a:spLocks noGrp="1"/>
          </p:cNvSpPr>
          <p:nvPr>
            <p:ph type="title"/>
          </p:nvPr>
        </p:nvSpPr>
        <p:spPr>
          <a:xfrm>
            <a:off x="7371184" y="1082351"/>
            <a:ext cx="3699586" cy="2461517"/>
          </a:xfrm>
        </p:spPr>
        <p:txBody>
          <a:bodyPr vert="horz" lIns="91440" tIns="45720" rIns="91440" bIns="45720" rtlCol="0" anchor="b">
            <a:normAutofit/>
          </a:bodyPr>
          <a:lstStyle/>
          <a:p>
            <a:r>
              <a:rPr lang="en-US" sz="4800" dirty="0"/>
              <a:t>Awards-At-A-Glance</a:t>
            </a:r>
          </a:p>
        </p:txBody>
      </p:sp>
      <p:pic>
        <p:nvPicPr>
          <p:cNvPr id="4" name="Content Placeholder 3">
            <a:extLst>
              <a:ext uri="{FF2B5EF4-FFF2-40B4-BE49-F238E27FC236}">
                <a16:creationId xmlns:a16="http://schemas.microsoft.com/office/drawing/2014/main" xmlns="" id="{B0E4C210-C638-4325-B220-A0CA5CDFA7B9}"/>
              </a:ext>
            </a:extLst>
          </p:cNvPr>
          <p:cNvPicPr>
            <a:picLocks noGrp="1" noChangeAspect="1"/>
          </p:cNvPicPr>
          <p:nvPr>
            <p:ph idx="1"/>
          </p:nvPr>
        </p:nvPicPr>
        <p:blipFill rotWithShape="1">
          <a:blip r:embed="rId2"/>
          <a:srcRect r="1" b="3126"/>
          <a:stretch/>
        </p:blipFill>
        <p:spPr>
          <a:xfrm>
            <a:off x="558268" y="681098"/>
            <a:ext cx="5979326" cy="5439484"/>
          </a:xfrm>
          <a:prstGeom prst="rect">
            <a:avLst/>
          </a:prstGeom>
        </p:spPr>
      </p:pic>
      <p:sp>
        <p:nvSpPr>
          <p:cNvPr id="15" name="Rectangle 14">
            <a:extLst>
              <a:ext uri="{FF2B5EF4-FFF2-40B4-BE49-F238E27FC236}">
                <a16:creationId xmlns:a16="http://schemas.microsoft.com/office/drawing/2014/main" xmlns="" id="{69E202C6-1AAE-4886-AA1F-E75FFE3704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686708"/>
            <a:ext cx="558268" cy="5437033"/>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cxnSp>
        <p:nvCxnSpPr>
          <p:cNvPr id="17" name="Straight Connector 16">
            <a:extLst>
              <a:ext uri="{FF2B5EF4-FFF2-40B4-BE49-F238E27FC236}">
                <a16:creationId xmlns:a16="http://schemas.microsoft.com/office/drawing/2014/main" xmlns="" id="{F1E07EB8-B07C-4EF5-8DE2-6B03F3EC83E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18001"/>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C39679CC-0AEA-4729-827F-5738C10515D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4295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7">
            <a:extLst>
              <a:ext uri="{FF2B5EF4-FFF2-40B4-BE49-F238E27FC236}">
                <a16:creationId xmlns:a16="http://schemas.microsoft.com/office/drawing/2014/main" xmlns="" id="{0E2F58BF-12E5-4B5A-AD25-4DAAA2742A7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C4B310C-BF2B-4E87-A7B8-B785EA1597FA}"/>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Pacesetter Award Criteria</a:t>
            </a:r>
            <a:endParaRPr lang="en-US" sz="4800" dirty="0"/>
          </a:p>
        </p:txBody>
      </p:sp>
      <p:sp>
        <p:nvSpPr>
          <p:cNvPr id="25" name="Rectangle 19">
            <a:extLst>
              <a:ext uri="{FF2B5EF4-FFF2-40B4-BE49-F238E27FC236}">
                <a16:creationId xmlns:a16="http://schemas.microsoft.com/office/drawing/2014/main" xmlns="" id="{AF2F604E-43BE-4DC3-B983-E071523364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21">
            <a:extLst>
              <a:ext uri="{FF2B5EF4-FFF2-40B4-BE49-F238E27FC236}">
                <a16:creationId xmlns:a16="http://schemas.microsoft.com/office/drawing/2014/main" xmlns="" id="{08C9B587-E65E-4B52-B37C-ABEBB6E879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Content Placeholder 3">
            <a:extLst>
              <a:ext uri="{FF2B5EF4-FFF2-40B4-BE49-F238E27FC236}">
                <a16:creationId xmlns:a16="http://schemas.microsoft.com/office/drawing/2014/main" xmlns="" id="{A95FB0C3-1C7C-4243-A6ED-E5044C6FB5B7}"/>
              </a:ext>
            </a:extLst>
          </p:cNvPr>
          <p:cNvPicPr>
            <a:picLocks noGrp="1" noChangeAspect="1"/>
          </p:cNvPicPr>
          <p:nvPr>
            <p:ph idx="1"/>
          </p:nvPr>
        </p:nvPicPr>
        <p:blipFill rotWithShape="1">
          <a:blip r:embed="rId2"/>
          <a:srcRect t="8750" r="1" b="15867"/>
          <a:stretch/>
        </p:blipFill>
        <p:spPr>
          <a:xfrm>
            <a:off x="4868487" y="10"/>
            <a:ext cx="7323513" cy="6857990"/>
          </a:xfrm>
          <a:prstGeom prst="rect">
            <a:avLst/>
          </a:prstGeom>
        </p:spPr>
      </p:pic>
    </p:spTree>
    <p:extLst>
      <p:ext uri="{BB962C8B-B14F-4D97-AF65-F5344CB8AC3E}">
        <p14:creationId xmlns:p14="http://schemas.microsoft.com/office/powerpoint/2010/main" val="4166452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xmlns="" id="{0E2F58BF-12E5-4B5A-AD25-4DAAA2742A7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5123D7D-DF7F-4A32-96FC-64C905F168F8}"/>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Pacesetter Award Criteria</a:t>
            </a:r>
          </a:p>
        </p:txBody>
      </p:sp>
      <p:sp>
        <p:nvSpPr>
          <p:cNvPr id="13" name="Rectangle 12">
            <a:extLst>
              <a:ext uri="{FF2B5EF4-FFF2-40B4-BE49-F238E27FC236}">
                <a16:creationId xmlns:a16="http://schemas.microsoft.com/office/drawing/2014/main" xmlns="" id="{AF2F604E-43BE-4DC3-B983-E071523364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xmlns="" id="{08C9B587-E65E-4B52-B37C-ABEBB6E879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6" name="Content Placeholder 5">
            <a:extLst>
              <a:ext uri="{FF2B5EF4-FFF2-40B4-BE49-F238E27FC236}">
                <a16:creationId xmlns:a16="http://schemas.microsoft.com/office/drawing/2014/main" xmlns="" id="{7A6A2E4F-952A-48B7-A6DF-BFA881048A5C}"/>
              </a:ext>
            </a:extLst>
          </p:cNvPr>
          <p:cNvPicPr>
            <a:picLocks noGrp="1" noChangeAspect="1"/>
          </p:cNvPicPr>
          <p:nvPr>
            <p:ph idx="1"/>
          </p:nvPr>
        </p:nvPicPr>
        <p:blipFill rotWithShape="1">
          <a:blip r:embed="rId2"/>
          <a:srcRect t="5891" r="1" b="935"/>
          <a:stretch/>
        </p:blipFill>
        <p:spPr>
          <a:xfrm>
            <a:off x="4868487" y="10"/>
            <a:ext cx="7323513" cy="6857990"/>
          </a:xfrm>
          <a:prstGeom prst="rect">
            <a:avLst/>
          </a:prstGeom>
        </p:spPr>
      </p:pic>
    </p:spTree>
    <p:extLst>
      <p:ext uri="{BB962C8B-B14F-4D97-AF65-F5344CB8AC3E}">
        <p14:creationId xmlns:p14="http://schemas.microsoft.com/office/powerpoint/2010/main" val="1824432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54C878-31D0-458F-AA43-9F0FAE36FBC3}"/>
              </a:ext>
            </a:extLst>
          </p:cNvPr>
          <p:cNvSpPr>
            <a:spLocks noGrp="1"/>
          </p:cNvSpPr>
          <p:nvPr>
            <p:ph type="title"/>
          </p:nvPr>
        </p:nvSpPr>
        <p:spPr/>
        <p:txBody>
          <a:bodyPr/>
          <a:lstStyle/>
          <a:p>
            <a:pPr algn="ctr"/>
            <a:r>
              <a:rPr lang="en-US" dirty="0"/>
              <a:t>President’s Triple Crown Program</a:t>
            </a:r>
          </a:p>
        </p:txBody>
      </p:sp>
      <p:sp>
        <p:nvSpPr>
          <p:cNvPr id="3" name="Content Placeholder 2">
            <a:extLst>
              <a:ext uri="{FF2B5EF4-FFF2-40B4-BE49-F238E27FC236}">
                <a16:creationId xmlns:a16="http://schemas.microsoft.com/office/drawing/2014/main" xmlns="" id="{A82E7D6A-187F-453C-8013-DC2B8E797583}"/>
              </a:ext>
            </a:extLst>
          </p:cNvPr>
          <p:cNvSpPr>
            <a:spLocks noGrp="1"/>
          </p:cNvSpPr>
          <p:nvPr>
            <p:ph idx="1"/>
          </p:nvPr>
        </p:nvSpPr>
        <p:spPr/>
        <p:txBody>
          <a:bodyPr/>
          <a:lstStyle/>
          <a:p>
            <a:r>
              <a:rPr lang="en-US" dirty="0"/>
              <a:t>NAHU created the President’s Triple Crown Program to recognize those members whose individual contributions to NAHU help advance the association’s mission. </a:t>
            </a:r>
          </a:p>
          <a:p>
            <a:endParaRPr lang="en-US" dirty="0"/>
          </a:p>
          <a:p>
            <a:r>
              <a:rPr lang="en-US" dirty="0"/>
              <a:t>Like baseball’s Triple Crown, it recognizes accomplishments in three key areas – they are:</a:t>
            </a:r>
          </a:p>
          <a:p>
            <a:pPr lvl="1"/>
            <a:r>
              <a:rPr lang="en-US" dirty="0"/>
              <a:t>HUPAC $12 x $12 draft program or contribute $150 a year</a:t>
            </a:r>
          </a:p>
          <a:p>
            <a:pPr lvl="1"/>
            <a:r>
              <a:rPr lang="en-US" dirty="0"/>
              <a:t>Membership: Recruit two or more new members</a:t>
            </a:r>
          </a:p>
          <a:p>
            <a:pPr lvl="1"/>
            <a:r>
              <a:rPr lang="en-US" dirty="0"/>
              <a:t>Advocacy: Use Operation Shout to send three or more messages</a:t>
            </a:r>
          </a:p>
          <a:p>
            <a:pPr lvl="1"/>
            <a:endParaRPr lang="en-US" dirty="0"/>
          </a:p>
          <a:p>
            <a:pPr lvl="1"/>
            <a:endParaRPr lang="en-US" dirty="0"/>
          </a:p>
        </p:txBody>
      </p:sp>
    </p:spTree>
    <p:extLst>
      <p:ext uri="{BB962C8B-B14F-4D97-AF65-F5344CB8AC3E}">
        <p14:creationId xmlns:p14="http://schemas.microsoft.com/office/powerpoint/2010/main" val="1759843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211B37-E80C-4D7D-8256-1C3790CB87EB}"/>
              </a:ext>
            </a:extLst>
          </p:cNvPr>
          <p:cNvSpPr>
            <a:spLocks noGrp="1"/>
          </p:cNvSpPr>
          <p:nvPr>
            <p:ph type="title"/>
          </p:nvPr>
        </p:nvSpPr>
        <p:spPr/>
        <p:txBody>
          <a:bodyPr/>
          <a:lstStyle/>
          <a:p>
            <a:pPr algn="ctr"/>
            <a:r>
              <a:rPr lang="en-US" dirty="0"/>
              <a:t>President - Role</a:t>
            </a:r>
          </a:p>
        </p:txBody>
      </p:sp>
      <p:sp>
        <p:nvSpPr>
          <p:cNvPr id="3" name="Content Placeholder 2">
            <a:extLst>
              <a:ext uri="{FF2B5EF4-FFF2-40B4-BE49-F238E27FC236}">
                <a16:creationId xmlns:a16="http://schemas.microsoft.com/office/drawing/2014/main" xmlns="" id="{8F68306C-7760-4DC8-BF9B-6EC64E6FC689}"/>
              </a:ext>
            </a:extLst>
          </p:cNvPr>
          <p:cNvSpPr>
            <a:spLocks noGrp="1"/>
          </p:cNvSpPr>
          <p:nvPr>
            <p:ph idx="1"/>
          </p:nvPr>
        </p:nvSpPr>
        <p:spPr/>
        <p:txBody>
          <a:bodyPr/>
          <a:lstStyle/>
          <a:p>
            <a:r>
              <a:rPr lang="en-US" dirty="0"/>
              <a:t>Your role is to lead, organize and delegate the efforts of the committees. Once you have made your appointments and they have been approved by the board, give the chairs full rein to run their own committee. If your management strategy is based on the criteria from the Pacesetter and Presidential Citation awards, you will have a successful year. </a:t>
            </a:r>
          </a:p>
          <a:p>
            <a:r>
              <a:rPr lang="en-US" dirty="0"/>
              <a:t>Find the awards templates here: </a:t>
            </a:r>
            <a:r>
              <a:rPr lang="en-US" dirty="0">
                <a:hlinkClick r:id="rId2"/>
              </a:rPr>
              <a:t>https://nahu.org/resources/awards/chapters</a:t>
            </a:r>
            <a:endParaRPr lang="en-US" dirty="0"/>
          </a:p>
          <a:p>
            <a:r>
              <a:rPr lang="en-US" dirty="0"/>
              <a:t>It has been my experience that many of the local boards are not aware of the Pacesetter Award criteria!  </a:t>
            </a:r>
          </a:p>
          <a:p>
            <a:endParaRPr lang="en-US" dirty="0"/>
          </a:p>
          <a:p>
            <a:endParaRPr lang="en-US" dirty="0"/>
          </a:p>
        </p:txBody>
      </p:sp>
    </p:spTree>
    <p:extLst>
      <p:ext uri="{BB962C8B-B14F-4D97-AF65-F5344CB8AC3E}">
        <p14:creationId xmlns:p14="http://schemas.microsoft.com/office/powerpoint/2010/main" val="17902372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880D50-4846-4286-A320-A63618554162}"/>
              </a:ext>
            </a:extLst>
          </p:cNvPr>
          <p:cNvSpPr>
            <a:spLocks noGrp="1"/>
          </p:cNvSpPr>
          <p:nvPr>
            <p:ph type="title"/>
          </p:nvPr>
        </p:nvSpPr>
        <p:spPr/>
        <p:txBody>
          <a:bodyPr/>
          <a:lstStyle/>
          <a:p>
            <a:pPr algn="ctr"/>
            <a:r>
              <a:rPr lang="en-US" dirty="0"/>
              <a:t>HUPAC </a:t>
            </a:r>
          </a:p>
        </p:txBody>
      </p:sp>
      <p:sp>
        <p:nvSpPr>
          <p:cNvPr id="3" name="Content Placeholder 2">
            <a:extLst>
              <a:ext uri="{FF2B5EF4-FFF2-40B4-BE49-F238E27FC236}">
                <a16:creationId xmlns:a16="http://schemas.microsoft.com/office/drawing/2014/main" xmlns="" id="{6FEF95B9-8346-4521-8C45-A120A03D72CA}"/>
              </a:ext>
            </a:extLst>
          </p:cNvPr>
          <p:cNvSpPr>
            <a:spLocks noGrp="1"/>
          </p:cNvSpPr>
          <p:nvPr>
            <p:ph idx="1"/>
          </p:nvPr>
        </p:nvSpPr>
        <p:spPr/>
        <p:txBody>
          <a:bodyPr/>
          <a:lstStyle/>
          <a:p>
            <a:pPr algn="ctr"/>
            <a:r>
              <a:rPr lang="en-US" dirty="0"/>
              <a:t>The mission of HUPAC is to raise funds from NAHU members for the purpose of supporting the political campaigns of candidates who believe in private sector solutions for the health and financial security of all Americans.</a:t>
            </a:r>
          </a:p>
          <a:p>
            <a:endParaRPr lang="en-US" dirty="0"/>
          </a:p>
          <a:p>
            <a:r>
              <a:rPr lang="en-US" dirty="0"/>
              <a:t>You can contribute to the either the Candidate Fund or the Administrative Fund.  </a:t>
            </a:r>
          </a:p>
          <a:p>
            <a:r>
              <a:rPr lang="en-US" dirty="0"/>
              <a:t>Only personal contributions for the Candidates</a:t>
            </a:r>
          </a:p>
          <a:p>
            <a:r>
              <a:rPr lang="en-US" dirty="0"/>
              <a:t>Corporate contributions can be made for the Admin Fund</a:t>
            </a:r>
          </a:p>
        </p:txBody>
      </p:sp>
    </p:spTree>
    <p:extLst>
      <p:ext uri="{BB962C8B-B14F-4D97-AF65-F5344CB8AC3E}">
        <p14:creationId xmlns:p14="http://schemas.microsoft.com/office/powerpoint/2010/main" val="10517945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4DCDA7-F305-4538-8974-78B0E117585B}"/>
              </a:ext>
            </a:extLst>
          </p:cNvPr>
          <p:cNvSpPr>
            <a:spLocks noGrp="1"/>
          </p:cNvSpPr>
          <p:nvPr>
            <p:ph type="title"/>
          </p:nvPr>
        </p:nvSpPr>
        <p:spPr/>
        <p:txBody>
          <a:bodyPr/>
          <a:lstStyle/>
          <a:p>
            <a:pPr algn="ctr"/>
            <a:r>
              <a:rPr lang="en-US" dirty="0"/>
              <a:t>HUPAC Levels of Contribution</a:t>
            </a:r>
          </a:p>
        </p:txBody>
      </p:sp>
      <p:sp>
        <p:nvSpPr>
          <p:cNvPr id="3" name="Content Placeholder 2">
            <a:extLst>
              <a:ext uri="{FF2B5EF4-FFF2-40B4-BE49-F238E27FC236}">
                <a16:creationId xmlns:a16="http://schemas.microsoft.com/office/drawing/2014/main" xmlns="" id="{0D183A60-F132-4E1F-8D05-B00F32067E97}"/>
              </a:ext>
            </a:extLst>
          </p:cNvPr>
          <p:cNvSpPr>
            <a:spLocks noGrp="1"/>
          </p:cNvSpPr>
          <p:nvPr>
            <p:ph idx="1"/>
          </p:nvPr>
        </p:nvSpPr>
        <p:spPr/>
        <p:txBody>
          <a:bodyPr/>
          <a:lstStyle/>
          <a:p>
            <a:r>
              <a:rPr lang="en-US" dirty="0"/>
              <a:t>Supporter			$12 a month or $150 yearly</a:t>
            </a:r>
          </a:p>
          <a:p>
            <a:r>
              <a:rPr lang="en-US" dirty="0"/>
              <a:t>365 Club			$30 a month or $365 yearly</a:t>
            </a:r>
          </a:p>
          <a:p>
            <a:r>
              <a:rPr lang="en-US" dirty="0"/>
              <a:t>Congressional		$42 a month or $500 yearly</a:t>
            </a:r>
          </a:p>
          <a:p>
            <a:r>
              <a:rPr lang="en-US" dirty="0"/>
              <a:t>Senatorial			$63 a month or $750 yearly</a:t>
            </a:r>
          </a:p>
          <a:p>
            <a:r>
              <a:rPr lang="en-US" dirty="0"/>
              <a:t>Capitol Club		$85 a month or $1,000 yearly</a:t>
            </a:r>
          </a:p>
          <a:p>
            <a:r>
              <a:rPr lang="en-US" dirty="0"/>
              <a:t>Double Diamond		$250 monthly or $3,000 yearly</a:t>
            </a:r>
          </a:p>
          <a:p>
            <a:r>
              <a:rPr lang="en-US" dirty="0"/>
              <a:t>Triple Diamond		$415 monthly or $5,000 yearly</a:t>
            </a:r>
          </a:p>
        </p:txBody>
      </p:sp>
    </p:spTree>
    <p:extLst>
      <p:ext uri="{BB962C8B-B14F-4D97-AF65-F5344CB8AC3E}">
        <p14:creationId xmlns:p14="http://schemas.microsoft.com/office/powerpoint/2010/main" val="23819209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03FAA8-FF4E-456F-9B45-1050BB9CE9FB}"/>
              </a:ext>
            </a:extLst>
          </p:cNvPr>
          <p:cNvSpPr>
            <a:spLocks noGrp="1"/>
          </p:cNvSpPr>
          <p:nvPr>
            <p:ph type="title"/>
          </p:nvPr>
        </p:nvSpPr>
        <p:spPr/>
        <p:txBody>
          <a:bodyPr/>
          <a:lstStyle/>
          <a:p>
            <a:pPr algn="ctr"/>
            <a:r>
              <a:rPr lang="en-US" dirty="0"/>
              <a:t>Leading Producer Round Table	</a:t>
            </a:r>
          </a:p>
        </p:txBody>
      </p:sp>
      <p:sp>
        <p:nvSpPr>
          <p:cNvPr id="3" name="Content Placeholder 2">
            <a:extLst>
              <a:ext uri="{FF2B5EF4-FFF2-40B4-BE49-F238E27FC236}">
                <a16:creationId xmlns:a16="http://schemas.microsoft.com/office/drawing/2014/main" xmlns="" id="{FCDFCE87-D58D-43BF-89D6-BFBFB652480F}"/>
              </a:ext>
            </a:extLst>
          </p:cNvPr>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r>
              <a:rPr lang="en-US" dirty="0"/>
              <a:t>The Leading Producers Round Table (LPRT) formed in 1942 to recognize the successful underwriters of accident and health insurance. Today, the LPRT committee is committed to making LPRT the premier program for top health, disability, long-term care and worksite marketing insurance producers, carrier reps, carrier management, and general agency/agency managers.</a:t>
            </a:r>
          </a:p>
        </p:txBody>
      </p:sp>
    </p:spTree>
    <p:extLst>
      <p:ext uri="{BB962C8B-B14F-4D97-AF65-F5344CB8AC3E}">
        <p14:creationId xmlns:p14="http://schemas.microsoft.com/office/powerpoint/2010/main" val="3989112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9320AC-2231-4CAE-B1C3-45DBF791316D}"/>
              </a:ext>
            </a:extLst>
          </p:cNvPr>
          <p:cNvSpPr>
            <a:spLocks noGrp="1"/>
          </p:cNvSpPr>
          <p:nvPr>
            <p:ph type="title"/>
          </p:nvPr>
        </p:nvSpPr>
        <p:spPr/>
        <p:txBody>
          <a:bodyPr/>
          <a:lstStyle/>
          <a:p>
            <a:pPr algn="ctr"/>
            <a:r>
              <a:rPr lang="en-US" dirty="0"/>
              <a:t>LPRT Qualifying and Levels</a:t>
            </a:r>
          </a:p>
        </p:txBody>
      </p:sp>
      <p:sp>
        <p:nvSpPr>
          <p:cNvPr id="3" name="Content Placeholder 2">
            <a:extLst>
              <a:ext uri="{FF2B5EF4-FFF2-40B4-BE49-F238E27FC236}">
                <a16:creationId xmlns:a16="http://schemas.microsoft.com/office/drawing/2014/main" xmlns="" id="{19654ACA-B2A6-4782-A5CA-2E21242CE675}"/>
              </a:ext>
            </a:extLst>
          </p:cNvPr>
          <p:cNvSpPr>
            <a:spLocks noGrp="1"/>
          </p:cNvSpPr>
          <p:nvPr>
            <p:ph idx="1"/>
          </p:nvPr>
        </p:nvSpPr>
        <p:spPr/>
        <p:txBody>
          <a:bodyPr/>
          <a:lstStyle/>
          <a:p>
            <a:pPr algn="ctr"/>
            <a:r>
              <a:rPr lang="en-US" dirty="0"/>
              <a:t>Qualification can be based on Points or Income</a:t>
            </a:r>
          </a:p>
          <a:p>
            <a:pPr algn="ctr"/>
            <a:r>
              <a:rPr lang="en-US" dirty="0">
                <a:hlinkClick r:id="rId2"/>
              </a:rPr>
              <a:t>www.nahu.org/members/lprt/application/single.cfm</a:t>
            </a:r>
            <a:endParaRPr lang="en-US" dirty="0"/>
          </a:p>
          <a:p>
            <a:endParaRPr lang="en-US" dirty="0"/>
          </a:p>
          <a:p>
            <a:pPr marL="0" indent="0">
              <a:buNone/>
            </a:pPr>
            <a:r>
              <a:rPr lang="en-US" dirty="0"/>
              <a:t>Easiest way to qualify is attesting to your Personal or Agency Income </a:t>
            </a:r>
          </a:p>
          <a:p>
            <a:pPr marL="0" indent="0">
              <a:buNone/>
            </a:pPr>
            <a:r>
              <a:rPr lang="en-US" dirty="0"/>
              <a:t>Soaring Eagle		$300,000 Personal / $1,500,000 Agency</a:t>
            </a:r>
          </a:p>
          <a:p>
            <a:pPr marL="0" indent="0">
              <a:buNone/>
            </a:pPr>
            <a:r>
              <a:rPr lang="en-US" dirty="0"/>
              <a:t>Golden Eagle		$200,000 Personal / $1,000,000 Agency</a:t>
            </a:r>
          </a:p>
          <a:p>
            <a:pPr marL="0" indent="0">
              <a:buNone/>
            </a:pPr>
            <a:r>
              <a:rPr lang="en-US" dirty="0"/>
              <a:t>Eagle				$150,000 Personal / $750,000 Agency</a:t>
            </a:r>
          </a:p>
          <a:p>
            <a:pPr marL="0" indent="0">
              <a:buNone/>
            </a:pPr>
            <a:r>
              <a:rPr lang="en-US" dirty="0"/>
              <a:t>President’s Council		$100,000 Personal / $500,000 Agency</a:t>
            </a:r>
          </a:p>
        </p:txBody>
      </p:sp>
    </p:spTree>
    <p:extLst>
      <p:ext uri="{BB962C8B-B14F-4D97-AF65-F5344CB8AC3E}">
        <p14:creationId xmlns:p14="http://schemas.microsoft.com/office/powerpoint/2010/main" val="42198980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0E2F58BF-12E5-4B5A-AD25-4DAAA2742A7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FE8369E8-AD7A-471C-81DC-71A6A30DC047}"/>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Ways to Extract Value from NAHU</a:t>
            </a:r>
          </a:p>
        </p:txBody>
      </p:sp>
      <p:sp>
        <p:nvSpPr>
          <p:cNvPr id="12" name="Rectangle 11">
            <a:extLst>
              <a:ext uri="{FF2B5EF4-FFF2-40B4-BE49-F238E27FC236}">
                <a16:creationId xmlns:a16="http://schemas.microsoft.com/office/drawing/2014/main" xmlns="" id="{AF2F604E-43BE-4DC3-B983-E071523364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xmlns="" id="{08C9B587-E65E-4B52-B37C-ABEBB6E879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7" name="Content Placeholder 6">
            <a:extLst>
              <a:ext uri="{FF2B5EF4-FFF2-40B4-BE49-F238E27FC236}">
                <a16:creationId xmlns:a16="http://schemas.microsoft.com/office/drawing/2014/main" xmlns="" id="{FBA5BA45-96E9-4E96-BDFD-07051A463E84}"/>
              </a:ext>
            </a:extLst>
          </p:cNvPr>
          <p:cNvPicPr>
            <a:picLocks noGrp="1" noChangeAspect="1"/>
          </p:cNvPicPr>
          <p:nvPr>
            <p:ph idx="1"/>
          </p:nvPr>
        </p:nvPicPr>
        <p:blipFill>
          <a:blip r:embed="rId2"/>
          <a:stretch>
            <a:fillRect/>
          </a:stretch>
        </p:blipFill>
        <p:spPr>
          <a:xfrm>
            <a:off x="6270171" y="88823"/>
            <a:ext cx="5169160" cy="6797060"/>
          </a:xfrm>
          <a:prstGeom prst="rect">
            <a:avLst/>
          </a:prstGeom>
        </p:spPr>
      </p:pic>
    </p:spTree>
    <p:extLst>
      <p:ext uri="{BB962C8B-B14F-4D97-AF65-F5344CB8AC3E}">
        <p14:creationId xmlns:p14="http://schemas.microsoft.com/office/powerpoint/2010/main" val="5789141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C4A622-C67B-4DF7-BA32-74554CA8BB27}"/>
              </a:ext>
            </a:extLst>
          </p:cNvPr>
          <p:cNvSpPr>
            <a:spLocks noGrp="1"/>
          </p:cNvSpPr>
          <p:nvPr>
            <p:ph type="title"/>
          </p:nvPr>
        </p:nvSpPr>
        <p:spPr/>
        <p:txBody>
          <a:bodyPr/>
          <a:lstStyle/>
          <a:p>
            <a:pPr algn="ctr"/>
            <a:r>
              <a:rPr lang="en-US" dirty="0"/>
              <a:t>How to get value from your NAHU Membership? </a:t>
            </a:r>
          </a:p>
        </p:txBody>
      </p:sp>
      <p:sp>
        <p:nvSpPr>
          <p:cNvPr id="3" name="Content Placeholder 2">
            <a:extLst>
              <a:ext uri="{FF2B5EF4-FFF2-40B4-BE49-F238E27FC236}">
                <a16:creationId xmlns:a16="http://schemas.microsoft.com/office/drawing/2014/main" xmlns="" id="{C27BCB1C-D1EC-427D-A969-3993F1D7EFFB}"/>
              </a:ext>
            </a:extLst>
          </p:cNvPr>
          <p:cNvSpPr>
            <a:spLocks noGrp="1"/>
          </p:cNvSpPr>
          <p:nvPr>
            <p:ph idx="1"/>
          </p:nvPr>
        </p:nvSpPr>
        <p:spPr/>
        <p:txBody>
          <a:bodyPr>
            <a:normAutofit fontScale="92500" lnSpcReduction="20000"/>
          </a:bodyPr>
          <a:lstStyle/>
          <a:p>
            <a:r>
              <a:rPr lang="en-US" dirty="0"/>
              <a:t>Read the Benefits Specialist Magazine cover to cover</a:t>
            </a:r>
          </a:p>
          <a:p>
            <a:r>
              <a:rPr lang="en-US" dirty="0"/>
              <a:t>Listen to weekly NAHU Podcasts</a:t>
            </a:r>
          </a:p>
          <a:p>
            <a:r>
              <a:rPr lang="en-US" dirty="0"/>
              <a:t>Washington Update daily email</a:t>
            </a:r>
          </a:p>
          <a:p>
            <a:r>
              <a:rPr lang="en-US" dirty="0"/>
              <a:t>Attend national events like </a:t>
            </a:r>
            <a:r>
              <a:rPr lang="en-US" dirty="0" err="1"/>
              <a:t>CapCon</a:t>
            </a:r>
            <a:r>
              <a:rPr lang="en-US" dirty="0"/>
              <a:t> and Annual Convention</a:t>
            </a:r>
          </a:p>
          <a:p>
            <a:r>
              <a:rPr lang="en-US" dirty="0"/>
              <a:t>Volunteer to serve on the board or a committee</a:t>
            </a:r>
          </a:p>
          <a:p>
            <a:r>
              <a:rPr lang="en-US" dirty="0"/>
              <a:t>Recruit new members – learn how to promote your membership</a:t>
            </a:r>
          </a:p>
          <a:p>
            <a:r>
              <a:rPr lang="en-US" dirty="0"/>
              <a:t>Contribute to HUPAC</a:t>
            </a:r>
          </a:p>
          <a:p>
            <a:r>
              <a:rPr lang="en-US" dirty="0"/>
              <a:t>Click, sign and send all Operation Shout messages</a:t>
            </a:r>
          </a:p>
          <a:p>
            <a:r>
              <a:rPr lang="en-US" dirty="0"/>
              <a:t>Read and participate in the B2B page at </a:t>
            </a:r>
            <a:r>
              <a:rPr lang="en-US" dirty="0">
                <a:hlinkClick r:id="rId2"/>
              </a:rPr>
              <a:t>www.NAHU.org</a:t>
            </a:r>
            <a:endParaRPr lang="en-US" dirty="0"/>
          </a:p>
          <a:p>
            <a:r>
              <a:rPr lang="en-US" dirty="0"/>
              <a:t>Share your story of why you are a member! </a:t>
            </a:r>
          </a:p>
        </p:txBody>
      </p:sp>
    </p:spTree>
    <p:extLst>
      <p:ext uri="{BB962C8B-B14F-4D97-AF65-F5344CB8AC3E}">
        <p14:creationId xmlns:p14="http://schemas.microsoft.com/office/powerpoint/2010/main" val="14638213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895AB9-E61F-4145-9425-6AE27B48B2C0}"/>
              </a:ext>
            </a:extLst>
          </p:cNvPr>
          <p:cNvSpPr>
            <a:spLocks noGrp="1"/>
          </p:cNvSpPr>
          <p:nvPr>
            <p:ph type="title"/>
          </p:nvPr>
        </p:nvSpPr>
        <p:spPr/>
        <p:txBody>
          <a:bodyPr/>
          <a:lstStyle/>
          <a:p>
            <a:pPr algn="ctr"/>
            <a:r>
              <a:rPr lang="en-US" dirty="0"/>
              <a:t>Gotcha! Make sure to do these things! </a:t>
            </a:r>
          </a:p>
        </p:txBody>
      </p:sp>
      <p:sp>
        <p:nvSpPr>
          <p:cNvPr id="3" name="Content Placeholder 2">
            <a:extLst>
              <a:ext uri="{FF2B5EF4-FFF2-40B4-BE49-F238E27FC236}">
                <a16:creationId xmlns:a16="http://schemas.microsoft.com/office/drawing/2014/main" xmlns="" id="{BCD03A27-7579-4577-94FC-6D803374E193}"/>
              </a:ext>
            </a:extLst>
          </p:cNvPr>
          <p:cNvSpPr>
            <a:spLocks noGrp="1"/>
          </p:cNvSpPr>
          <p:nvPr>
            <p:ph idx="1"/>
          </p:nvPr>
        </p:nvSpPr>
        <p:spPr/>
        <p:txBody>
          <a:bodyPr>
            <a:normAutofit fontScale="92500"/>
          </a:bodyPr>
          <a:lstStyle/>
          <a:p>
            <a:r>
              <a:rPr lang="en-US" dirty="0"/>
              <a:t>Bylaws dated 2009 or later</a:t>
            </a:r>
          </a:p>
          <a:p>
            <a:r>
              <a:rPr lang="en-US" dirty="0"/>
              <a:t>IRS Filing for Not-For-Profit Status (1</a:t>
            </a:r>
            <a:r>
              <a:rPr lang="en-US" baseline="30000" dirty="0"/>
              <a:t>st</a:t>
            </a:r>
            <a:r>
              <a:rPr lang="en-US" dirty="0"/>
              <a:t> </a:t>
            </a:r>
            <a:r>
              <a:rPr lang="en-US" dirty="0" err="1"/>
              <a:t>yr</a:t>
            </a:r>
            <a:r>
              <a:rPr lang="en-US" dirty="0"/>
              <a:t>) IRS Form 1024 or IRS Letter of Exemption</a:t>
            </a:r>
          </a:p>
          <a:p>
            <a:r>
              <a:rPr lang="en-US" dirty="0"/>
              <a:t>IRS Annual Tax Filing (following 1</a:t>
            </a:r>
            <a:r>
              <a:rPr lang="en-US" baseline="30000" dirty="0"/>
              <a:t>st</a:t>
            </a:r>
            <a:r>
              <a:rPr lang="en-US" dirty="0"/>
              <a:t> year) IRS Form 990 Postcard</a:t>
            </a:r>
          </a:p>
          <a:p>
            <a:r>
              <a:rPr lang="en-US" dirty="0"/>
              <a:t>Nominations and Elections by end of May</a:t>
            </a:r>
          </a:p>
          <a:p>
            <a:r>
              <a:rPr lang="en-US" dirty="0"/>
              <a:t>Communications</a:t>
            </a:r>
          </a:p>
          <a:p>
            <a:pPr lvl="1"/>
            <a:r>
              <a:rPr lang="en-US" dirty="0"/>
              <a:t>To Legislators (2 times a year)</a:t>
            </a:r>
          </a:p>
          <a:p>
            <a:pPr lvl="1"/>
            <a:r>
              <a:rPr lang="en-US" dirty="0"/>
              <a:t>To the Media (2 times a year)</a:t>
            </a:r>
          </a:p>
          <a:p>
            <a:pPr lvl="1"/>
            <a:r>
              <a:rPr lang="en-US" dirty="0"/>
              <a:t>To the Membership (6 times a year)</a:t>
            </a:r>
          </a:p>
          <a:p>
            <a:pPr lvl="1"/>
            <a:r>
              <a:rPr lang="en-US" dirty="0"/>
              <a:t>Promote NAHU’s LPRT, Triple Crown and Certification programs (3 times a year)</a:t>
            </a:r>
          </a:p>
          <a:p>
            <a:endParaRPr lang="en-US" dirty="0"/>
          </a:p>
          <a:p>
            <a:endParaRPr lang="en-US" dirty="0"/>
          </a:p>
        </p:txBody>
      </p:sp>
    </p:spTree>
    <p:extLst>
      <p:ext uri="{BB962C8B-B14F-4D97-AF65-F5344CB8AC3E}">
        <p14:creationId xmlns:p14="http://schemas.microsoft.com/office/powerpoint/2010/main" val="5147301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24A657-701E-4675-8533-3F911D67B6F4}"/>
              </a:ext>
            </a:extLst>
          </p:cNvPr>
          <p:cNvSpPr>
            <a:spLocks noGrp="1"/>
          </p:cNvSpPr>
          <p:nvPr>
            <p:ph type="title"/>
          </p:nvPr>
        </p:nvSpPr>
        <p:spPr/>
        <p:txBody>
          <a:bodyPr/>
          <a:lstStyle/>
          <a:p>
            <a:pPr algn="ctr"/>
            <a:r>
              <a:rPr lang="en-US" dirty="0"/>
              <a:t>Questions and Answers</a:t>
            </a:r>
          </a:p>
        </p:txBody>
      </p:sp>
      <p:sp>
        <p:nvSpPr>
          <p:cNvPr id="3" name="Content Placeholder 2">
            <a:extLst>
              <a:ext uri="{FF2B5EF4-FFF2-40B4-BE49-F238E27FC236}">
                <a16:creationId xmlns:a16="http://schemas.microsoft.com/office/drawing/2014/main" xmlns="" id="{FBEFF340-96CF-4445-9EE0-CBB67B701B26}"/>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8898134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21399F-FC8F-4E85-A7B1-D19A517768A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FDC3F23E-C22E-4F00-A98E-575E82EF24C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24073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88749C-2604-41EA-9BF2-C27309DE9237}"/>
              </a:ext>
            </a:extLst>
          </p:cNvPr>
          <p:cNvSpPr>
            <a:spLocks noGrp="1"/>
          </p:cNvSpPr>
          <p:nvPr>
            <p:ph type="title"/>
          </p:nvPr>
        </p:nvSpPr>
        <p:spPr/>
        <p:txBody>
          <a:bodyPr/>
          <a:lstStyle/>
          <a:p>
            <a:pPr algn="ctr"/>
            <a:r>
              <a:rPr lang="en-US" dirty="0"/>
              <a:t>Presidents Guide to Leadership</a:t>
            </a:r>
          </a:p>
        </p:txBody>
      </p:sp>
      <p:sp>
        <p:nvSpPr>
          <p:cNvPr id="3" name="Content Placeholder 2">
            <a:extLst>
              <a:ext uri="{FF2B5EF4-FFF2-40B4-BE49-F238E27FC236}">
                <a16:creationId xmlns:a16="http://schemas.microsoft.com/office/drawing/2014/main" xmlns="" id="{AC135153-FADB-4D34-995A-870C054914F4}"/>
              </a:ext>
            </a:extLst>
          </p:cNvPr>
          <p:cNvSpPr>
            <a:spLocks noGrp="1"/>
          </p:cNvSpPr>
          <p:nvPr>
            <p:ph idx="1"/>
          </p:nvPr>
        </p:nvSpPr>
        <p:spPr/>
        <p:txBody>
          <a:bodyPr>
            <a:normAutofit/>
          </a:bodyPr>
          <a:lstStyle/>
          <a:p>
            <a:r>
              <a:rPr lang="en-US" dirty="0">
                <a:hlinkClick r:id="rId2"/>
              </a:rPr>
              <a:t>https://nahu.org/resources/chapter-leadership-resources/guidebooks</a:t>
            </a:r>
            <a:r>
              <a:rPr lang="en-US" dirty="0"/>
              <a:t> &lt;- Here! </a:t>
            </a:r>
          </a:p>
          <a:p>
            <a:r>
              <a:rPr lang="en-US" dirty="0"/>
              <a:t>As local chapter president you will be responsible for providing the leadership and direction necessary to grow your chapter.</a:t>
            </a:r>
          </a:p>
          <a:p>
            <a:r>
              <a:rPr lang="en-US" dirty="0"/>
              <a:t>Your first month in office is an important period in your term. This is the time to get your board organized, establish a strategic plan and show your members that chapter is strong and moving forward.</a:t>
            </a:r>
          </a:p>
          <a:p>
            <a:endParaRPr lang="en-US" dirty="0"/>
          </a:p>
          <a:p>
            <a:endParaRPr lang="en-US" dirty="0"/>
          </a:p>
        </p:txBody>
      </p:sp>
    </p:spTree>
    <p:extLst>
      <p:ext uri="{BB962C8B-B14F-4D97-AF65-F5344CB8AC3E}">
        <p14:creationId xmlns:p14="http://schemas.microsoft.com/office/powerpoint/2010/main" val="2938078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E026B0-AE88-4671-940D-D9C67F72E273}"/>
              </a:ext>
            </a:extLst>
          </p:cNvPr>
          <p:cNvSpPr>
            <a:spLocks noGrp="1"/>
          </p:cNvSpPr>
          <p:nvPr>
            <p:ph type="title"/>
          </p:nvPr>
        </p:nvSpPr>
        <p:spPr/>
        <p:txBody>
          <a:bodyPr/>
          <a:lstStyle/>
          <a:p>
            <a:pPr algn="ctr"/>
            <a:r>
              <a:rPr lang="en-US" dirty="0"/>
              <a:t>President – Your first month in office	</a:t>
            </a:r>
          </a:p>
        </p:txBody>
      </p:sp>
      <p:sp>
        <p:nvSpPr>
          <p:cNvPr id="3" name="Content Placeholder 2">
            <a:extLst>
              <a:ext uri="{FF2B5EF4-FFF2-40B4-BE49-F238E27FC236}">
                <a16:creationId xmlns:a16="http://schemas.microsoft.com/office/drawing/2014/main" xmlns="" id="{762E0BF0-F5D5-471C-907E-4E5CA60ACCDD}"/>
              </a:ext>
            </a:extLst>
          </p:cNvPr>
          <p:cNvSpPr>
            <a:spLocks noGrp="1"/>
          </p:cNvSpPr>
          <p:nvPr>
            <p:ph idx="1"/>
          </p:nvPr>
        </p:nvSpPr>
        <p:spPr/>
        <p:txBody>
          <a:bodyPr/>
          <a:lstStyle/>
          <a:p>
            <a:r>
              <a:rPr lang="en-US" dirty="0"/>
              <a:t>Review all of the information that you have collected, with special attention to awards criteria. </a:t>
            </a:r>
          </a:p>
          <a:p>
            <a:r>
              <a:rPr lang="en-US" dirty="0"/>
              <a:t>Review your state’s strategic plan, and integrate it into your chapter’s goals. </a:t>
            </a:r>
          </a:p>
          <a:p>
            <a:r>
              <a:rPr lang="en-US" dirty="0"/>
              <a:t>Make notes about specific goals you want to accomplish. </a:t>
            </a:r>
          </a:p>
          <a:p>
            <a:r>
              <a:rPr lang="en-US" dirty="0"/>
              <a:t>Hold a board meeting. This is one of the first official acts of the new president. It is an opportunity to meet with the board; new officers, retiring officers, new committee chairs and retiring committee chairs to discuss the “State of the Association” and formulate plans for the future! </a:t>
            </a:r>
          </a:p>
        </p:txBody>
      </p:sp>
    </p:spTree>
    <p:extLst>
      <p:ext uri="{BB962C8B-B14F-4D97-AF65-F5344CB8AC3E}">
        <p14:creationId xmlns:p14="http://schemas.microsoft.com/office/powerpoint/2010/main" val="3848056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C6DD4E-095C-4B8C-B272-9DD9D306DC96}"/>
              </a:ext>
            </a:extLst>
          </p:cNvPr>
          <p:cNvSpPr>
            <a:spLocks noGrp="1"/>
          </p:cNvSpPr>
          <p:nvPr>
            <p:ph type="title"/>
          </p:nvPr>
        </p:nvSpPr>
        <p:spPr/>
        <p:txBody>
          <a:bodyPr/>
          <a:lstStyle/>
          <a:p>
            <a:pPr algn="ctr"/>
            <a:r>
              <a:rPr lang="en-US" dirty="0"/>
              <a:t>Recommended committees </a:t>
            </a:r>
          </a:p>
        </p:txBody>
      </p:sp>
      <p:sp>
        <p:nvSpPr>
          <p:cNvPr id="3" name="Content Placeholder 2">
            <a:extLst>
              <a:ext uri="{FF2B5EF4-FFF2-40B4-BE49-F238E27FC236}">
                <a16:creationId xmlns:a16="http://schemas.microsoft.com/office/drawing/2014/main" xmlns="" id="{7CB2EF8D-CF64-4E06-9529-87A63A45896F}"/>
              </a:ext>
            </a:extLst>
          </p:cNvPr>
          <p:cNvSpPr>
            <a:spLocks noGrp="1"/>
          </p:cNvSpPr>
          <p:nvPr>
            <p:ph idx="1"/>
          </p:nvPr>
        </p:nvSpPr>
        <p:spPr/>
        <p:txBody>
          <a:bodyPr>
            <a:normAutofit fontScale="92500" lnSpcReduction="10000"/>
          </a:bodyPr>
          <a:lstStyle/>
          <a:p>
            <a:pPr lvl="1"/>
            <a:r>
              <a:rPr lang="en-US" dirty="0"/>
              <a:t>Structure will vary depending on size, scope and complexity of a chapters membership. </a:t>
            </a:r>
          </a:p>
          <a:p>
            <a:pPr lvl="1"/>
            <a:r>
              <a:rPr lang="en-US" dirty="0"/>
              <a:t>Board officers</a:t>
            </a:r>
          </a:p>
          <a:p>
            <a:pPr lvl="2"/>
            <a:r>
              <a:rPr lang="en-US" dirty="0"/>
              <a:t>President</a:t>
            </a:r>
          </a:p>
          <a:p>
            <a:pPr lvl="2"/>
            <a:r>
              <a:rPr lang="en-US" dirty="0"/>
              <a:t>President Elect</a:t>
            </a:r>
          </a:p>
          <a:p>
            <a:pPr lvl="2"/>
            <a:r>
              <a:rPr lang="en-US" dirty="0"/>
              <a:t>Vice-President</a:t>
            </a:r>
          </a:p>
          <a:p>
            <a:pPr lvl="2"/>
            <a:r>
              <a:rPr lang="en-US" dirty="0"/>
              <a:t>Secretary/Treasurer (often combined)</a:t>
            </a:r>
          </a:p>
          <a:p>
            <a:pPr lvl="1"/>
            <a:r>
              <a:rPr lang="en-US" dirty="0"/>
              <a:t>Recommended standing committees: </a:t>
            </a:r>
          </a:p>
          <a:p>
            <a:pPr lvl="2"/>
            <a:r>
              <a:rPr lang="en-US" dirty="0"/>
              <a:t>Membership </a:t>
            </a:r>
          </a:p>
          <a:p>
            <a:pPr lvl="2"/>
            <a:r>
              <a:rPr lang="en-US" dirty="0"/>
              <a:t>Legislation</a:t>
            </a:r>
          </a:p>
          <a:p>
            <a:pPr lvl="2"/>
            <a:r>
              <a:rPr lang="en-US" dirty="0"/>
              <a:t>Professional Development</a:t>
            </a:r>
          </a:p>
          <a:p>
            <a:pPr lvl="2"/>
            <a:r>
              <a:rPr lang="en-US" dirty="0"/>
              <a:t>Nominations</a:t>
            </a:r>
          </a:p>
          <a:p>
            <a:pPr lvl="2"/>
            <a:r>
              <a:rPr lang="en-US" dirty="0"/>
              <a:t>Special committees: Awards, HUPAC, Communications, Media Relation, Public Service</a:t>
            </a:r>
          </a:p>
          <a:p>
            <a:pPr lvl="2"/>
            <a:r>
              <a:rPr lang="en-US" dirty="0"/>
              <a:t>Executive Director (paid?)</a:t>
            </a:r>
          </a:p>
          <a:p>
            <a:pPr lvl="2"/>
            <a:endParaRPr lang="en-US" dirty="0"/>
          </a:p>
          <a:p>
            <a:pPr marL="457200" lvl="1" indent="0">
              <a:buNone/>
            </a:pPr>
            <a:endParaRPr lang="en-US" dirty="0"/>
          </a:p>
        </p:txBody>
      </p:sp>
    </p:spTree>
    <p:extLst>
      <p:ext uri="{BB962C8B-B14F-4D97-AF65-F5344CB8AC3E}">
        <p14:creationId xmlns:p14="http://schemas.microsoft.com/office/powerpoint/2010/main" val="3631304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885ED9-5B1D-48D6-BD64-ED61BE7424BD}"/>
              </a:ext>
            </a:extLst>
          </p:cNvPr>
          <p:cNvSpPr>
            <a:spLocks noGrp="1"/>
          </p:cNvSpPr>
          <p:nvPr>
            <p:ph type="title"/>
          </p:nvPr>
        </p:nvSpPr>
        <p:spPr/>
        <p:txBody>
          <a:bodyPr/>
          <a:lstStyle/>
          <a:p>
            <a:pPr algn="ctr"/>
            <a:r>
              <a:rPr lang="en-US" dirty="0"/>
              <a:t>Once the committees are appointed:</a:t>
            </a:r>
          </a:p>
        </p:txBody>
      </p:sp>
      <p:sp>
        <p:nvSpPr>
          <p:cNvPr id="3" name="Content Placeholder 2">
            <a:extLst>
              <a:ext uri="{FF2B5EF4-FFF2-40B4-BE49-F238E27FC236}">
                <a16:creationId xmlns:a16="http://schemas.microsoft.com/office/drawing/2014/main" xmlns="" id="{5A060A26-4665-4AA2-BAAE-C45EE66C89B2}"/>
              </a:ext>
            </a:extLst>
          </p:cNvPr>
          <p:cNvSpPr>
            <a:spLocks noGrp="1"/>
          </p:cNvSpPr>
          <p:nvPr>
            <p:ph idx="1"/>
          </p:nvPr>
        </p:nvSpPr>
        <p:spPr/>
        <p:txBody>
          <a:bodyPr/>
          <a:lstStyle/>
          <a:p>
            <a:r>
              <a:rPr lang="en-US" dirty="0"/>
              <a:t>Invite the RVP and have them outline the positions, goals and functions of the national association</a:t>
            </a:r>
          </a:p>
          <a:p>
            <a:r>
              <a:rPr lang="en-US" dirty="0"/>
              <a:t>Call a board meeting at the earliest possible time or set up a strategic planning session to set goals</a:t>
            </a:r>
          </a:p>
          <a:p>
            <a:r>
              <a:rPr lang="en-US" dirty="0"/>
              <a:t>Clearly explain your duties and responsibilities and those of each officer, as well as the chairs for each committee. Specific officer handbooks can be found on the website. </a:t>
            </a:r>
          </a:p>
          <a:p>
            <a:r>
              <a:rPr lang="en-US" dirty="0"/>
              <a:t>Complete the Leadership Roster and send to </a:t>
            </a:r>
            <a:r>
              <a:rPr lang="en-US" dirty="0">
                <a:hlinkClick r:id="rId2"/>
              </a:rPr>
              <a:t>chapters@nahu.org</a:t>
            </a:r>
            <a:r>
              <a:rPr lang="en-US" dirty="0"/>
              <a:t> </a:t>
            </a:r>
          </a:p>
          <a:p>
            <a:pPr lvl="1"/>
            <a:r>
              <a:rPr lang="en-US" dirty="0"/>
              <a:t>Note: you can change this roster any </a:t>
            </a:r>
            <a:r>
              <a:rPr lang="en-US"/>
              <a:t>time during the year! </a:t>
            </a:r>
            <a:endParaRPr lang="en-US" dirty="0"/>
          </a:p>
          <a:p>
            <a:endParaRPr lang="en-US" dirty="0"/>
          </a:p>
        </p:txBody>
      </p:sp>
    </p:spTree>
    <p:extLst>
      <p:ext uri="{BB962C8B-B14F-4D97-AF65-F5344CB8AC3E}">
        <p14:creationId xmlns:p14="http://schemas.microsoft.com/office/powerpoint/2010/main" val="2591234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B09C6B-CFFA-42ED-8667-CBC35E860D2F}"/>
              </a:ext>
            </a:extLst>
          </p:cNvPr>
          <p:cNvSpPr>
            <a:spLocks noGrp="1"/>
          </p:cNvSpPr>
          <p:nvPr>
            <p:ph type="title"/>
          </p:nvPr>
        </p:nvSpPr>
        <p:spPr/>
        <p:txBody>
          <a:bodyPr/>
          <a:lstStyle/>
          <a:p>
            <a:pPr algn="ctr"/>
            <a:r>
              <a:rPr lang="en-US" dirty="0"/>
              <a:t>Chapter Leadership Roster Form</a:t>
            </a:r>
          </a:p>
        </p:txBody>
      </p:sp>
      <p:pic>
        <p:nvPicPr>
          <p:cNvPr id="4" name="Content Placeholder 3">
            <a:extLst>
              <a:ext uri="{FF2B5EF4-FFF2-40B4-BE49-F238E27FC236}">
                <a16:creationId xmlns:a16="http://schemas.microsoft.com/office/drawing/2014/main" xmlns="" id="{7CD14C3C-EAA1-410E-86BF-96A0D760A2E3}"/>
              </a:ext>
            </a:extLst>
          </p:cNvPr>
          <p:cNvPicPr>
            <a:picLocks noGrp="1" noChangeAspect="1"/>
          </p:cNvPicPr>
          <p:nvPr>
            <p:ph idx="1"/>
          </p:nvPr>
        </p:nvPicPr>
        <p:blipFill>
          <a:blip r:embed="rId2"/>
          <a:stretch>
            <a:fillRect/>
          </a:stretch>
        </p:blipFill>
        <p:spPr>
          <a:xfrm>
            <a:off x="3286203" y="1825625"/>
            <a:ext cx="5619593" cy="4351338"/>
          </a:xfrm>
          <a:prstGeom prst="rect">
            <a:avLst/>
          </a:prstGeom>
        </p:spPr>
      </p:pic>
    </p:spTree>
    <p:extLst>
      <p:ext uri="{BB962C8B-B14F-4D97-AF65-F5344CB8AC3E}">
        <p14:creationId xmlns:p14="http://schemas.microsoft.com/office/powerpoint/2010/main" val="3733589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4FE85E-8795-4F9D-B2AB-8B3F43A2EFED}"/>
              </a:ext>
            </a:extLst>
          </p:cNvPr>
          <p:cNvSpPr>
            <a:spLocks noGrp="1"/>
          </p:cNvSpPr>
          <p:nvPr>
            <p:ph type="title"/>
          </p:nvPr>
        </p:nvSpPr>
        <p:spPr/>
        <p:txBody>
          <a:bodyPr/>
          <a:lstStyle/>
          <a:p>
            <a:pPr algn="ctr"/>
            <a:r>
              <a:rPr lang="en-US" dirty="0"/>
              <a:t>Chapter Leader Commitment Form</a:t>
            </a:r>
          </a:p>
        </p:txBody>
      </p:sp>
      <p:pic>
        <p:nvPicPr>
          <p:cNvPr id="4" name="Content Placeholder 3">
            <a:extLst>
              <a:ext uri="{FF2B5EF4-FFF2-40B4-BE49-F238E27FC236}">
                <a16:creationId xmlns:a16="http://schemas.microsoft.com/office/drawing/2014/main" xmlns="" id="{1999EF62-41D1-407B-8A2D-2290F1E59EAD}"/>
              </a:ext>
            </a:extLst>
          </p:cNvPr>
          <p:cNvPicPr>
            <a:picLocks noGrp="1" noChangeAspect="1"/>
          </p:cNvPicPr>
          <p:nvPr>
            <p:ph idx="1"/>
          </p:nvPr>
        </p:nvPicPr>
        <p:blipFill>
          <a:blip r:embed="rId2"/>
          <a:stretch>
            <a:fillRect/>
          </a:stretch>
        </p:blipFill>
        <p:spPr>
          <a:xfrm>
            <a:off x="2976626" y="1825625"/>
            <a:ext cx="6238748" cy="4351338"/>
          </a:xfrm>
          <a:prstGeom prst="rect">
            <a:avLst/>
          </a:prstGeom>
        </p:spPr>
      </p:pic>
    </p:spTree>
    <p:extLst>
      <p:ext uri="{BB962C8B-B14F-4D97-AF65-F5344CB8AC3E}">
        <p14:creationId xmlns:p14="http://schemas.microsoft.com/office/powerpoint/2010/main" val="3551057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4A4E7906-2E97-41E3-B042-F13FD1D64D0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B5EE03A6-1C04-4FAE-80BC-4CEB1378C5C1}"/>
              </a:ext>
            </a:extLst>
          </p:cNvPr>
          <p:cNvSpPr>
            <a:spLocks noGrp="1"/>
          </p:cNvSpPr>
          <p:nvPr>
            <p:ph type="title"/>
          </p:nvPr>
        </p:nvSpPr>
        <p:spPr>
          <a:xfrm>
            <a:off x="793935" y="854168"/>
            <a:ext cx="3527117" cy="2665681"/>
          </a:xfrm>
        </p:spPr>
        <p:txBody>
          <a:bodyPr vert="horz" lIns="91440" tIns="45720" rIns="91440" bIns="45720" rtlCol="0" anchor="b">
            <a:normAutofit/>
          </a:bodyPr>
          <a:lstStyle/>
          <a:p>
            <a:pPr algn="ctr"/>
            <a:r>
              <a:rPr lang="en-US" sz="3200"/>
              <a:t>Swearing-In Procedure for Officers</a:t>
            </a:r>
          </a:p>
        </p:txBody>
      </p:sp>
      <p:sp>
        <p:nvSpPr>
          <p:cNvPr id="11" name="Rectangle 10">
            <a:extLst>
              <a:ext uri="{FF2B5EF4-FFF2-40B4-BE49-F238E27FC236}">
                <a16:creationId xmlns:a16="http://schemas.microsoft.com/office/drawing/2014/main" xmlns="" id="{3276E0C7-D588-440B-8F4A-876392DB718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1643658"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xmlns="" id="{7F56ACB0-1FB9-4163-97C7-1D61FF06434D}"/>
              </a:ext>
            </a:extLst>
          </p:cNvPr>
          <p:cNvPicPr>
            <a:picLocks noGrp="1" noChangeAspect="1"/>
          </p:cNvPicPr>
          <p:nvPr>
            <p:ph idx="1"/>
          </p:nvPr>
        </p:nvPicPr>
        <p:blipFill>
          <a:blip r:embed="rId2"/>
          <a:stretch>
            <a:fillRect/>
          </a:stretch>
        </p:blipFill>
        <p:spPr>
          <a:xfrm>
            <a:off x="6456784" y="228932"/>
            <a:ext cx="5141167" cy="6554078"/>
          </a:xfrm>
          <a:prstGeom prst="rect">
            <a:avLst/>
          </a:prstGeom>
        </p:spPr>
      </p:pic>
    </p:spTree>
    <p:extLst>
      <p:ext uri="{BB962C8B-B14F-4D97-AF65-F5344CB8AC3E}">
        <p14:creationId xmlns:p14="http://schemas.microsoft.com/office/powerpoint/2010/main" val="25776031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A7B2B23B7D90C47A468BD6276FE32C0" ma:contentTypeVersion="" ma:contentTypeDescription="Create a new document." ma:contentTypeScope="" ma:versionID="f047398ff6339fb8fc257def754662ca">
  <xsd:schema xmlns:xsd="http://www.w3.org/2001/XMLSchema" xmlns:xs="http://www.w3.org/2001/XMLSchema" xmlns:p="http://schemas.microsoft.com/office/2006/metadata/properties" xmlns:ns2="706b81ba-40f7-4046-9ef4-cdfcc4bbef30" xmlns:ns3="bac2eeae-be6b-4b05-806b-8e7dc0b930c9" targetNamespace="http://schemas.microsoft.com/office/2006/metadata/properties" ma:root="true" ma:fieldsID="807d91ad906d2c40323c88d5b1ed7bb2" ns2:_="" ns3:_="">
    <xsd:import namespace="706b81ba-40f7-4046-9ef4-cdfcc4bbef30"/>
    <xsd:import namespace="bac2eeae-be6b-4b05-806b-8e7dc0b930c9"/>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MediaServiceEventHashCode" minOccurs="0"/>
                <xsd:element ref="ns3:MediaServiceGenerationTim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6b81ba-40f7-4046-9ef4-cdfcc4bbef30"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bac2eeae-be6b-4b05-806b-8e7dc0b930c9"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Location" ma:index="16" nillable="true" ma:displayName="MediaServiceLocation" ma:description="" ma:internalName="MediaServiceLocation" ma:readOnly="true">
      <xsd:simpleType>
        <xsd:restriction base="dms:Text"/>
      </xsd:simpleType>
    </xsd:element>
    <xsd:element name="MediaServiceOCR" ma:index="17" nillable="true" ma:displayName="MediaServiceOCR" ma:internalName="MediaServiceOCR" ma:readOnly="true">
      <xsd:simpleType>
        <xsd:restriction base="dms:Note">
          <xsd:maxLength value="255"/>
        </xsd:restriction>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C22F400-C214-4B23-BE5B-B498BF3701BA}">
  <ds:schemaRefs>
    <ds:schemaRef ds:uri="http://schemas.microsoft.com/sharepoint/v3/contenttype/forms"/>
  </ds:schemaRefs>
</ds:datastoreItem>
</file>

<file path=customXml/itemProps2.xml><?xml version="1.0" encoding="utf-8"?>
<ds:datastoreItem xmlns:ds="http://schemas.openxmlformats.org/officeDocument/2006/customXml" ds:itemID="{875EB881-5995-4056-9BAA-DA079FE41B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06b81ba-40f7-4046-9ef4-cdfcc4bbef30"/>
    <ds:schemaRef ds:uri="bac2eeae-be6b-4b05-806b-8e7dc0b930c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375B3AB-02D2-4D77-A468-2B076C7FF296}">
  <ds:schemaRefs>
    <ds:schemaRef ds:uri="http://schemas.openxmlformats.org/package/2006/metadata/core-properties"/>
    <ds:schemaRef ds:uri="http://schemas.microsoft.com/office/2006/documentManagement/types"/>
    <ds:schemaRef ds:uri="http://schemas.microsoft.com/office/infopath/2007/PartnerControls"/>
    <ds:schemaRef ds:uri="bac2eeae-be6b-4b05-806b-8e7dc0b930c9"/>
    <ds:schemaRef ds:uri="http://purl.org/dc/elements/1.1/"/>
    <ds:schemaRef ds:uri="http://schemas.microsoft.com/office/2006/metadata/properties"/>
    <ds:schemaRef ds:uri="http://purl.org/dc/terms/"/>
    <ds:schemaRef ds:uri="706b81ba-40f7-4046-9ef4-cdfcc4bbef30"/>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41</TotalTime>
  <Words>1288</Words>
  <Application>Microsoft Office PowerPoint</Application>
  <PresentationFormat>Custom</PresentationFormat>
  <Paragraphs>130</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NAHU Chapter Basics   </vt:lpstr>
      <vt:lpstr>President - Role</vt:lpstr>
      <vt:lpstr>Presidents Guide to Leadership</vt:lpstr>
      <vt:lpstr>President – Your first month in office </vt:lpstr>
      <vt:lpstr>Recommended committees </vt:lpstr>
      <vt:lpstr>Once the committees are appointed:</vt:lpstr>
      <vt:lpstr>Chapter Leadership Roster Form</vt:lpstr>
      <vt:lpstr>Chapter Leader Commitment Form</vt:lpstr>
      <vt:lpstr>Swearing-In Procedure for Officers</vt:lpstr>
      <vt:lpstr>Chapter Bylaws </vt:lpstr>
      <vt:lpstr>Board meetings: Helpful Hints</vt:lpstr>
      <vt:lpstr>Suggested Board Meeting Agenda</vt:lpstr>
      <vt:lpstr>Committee reports: Helpful Hint</vt:lpstr>
      <vt:lpstr>Chapter Certification</vt:lpstr>
      <vt:lpstr>NAHU Chapter Certification Program</vt:lpstr>
      <vt:lpstr>Awards-At-A-Glance</vt:lpstr>
      <vt:lpstr>Pacesetter Award Criteria</vt:lpstr>
      <vt:lpstr>Pacesetter Award Criteria</vt:lpstr>
      <vt:lpstr>President’s Triple Crown Program</vt:lpstr>
      <vt:lpstr>HUPAC </vt:lpstr>
      <vt:lpstr>HUPAC Levels of Contribution</vt:lpstr>
      <vt:lpstr>Leading Producer Round Table </vt:lpstr>
      <vt:lpstr>LPRT Qualifying and Levels</vt:lpstr>
      <vt:lpstr>Ways to Extract Value from NAHU</vt:lpstr>
      <vt:lpstr>How to get value from your NAHU Membership? </vt:lpstr>
      <vt:lpstr>Gotcha! Make sure to do these things! </vt:lpstr>
      <vt:lpstr>Questions and Answers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NAHU Chapter Basics</dc:title>
  <dc:creator>Keith Wallace</dc:creator>
  <cp:lastModifiedBy>Brooke Willson</cp:lastModifiedBy>
  <cp:revision>2</cp:revision>
  <dcterms:created xsi:type="dcterms:W3CDTF">2020-02-22T00:33:00Z</dcterms:created>
  <dcterms:modified xsi:type="dcterms:W3CDTF">2020-02-27T20:04:52Z</dcterms:modified>
</cp:coreProperties>
</file>