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7" r:id="rId2"/>
    <p:sldId id="276" r:id="rId3"/>
    <p:sldId id="284" r:id="rId4"/>
    <p:sldId id="283" r:id="rId5"/>
    <p:sldId id="256" r:id="rId6"/>
    <p:sldId id="258" r:id="rId7"/>
    <p:sldId id="272" r:id="rId8"/>
    <p:sldId id="273" r:id="rId9"/>
    <p:sldId id="259" r:id="rId10"/>
    <p:sldId id="261" r:id="rId11"/>
    <p:sldId id="260" r:id="rId12"/>
    <p:sldId id="262" r:id="rId13"/>
    <p:sldId id="263" r:id="rId14"/>
    <p:sldId id="264" r:id="rId15"/>
    <p:sldId id="277" r:id="rId16"/>
    <p:sldId id="278" r:id="rId17"/>
    <p:sldId id="279" r:id="rId18"/>
    <p:sldId id="280" r:id="rId19"/>
    <p:sldId id="281" r:id="rId20"/>
    <p:sldId id="282" r:id="rId21"/>
    <p:sldId id="265" r:id="rId22"/>
    <p:sldId id="266" r:id="rId23"/>
    <p:sldId id="267" r:id="rId24"/>
    <p:sldId id="268" r:id="rId25"/>
    <p:sldId id="270" r:id="rId26"/>
    <p:sldId id="271"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94660"/>
  </p:normalViewPr>
  <p:slideViewPr>
    <p:cSldViewPr>
      <p:cViewPr varScale="1">
        <p:scale>
          <a:sx n="74" d="100"/>
          <a:sy n="74" d="100"/>
        </p:scale>
        <p:origin x="-1032"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pank\Desktop\KD%20b-plan\Valuatio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Projects\Hired\Discussion%20With%20KD%20(TOC)%20-%2012.13.2013.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Projects\Hired\Technology%20Platform_Business%20Plan\Value%20Proposition%20-%20Technology%20Platform.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D:\Projects\Hired\Technology%20Platform_Business%20Plan\Value%20Proposition%20-%20Technology%20Platform.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a:pPr>
            <a:r>
              <a:rPr lang="en-US" sz="1000" b="1" i="0" baseline="0" dirty="0"/>
              <a:t>Permanent recruitment market growth </a:t>
            </a:r>
            <a:endParaRPr lang="en-IN" sz="1000" dirty="0"/>
          </a:p>
          <a:p>
            <a:pPr>
              <a:defRPr lang="en-US"/>
            </a:pPr>
            <a:r>
              <a:rPr lang="en-US" sz="1000" b="1" i="0" baseline="0" dirty="0"/>
              <a:t>(FY '14-FY20)</a:t>
            </a:r>
          </a:p>
        </c:rich>
      </c:tx>
      <c:layout>
        <c:manualLayout>
          <c:xMode val="edge"/>
          <c:yMode val="edge"/>
          <c:x val="0.21125699912511001"/>
          <c:y val="9.2592592592593385E-3"/>
        </c:manualLayout>
      </c:layout>
      <c:overlay val="0"/>
    </c:title>
    <c:autoTitleDeleted val="0"/>
    <c:plotArea>
      <c:layout>
        <c:manualLayout>
          <c:layoutTarget val="inner"/>
          <c:xMode val="edge"/>
          <c:yMode val="edge"/>
          <c:x val="0.1307204939546491"/>
          <c:y val="7.7232891620254804E-2"/>
          <c:w val="0.82711465283707053"/>
          <c:h val="0.63074892061256616"/>
        </c:manualLayout>
      </c:layout>
      <c:barChart>
        <c:barDir val="col"/>
        <c:grouping val="clustered"/>
        <c:varyColors val="0"/>
        <c:ser>
          <c:idx val="0"/>
          <c:order val="0"/>
          <c:tx>
            <c:strRef>
              <c:f>Sheet3!$A$3</c:f>
              <c:strCache>
                <c:ptCount val="1"/>
                <c:pt idx="0">
                  <c:v>High Case</c:v>
                </c:pt>
              </c:strCache>
            </c:strRef>
          </c:tx>
          <c:spPr>
            <a:solidFill>
              <a:schemeClr val="accent1"/>
            </a:solidFill>
          </c:spPr>
          <c:invertIfNegative val="0"/>
          <c:dLbls>
            <c:txPr>
              <a:bodyPr/>
              <a:lstStyle/>
              <a:p>
                <a:pPr>
                  <a:defRPr lang="en-US" sz="800"/>
                </a:pPr>
                <a:endParaRPr lang="en-US"/>
              </a:p>
            </c:txPr>
            <c:dLblPos val="inBase"/>
            <c:showLegendKey val="0"/>
            <c:showVal val="1"/>
            <c:showCatName val="0"/>
            <c:showSerName val="0"/>
            <c:showPercent val="0"/>
            <c:showBubbleSize val="0"/>
            <c:showLeaderLines val="0"/>
          </c:dLbls>
          <c:cat>
            <c:strRef>
              <c:f>Sheet3!$B$2:$H$2</c:f>
              <c:strCache>
                <c:ptCount val="7"/>
                <c:pt idx="0">
                  <c:v>FY '14</c:v>
                </c:pt>
                <c:pt idx="1">
                  <c:v>FY '15</c:v>
                </c:pt>
                <c:pt idx="2">
                  <c:v>FY '16</c:v>
                </c:pt>
                <c:pt idx="3">
                  <c:v>FY '17</c:v>
                </c:pt>
                <c:pt idx="4">
                  <c:v>FY '18</c:v>
                </c:pt>
                <c:pt idx="5">
                  <c:v>FY '19</c:v>
                </c:pt>
                <c:pt idx="6">
                  <c:v>FY '20</c:v>
                </c:pt>
              </c:strCache>
            </c:strRef>
          </c:cat>
          <c:val>
            <c:numRef>
              <c:f>Sheet3!$B$3:$H$3</c:f>
              <c:numCache>
                <c:formatCode>0</c:formatCode>
                <c:ptCount val="7"/>
                <c:pt idx="0">
                  <c:v>51</c:v>
                </c:pt>
                <c:pt idx="1">
                  <c:v>61</c:v>
                </c:pt>
                <c:pt idx="2">
                  <c:v>72</c:v>
                </c:pt>
                <c:pt idx="3">
                  <c:v>86.068799999999982</c:v>
                </c:pt>
                <c:pt idx="4">
                  <c:v>102.88664351999998</c:v>
                </c:pt>
                <c:pt idx="5">
                  <c:v>122.99069366380812</c:v>
                </c:pt>
                <c:pt idx="6">
                  <c:v>147.02307520571597</c:v>
                </c:pt>
              </c:numCache>
            </c:numRef>
          </c:val>
        </c:ser>
        <c:ser>
          <c:idx val="1"/>
          <c:order val="1"/>
          <c:tx>
            <c:strRef>
              <c:f>Sheet3!$A$4</c:f>
              <c:strCache>
                <c:ptCount val="1"/>
                <c:pt idx="0">
                  <c:v>Low Case</c:v>
                </c:pt>
              </c:strCache>
            </c:strRef>
          </c:tx>
          <c:spPr>
            <a:solidFill>
              <a:schemeClr val="bg1">
                <a:lumMod val="65000"/>
              </a:schemeClr>
            </a:solidFill>
          </c:spPr>
          <c:invertIfNegative val="0"/>
          <c:dLbls>
            <c:txPr>
              <a:bodyPr/>
              <a:lstStyle/>
              <a:p>
                <a:pPr>
                  <a:defRPr lang="en-US"/>
                </a:pPr>
                <a:endParaRPr lang="en-US"/>
              </a:p>
            </c:txPr>
            <c:dLblPos val="inEnd"/>
            <c:showLegendKey val="0"/>
            <c:showVal val="1"/>
            <c:showCatName val="0"/>
            <c:showSerName val="0"/>
            <c:showPercent val="0"/>
            <c:showBubbleSize val="0"/>
            <c:showLeaderLines val="0"/>
          </c:dLbls>
          <c:cat>
            <c:strRef>
              <c:f>Sheet3!$B$2:$H$2</c:f>
              <c:strCache>
                <c:ptCount val="7"/>
                <c:pt idx="0">
                  <c:v>FY '14</c:v>
                </c:pt>
                <c:pt idx="1">
                  <c:v>FY '15</c:v>
                </c:pt>
                <c:pt idx="2">
                  <c:v>FY '16</c:v>
                </c:pt>
                <c:pt idx="3">
                  <c:v>FY '17</c:v>
                </c:pt>
                <c:pt idx="4">
                  <c:v>FY '18</c:v>
                </c:pt>
                <c:pt idx="5">
                  <c:v>FY '19</c:v>
                </c:pt>
                <c:pt idx="6">
                  <c:v>FY '20</c:v>
                </c:pt>
              </c:strCache>
            </c:strRef>
          </c:cat>
          <c:val>
            <c:numRef>
              <c:f>Sheet3!$B$4:$H$4</c:f>
              <c:numCache>
                <c:formatCode>0</c:formatCode>
                <c:ptCount val="7"/>
                <c:pt idx="0">
                  <c:v>47</c:v>
                </c:pt>
                <c:pt idx="1">
                  <c:v>54</c:v>
                </c:pt>
                <c:pt idx="2">
                  <c:v>62</c:v>
                </c:pt>
                <c:pt idx="3">
                  <c:v>71.92</c:v>
                </c:pt>
                <c:pt idx="4">
                  <c:v>83.427200000000056</c:v>
                </c:pt>
                <c:pt idx="5">
                  <c:v>96.775551999999948</c:v>
                </c:pt>
                <c:pt idx="6">
                  <c:v>112.25964031999995</c:v>
                </c:pt>
              </c:numCache>
            </c:numRef>
          </c:val>
        </c:ser>
        <c:dLbls>
          <c:showLegendKey val="0"/>
          <c:showVal val="0"/>
          <c:showCatName val="0"/>
          <c:showSerName val="0"/>
          <c:showPercent val="0"/>
          <c:showBubbleSize val="0"/>
        </c:dLbls>
        <c:gapWidth val="150"/>
        <c:axId val="83785984"/>
        <c:axId val="85979136"/>
      </c:barChart>
      <c:catAx>
        <c:axId val="83785984"/>
        <c:scaling>
          <c:orientation val="minMax"/>
        </c:scaling>
        <c:delete val="0"/>
        <c:axPos val="b"/>
        <c:majorTickMark val="out"/>
        <c:minorTickMark val="none"/>
        <c:tickLblPos val="nextTo"/>
        <c:txPr>
          <a:bodyPr/>
          <a:lstStyle/>
          <a:p>
            <a:pPr>
              <a:defRPr lang="en-US"/>
            </a:pPr>
            <a:endParaRPr lang="en-US"/>
          </a:p>
        </c:txPr>
        <c:crossAx val="85979136"/>
        <c:crosses val="autoZero"/>
        <c:auto val="1"/>
        <c:lblAlgn val="ctr"/>
        <c:lblOffset val="100"/>
        <c:noMultiLvlLbl val="0"/>
      </c:catAx>
      <c:valAx>
        <c:axId val="85979136"/>
        <c:scaling>
          <c:orientation val="minMax"/>
        </c:scaling>
        <c:delete val="0"/>
        <c:axPos val="l"/>
        <c:numFmt formatCode="0" sourceLinked="1"/>
        <c:majorTickMark val="out"/>
        <c:minorTickMark val="none"/>
        <c:tickLblPos val="nextTo"/>
        <c:txPr>
          <a:bodyPr/>
          <a:lstStyle/>
          <a:p>
            <a:pPr>
              <a:defRPr lang="en-US"/>
            </a:pPr>
            <a:endParaRPr lang="en-US"/>
          </a:p>
        </c:txPr>
        <c:crossAx val="83785984"/>
        <c:crosses val="autoZero"/>
        <c:crossBetween val="between"/>
      </c:valAx>
    </c:plotArea>
    <c:legend>
      <c:legendPos val="b"/>
      <c:layout>
        <c:manualLayout>
          <c:xMode val="edge"/>
          <c:yMode val="edge"/>
          <c:x val="0.34279592100167827"/>
          <c:y val="0.83167882978042373"/>
          <c:w val="0.32527012694841745"/>
          <c:h val="6.5340247103258434E-2"/>
        </c:manualLayout>
      </c:layout>
      <c:overlay val="0"/>
      <c:txPr>
        <a:bodyPr/>
        <a:lstStyle/>
        <a:p>
          <a:pPr>
            <a:defRPr lang="en-US"/>
          </a:pPr>
          <a:endParaRPr lang="en-US"/>
        </a:p>
      </c:txPr>
    </c:legend>
    <c:plotVisOnly val="1"/>
    <c:dispBlanksAs val="gap"/>
    <c:showDLblsOverMax val="0"/>
  </c:chart>
  <c:spPr>
    <a:noFill/>
    <a:ln>
      <a:noFill/>
    </a:ln>
  </c:sp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lrMapOvr bg1="lt1" tx1="dk1" bg2="lt2" tx2="dk2" accent1="accent1" accent2="accent2" accent3="accent3" accent4="accent4" accent5="accent5" accent6="accent6" hlink="hlink" folHlink="folHlink"/>
  <c:chart>
    <c:title>
      <c:tx>
        <c:rich>
          <a:bodyPr/>
          <a:lstStyle/>
          <a:p>
            <a:pPr algn="ctr">
              <a:defRPr lang="en-US" sz="1100"/>
            </a:pPr>
            <a:r>
              <a:rPr lang="en-US" sz="1000" dirty="0"/>
              <a:t>Market Share of HR Solutions (split of INR 39,230 Cr. market)</a:t>
            </a:r>
          </a:p>
        </c:rich>
      </c:tx>
      <c:layout>
        <c:manualLayout>
          <c:xMode val="edge"/>
          <c:yMode val="edge"/>
          <c:x val="0.11559648793900762"/>
          <c:y val="0"/>
        </c:manualLayout>
      </c:layout>
      <c:overlay val="1"/>
    </c:title>
    <c:autoTitleDeleted val="0"/>
    <c:plotArea>
      <c:layout>
        <c:manualLayout>
          <c:layoutTarget val="inner"/>
          <c:xMode val="edge"/>
          <c:yMode val="edge"/>
          <c:x val="7.1286721689909321E-2"/>
          <c:y val="0.15101419102273381"/>
          <c:w val="0.75659792525934255"/>
          <c:h val="0.8147977656639076"/>
        </c:manualLayout>
      </c:layout>
      <c:pieChart>
        <c:varyColors val="1"/>
        <c:ser>
          <c:idx val="0"/>
          <c:order val="0"/>
          <c:spPr>
            <a:solidFill>
              <a:schemeClr val="accent1"/>
            </a:solidFill>
          </c:spPr>
          <c:dPt>
            <c:idx val="0"/>
            <c:bubble3D val="0"/>
            <c:spPr>
              <a:solidFill>
                <a:srgbClr val="3F8DFF"/>
              </a:solidFill>
            </c:spPr>
          </c:dPt>
          <c:dPt>
            <c:idx val="1"/>
            <c:bubble3D val="0"/>
            <c:spPr>
              <a:solidFill>
                <a:schemeClr val="accent1">
                  <a:lumMod val="50000"/>
                </a:schemeClr>
              </a:solidFill>
            </c:spPr>
          </c:dPt>
          <c:dPt>
            <c:idx val="2"/>
            <c:bubble3D val="0"/>
            <c:spPr>
              <a:solidFill>
                <a:schemeClr val="bg1">
                  <a:lumMod val="50000"/>
                </a:schemeClr>
              </a:solidFill>
            </c:spPr>
          </c:dPt>
          <c:dLbls>
            <c:dLbl>
              <c:idx val="0"/>
              <c:layout>
                <c:manualLayout>
                  <c:x val="-0.26471112797647284"/>
                  <c:y val="-0.23469620534721294"/>
                </c:manualLayout>
              </c:layout>
              <c:spPr/>
              <c:txPr>
                <a:bodyPr/>
                <a:lstStyle/>
                <a:p>
                  <a:pPr>
                    <a:defRPr lang="en-US" sz="900" b="1">
                      <a:solidFill>
                        <a:schemeClr val="bg1"/>
                      </a:solidFill>
                    </a:defRPr>
                  </a:pPr>
                  <a:endParaRPr lang="en-US"/>
                </a:p>
              </c:txPr>
              <c:showLegendKey val="0"/>
              <c:showVal val="1"/>
              <c:showCatName val="1"/>
              <c:showSerName val="0"/>
              <c:showPercent val="0"/>
              <c:showBubbleSize val="0"/>
            </c:dLbl>
            <c:dLbl>
              <c:idx val="1"/>
              <c:layout>
                <c:manualLayout>
                  <c:x val="9.9765993106284576E-2"/>
                  <c:y val="7.3460563192312839E-2"/>
                </c:manualLayout>
              </c:layout>
              <c:tx>
                <c:rich>
                  <a:bodyPr/>
                  <a:lstStyle/>
                  <a:p>
                    <a:pPr>
                      <a:defRPr lang="en-US" sz="900" b="1">
                        <a:solidFill>
                          <a:schemeClr val="bg1"/>
                        </a:solidFill>
                      </a:defRPr>
                    </a:pPr>
                    <a:r>
                      <a:rPr lang="en-US" sz="900"/>
                      <a:t>Permanent Recruitment, 13%</a:t>
                    </a:r>
                  </a:p>
                </c:rich>
              </c:tx>
              <c:spPr/>
              <c:showLegendKey val="0"/>
              <c:showVal val="1"/>
              <c:showCatName val="1"/>
              <c:showSerName val="0"/>
              <c:showPercent val="0"/>
              <c:showBubbleSize val="0"/>
            </c:dLbl>
            <c:dLbl>
              <c:idx val="2"/>
              <c:layout>
                <c:manualLayout>
                  <c:x val="0.13778231034373714"/>
                  <c:y val="0.15655856577249996"/>
                </c:manualLayout>
              </c:layout>
              <c:spPr/>
              <c:txPr>
                <a:bodyPr/>
                <a:lstStyle/>
                <a:p>
                  <a:pPr>
                    <a:defRPr lang="en-US" sz="900" b="1">
                      <a:solidFill>
                        <a:schemeClr val="bg1"/>
                      </a:solidFill>
                    </a:defRPr>
                  </a:pPr>
                  <a:endParaRPr lang="en-US"/>
                </a:p>
              </c:txPr>
              <c:showLegendKey val="0"/>
              <c:showVal val="1"/>
              <c:showCatName val="1"/>
              <c:showSerName val="0"/>
              <c:showPercent val="0"/>
              <c:showBubbleSize val="0"/>
            </c:dLbl>
            <c:txPr>
              <a:bodyPr/>
              <a:lstStyle/>
              <a:p>
                <a:pPr>
                  <a:defRPr lang="en-US" sz="900" b="0"/>
                </a:pPr>
                <a:endParaRPr lang="en-US"/>
              </a:p>
            </c:txPr>
            <c:showLegendKey val="0"/>
            <c:showVal val="1"/>
            <c:showCatName val="1"/>
            <c:showSerName val="0"/>
            <c:showPercent val="0"/>
            <c:showBubbleSize val="0"/>
            <c:showLeaderLines val="1"/>
          </c:dLbls>
          <c:cat>
            <c:strRef>
              <c:f>Sheet2!$C$3:$E$3</c:f>
              <c:strCache>
                <c:ptCount val="3"/>
                <c:pt idx="0">
                  <c:v>Temporary Recruitment</c:v>
                </c:pt>
                <c:pt idx="1">
                  <c:v>Permeanent Recruitment</c:v>
                </c:pt>
                <c:pt idx="2">
                  <c:v>Others</c:v>
                </c:pt>
              </c:strCache>
            </c:strRef>
          </c:cat>
          <c:val>
            <c:numRef>
              <c:f>Sheet2!$C$4:$E$4</c:f>
              <c:numCache>
                <c:formatCode>0%</c:formatCode>
                <c:ptCount val="3"/>
                <c:pt idx="0">
                  <c:v>0.73000000000000065</c:v>
                </c:pt>
                <c:pt idx="1">
                  <c:v>0.13</c:v>
                </c:pt>
                <c:pt idx="2">
                  <c:v>0.14000000000000001</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lrMapOvr bg1="lt1" tx1="dk1" bg2="lt2" tx2="dk2" accent1="accent1" accent2="accent2" accent3="accent3" accent4="accent4" accent5="accent5" accent6="accent6" hlink="hlink" folHlink="folHlink"/>
  <c:chart>
    <c:title>
      <c:tx>
        <c:rich>
          <a:bodyPr/>
          <a:lstStyle/>
          <a:p>
            <a:pPr>
              <a:defRPr lang="en-US"/>
            </a:pPr>
            <a:r>
              <a:rPr lang="en-US" sz="1800" b="1" i="0" baseline="0">
                <a:effectLst/>
              </a:rPr>
              <a:t>Value Proposition - Customer</a:t>
            </a:r>
            <a:endParaRPr lang="en-US">
              <a:effectLst/>
            </a:endParaRPr>
          </a:p>
        </c:rich>
      </c:tx>
      <c:layout>
        <c:manualLayout>
          <c:xMode val="edge"/>
          <c:yMode val="edge"/>
          <c:x val="0.20342437664041996"/>
          <c:y val="0"/>
        </c:manualLayout>
      </c:layout>
      <c:overlay val="0"/>
    </c:title>
    <c:autoTitleDeleted val="0"/>
    <c:plotArea>
      <c:layout>
        <c:manualLayout>
          <c:layoutTarget val="inner"/>
          <c:xMode val="edge"/>
          <c:yMode val="edge"/>
          <c:x val="4.8819808982210555E-2"/>
          <c:y val="0.22222222222222221"/>
          <c:w val="0.8853408428113152"/>
          <c:h val="0.59181321084864358"/>
        </c:manualLayout>
      </c:layout>
      <c:lineChart>
        <c:grouping val="stacked"/>
        <c:varyColors val="0"/>
        <c:ser>
          <c:idx val="1"/>
          <c:order val="0"/>
          <c:tx>
            <c:strRef>
              <c:f>'Value Prop - Customer'!$B$2:$E$2</c:f>
              <c:strCache>
                <c:ptCount val="1"/>
                <c:pt idx="0">
                  <c:v>Customer Expectations</c:v>
                </c:pt>
              </c:strCache>
            </c:strRef>
          </c:tx>
          <c:marker>
            <c:symbol val="none"/>
          </c:marker>
          <c:cat>
            <c:strRef>
              <c:f>'Value Prop - Customer'!$F$4:$F$10</c:f>
              <c:strCache>
                <c:ptCount val="7"/>
                <c:pt idx="0">
                  <c:v>Right Fit</c:v>
                </c:pt>
                <c:pt idx="1">
                  <c:v>Right cost of recruitment</c:v>
                </c:pt>
                <c:pt idx="2">
                  <c:v>One stop shop integration</c:v>
                </c:pt>
                <c:pt idx="3">
                  <c:v>Less people dependency</c:v>
                </c:pt>
                <c:pt idx="4">
                  <c:v>Better life</c:v>
                </c:pt>
                <c:pt idx="5">
                  <c:v>Right time</c:v>
                </c:pt>
                <c:pt idx="6">
                  <c:v>Reliable and timely MIS insights</c:v>
                </c:pt>
              </c:strCache>
            </c:strRef>
          </c:cat>
          <c:val>
            <c:numRef>
              <c:f>'Value Prop - Customer'!$B$4:$B$10</c:f>
              <c:numCache>
                <c:formatCode>General</c:formatCode>
                <c:ptCount val="7"/>
                <c:pt idx="0">
                  <c:v>3</c:v>
                </c:pt>
                <c:pt idx="1">
                  <c:v>3</c:v>
                </c:pt>
                <c:pt idx="2">
                  <c:v>4</c:v>
                </c:pt>
                <c:pt idx="3">
                  <c:v>2</c:v>
                </c:pt>
                <c:pt idx="4">
                  <c:v>4</c:v>
                </c:pt>
                <c:pt idx="5">
                  <c:v>4</c:v>
                </c:pt>
                <c:pt idx="6">
                  <c:v>2</c:v>
                </c:pt>
              </c:numCache>
            </c:numRef>
          </c:val>
          <c:smooth val="0"/>
        </c:ser>
        <c:dLbls>
          <c:showLegendKey val="0"/>
          <c:showVal val="0"/>
          <c:showCatName val="0"/>
          <c:showSerName val="0"/>
          <c:showPercent val="0"/>
          <c:showBubbleSize val="0"/>
        </c:dLbls>
        <c:marker val="1"/>
        <c:smooth val="0"/>
        <c:axId val="88217856"/>
        <c:axId val="88223744"/>
      </c:lineChart>
      <c:lineChart>
        <c:grouping val="stacked"/>
        <c:varyColors val="0"/>
        <c:ser>
          <c:idx val="2"/>
          <c:order val="1"/>
          <c:tx>
            <c:strRef>
              <c:f>'Value Prop - Customer'!$G$2:$I$2</c:f>
              <c:strCache>
                <c:ptCount val="1"/>
                <c:pt idx="0">
                  <c:v>Delivery</c:v>
                </c:pt>
              </c:strCache>
            </c:strRef>
          </c:tx>
          <c:marker>
            <c:symbol val="none"/>
          </c:marker>
          <c:cat>
            <c:strRef>
              <c:f>'Value Prop - Customer'!$F$4:$F$10</c:f>
              <c:strCache>
                <c:ptCount val="7"/>
                <c:pt idx="0">
                  <c:v>Right Fit</c:v>
                </c:pt>
                <c:pt idx="1">
                  <c:v>Right cost of recruitment</c:v>
                </c:pt>
                <c:pt idx="2">
                  <c:v>One stop shop integration</c:v>
                </c:pt>
                <c:pt idx="3">
                  <c:v>Less people dependency</c:v>
                </c:pt>
                <c:pt idx="4">
                  <c:v>Better life</c:v>
                </c:pt>
                <c:pt idx="5">
                  <c:v>Right time</c:v>
                </c:pt>
                <c:pt idx="6">
                  <c:v>Reliable and timely MIS insights</c:v>
                </c:pt>
              </c:strCache>
            </c:strRef>
          </c:cat>
          <c:val>
            <c:numRef>
              <c:f>'Value Prop - Customer'!$I$4:$I$10</c:f>
              <c:numCache>
                <c:formatCode>General</c:formatCode>
                <c:ptCount val="7"/>
                <c:pt idx="0">
                  <c:v>3</c:v>
                </c:pt>
                <c:pt idx="1">
                  <c:v>1</c:v>
                </c:pt>
                <c:pt idx="2">
                  <c:v>1</c:v>
                </c:pt>
                <c:pt idx="3">
                  <c:v>1</c:v>
                </c:pt>
                <c:pt idx="4">
                  <c:v>2</c:v>
                </c:pt>
                <c:pt idx="5">
                  <c:v>2</c:v>
                </c:pt>
                <c:pt idx="6">
                  <c:v>1</c:v>
                </c:pt>
              </c:numCache>
            </c:numRef>
          </c:val>
          <c:smooth val="0"/>
        </c:ser>
        <c:dLbls>
          <c:showLegendKey val="0"/>
          <c:showVal val="0"/>
          <c:showCatName val="0"/>
          <c:showSerName val="0"/>
          <c:showPercent val="0"/>
          <c:showBubbleSize val="0"/>
        </c:dLbls>
        <c:marker val="1"/>
        <c:smooth val="0"/>
        <c:axId val="88226816"/>
        <c:axId val="88225280"/>
      </c:lineChart>
      <c:catAx>
        <c:axId val="88217856"/>
        <c:scaling>
          <c:orientation val="minMax"/>
        </c:scaling>
        <c:delete val="0"/>
        <c:axPos val="b"/>
        <c:majorTickMark val="cross"/>
        <c:minorTickMark val="none"/>
        <c:tickLblPos val="nextTo"/>
        <c:txPr>
          <a:bodyPr/>
          <a:lstStyle/>
          <a:p>
            <a:pPr>
              <a:defRPr lang="en-US" sz="850"/>
            </a:pPr>
            <a:endParaRPr lang="en-US"/>
          </a:p>
        </c:txPr>
        <c:crossAx val="88223744"/>
        <c:crosses val="autoZero"/>
        <c:auto val="1"/>
        <c:lblAlgn val="ctr"/>
        <c:lblOffset val="100"/>
        <c:noMultiLvlLbl val="0"/>
      </c:catAx>
      <c:valAx>
        <c:axId val="88223744"/>
        <c:scaling>
          <c:orientation val="minMax"/>
          <c:max val="4"/>
          <c:min val="0"/>
        </c:scaling>
        <c:delete val="1"/>
        <c:axPos val="l"/>
        <c:numFmt formatCode="General" sourceLinked="1"/>
        <c:majorTickMark val="out"/>
        <c:minorTickMark val="none"/>
        <c:tickLblPos val="nextTo"/>
        <c:crossAx val="88217856"/>
        <c:crosses val="autoZero"/>
        <c:crossBetween val="midCat"/>
        <c:majorUnit val="1"/>
        <c:minorUnit val="0.2"/>
      </c:valAx>
      <c:valAx>
        <c:axId val="88225280"/>
        <c:scaling>
          <c:orientation val="minMax"/>
          <c:max val="4"/>
          <c:min val="0"/>
        </c:scaling>
        <c:delete val="1"/>
        <c:axPos val="r"/>
        <c:numFmt formatCode="General" sourceLinked="1"/>
        <c:majorTickMark val="out"/>
        <c:minorTickMark val="none"/>
        <c:tickLblPos val="nextTo"/>
        <c:crossAx val="88226816"/>
        <c:crosses val="max"/>
        <c:crossBetween val="between"/>
        <c:majorUnit val="1"/>
        <c:minorUnit val="0.1"/>
      </c:valAx>
      <c:catAx>
        <c:axId val="88226816"/>
        <c:scaling>
          <c:orientation val="minMax"/>
        </c:scaling>
        <c:delete val="1"/>
        <c:axPos val="b"/>
        <c:majorTickMark val="out"/>
        <c:minorTickMark val="none"/>
        <c:tickLblPos val="nextTo"/>
        <c:crossAx val="88225280"/>
        <c:crosses val="autoZero"/>
        <c:auto val="1"/>
        <c:lblAlgn val="ctr"/>
        <c:lblOffset val="100"/>
        <c:noMultiLvlLbl val="0"/>
      </c:catAx>
    </c:plotArea>
    <c:plotVisOnly val="1"/>
    <c:dispBlanksAs val="zero"/>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lrMapOvr bg1="lt1" tx1="dk1" bg2="lt2" tx2="dk2" accent1="accent1" accent2="accent2" accent3="accent3" accent4="accent4" accent5="accent5" accent6="accent6" hlink="hlink" folHlink="folHlink"/>
  <c:chart>
    <c:title>
      <c:tx>
        <c:rich>
          <a:bodyPr/>
          <a:lstStyle/>
          <a:p>
            <a:pPr>
              <a:defRPr lang="en-US"/>
            </a:pPr>
            <a:r>
              <a:rPr lang="en-US"/>
              <a:t>Value Proposition - Candidates</a:t>
            </a:r>
          </a:p>
        </c:rich>
      </c:tx>
      <c:layout/>
      <c:overlay val="0"/>
    </c:title>
    <c:autoTitleDeleted val="0"/>
    <c:plotArea>
      <c:layout>
        <c:manualLayout>
          <c:layoutTarget val="inner"/>
          <c:xMode val="edge"/>
          <c:yMode val="edge"/>
          <c:x val="6.036464191976014E-2"/>
          <c:y val="0.23161379827521561"/>
          <c:w val="0.9767702721370366"/>
          <c:h val="0.59902281445588623"/>
        </c:manualLayout>
      </c:layout>
      <c:lineChart>
        <c:grouping val="stacked"/>
        <c:varyColors val="0"/>
        <c:ser>
          <c:idx val="1"/>
          <c:order val="0"/>
          <c:tx>
            <c:strRef>
              <c:f>'Value Prop - Candidate'!$B$2:$E$2</c:f>
              <c:strCache>
                <c:ptCount val="1"/>
                <c:pt idx="0">
                  <c:v>Candidate Expectations</c:v>
                </c:pt>
              </c:strCache>
            </c:strRef>
          </c:tx>
          <c:marker>
            <c:symbol val="none"/>
          </c:marker>
          <c:cat>
            <c:strRef>
              <c:f>'Value Prop - Candidate'!$F$4:$F$10</c:f>
              <c:strCache>
                <c:ptCount val="7"/>
                <c:pt idx="0">
                  <c:v>Job/role</c:v>
                </c:pt>
                <c:pt idx="1">
                  <c:v>Better life</c:v>
                </c:pt>
                <c:pt idx="2">
                  <c:v>Ease</c:v>
                </c:pt>
                <c:pt idx="3">
                  <c:v>Right time</c:v>
                </c:pt>
                <c:pt idx="4">
                  <c:v>Status updates (visibility)</c:v>
                </c:pt>
                <c:pt idx="5">
                  <c:v>Salary</c:v>
                </c:pt>
                <c:pt idx="6">
                  <c:v>Brand</c:v>
                </c:pt>
              </c:strCache>
            </c:strRef>
          </c:cat>
          <c:val>
            <c:numRef>
              <c:f>'Value Prop - Candidate'!$B$4:$B$10</c:f>
              <c:numCache>
                <c:formatCode>General</c:formatCode>
                <c:ptCount val="7"/>
                <c:pt idx="0">
                  <c:v>4</c:v>
                </c:pt>
                <c:pt idx="1">
                  <c:v>2</c:v>
                </c:pt>
                <c:pt idx="2">
                  <c:v>4</c:v>
                </c:pt>
                <c:pt idx="3">
                  <c:v>3</c:v>
                </c:pt>
                <c:pt idx="4">
                  <c:v>3</c:v>
                </c:pt>
                <c:pt idx="5">
                  <c:v>3</c:v>
                </c:pt>
                <c:pt idx="6">
                  <c:v>3</c:v>
                </c:pt>
              </c:numCache>
            </c:numRef>
          </c:val>
          <c:smooth val="0"/>
        </c:ser>
        <c:dLbls>
          <c:showLegendKey val="0"/>
          <c:showVal val="0"/>
          <c:showCatName val="0"/>
          <c:showSerName val="0"/>
          <c:showPercent val="0"/>
          <c:showBubbleSize val="0"/>
        </c:dLbls>
        <c:marker val="1"/>
        <c:smooth val="0"/>
        <c:axId val="88270336"/>
        <c:axId val="88271872"/>
      </c:lineChart>
      <c:lineChart>
        <c:grouping val="stacked"/>
        <c:varyColors val="0"/>
        <c:ser>
          <c:idx val="2"/>
          <c:order val="1"/>
          <c:tx>
            <c:strRef>
              <c:f>'Value Prop - Candidate'!$G$2:$J$2</c:f>
              <c:strCache>
                <c:ptCount val="1"/>
                <c:pt idx="0">
                  <c:v>Delivery</c:v>
                </c:pt>
              </c:strCache>
            </c:strRef>
          </c:tx>
          <c:marker>
            <c:symbol val="none"/>
          </c:marker>
          <c:cat>
            <c:strRef>
              <c:f>'Value Prop - Candidate'!$F$4:$F$10</c:f>
              <c:strCache>
                <c:ptCount val="7"/>
                <c:pt idx="0">
                  <c:v>Job/role</c:v>
                </c:pt>
                <c:pt idx="1">
                  <c:v>Better life</c:v>
                </c:pt>
                <c:pt idx="2">
                  <c:v>Ease</c:v>
                </c:pt>
                <c:pt idx="3">
                  <c:v>Right time</c:v>
                </c:pt>
                <c:pt idx="4">
                  <c:v>Status updates (visibility)</c:v>
                </c:pt>
                <c:pt idx="5">
                  <c:v>Salary</c:v>
                </c:pt>
                <c:pt idx="6">
                  <c:v>Brand</c:v>
                </c:pt>
              </c:strCache>
            </c:strRef>
          </c:cat>
          <c:val>
            <c:numRef>
              <c:f>'Value Prop - Candidate'!$J$4:$J$10</c:f>
              <c:numCache>
                <c:formatCode>General</c:formatCode>
                <c:ptCount val="7"/>
                <c:pt idx="0">
                  <c:v>2</c:v>
                </c:pt>
                <c:pt idx="1">
                  <c:v>2</c:v>
                </c:pt>
                <c:pt idx="2">
                  <c:v>2</c:v>
                </c:pt>
                <c:pt idx="3">
                  <c:v>2</c:v>
                </c:pt>
                <c:pt idx="4">
                  <c:v>2</c:v>
                </c:pt>
                <c:pt idx="5">
                  <c:v>3</c:v>
                </c:pt>
                <c:pt idx="6">
                  <c:v>3</c:v>
                </c:pt>
              </c:numCache>
            </c:numRef>
          </c:val>
          <c:smooth val="0"/>
        </c:ser>
        <c:dLbls>
          <c:showLegendKey val="0"/>
          <c:showVal val="0"/>
          <c:showCatName val="0"/>
          <c:showSerName val="0"/>
          <c:showPercent val="0"/>
          <c:showBubbleSize val="0"/>
        </c:dLbls>
        <c:marker val="1"/>
        <c:smooth val="0"/>
        <c:axId val="88348928"/>
        <c:axId val="88347392"/>
      </c:lineChart>
      <c:catAx>
        <c:axId val="88270336"/>
        <c:scaling>
          <c:orientation val="minMax"/>
        </c:scaling>
        <c:delete val="0"/>
        <c:axPos val="b"/>
        <c:majorTickMark val="out"/>
        <c:minorTickMark val="none"/>
        <c:tickLblPos val="nextTo"/>
        <c:txPr>
          <a:bodyPr/>
          <a:lstStyle/>
          <a:p>
            <a:pPr>
              <a:defRPr lang="en-US" sz="850"/>
            </a:pPr>
            <a:endParaRPr lang="en-US"/>
          </a:p>
        </c:txPr>
        <c:crossAx val="88271872"/>
        <c:crosses val="autoZero"/>
        <c:auto val="1"/>
        <c:lblAlgn val="ctr"/>
        <c:lblOffset val="100"/>
        <c:noMultiLvlLbl val="0"/>
      </c:catAx>
      <c:valAx>
        <c:axId val="88271872"/>
        <c:scaling>
          <c:orientation val="minMax"/>
          <c:max val="4"/>
          <c:min val="0"/>
        </c:scaling>
        <c:delete val="1"/>
        <c:axPos val="l"/>
        <c:numFmt formatCode="General" sourceLinked="1"/>
        <c:majorTickMark val="out"/>
        <c:minorTickMark val="none"/>
        <c:tickLblPos val="nextTo"/>
        <c:crossAx val="88270336"/>
        <c:crosses val="autoZero"/>
        <c:crossBetween val="midCat"/>
        <c:majorUnit val="1"/>
        <c:minorUnit val="0.2"/>
      </c:valAx>
      <c:valAx>
        <c:axId val="88347392"/>
        <c:scaling>
          <c:orientation val="minMax"/>
          <c:max val="4"/>
          <c:min val="0"/>
        </c:scaling>
        <c:delete val="1"/>
        <c:axPos val="r"/>
        <c:numFmt formatCode="General" sourceLinked="1"/>
        <c:majorTickMark val="out"/>
        <c:minorTickMark val="none"/>
        <c:tickLblPos val="nextTo"/>
        <c:crossAx val="88348928"/>
        <c:crosses val="max"/>
        <c:crossBetween val="between"/>
        <c:majorUnit val="1"/>
        <c:minorUnit val="0.1"/>
      </c:valAx>
      <c:catAx>
        <c:axId val="88348928"/>
        <c:scaling>
          <c:orientation val="minMax"/>
        </c:scaling>
        <c:delete val="1"/>
        <c:axPos val="b"/>
        <c:majorTickMark val="out"/>
        <c:minorTickMark val="none"/>
        <c:tickLblPos val="nextTo"/>
        <c:crossAx val="88347392"/>
        <c:crosses val="autoZero"/>
        <c:auto val="1"/>
        <c:lblAlgn val="ctr"/>
        <c:lblOffset val="100"/>
        <c:noMultiLvlLbl val="0"/>
      </c:catAx>
    </c:plotArea>
    <c:plotVisOnly val="1"/>
    <c:dispBlanksAs val="zero"/>
    <c:showDLblsOverMax val="0"/>
  </c:chart>
  <c:spPr>
    <a:ln>
      <a:noFill/>
    </a:ln>
  </c:spPr>
  <c:txPr>
    <a:bodyPr/>
    <a:lstStyle/>
    <a:p>
      <a:pPr>
        <a:defRPr>
          <a:solidFill>
            <a:sysClr val="windowText" lastClr="000000"/>
          </a:solidFill>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2C01D-31A2-4D65-8059-2F7DBDCE892E}" type="doc">
      <dgm:prSet loTypeId="urn:microsoft.com/office/officeart/2005/8/layout/hProcess9" loCatId="process" qsTypeId="urn:microsoft.com/office/officeart/2005/8/quickstyle/simple1" qsCatId="simple" csTypeId="urn:microsoft.com/office/officeart/2005/8/colors/accent3_4" csCatId="accent3" phldr="1"/>
      <dgm:spPr/>
    </dgm:pt>
    <dgm:pt modelId="{26049AF8-60BD-471A-8FCC-F5A74D0A0A1D}">
      <dgm:prSet phldrT="[Text]" custT="1"/>
      <dgm:spPr>
        <a:solidFill>
          <a:schemeClr val="accent4">
            <a:lumMod val="60000"/>
            <a:lumOff val="40000"/>
          </a:schemeClr>
        </a:solidFill>
      </dgm:spPr>
      <dgm:t>
        <a:bodyPr/>
        <a:lstStyle/>
        <a:p>
          <a:r>
            <a:rPr lang="en-US" sz="1800" b="1" dirty="0" smtClean="0"/>
            <a:t>Apply physically/post/fax</a:t>
          </a:r>
          <a:endParaRPr lang="en-IN" sz="1800" b="1" dirty="0"/>
        </a:p>
      </dgm:t>
    </dgm:pt>
    <dgm:pt modelId="{2EB97126-F991-4E2E-A8D1-A6C67F61F7B3}" type="parTrans" cxnId="{F7A3898D-3F04-4C33-8DFA-0F805BB4122C}">
      <dgm:prSet/>
      <dgm:spPr/>
      <dgm:t>
        <a:bodyPr/>
        <a:lstStyle/>
        <a:p>
          <a:endParaRPr lang="en-IN" sz="1800" b="1"/>
        </a:p>
      </dgm:t>
    </dgm:pt>
    <dgm:pt modelId="{5B8E3AC5-01C8-40EE-9208-195BE387943C}" type="sibTrans" cxnId="{F7A3898D-3F04-4C33-8DFA-0F805BB4122C}">
      <dgm:prSet/>
      <dgm:spPr/>
      <dgm:t>
        <a:bodyPr/>
        <a:lstStyle/>
        <a:p>
          <a:endParaRPr lang="en-IN" sz="1800" b="1"/>
        </a:p>
      </dgm:t>
    </dgm:pt>
    <dgm:pt modelId="{E4DFA77C-E7E6-47F3-B61F-C4ADC5E55F37}">
      <dgm:prSet phldrT="[Text]" custT="1"/>
      <dgm:spPr>
        <a:solidFill>
          <a:schemeClr val="accent4">
            <a:lumMod val="75000"/>
          </a:schemeClr>
        </a:solidFill>
      </dgm:spPr>
      <dgm:t>
        <a:bodyPr/>
        <a:lstStyle/>
        <a:p>
          <a:r>
            <a:rPr lang="en-US" sz="1800" b="1" dirty="0" smtClean="0"/>
            <a:t>Job Portals</a:t>
          </a:r>
          <a:endParaRPr lang="en-IN" sz="1800" b="1" dirty="0"/>
        </a:p>
      </dgm:t>
    </dgm:pt>
    <dgm:pt modelId="{7A52FCA1-9885-426C-B5C2-560EF04CED20}" type="parTrans" cxnId="{BD605DCF-F8F5-406A-882A-396044DDBA48}">
      <dgm:prSet/>
      <dgm:spPr/>
      <dgm:t>
        <a:bodyPr/>
        <a:lstStyle/>
        <a:p>
          <a:endParaRPr lang="en-IN" sz="1800" b="1"/>
        </a:p>
      </dgm:t>
    </dgm:pt>
    <dgm:pt modelId="{C1F5F25F-44F2-4F1A-A4ED-ED465188E919}" type="sibTrans" cxnId="{BD605DCF-F8F5-406A-882A-396044DDBA48}">
      <dgm:prSet/>
      <dgm:spPr/>
      <dgm:t>
        <a:bodyPr/>
        <a:lstStyle/>
        <a:p>
          <a:endParaRPr lang="en-IN" sz="1800" b="1"/>
        </a:p>
      </dgm:t>
    </dgm:pt>
    <dgm:pt modelId="{6F607B7E-885A-460E-919D-19BD9260B076}">
      <dgm:prSet phldrT="[Text]" custT="1"/>
      <dgm:spPr>
        <a:solidFill>
          <a:schemeClr val="accent4">
            <a:lumMod val="50000"/>
          </a:schemeClr>
        </a:solidFill>
      </dgm:spPr>
      <dgm:t>
        <a:bodyPr/>
        <a:lstStyle/>
        <a:p>
          <a:r>
            <a:rPr lang="en-US" sz="1800" b="1" dirty="0" smtClean="0"/>
            <a:t>Talent Stock Exchanges</a:t>
          </a:r>
          <a:endParaRPr lang="en-IN" sz="1800" b="1" dirty="0"/>
        </a:p>
      </dgm:t>
    </dgm:pt>
    <dgm:pt modelId="{2E83859D-1AE4-42C2-B170-ED1B51F424E9}" type="parTrans" cxnId="{B810EAD9-BDCD-49AA-9168-DE5B7DFCB8E7}">
      <dgm:prSet/>
      <dgm:spPr/>
      <dgm:t>
        <a:bodyPr/>
        <a:lstStyle/>
        <a:p>
          <a:endParaRPr lang="en-IN" sz="1800" b="1"/>
        </a:p>
      </dgm:t>
    </dgm:pt>
    <dgm:pt modelId="{104E2043-9077-48C3-84F6-C88E7513F269}" type="sibTrans" cxnId="{B810EAD9-BDCD-49AA-9168-DE5B7DFCB8E7}">
      <dgm:prSet/>
      <dgm:spPr/>
      <dgm:t>
        <a:bodyPr/>
        <a:lstStyle/>
        <a:p>
          <a:endParaRPr lang="en-IN" sz="1800" b="1"/>
        </a:p>
      </dgm:t>
    </dgm:pt>
    <dgm:pt modelId="{7140D2CE-86B3-4B53-899E-A167ECFD8F41}" type="pres">
      <dgm:prSet presAssocID="{FB02C01D-31A2-4D65-8059-2F7DBDCE892E}" presName="CompostProcess" presStyleCnt="0">
        <dgm:presLayoutVars>
          <dgm:dir/>
          <dgm:resizeHandles val="exact"/>
        </dgm:presLayoutVars>
      </dgm:prSet>
      <dgm:spPr/>
    </dgm:pt>
    <dgm:pt modelId="{78591B91-4ED4-49D5-A9DE-941B7CCCE429}" type="pres">
      <dgm:prSet presAssocID="{FB02C01D-31A2-4D65-8059-2F7DBDCE892E}" presName="arrow" presStyleLbl="bgShp" presStyleIdx="0" presStyleCnt="1"/>
      <dgm:spPr>
        <a:solidFill>
          <a:schemeClr val="accent4">
            <a:lumMod val="40000"/>
            <a:lumOff val="60000"/>
          </a:schemeClr>
        </a:solidFill>
      </dgm:spPr>
    </dgm:pt>
    <dgm:pt modelId="{01A5D4D1-DE07-4B31-AE9C-4B463BFA1F80}" type="pres">
      <dgm:prSet presAssocID="{FB02C01D-31A2-4D65-8059-2F7DBDCE892E}" presName="linearProcess" presStyleCnt="0"/>
      <dgm:spPr/>
    </dgm:pt>
    <dgm:pt modelId="{9B8825D7-D6B3-4316-A617-7435506CDDAC}" type="pres">
      <dgm:prSet presAssocID="{26049AF8-60BD-471A-8FCC-F5A74D0A0A1D}" presName="textNode" presStyleLbl="node1" presStyleIdx="0" presStyleCnt="3">
        <dgm:presLayoutVars>
          <dgm:bulletEnabled val="1"/>
        </dgm:presLayoutVars>
      </dgm:prSet>
      <dgm:spPr/>
      <dgm:t>
        <a:bodyPr/>
        <a:lstStyle/>
        <a:p>
          <a:endParaRPr lang="en-IN"/>
        </a:p>
      </dgm:t>
    </dgm:pt>
    <dgm:pt modelId="{A21F9589-42FB-49B1-989E-102D0D009DAC}" type="pres">
      <dgm:prSet presAssocID="{5B8E3AC5-01C8-40EE-9208-195BE387943C}" presName="sibTrans" presStyleCnt="0"/>
      <dgm:spPr/>
    </dgm:pt>
    <dgm:pt modelId="{7D23CCB8-1F17-4D87-85F7-B5C1641CCD74}" type="pres">
      <dgm:prSet presAssocID="{E4DFA77C-E7E6-47F3-B61F-C4ADC5E55F37}" presName="textNode" presStyleLbl="node1" presStyleIdx="1" presStyleCnt="3">
        <dgm:presLayoutVars>
          <dgm:bulletEnabled val="1"/>
        </dgm:presLayoutVars>
      </dgm:prSet>
      <dgm:spPr/>
      <dgm:t>
        <a:bodyPr/>
        <a:lstStyle/>
        <a:p>
          <a:endParaRPr lang="en-US"/>
        </a:p>
      </dgm:t>
    </dgm:pt>
    <dgm:pt modelId="{487862C2-CB68-41E9-9393-E7AFC9FB6851}" type="pres">
      <dgm:prSet presAssocID="{C1F5F25F-44F2-4F1A-A4ED-ED465188E919}" presName="sibTrans" presStyleCnt="0"/>
      <dgm:spPr/>
    </dgm:pt>
    <dgm:pt modelId="{248150A0-21EE-40A4-8F28-A4BE3FDAAEAF}" type="pres">
      <dgm:prSet presAssocID="{6F607B7E-885A-460E-919D-19BD9260B076}" presName="textNode" presStyleLbl="node1" presStyleIdx="2" presStyleCnt="3">
        <dgm:presLayoutVars>
          <dgm:bulletEnabled val="1"/>
        </dgm:presLayoutVars>
      </dgm:prSet>
      <dgm:spPr/>
      <dgm:t>
        <a:bodyPr/>
        <a:lstStyle/>
        <a:p>
          <a:endParaRPr lang="en-US"/>
        </a:p>
      </dgm:t>
    </dgm:pt>
  </dgm:ptLst>
  <dgm:cxnLst>
    <dgm:cxn modelId="{F7A3898D-3F04-4C33-8DFA-0F805BB4122C}" srcId="{FB02C01D-31A2-4D65-8059-2F7DBDCE892E}" destId="{26049AF8-60BD-471A-8FCC-F5A74D0A0A1D}" srcOrd="0" destOrd="0" parTransId="{2EB97126-F991-4E2E-A8D1-A6C67F61F7B3}" sibTransId="{5B8E3AC5-01C8-40EE-9208-195BE387943C}"/>
    <dgm:cxn modelId="{176105A0-9D8D-42E0-802A-0C21F3858318}" type="presOf" srcId="{E4DFA77C-E7E6-47F3-B61F-C4ADC5E55F37}" destId="{7D23CCB8-1F17-4D87-85F7-B5C1641CCD74}" srcOrd="0" destOrd="0" presId="urn:microsoft.com/office/officeart/2005/8/layout/hProcess9"/>
    <dgm:cxn modelId="{BD605DCF-F8F5-406A-882A-396044DDBA48}" srcId="{FB02C01D-31A2-4D65-8059-2F7DBDCE892E}" destId="{E4DFA77C-E7E6-47F3-B61F-C4ADC5E55F37}" srcOrd="1" destOrd="0" parTransId="{7A52FCA1-9885-426C-B5C2-560EF04CED20}" sibTransId="{C1F5F25F-44F2-4F1A-A4ED-ED465188E919}"/>
    <dgm:cxn modelId="{A7B08F95-F8E1-48EC-931F-50C848455DAD}" type="presOf" srcId="{6F607B7E-885A-460E-919D-19BD9260B076}" destId="{248150A0-21EE-40A4-8F28-A4BE3FDAAEAF}" srcOrd="0" destOrd="0" presId="urn:microsoft.com/office/officeart/2005/8/layout/hProcess9"/>
    <dgm:cxn modelId="{5306218F-9871-4A79-9107-012209AEC7AB}" type="presOf" srcId="{FB02C01D-31A2-4D65-8059-2F7DBDCE892E}" destId="{7140D2CE-86B3-4B53-899E-A167ECFD8F41}" srcOrd="0" destOrd="0" presId="urn:microsoft.com/office/officeart/2005/8/layout/hProcess9"/>
    <dgm:cxn modelId="{0BE27B2D-E59A-43C8-9CFA-0565A4038723}" type="presOf" srcId="{26049AF8-60BD-471A-8FCC-F5A74D0A0A1D}" destId="{9B8825D7-D6B3-4316-A617-7435506CDDAC}" srcOrd="0" destOrd="0" presId="urn:microsoft.com/office/officeart/2005/8/layout/hProcess9"/>
    <dgm:cxn modelId="{B810EAD9-BDCD-49AA-9168-DE5B7DFCB8E7}" srcId="{FB02C01D-31A2-4D65-8059-2F7DBDCE892E}" destId="{6F607B7E-885A-460E-919D-19BD9260B076}" srcOrd="2" destOrd="0" parTransId="{2E83859D-1AE4-42C2-B170-ED1B51F424E9}" sibTransId="{104E2043-9077-48C3-84F6-C88E7513F269}"/>
    <dgm:cxn modelId="{FEC1415C-5767-45D5-A721-323E0C327AA8}" type="presParOf" srcId="{7140D2CE-86B3-4B53-899E-A167ECFD8F41}" destId="{78591B91-4ED4-49D5-A9DE-941B7CCCE429}" srcOrd="0" destOrd="0" presId="urn:microsoft.com/office/officeart/2005/8/layout/hProcess9"/>
    <dgm:cxn modelId="{83188678-1277-421D-8B86-676DF7EFA965}" type="presParOf" srcId="{7140D2CE-86B3-4B53-899E-A167ECFD8F41}" destId="{01A5D4D1-DE07-4B31-AE9C-4B463BFA1F80}" srcOrd="1" destOrd="0" presId="urn:microsoft.com/office/officeart/2005/8/layout/hProcess9"/>
    <dgm:cxn modelId="{7704CA28-2511-4BDF-89FE-AD8A9FF8A5B6}" type="presParOf" srcId="{01A5D4D1-DE07-4B31-AE9C-4B463BFA1F80}" destId="{9B8825D7-D6B3-4316-A617-7435506CDDAC}" srcOrd="0" destOrd="0" presId="urn:microsoft.com/office/officeart/2005/8/layout/hProcess9"/>
    <dgm:cxn modelId="{6505A6CE-6EFF-4B1C-9EB4-7CAA1DD6E2C9}" type="presParOf" srcId="{01A5D4D1-DE07-4B31-AE9C-4B463BFA1F80}" destId="{A21F9589-42FB-49B1-989E-102D0D009DAC}" srcOrd="1" destOrd="0" presId="urn:microsoft.com/office/officeart/2005/8/layout/hProcess9"/>
    <dgm:cxn modelId="{CB78EA43-ED91-4EA3-803B-E9A0E4CA6648}" type="presParOf" srcId="{01A5D4D1-DE07-4B31-AE9C-4B463BFA1F80}" destId="{7D23CCB8-1F17-4D87-85F7-B5C1641CCD74}" srcOrd="2" destOrd="0" presId="urn:microsoft.com/office/officeart/2005/8/layout/hProcess9"/>
    <dgm:cxn modelId="{99A13138-775A-4412-BE09-FFCEB1C03F34}" type="presParOf" srcId="{01A5D4D1-DE07-4B31-AE9C-4B463BFA1F80}" destId="{487862C2-CB68-41E9-9393-E7AFC9FB6851}" srcOrd="3" destOrd="0" presId="urn:microsoft.com/office/officeart/2005/8/layout/hProcess9"/>
    <dgm:cxn modelId="{85F44624-A206-4D7C-A472-212EDDE7F987}" type="presParOf" srcId="{01A5D4D1-DE07-4B31-AE9C-4B463BFA1F80}" destId="{248150A0-21EE-40A4-8F28-A4BE3FDAAEA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0D6A6-4C30-4BF9-8FEB-A6B3DC8B13A3}" type="doc">
      <dgm:prSet loTypeId="urn:microsoft.com/office/officeart/2005/8/layout/hChevron3" loCatId="process" qsTypeId="urn:microsoft.com/office/officeart/2005/8/quickstyle/3d1" qsCatId="3D" csTypeId="urn:microsoft.com/office/officeart/2005/8/colors/accent4_2" csCatId="accent4" phldr="1"/>
      <dgm:spPr/>
    </dgm:pt>
    <dgm:pt modelId="{070F0594-E5F7-4F1D-894B-98AE22923FCB}">
      <dgm:prSet phldrT="[Text]" custT="1"/>
      <dgm:spPr/>
      <dgm:t>
        <a:bodyPr/>
        <a:lstStyle/>
        <a:p>
          <a:r>
            <a:rPr lang="en-IN" sz="1400" b="1" dirty="0" smtClean="0">
              <a:latin typeface="Arial" pitchFamily="34" charset="0"/>
              <a:cs typeface="Arial" pitchFamily="34" charset="0"/>
            </a:rPr>
            <a:t>Candidate Profile Creation</a:t>
          </a:r>
          <a:endParaRPr lang="en-IN" sz="1400" b="1" dirty="0">
            <a:latin typeface="Arial" pitchFamily="34" charset="0"/>
            <a:cs typeface="Arial" pitchFamily="34" charset="0"/>
          </a:endParaRPr>
        </a:p>
      </dgm:t>
    </dgm:pt>
    <dgm:pt modelId="{6A52F867-6457-453C-89C1-8DA08D442970}" type="parTrans" cxnId="{ADC51C9B-9314-47D4-B513-8FE901590128}">
      <dgm:prSet/>
      <dgm:spPr/>
      <dgm:t>
        <a:bodyPr/>
        <a:lstStyle/>
        <a:p>
          <a:endParaRPr lang="en-IN"/>
        </a:p>
      </dgm:t>
    </dgm:pt>
    <dgm:pt modelId="{2346CE9E-9D66-4D1C-AA2B-7909AFC0EBD0}" type="sibTrans" cxnId="{ADC51C9B-9314-47D4-B513-8FE901590128}">
      <dgm:prSet/>
      <dgm:spPr/>
      <dgm:t>
        <a:bodyPr/>
        <a:lstStyle/>
        <a:p>
          <a:endParaRPr lang="en-IN"/>
        </a:p>
      </dgm:t>
    </dgm:pt>
    <dgm:pt modelId="{59B4E552-35CE-440B-8BDE-53E9B96D1027}">
      <dgm:prSet phldrT="[Text]" custT="1"/>
      <dgm:spPr/>
      <dgm:t>
        <a:bodyPr/>
        <a:lstStyle/>
        <a:p>
          <a:r>
            <a:rPr lang="en-IN" sz="1400" b="1" dirty="0" smtClean="0">
              <a:latin typeface="Arial" pitchFamily="34" charset="0"/>
              <a:cs typeface="Arial" pitchFamily="34" charset="0"/>
            </a:rPr>
            <a:t>JD-CV Match</a:t>
          </a:r>
          <a:endParaRPr lang="en-IN" sz="1400" b="1" dirty="0">
            <a:latin typeface="Arial" pitchFamily="34" charset="0"/>
            <a:cs typeface="Arial" pitchFamily="34" charset="0"/>
          </a:endParaRPr>
        </a:p>
      </dgm:t>
    </dgm:pt>
    <dgm:pt modelId="{0071579E-DC1C-40FF-8D68-7DB64716E8C6}" type="parTrans" cxnId="{0DB2B3DA-BFAE-42A4-952C-22B68C232A5F}">
      <dgm:prSet/>
      <dgm:spPr/>
      <dgm:t>
        <a:bodyPr/>
        <a:lstStyle/>
        <a:p>
          <a:endParaRPr lang="en-IN"/>
        </a:p>
      </dgm:t>
    </dgm:pt>
    <dgm:pt modelId="{AE133FD5-90EB-49A9-A4EE-C78DE139C997}" type="sibTrans" cxnId="{0DB2B3DA-BFAE-42A4-952C-22B68C232A5F}">
      <dgm:prSet/>
      <dgm:spPr/>
      <dgm:t>
        <a:bodyPr/>
        <a:lstStyle/>
        <a:p>
          <a:endParaRPr lang="en-IN"/>
        </a:p>
      </dgm:t>
    </dgm:pt>
    <dgm:pt modelId="{AF21AF14-0BC1-4BEF-ADC6-564AFD225F68}">
      <dgm:prSet phldrT="[Text]" custT="1"/>
      <dgm:spPr/>
      <dgm:t>
        <a:bodyPr/>
        <a:lstStyle/>
        <a:p>
          <a:r>
            <a:rPr lang="en-IN" sz="1400" b="1" dirty="0" smtClean="0">
              <a:latin typeface="Arial" pitchFamily="34" charset="0"/>
              <a:cs typeface="Arial" pitchFamily="34" charset="0"/>
            </a:rPr>
            <a:t>Assessments</a:t>
          </a:r>
          <a:endParaRPr lang="en-IN" sz="1400" b="1" dirty="0">
            <a:latin typeface="Arial" pitchFamily="34" charset="0"/>
            <a:cs typeface="Arial" pitchFamily="34" charset="0"/>
          </a:endParaRPr>
        </a:p>
      </dgm:t>
    </dgm:pt>
    <dgm:pt modelId="{2692BEC6-64C3-4632-8CFF-AE8E3F224ACE}" type="parTrans" cxnId="{ED8C4C1D-56AE-42CB-9ADD-CBCD7DD45F89}">
      <dgm:prSet/>
      <dgm:spPr/>
      <dgm:t>
        <a:bodyPr/>
        <a:lstStyle/>
        <a:p>
          <a:endParaRPr lang="en-IN"/>
        </a:p>
      </dgm:t>
    </dgm:pt>
    <dgm:pt modelId="{7BE1D890-402E-41A9-BE10-D91DD74F1532}" type="sibTrans" cxnId="{ED8C4C1D-56AE-42CB-9ADD-CBCD7DD45F89}">
      <dgm:prSet/>
      <dgm:spPr/>
      <dgm:t>
        <a:bodyPr/>
        <a:lstStyle/>
        <a:p>
          <a:endParaRPr lang="en-IN"/>
        </a:p>
      </dgm:t>
    </dgm:pt>
    <dgm:pt modelId="{C0105D8E-DD71-49DE-A794-DAA3AF37F0F0}">
      <dgm:prSet phldrT="[Text]" custT="1"/>
      <dgm:spPr/>
      <dgm:t>
        <a:bodyPr/>
        <a:lstStyle/>
        <a:p>
          <a:r>
            <a:rPr lang="en-IN" sz="1400" b="1" dirty="0" smtClean="0">
              <a:latin typeface="Arial" pitchFamily="34" charset="0"/>
              <a:cs typeface="Arial" pitchFamily="34" charset="0"/>
            </a:rPr>
            <a:t>Video/Audio Interview(s)</a:t>
          </a:r>
          <a:endParaRPr lang="en-IN" sz="1400" b="1" dirty="0">
            <a:latin typeface="Arial" pitchFamily="34" charset="0"/>
            <a:cs typeface="Arial" pitchFamily="34" charset="0"/>
          </a:endParaRPr>
        </a:p>
      </dgm:t>
    </dgm:pt>
    <dgm:pt modelId="{9E2103E3-B3BE-4C82-A743-DFA66AC17F0C}" type="parTrans" cxnId="{8CB5FB21-AFE4-4939-8732-6DDC25D14637}">
      <dgm:prSet/>
      <dgm:spPr/>
      <dgm:t>
        <a:bodyPr/>
        <a:lstStyle/>
        <a:p>
          <a:endParaRPr lang="en-IN"/>
        </a:p>
      </dgm:t>
    </dgm:pt>
    <dgm:pt modelId="{543ED1D4-B66B-4C25-86D7-FF83A8509EA1}" type="sibTrans" cxnId="{8CB5FB21-AFE4-4939-8732-6DDC25D14637}">
      <dgm:prSet/>
      <dgm:spPr/>
      <dgm:t>
        <a:bodyPr/>
        <a:lstStyle/>
        <a:p>
          <a:endParaRPr lang="en-IN"/>
        </a:p>
      </dgm:t>
    </dgm:pt>
    <dgm:pt modelId="{2084DFD1-D244-41ED-B6C7-5686ED897D4D}">
      <dgm:prSet phldrT="[Text]" custT="1"/>
      <dgm:spPr/>
      <dgm:t>
        <a:bodyPr/>
        <a:lstStyle/>
        <a:p>
          <a:r>
            <a:rPr lang="en-US" sz="1400" b="1" dirty="0" smtClean="0">
              <a:latin typeface="Arial" pitchFamily="34" charset="0"/>
              <a:cs typeface="Arial" pitchFamily="34" charset="0"/>
            </a:rPr>
            <a:t>Feedback /Status</a:t>
          </a:r>
          <a:endParaRPr lang="en-IN" sz="1400" b="1" dirty="0">
            <a:latin typeface="Arial" pitchFamily="34" charset="0"/>
            <a:cs typeface="Arial" pitchFamily="34" charset="0"/>
          </a:endParaRPr>
        </a:p>
      </dgm:t>
    </dgm:pt>
    <dgm:pt modelId="{00390058-134B-4E76-A75E-EEBC45E7B799}" type="parTrans" cxnId="{263E7550-B6B4-483C-A44F-E2A9A0C16022}">
      <dgm:prSet/>
      <dgm:spPr/>
      <dgm:t>
        <a:bodyPr/>
        <a:lstStyle/>
        <a:p>
          <a:endParaRPr lang="en-IN"/>
        </a:p>
      </dgm:t>
    </dgm:pt>
    <dgm:pt modelId="{4254D3A7-EFF5-4E50-9192-D85247BDA3CE}" type="sibTrans" cxnId="{263E7550-B6B4-483C-A44F-E2A9A0C16022}">
      <dgm:prSet/>
      <dgm:spPr/>
      <dgm:t>
        <a:bodyPr/>
        <a:lstStyle/>
        <a:p>
          <a:endParaRPr lang="en-IN"/>
        </a:p>
      </dgm:t>
    </dgm:pt>
    <dgm:pt modelId="{D16CA2E8-F836-425A-8A3F-36E229C3FE0B}" type="pres">
      <dgm:prSet presAssocID="{9BA0D6A6-4C30-4BF9-8FEB-A6B3DC8B13A3}" presName="Name0" presStyleCnt="0">
        <dgm:presLayoutVars>
          <dgm:dir/>
          <dgm:resizeHandles val="exact"/>
        </dgm:presLayoutVars>
      </dgm:prSet>
      <dgm:spPr/>
    </dgm:pt>
    <dgm:pt modelId="{4BB999DE-3EE8-4359-9D75-110CD91951D3}" type="pres">
      <dgm:prSet presAssocID="{070F0594-E5F7-4F1D-894B-98AE22923FCB}" presName="parTxOnly" presStyleLbl="node1" presStyleIdx="0" presStyleCnt="5" custScaleX="91998" custScaleY="77539" custLinFactNeighborY="-12115">
        <dgm:presLayoutVars>
          <dgm:bulletEnabled val="1"/>
        </dgm:presLayoutVars>
      </dgm:prSet>
      <dgm:spPr/>
      <dgm:t>
        <a:bodyPr/>
        <a:lstStyle/>
        <a:p>
          <a:endParaRPr lang="en-IN"/>
        </a:p>
      </dgm:t>
    </dgm:pt>
    <dgm:pt modelId="{906CF740-0840-4D57-A262-6B5A8A0831A6}" type="pres">
      <dgm:prSet presAssocID="{2346CE9E-9D66-4D1C-AA2B-7909AFC0EBD0}" presName="parSpace" presStyleCnt="0"/>
      <dgm:spPr/>
    </dgm:pt>
    <dgm:pt modelId="{014FA551-BD5B-41AC-BF7E-9AAAB68840B7}" type="pres">
      <dgm:prSet presAssocID="{59B4E552-35CE-440B-8BDE-53E9B96D1027}" presName="parTxOnly" presStyleLbl="node1" presStyleIdx="1" presStyleCnt="5" custScaleY="77539" custLinFactNeighborY="-12115">
        <dgm:presLayoutVars>
          <dgm:bulletEnabled val="1"/>
        </dgm:presLayoutVars>
      </dgm:prSet>
      <dgm:spPr/>
      <dgm:t>
        <a:bodyPr/>
        <a:lstStyle/>
        <a:p>
          <a:endParaRPr lang="en-IN"/>
        </a:p>
      </dgm:t>
    </dgm:pt>
    <dgm:pt modelId="{9D83621A-2DCA-485B-8A90-3614506D1BB2}" type="pres">
      <dgm:prSet presAssocID="{AE133FD5-90EB-49A9-A4EE-C78DE139C997}" presName="parSpace" presStyleCnt="0"/>
      <dgm:spPr/>
    </dgm:pt>
    <dgm:pt modelId="{B9A9FABA-D011-4CA0-B01E-00527D5144C3}" type="pres">
      <dgm:prSet presAssocID="{AF21AF14-0BC1-4BEF-ADC6-564AFD225F68}" presName="parTxOnly" presStyleLbl="node1" presStyleIdx="2" presStyleCnt="5" custScaleY="77539" custLinFactNeighborY="-12115">
        <dgm:presLayoutVars>
          <dgm:bulletEnabled val="1"/>
        </dgm:presLayoutVars>
      </dgm:prSet>
      <dgm:spPr/>
      <dgm:t>
        <a:bodyPr/>
        <a:lstStyle/>
        <a:p>
          <a:endParaRPr lang="en-IN"/>
        </a:p>
      </dgm:t>
    </dgm:pt>
    <dgm:pt modelId="{E5D54A88-6B8B-4399-BEBE-E9552476CAE2}" type="pres">
      <dgm:prSet presAssocID="{7BE1D890-402E-41A9-BE10-D91DD74F1532}" presName="parSpace" presStyleCnt="0"/>
      <dgm:spPr/>
    </dgm:pt>
    <dgm:pt modelId="{BC96C03F-DD7A-4B38-B56B-59E85FE2E4BA}" type="pres">
      <dgm:prSet presAssocID="{C0105D8E-DD71-49DE-A794-DAA3AF37F0F0}" presName="parTxOnly" presStyleLbl="node1" presStyleIdx="3" presStyleCnt="5" custScaleY="77539" custLinFactNeighborY="-12115">
        <dgm:presLayoutVars>
          <dgm:bulletEnabled val="1"/>
        </dgm:presLayoutVars>
      </dgm:prSet>
      <dgm:spPr/>
      <dgm:t>
        <a:bodyPr/>
        <a:lstStyle/>
        <a:p>
          <a:endParaRPr lang="en-IN"/>
        </a:p>
      </dgm:t>
    </dgm:pt>
    <dgm:pt modelId="{649FBA12-9C9D-4E16-903E-6A169A5ED200}" type="pres">
      <dgm:prSet presAssocID="{543ED1D4-B66B-4C25-86D7-FF83A8509EA1}" presName="parSpace" presStyleCnt="0"/>
      <dgm:spPr/>
    </dgm:pt>
    <dgm:pt modelId="{F5ACBA91-25F3-4226-82F1-63F791A20FDC}" type="pres">
      <dgm:prSet presAssocID="{2084DFD1-D244-41ED-B6C7-5686ED897D4D}" presName="parTxOnly" presStyleLbl="node1" presStyleIdx="4" presStyleCnt="5" custScaleY="79316" custLinFactNeighborX="256" custLinFactNeighborY="-12593">
        <dgm:presLayoutVars>
          <dgm:bulletEnabled val="1"/>
        </dgm:presLayoutVars>
      </dgm:prSet>
      <dgm:spPr/>
      <dgm:t>
        <a:bodyPr/>
        <a:lstStyle/>
        <a:p>
          <a:endParaRPr lang="en-IN"/>
        </a:p>
      </dgm:t>
    </dgm:pt>
  </dgm:ptLst>
  <dgm:cxnLst>
    <dgm:cxn modelId="{06BD3706-5BC7-4CBD-AE8B-91CCF15F0027}" type="presOf" srcId="{070F0594-E5F7-4F1D-894B-98AE22923FCB}" destId="{4BB999DE-3EE8-4359-9D75-110CD91951D3}" srcOrd="0" destOrd="0" presId="urn:microsoft.com/office/officeart/2005/8/layout/hChevron3"/>
    <dgm:cxn modelId="{ED8C4C1D-56AE-42CB-9ADD-CBCD7DD45F89}" srcId="{9BA0D6A6-4C30-4BF9-8FEB-A6B3DC8B13A3}" destId="{AF21AF14-0BC1-4BEF-ADC6-564AFD225F68}" srcOrd="2" destOrd="0" parTransId="{2692BEC6-64C3-4632-8CFF-AE8E3F224ACE}" sibTransId="{7BE1D890-402E-41A9-BE10-D91DD74F1532}"/>
    <dgm:cxn modelId="{263E7550-B6B4-483C-A44F-E2A9A0C16022}" srcId="{9BA0D6A6-4C30-4BF9-8FEB-A6B3DC8B13A3}" destId="{2084DFD1-D244-41ED-B6C7-5686ED897D4D}" srcOrd="4" destOrd="0" parTransId="{00390058-134B-4E76-A75E-EEBC45E7B799}" sibTransId="{4254D3A7-EFF5-4E50-9192-D85247BDA3CE}"/>
    <dgm:cxn modelId="{20D52B91-95EB-49FB-9EF6-1884B46C6E7E}" type="presOf" srcId="{2084DFD1-D244-41ED-B6C7-5686ED897D4D}" destId="{F5ACBA91-25F3-4226-82F1-63F791A20FDC}" srcOrd="0" destOrd="0" presId="urn:microsoft.com/office/officeart/2005/8/layout/hChevron3"/>
    <dgm:cxn modelId="{2680DF80-52A6-4943-BF08-397D1357797D}" type="presOf" srcId="{AF21AF14-0BC1-4BEF-ADC6-564AFD225F68}" destId="{B9A9FABA-D011-4CA0-B01E-00527D5144C3}" srcOrd="0" destOrd="0" presId="urn:microsoft.com/office/officeart/2005/8/layout/hChevron3"/>
    <dgm:cxn modelId="{ADC51C9B-9314-47D4-B513-8FE901590128}" srcId="{9BA0D6A6-4C30-4BF9-8FEB-A6B3DC8B13A3}" destId="{070F0594-E5F7-4F1D-894B-98AE22923FCB}" srcOrd="0" destOrd="0" parTransId="{6A52F867-6457-453C-89C1-8DA08D442970}" sibTransId="{2346CE9E-9D66-4D1C-AA2B-7909AFC0EBD0}"/>
    <dgm:cxn modelId="{2C394111-4DB6-4F2C-ADDF-35052C16ED13}" type="presOf" srcId="{59B4E552-35CE-440B-8BDE-53E9B96D1027}" destId="{014FA551-BD5B-41AC-BF7E-9AAAB68840B7}" srcOrd="0" destOrd="0" presId="urn:microsoft.com/office/officeart/2005/8/layout/hChevron3"/>
    <dgm:cxn modelId="{64410364-17BC-4FDF-93ED-FBF923F6D43F}" type="presOf" srcId="{C0105D8E-DD71-49DE-A794-DAA3AF37F0F0}" destId="{BC96C03F-DD7A-4B38-B56B-59E85FE2E4BA}" srcOrd="0" destOrd="0" presId="urn:microsoft.com/office/officeart/2005/8/layout/hChevron3"/>
    <dgm:cxn modelId="{0DB2B3DA-BFAE-42A4-952C-22B68C232A5F}" srcId="{9BA0D6A6-4C30-4BF9-8FEB-A6B3DC8B13A3}" destId="{59B4E552-35CE-440B-8BDE-53E9B96D1027}" srcOrd="1" destOrd="0" parTransId="{0071579E-DC1C-40FF-8D68-7DB64716E8C6}" sibTransId="{AE133FD5-90EB-49A9-A4EE-C78DE139C997}"/>
    <dgm:cxn modelId="{8CB5FB21-AFE4-4939-8732-6DDC25D14637}" srcId="{9BA0D6A6-4C30-4BF9-8FEB-A6B3DC8B13A3}" destId="{C0105D8E-DD71-49DE-A794-DAA3AF37F0F0}" srcOrd="3" destOrd="0" parTransId="{9E2103E3-B3BE-4C82-A743-DFA66AC17F0C}" sibTransId="{543ED1D4-B66B-4C25-86D7-FF83A8509EA1}"/>
    <dgm:cxn modelId="{B6FD69DE-BB36-4719-900F-ED8D16A65591}" type="presOf" srcId="{9BA0D6A6-4C30-4BF9-8FEB-A6B3DC8B13A3}" destId="{D16CA2E8-F836-425A-8A3F-36E229C3FE0B}" srcOrd="0" destOrd="0" presId="urn:microsoft.com/office/officeart/2005/8/layout/hChevron3"/>
    <dgm:cxn modelId="{E795B900-1A86-403B-9122-3606D159D1BE}" type="presParOf" srcId="{D16CA2E8-F836-425A-8A3F-36E229C3FE0B}" destId="{4BB999DE-3EE8-4359-9D75-110CD91951D3}" srcOrd="0" destOrd="0" presId="urn:microsoft.com/office/officeart/2005/8/layout/hChevron3"/>
    <dgm:cxn modelId="{6A64E241-4520-4486-994D-98FF5BCB7012}" type="presParOf" srcId="{D16CA2E8-F836-425A-8A3F-36E229C3FE0B}" destId="{906CF740-0840-4D57-A262-6B5A8A0831A6}" srcOrd="1" destOrd="0" presId="urn:microsoft.com/office/officeart/2005/8/layout/hChevron3"/>
    <dgm:cxn modelId="{6F6B0E77-AEB0-4BC6-93C5-EEF195031305}" type="presParOf" srcId="{D16CA2E8-F836-425A-8A3F-36E229C3FE0B}" destId="{014FA551-BD5B-41AC-BF7E-9AAAB68840B7}" srcOrd="2" destOrd="0" presId="urn:microsoft.com/office/officeart/2005/8/layout/hChevron3"/>
    <dgm:cxn modelId="{369901EB-F299-4402-875D-3FA3B3F29615}" type="presParOf" srcId="{D16CA2E8-F836-425A-8A3F-36E229C3FE0B}" destId="{9D83621A-2DCA-485B-8A90-3614506D1BB2}" srcOrd="3" destOrd="0" presId="urn:microsoft.com/office/officeart/2005/8/layout/hChevron3"/>
    <dgm:cxn modelId="{2E32E488-D53B-4E0F-8EC9-B1955F404F0F}" type="presParOf" srcId="{D16CA2E8-F836-425A-8A3F-36E229C3FE0B}" destId="{B9A9FABA-D011-4CA0-B01E-00527D5144C3}" srcOrd="4" destOrd="0" presId="urn:microsoft.com/office/officeart/2005/8/layout/hChevron3"/>
    <dgm:cxn modelId="{4AB1D0CC-AA07-456F-8FD3-3C9C4FD541A7}" type="presParOf" srcId="{D16CA2E8-F836-425A-8A3F-36E229C3FE0B}" destId="{E5D54A88-6B8B-4399-BEBE-E9552476CAE2}" srcOrd="5" destOrd="0" presId="urn:microsoft.com/office/officeart/2005/8/layout/hChevron3"/>
    <dgm:cxn modelId="{FC39B5C9-534D-46FA-9AFF-163071014177}" type="presParOf" srcId="{D16CA2E8-F836-425A-8A3F-36E229C3FE0B}" destId="{BC96C03F-DD7A-4B38-B56B-59E85FE2E4BA}" srcOrd="6" destOrd="0" presId="urn:microsoft.com/office/officeart/2005/8/layout/hChevron3"/>
    <dgm:cxn modelId="{32B9A9CB-043B-406B-929E-93C4F79FF8F0}" type="presParOf" srcId="{D16CA2E8-F836-425A-8A3F-36E229C3FE0B}" destId="{649FBA12-9C9D-4E16-903E-6A169A5ED200}" srcOrd="7" destOrd="0" presId="urn:microsoft.com/office/officeart/2005/8/layout/hChevron3"/>
    <dgm:cxn modelId="{F0CE094C-4688-4178-9287-AF077B6BF4DB}" type="presParOf" srcId="{D16CA2E8-F836-425A-8A3F-36E229C3FE0B}" destId="{F5ACBA91-25F3-4226-82F1-63F791A20FDC}"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391ED0-5067-4795-9791-EFDDE3FA95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2C859B89-F6C0-416C-81C4-237F67F94E5E}">
      <dgm:prSet phldrT="[Text]"/>
      <dgm:spPr>
        <a:xfrm rot="5400000">
          <a:off x="-242961" y="395153"/>
          <a:ext cx="1619741" cy="1133819"/>
        </a:xfrm>
        <a:prstGeom prst="chevron">
          <a:avLst/>
        </a:prstGeom>
        <a:solidFill>
          <a:srgbClr val="4F81BD">
            <a:lumMod val="75000"/>
          </a:srgbClr>
        </a:solidFill>
        <a:ln w="25400" cap="flat" cmpd="sng" algn="ctr">
          <a:solidFill>
            <a:srgbClr val="4F81BD"/>
          </a:solidFill>
          <a:prstDash val="solid"/>
        </a:ln>
        <a:effectLst/>
      </dgm:spPr>
      <dgm:t>
        <a:bodyPr/>
        <a:lstStyle/>
        <a:p>
          <a:r>
            <a:rPr lang="en-US" b="1" dirty="0" smtClean="0">
              <a:solidFill>
                <a:sysClr val="window" lastClr="FFFFFF"/>
              </a:solidFill>
              <a:latin typeface="Calibri"/>
              <a:ea typeface="+mn-ea"/>
              <a:cs typeface="+mn-cs"/>
            </a:rPr>
            <a:t>PURPOSE</a:t>
          </a:r>
          <a:endParaRPr lang="en-IN" dirty="0">
            <a:solidFill>
              <a:sysClr val="window" lastClr="FFFFFF"/>
            </a:solidFill>
            <a:latin typeface="Calibri"/>
            <a:ea typeface="+mn-ea"/>
            <a:cs typeface="+mn-cs"/>
          </a:endParaRPr>
        </a:p>
      </dgm:t>
    </dgm:pt>
    <dgm:pt modelId="{2D3544FF-645B-48D5-B867-722F14F0457F}" type="parTrans" cxnId="{BC54C25D-8FB7-4903-A5A3-1CB412FCAC16}">
      <dgm:prSet/>
      <dgm:spPr/>
      <dgm:t>
        <a:bodyPr/>
        <a:lstStyle/>
        <a:p>
          <a:endParaRPr lang="en-IN"/>
        </a:p>
      </dgm:t>
    </dgm:pt>
    <dgm:pt modelId="{3D2F9015-FECC-46ED-A2BE-FF4B551872C0}" type="sibTrans" cxnId="{BC54C25D-8FB7-4903-A5A3-1CB412FCAC16}">
      <dgm:prSet/>
      <dgm:spPr/>
      <dgm:t>
        <a:bodyPr/>
        <a:lstStyle/>
        <a:p>
          <a:endParaRPr lang="en-IN"/>
        </a:p>
      </dgm:t>
    </dgm:pt>
    <dgm:pt modelId="{052DBBA8-74AD-401B-80E2-590D6D8A396C}">
      <dgm:prSet phldrT="[Text]" custT="1"/>
      <dgm:spPr>
        <a:xfrm rot="5400000">
          <a:off x="4714532" y="-3505093"/>
          <a:ext cx="1205977"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defTabSz="622300">
            <a:lnSpc>
              <a:spcPct val="150000"/>
            </a:lnSpc>
          </a:pPr>
          <a:r>
            <a:rPr lang="en-IN" sz="1400" b="1" dirty="0" smtClean="0">
              <a:solidFill>
                <a:sysClr val="windowText" lastClr="000000"/>
              </a:solidFill>
              <a:latin typeface="Arial" pitchFamily="34" charset="0"/>
              <a:ea typeface="+mn-ea"/>
              <a:cs typeface="Arial" pitchFamily="34" charset="0"/>
            </a:rPr>
            <a:t>Enabling employment for a </a:t>
          </a:r>
          <a:r>
            <a:rPr lang="en-IN" sz="1400" b="1" u="sng" dirty="0" smtClean="0">
              <a:solidFill>
                <a:sysClr val="windowText" lastClr="000000"/>
              </a:solidFill>
              <a:latin typeface="Arial" pitchFamily="34" charset="0"/>
              <a:ea typeface="+mn-ea"/>
              <a:cs typeface="Arial" pitchFamily="34" charset="0"/>
            </a:rPr>
            <a:t>BETTER LIFE</a:t>
          </a:r>
          <a:endParaRPr lang="en-IN" sz="1400" dirty="0">
            <a:solidFill>
              <a:sysClr val="windowText" lastClr="000000"/>
            </a:solidFill>
            <a:latin typeface="Calibri"/>
            <a:ea typeface="+mn-ea"/>
            <a:cs typeface="+mn-cs"/>
          </a:endParaRPr>
        </a:p>
      </dgm:t>
    </dgm:pt>
    <dgm:pt modelId="{A2FEF87C-F934-4F99-8A64-7384940203A2}" type="parTrans" cxnId="{45AB24A8-1314-4E07-9885-62E19B8B5D2B}">
      <dgm:prSet/>
      <dgm:spPr/>
      <dgm:t>
        <a:bodyPr/>
        <a:lstStyle/>
        <a:p>
          <a:endParaRPr lang="en-IN"/>
        </a:p>
      </dgm:t>
    </dgm:pt>
    <dgm:pt modelId="{58174748-6098-4097-A19A-16AAD68A9E88}" type="sibTrans" cxnId="{45AB24A8-1314-4E07-9885-62E19B8B5D2B}">
      <dgm:prSet/>
      <dgm:spPr/>
      <dgm:t>
        <a:bodyPr/>
        <a:lstStyle/>
        <a:p>
          <a:endParaRPr lang="en-IN"/>
        </a:p>
      </dgm:t>
    </dgm:pt>
    <dgm:pt modelId="{DB4F5479-C67E-42CF-A9F4-1C46DDD824FF}">
      <dgm:prSet phldrT="[Text]"/>
      <dgm:spPr>
        <a:xfrm rot="5400000">
          <a:off x="-242961" y="2011149"/>
          <a:ext cx="1619741" cy="1133819"/>
        </a:xfrm>
        <a:prstGeom prst="chevron">
          <a:avLst/>
        </a:prstGeom>
        <a:solidFill>
          <a:srgbClr val="4F81BD">
            <a:lumMod val="75000"/>
          </a:srgbClr>
        </a:solidFill>
        <a:ln w="25400" cap="flat" cmpd="sng" algn="ctr">
          <a:solidFill>
            <a:srgbClr val="4F81BD"/>
          </a:solidFill>
          <a:prstDash val="solid"/>
        </a:ln>
        <a:effectLst/>
      </dgm:spPr>
      <dgm:t>
        <a:bodyPr/>
        <a:lstStyle/>
        <a:p>
          <a:r>
            <a:rPr lang="en-US" b="1" dirty="0" smtClean="0">
              <a:solidFill>
                <a:sysClr val="window" lastClr="FFFFFF"/>
              </a:solidFill>
              <a:latin typeface="Calibri"/>
              <a:ea typeface="+mn-ea"/>
              <a:cs typeface="+mn-cs"/>
            </a:rPr>
            <a:t>VISION</a:t>
          </a:r>
          <a:endParaRPr lang="en-IN" b="1" dirty="0">
            <a:solidFill>
              <a:sysClr val="window" lastClr="FFFFFF"/>
            </a:solidFill>
            <a:latin typeface="Calibri"/>
            <a:ea typeface="+mn-ea"/>
            <a:cs typeface="+mn-cs"/>
          </a:endParaRPr>
        </a:p>
      </dgm:t>
    </dgm:pt>
    <dgm:pt modelId="{0511B6DE-CCEC-4A9C-8AFD-64F1696FD802}" type="parTrans" cxnId="{DDAE9918-63AA-4CF2-A85F-65746AAF0E39}">
      <dgm:prSet/>
      <dgm:spPr/>
      <dgm:t>
        <a:bodyPr/>
        <a:lstStyle/>
        <a:p>
          <a:endParaRPr lang="en-IN"/>
        </a:p>
      </dgm:t>
    </dgm:pt>
    <dgm:pt modelId="{AC3B66DC-7451-49CA-B6A2-D7E78FDA8A15}" type="sibTrans" cxnId="{DDAE9918-63AA-4CF2-A85F-65746AAF0E39}">
      <dgm:prSet/>
      <dgm:spPr/>
      <dgm:t>
        <a:bodyPr/>
        <a:lstStyle/>
        <a:p>
          <a:endParaRPr lang="en-IN"/>
        </a:p>
      </dgm:t>
    </dgm:pt>
    <dgm:pt modelId="{9FE69201-A4E7-4205-8BB5-1DE9FB8F7543}">
      <dgm:prSet phldrT="[Text]" custT="1"/>
      <dgm:spPr>
        <a:xfrm rot="5400000">
          <a:off x="4672166" y="-1889096"/>
          <a:ext cx="1290709"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IN" sz="1400" b="1" dirty="0" smtClean="0">
              <a:solidFill>
                <a:sysClr val="windowText" lastClr="000000"/>
              </a:solidFill>
              <a:latin typeface="Arial" pitchFamily="34" charset="0"/>
              <a:ea typeface="+mn-ea"/>
              <a:cs typeface="Arial" pitchFamily="34" charset="0"/>
            </a:rPr>
            <a:t>Integrated technology ecosystems to enable </a:t>
          </a:r>
          <a:r>
            <a:rPr lang="en-IN" sz="1400" b="1" u="sng" dirty="0" smtClean="0">
              <a:solidFill>
                <a:sysClr val="windowText" lastClr="000000"/>
              </a:solidFill>
              <a:latin typeface="Arial" pitchFamily="34" charset="0"/>
              <a:ea typeface="+mn-ea"/>
              <a:cs typeface="Arial" pitchFamily="34" charset="0"/>
            </a:rPr>
            <a:t>CANDIDATE SUCCESS</a:t>
          </a:r>
          <a:r>
            <a:rPr lang="en-IN" sz="1400" b="1" dirty="0" smtClean="0">
              <a:solidFill>
                <a:sysClr val="windowText" lastClr="000000"/>
              </a:solidFill>
              <a:latin typeface="Arial" pitchFamily="34" charset="0"/>
              <a:ea typeface="+mn-ea"/>
              <a:cs typeface="Arial" pitchFamily="34" charset="0"/>
            </a:rPr>
            <a:t> and </a:t>
          </a:r>
          <a:r>
            <a:rPr lang="en-IN" sz="1400" b="1" u="sng" dirty="0" smtClean="0">
              <a:solidFill>
                <a:sysClr val="windowText" lastClr="000000"/>
              </a:solidFill>
              <a:latin typeface="Arial" pitchFamily="34" charset="0"/>
              <a:ea typeface="+mn-ea"/>
              <a:cs typeface="Arial" pitchFamily="34" charset="0"/>
            </a:rPr>
            <a:t>CLIENT DELIGHT</a:t>
          </a:r>
          <a:endParaRPr lang="en-IN" sz="1400" dirty="0">
            <a:solidFill>
              <a:sysClr val="windowText" lastClr="000000"/>
            </a:solidFill>
            <a:latin typeface="Calibri"/>
            <a:ea typeface="+mn-ea"/>
            <a:cs typeface="+mn-cs"/>
          </a:endParaRPr>
        </a:p>
      </dgm:t>
    </dgm:pt>
    <dgm:pt modelId="{B6878014-394C-4490-866B-F4EF87041F48}" type="parTrans" cxnId="{46CA1475-2938-4C1F-A1F0-F638E7E37768}">
      <dgm:prSet/>
      <dgm:spPr/>
      <dgm:t>
        <a:bodyPr/>
        <a:lstStyle/>
        <a:p>
          <a:endParaRPr lang="en-IN"/>
        </a:p>
      </dgm:t>
    </dgm:pt>
    <dgm:pt modelId="{0DFD9232-BDF4-4666-8095-716AC1A9681A}" type="sibTrans" cxnId="{46CA1475-2938-4C1F-A1F0-F638E7E37768}">
      <dgm:prSet/>
      <dgm:spPr/>
      <dgm:t>
        <a:bodyPr/>
        <a:lstStyle/>
        <a:p>
          <a:endParaRPr lang="en-IN"/>
        </a:p>
      </dgm:t>
    </dgm:pt>
    <dgm:pt modelId="{A5178DEE-60A4-4875-97FC-4D34BC2090E5}">
      <dgm:prSet custT="1"/>
      <dgm:spPr>
        <a:xfrm rot="5400000">
          <a:off x="4714532" y="-3505093"/>
          <a:ext cx="1205977"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defTabSz="177800">
            <a:lnSpc>
              <a:spcPct val="100000"/>
            </a:lnSpc>
          </a:pPr>
          <a:endParaRPr lang="en-US" sz="400" dirty="0" smtClean="0">
            <a:solidFill>
              <a:sysClr val="windowText" lastClr="000000"/>
            </a:solidFill>
            <a:latin typeface="Arial" pitchFamily="34" charset="0"/>
            <a:ea typeface="+mn-ea"/>
            <a:cs typeface="Arial" pitchFamily="34" charset="0"/>
          </a:endParaRPr>
        </a:p>
      </dgm:t>
    </dgm:pt>
    <dgm:pt modelId="{0DC61E46-FE93-403B-898D-485A87026D04}" type="parTrans" cxnId="{C4C47EEE-7603-44A7-AC1F-954B9198AAF5}">
      <dgm:prSet/>
      <dgm:spPr/>
      <dgm:t>
        <a:bodyPr/>
        <a:lstStyle/>
        <a:p>
          <a:endParaRPr lang="en-IN"/>
        </a:p>
      </dgm:t>
    </dgm:pt>
    <dgm:pt modelId="{9F70B044-2FC5-4EE6-BB21-414E2E05CF4D}" type="sibTrans" cxnId="{C4C47EEE-7603-44A7-AC1F-954B9198AAF5}">
      <dgm:prSet/>
      <dgm:spPr/>
      <dgm:t>
        <a:bodyPr/>
        <a:lstStyle/>
        <a:p>
          <a:endParaRPr lang="en-IN"/>
        </a:p>
      </dgm:t>
    </dgm:pt>
    <dgm:pt modelId="{D10CE971-35AA-4C32-A054-A6B70C0CDC5B}">
      <dgm:prSet custT="1"/>
      <dgm:spPr>
        <a:xfrm rot="5400000">
          <a:off x="4714532" y="-3505093"/>
          <a:ext cx="1205977"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defTabSz="6891338">
            <a:lnSpc>
              <a:spcPct val="150000"/>
            </a:lnSpc>
          </a:pPr>
          <a:r>
            <a:rPr lang="en-US" sz="1400" dirty="0" smtClean="0">
              <a:solidFill>
                <a:sysClr val="windowText" lastClr="000000"/>
              </a:solidFill>
              <a:latin typeface="Arial" pitchFamily="34" charset="0"/>
              <a:ea typeface="+mn-ea"/>
              <a:cs typeface="Arial" pitchFamily="34" charset="0"/>
            </a:rPr>
            <a:t>Candidate and client: Confidence, happiness, balance, status, efficiency, money, growth, respect, achievement, recognition</a:t>
          </a:r>
          <a:endParaRPr lang="en-IN" sz="1300" dirty="0">
            <a:solidFill>
              <a:sysClr val="windowText" lastClr="000000"/>
            </a:solidFill>
            <a:latin typeface="Arial" pitchFamily="34" charset="0"/>
            <a:ea typeface="+mn-ea"/>
            <a:cs typeface="Arial" pitchFamily="34" charset="0"/>
          </a:endParaRPr>
        </a:p>
      </dgm:t>
    </dgm:pt>
    <dgm:pt modelId="{8514328A-A68F-404C-82E3-D2383A8E9768}" type="parTrans" cxnId="{8530BE3B-F280-484A-AE54-EDEB57CA87DB}">
      <dgm:prSet/>
      <dgm:spPr/>
      <dgm:t>
        <a:bodyPr/>
        <a:lstStyle/>
        <a:p>
          <a:endParaRPr lang="en-IN"/>
        </a:p>
      </dgm:t>
    </dgm:pt>
    <dgm:pt modelId="{38BA45D6-28E0-4686-AE22-B9A54616A064}" type="sibTrans" cxnId="{8530BE3B-F280-484A-AE54-EDEB57CA87DB}">
      <dgm:prSet/>
      <dgm:spPr/>
      <dgm:t>
        <a:bodyPr/>
        <a:lstStyle/>
        <a:p>
          <a:endParaRPr lang="en-IN"/>
        </a:p>
      </dgm:t>
    </dgm:pt>
    <dgm:pt modelId="{AE9A3288-5E33-42F1-88D9-64D0E62A706F}">
      <dgm:prSet custT="1"/>
      <dgm:spPr>
        <a:xfrm rot="5400000">
          <a:off x="4672166" y="-1889096"/>
          <a:ext cx="1290709"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400" dirty="0" smtClean="0">
              <a:solidFill>
                <a:sysClr val="windowText" lastClr="000000"/>
              </a:solidFill>
              <a:latin typeface="Arial" pitchFamily="34" charset="0"/>
              <a:ea typeface="+mn-ea"/>
              <a:cs typeface="Arial" pitchFamily="34" charset="0"/>
            </a:rPr>
            <a:t>Candidate success: Role, Brand, Salary, and Feedback</a:t>
          </a:r>
        </a:p>
      </dgm:t>
    </dgm:pt>
    <dgm:pt modelId="{C7F63A95-47B0-4FB0-8F17-357C0D5DB4D2}" type="parTrans" cxnId="{FD0C3099-BC22-4A75-BC69-7CD3B384DA53}">
      <dgm:prSet/>
      <dgm:spPr/>
      <dgm:t>
        <a:bodyPr/>
        <a:lstStyle/>
        <a:p>
          <a:endParaRPr lang="en-IN"/>
        </a:p>
      </dgm:t>
    </dgm:pt>
    <dgm:pt modelId="{5D2BDC5F-96E0-4526-B2BF-6EF9783C7B1F}" type="sibTrans" cxnId="{FD0C3099-BC22-4A75-BC69-7CD3B384DA53}">
      <dgm:prSet/>
      <dgm:spPr/>
      <dgm:t>
        <a:bodyPr/>
        <a:lstStyle/>
        <a:p>
          <a:endParaRPr lang="en-IN"/>
        </a:p>
      </dgm:t>
    </dgm:pt>
    <dgm:pt modelId="{806ED22E-C073-4CDD-BEE9-C1AB21A1DC9E}">
      <dgm:prSet custT="1"/>
      <dgm:spPr>
        <a:xfrm rot="5400000">
          <a:off x="4672166" y="-1889096"/>
          <a:ext cx="1290709"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400" dirty="0" smtClean="0">
              <a:solidFill>
                <a:sysClr val="windowText" lastClr="000000"/>
              </a:solidFill>
              <a:latin typeface="Arial" pitchFamily="34" charset="0"/>
              <a:ea typeface="+mn-ea"/>
              <a:cs typeface="Arial" pitchFamily="34" charset="0"/>
            </a:rPr>
            <a:t>Client delight: On budget, On demand, Right fit, and Numbers       </a:t>
          </a:r>
          <a:endParaRPr lang="en-IN" sz="1400" dirty="0">
            <a:solidFill>
              <a:sysClr val="windowText" lastClr="000000"/>
            </a:solidFill>
            <a:latin typeface="Arial" pitchFamily="34" charset="0"/>
            <a:ea typeface="+mn-ea"/>
            <a:cs typeface="Arial" pitchFamily="34" charset="0"/>
          </a:endParaRPr>
        </a:p>
      </dgm:t>
    </dgm:pt>
    <dgm:pt modelId="{DD583F90-EA42-404D-B535-1F78382FB1DC}" type="parTrans" cxnId="{6A8AF4C5-DAF0-43E8-B512-CCA6D6470E67}">
      <dgm:prSet/>
      <dgm:spPr/>
      <dgm:t>
        <a:bodyPr/>
        <a:lstStyle/>
        <a:p>
          <a:endParaRPr lang="en-IN"/>
        </a:p>
      </dgm:t>
    </dgm:pt>
    <dgm:pt modelId="{88398AE0-1FF6-4515-A145-1F7A8BA2102C}" type="sibTrans" cxnId="{6A8AF4C5-DAF0-43E8-B512-CCA6D6470E67}">
      <dgm:prSet/>
      <dgm:spPr/>
      <dgm:t>
        <a:bodyPr/>
        <a:lstStyle/>
        <a:p>
          <a:endParaRPr lang="en-IN"/>
        </a:p>
      </dgm:t>
    </dgm:pt>
    <dgm:pt modelId="{6BE32724-AE47-46A2-B824-1FDA9EF92C39}">
      <dgm:prSet phldrT="[Text]" custT="1"/>
      <dgm:spPr>
        <a:xfrm rot="5400000">
          <a:off x="4672166" y="-1889096"/>
          <a:ext cx="1290709"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00000"/>
            </a:lnSpc>
          </a:pPr>
          <a:endParaRPr lang="en-IN" sz="500" dirty="0">
            <a:solidFill>
              <a:sysClr val="windowText" lastClr="000000"/>
            </a:solidFill>
            <a:latin typeface="Calibri"/>
            <a:ea typeface="+mn-ea"/>
            <a:cs typeface="+mn-cs"/>
          </a:endParaRPr>
        </a:p>
      </dgm:t>
    </dgm:pt>
    <dgm:pt modelId="{99A36BBC-8B6B-4FAC-9391-F4F875686E2D}" type="parTrans" cxnId="{D059294C-27FA-4877-874A-A5D86B0FB680}">
      <dgm:prSet/>
      <dgm:spPr/>
      <dgm:t>
        <a:bodyPr/>
        <a:lstStyle/>
        <a:p>
          <a:endParaRPr lang="en-IN"/>
        </a:p>
      </dgm:t>
    </dgm:pt>
    <dgm:pt modelId="{C5A8B227-9C2A-4C7F-B5A2-3F0CE4A7CCAB}" type="sibTrans" cxnId="{D059294C-27FA-4877-874A-A5D86B0FB680}">
      <dgm:prSet/>
      <dgm:spPr/>
      <dgm:t>
        <a:bodyPr/>
        <a:lstStyle/>
        <a:p>
          <a:endParaRPr lang="en-IN"/>
        </a:p>
      </dgm:t>
    </dgm:pt>
    <dgm:pt modelId="{9CEABB52-C591-4996-B728-ABE765EBD1C8}">
      <dgm:prSet/>
      <dgm:spPr>
        <a:xfrm rot="5400000">
          <a:off x="-242961" y="5619962"/>
          <a:ext cx="1619741" cy="1133819"/>
        </a:xfrm>
        <a:prstGeom prst="chevron">
          <a:avLst/>
        </a:prstGeom>
        <a:solidFill>
          <a:srgbClr val="4F81BD">
            <a:lumMod val="75000"/>
          </a:srgbClr>
        </a:solidFill>
        <a:ln w="25400" cap="flat" cmpd="sng" algn="ctr">
          <a:solidFill>
            <a:srgbClr val="4F81BD"/>
          </a:solidFill>
          <a:prstDash val="solid"/>
        </a:ln>
        <a:effectLst/>
      </dgm:spPr>
      <dgm:t>
        <a:bodyPr/>
        <a:lstStyle/>
        <a:p>
          <a:r>
            <a:rPr lang="en-US" b="1" dirty="0" smtClean="0">
              <a:solidFill>
                <a:sysClr val="window" lastClr="FFFFFF"/>
              </a:solidFill>
              <a:latin typeface="Calibri"/>
              <a:ea typeface="+mn-ea"/>
              <a:cs typeface="+mn-cs"/>
            </a:rPr>
            <a:t>GOALS</a:t>
          </a:r>
          <a:endParaRPr lang="en-US" b="1" dirty="0">
            <a:solidFill>
              <a:sysClr val="window" lastClr="FFFFFF"/>
            </a:solidFill>
            <a:latin typeface="Calibri"/>
            <a:ea typeface="+mn-ea"/>
            <a:cs typeface="+mn-cs"/>
          </a:endParaRPr>
        </a:p>
      </dgm:t>
    </dgm:pt>
    <dgm:pt modelId="{5C6C8F51-4568-4AD9-A5D4-25C4245C89B2}" type="parTrans" cxnId="{0797C6CB-6D9B-41FC-A648-F7A913B559FF}">
      <dgm:prSet/>
      <dgm:spPr/>
      <dgm:t>
        <a:bodyPr/>
        <a:lstStyle/>
        <a:p>
          <a:endParaRPr lang="en-IN"/>
        </a:p>
      </dgm:t>
    </dgm:pt>
    <dgm:pt modelId="{2B51B567-B169-4911-BA97-3D3279E53CE3}" type="sibTrans" cxnId="{0797C6CB-6D9B-41FC-A648-F7A913B559FF}">
      <dgm:prSet/>
      <dgm:spPr/>
      <dgm:t>
        <a:bodyPr/>
        <a:lstStyle/>
        <a:p>
          <a:endParaRPr lang="en-IN"/>
        </a:p>
      </dgm:t>
    </dgm:pt>
    <dgm:pt modelId="{A7C26948-5EB8-4CF1-A23B-108CAD4A9138}">
      <dgm:prSet/>
      <dgm:spPr>
        <a:xfrm rot="5400000">
          <a:off x="-242961" y="3702734"/>
          <a:ext cx="1619741" cy="1133819"/>
        </a:xfrm>
        <a:prstGeom prst="chevron">
          <a:avLst/>
        </a:prstGeom>
        <a:solidFill>
          <a:srgbClr val="4F81BD">
            <a:lumMod val="75000"/>
          </a:srgbClr>
        </a:solidFill>
        <a:ln w="25400" cap="flat" cmpd="sng" algn="ctr">
          <a:solidFill>
            <a:srgbClr val="4F81BD"/>
          </a:solidFill>
          <a:prstDash val="solid"/>
        </a:ln>
        <a:effectLst/>
      </dgm:spPr>
      <dgm:t>
        <a:bodyPr/>
        <a:lstStyle/>
        <a:p>
          <a:r>
            <a:rPr lang="en-US" b="1" dirty="0" smtClean="0">
              <a:solidFill>
                <a:sysClr val="window" lastClr="FFFFFF"/>
              </a:solidFill>
              <a:latin typeface="Calibri"/>
              <a:ea typeface="+mn-ea"/>
              <a:cs typeface="+mn-cs"/>
            </a:rPr>
            <a:t>MISSION</a:t>
          </a:r>
          <a:endParaRPr lang="en-US" b="1" dirty="0">
            <a:solidFill>
              <a:sysClr val="window" lastClr="FFFFFF"/>
            </a:solidFill>
            <a:latin typeface="Calibri"/>
            <a:ea typeface="+mn-ea"/>
            <a:cs typeface="+mn-cs"/>
          </a:endParaRPr>
        </a:p>
      </dgm:t>
    </dgm:pt>
    <dgm:pt modelId="{784021B1-8E32-4CA6-8081-01C9A1E22CA4}" type="parTrans" cxnId="{8CDB9AD6-127E-4744-8F5C-31265174FE36}">
      <dgm:prSet/>
      <dgm:spPr/>
      <dgm:t>
        <a:bodyPr/>
        <a:lstStyle/>
        <a:p>
          <a:endParaRPr lang="en-IN"/>
        </a:p>
      </dgm:t>
    </dgm:pt>
    <dgm:pt modelId="{6A24DE34-2A83-449E-AD9B-16BBA3B1EB88}" type="sibTrans" cxnId="{8CDB9AD6-127E-4744-8F5C-31265174FE36}">
      <dgm:prSet/>
      <dgm:spPr/>
      <dgm:t>
        <a:bodyPr/>
        <a:lstStyle/>
        <a:p>
          <a:endParaRPr lang="en-IN"/>
        </a:p>
      </dgm:t>
    </dgm:pt>
    <dgm:pt modelId="{94234250-8C32-4B66-A488-F7007DA53E67}">
      <dgm:prSet custT="1"/>
      <dgm:spPr>
        <a:xfrm rot="5400000">
          <a:off x="4596578" y="-197512"/>
          <a:ext cx="1441885"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90000"/>
            </a:lnSpc>
          </a:pPr>
          <a:r>
            <a:rPr lang="en-IN" sz="1400" b="1" dirty="0" smtClean="0">
              <a:solidFill>
                <a:sysClr val="windowText" lastClr="000000"/>
              </a:solidFill>
              <a:latin typeface="Arial" pitchFamily="34" charset="0"/>
              <a:ea typeface="+mn-ea"/>
              <a:cs typeface="Arial" pitchFamily="34" charset="0"/>
            </a:rPr>
            <a:t>‘</a:t>
          </a:r>
          <a:r>
            <a:rPr lang="en-IN" sz="1400" b="1" u="sng" dirty="0" smtClean="0">
              <a:solidFill>
                <a:sysClr val="windowText" lastClr="000000"/>
              </a:solidFill>
              <a:latin typeface="Arial" pitchFamily="34" charset="0"/>
              <a:ea typeface="+mn-ea"/>
              <a:cs typeface="Arial" pitchFamily="34" charset="0"/>
            </a:rPr>
            <a:t>EASE</a:t>
          </a:r>
          <a:r>
            <a:rPr lang="en-IN" sz="1400" b="1" dirty="0" smtClean="0">
              <a:solidFill>
                <a:sysClr val="windowText" lastClr="000000"/>
              </a:solidFill>
              <a:latin typeface="Arial" pitchFamily="34" charset="0"/>
              <a:ea typeface="+mn-ea"/>
              <a:cs typeface="Arial" pitchFamily="34" charset="0"/>
            </a:rPr>
            <a:t>’</a:t>
          </a:r>
          <a:endParaRPr lang="en-US" sz="1400" b="1" dirty="0">
            <a:solidFill>
              <a:sysClr val="windowText" lastClr="000000"/>
            </a:solidFill>
            <a:latin typeface="Calibri"/>
            <a:ea typeface="+mn-ea"/>
            <a:cs typeface="+mn-cs"/>
          </a:endParaRPr>
        </a:p>
      </dgm:t>
    </dgm:pt>
    <dgm:pt modelId="{6578F38C-3BBF-4BB3-96B0-C055E9EE3973}" type="parTrans" cxnId="{82E30F05-86E6-4694-8E8B-0A5B9342C1F6}">
      <dgm:prSet/>
      <dgm:spPr/>
      <dgm:t>
        <a:bodyPr/>
        <a:lstStyle/>
        <a:p>
          <a:endParaRPr lang="en-IN"/>
        </a:p>
      </dgm:t>
    </dgm:pt>
    <dgm:pt modelId="{633C427C-DA9F-4B95-9AE0-6A87E6ED8B7C}" type="sibTrans" cxnId="{82E30F05-86E6-4694-8E8B-0A5B9342C1F6}">
      <dgm:prSet/>
      <dgm:spPr/>
      <dgm:t>
        <a:bodyPr/>
        <a:lstStyle/>
        <a:p>
          <a:endParaRPr lang="en-IN"/>
        </a:p>
      </dgm:t>
    </dgm:pt>
    <dgm:pt modelId="{E1960E3B-746A-4D3B-9DD6-E0B3D5B9BF7F}">
      <dgm:prSet custT="1"/>
      <dgm:spPr>
        <a:xfrm rot="5400000">
          <a:off x="4596578" y="-197512"/>
          <a:ext cx="1441885"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IN" sz="1400" dirty="0" smtClean="0">
              <a:solidFill>
                <a:sysClr val="windowText" lastClr="000000"/>
              </a:solidFill>
              <a:latin typeface="Arial" pitchFamily="34" charset="0"/>
              <a:ea typeface="+mn-ea"/>
              <a:cs typeface="Arial" pitchFamily="34" charset="0"/>
            </a:rPr>
            <a:t>For Candidate: Ready interview options, Assessed online portfolio, Reducing cycle time, Coordinating uncertainty, Focused effort </a:t>
          </a:r>
        </a:p>
      </dgm:t>
    </dgm:pt>
    <dgm:pt modelId="{EB805904-41F0-48C7-9EA4-2895A46A22C4}" type="parTrans" cxnId="{05B47961-3092-45A4-9A57-F347856B8A96}">
      <dgm:prSet/>
      <dgm:spPr/>
      <dgm:t>
        <a:bodyPr/>
        <a:lstStyle/>
        <a:p>
          <a:endParaRPr lang="en-IN"/>
        </a:p>
      </dgm:t>
    </dgm:pt>
    <dgm:pt modelId="{949346DF-E802-410A-9E73-8804D4ECE890}" type="sibTrans" cxnId="{05B47961-3092-45A4-9A57-F347856B8A96}">
      <dgm:prSet/>
      <dgm:spPr/>
      <dgm:t>
        <a:bodyPr/>
        <a:lstStyle/>
        <a:p>
          <a:endParaRPr lang="en-IN"/>
        </a:p>
      </dgm:t>
    </dgm:pt>
    <dgm:pt modelId="{B1B6076C-CC16-43E5-8E55-679C7B6D5F2E}">
      <dgm:prSet custT="1"/>
      <dgm:spPr>
        <a:xfrm rot="5400000">
          <a:off x="4596578" y="-197512"/>
          <a:ext cx="1441885"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IN" sz="1400" dirty="0" smtClean="0">
              <a:solidFill>
                <a:sysClr val="windowText" lastClr="000000"/>
              </a:solidFill>
              <a:latin typeface="Arial" pitchFamily="34" charset="0"/>
              <a:ea typeface="+mn-ea"/>
              <a:cs typeface="Arial" pitchFamily="34" charset="0"/>
            </a:rPr>
            <a:t>For Client: Managing financials, Reducing junk, Coordinating uncertainty, Reducing cycle time </a:t>
          </a:r>
        </a:p>
      </dgm:t>
    </dgm:pt>
    <dgm:pt modelId="{FBE4F482-1280-4793-B346-F3AECAF7C6E4}" type="parTrans" cxnId="{B557D26B-6E62-4E59-9F97-44CA5B4049A7}">
      <dgm:prSet/>
      <dgm:spPr/>
      <dgm:t>
        <a:bodyPr/>
        <a:lstStyle/>
        <a:p>
          <a:endParaRPr lang="en-IN"/>
        </a:p>
      </dgm:t>
    </dgm:pt>
    <dgm:pt modelId="{88B1A261-CF04-46D5-AD18-9BA78B708E1F}" type="sibTrans" cxnId="{B557D26B-6E62-4E59-9F97-44CA5B4049A7}">
      <dgm:prSet/>
      <dgm:spPr/>
      <dgm:t>
        <a:bodyPr/>
        <a:lstStyle/>
        <a:p>
          <a:endParaRPr lang="en-IN"/>
        </a:p>
      </dgm:t>
    </dgm:pt>
    <dgm:pt modelId="{FC0ADD7F-E0FC-4C59-8C06-E96EDFB5FC39}">
      <dgm:prSet custT="1"/>
      <dgm:spPr>
        <a:xfrm rot="5400000">
          <a:off x="4596578" y="-197512"/>
          <a:ext cx="1441885"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00000"/>
            </a:lnSpc>
          </a:pPr>
          <a:endParaRPr lang="en-US" sz="100" b="1" dirty="0">
            <a:solidFill>
              <a:sysClr val="windowText" lastClr="000000"/>
            </a:solidFill>
            <a:latin typeface="Calibri"/>
            <a:ea typeface="+mn-ea"/>
            <a:cs typeface="+mn-cs"/>
          </a:endParaRPr>
        </a:p>
      </dgm:t>
    </dgm:pt>
    <dgm:pt modelId="{61CEA88A-5699-469F-BB37-75D14ABAFDE4}" type="parTrans" cxnId="{3B1F02E2-0C00-42E7-A8D6-3BE50BCC09E6}">
      <dgm:prSet/>
      <dgm:spPr/>
      <dgm:t>
        <a:bodyPr/>
        <a:lstStyle/>
        <a:p>
          <a:endParaRPr lang="en-IN"/>
        </a:p>
      </dgm:t>
    </dgm:pt>
    <dgm:pt modelId="{A0D7734C-4EBF-48B0-922F-716C45FE1341}" type="sibTrans" cxnId="{3B1F02E2-0C00-42E7-A8D6-3BE50BCC09E6}">
      <dgm:prSet/>
      <dgm:spPr/>
      <dgm:t>
        <a:bodyPr/>
        <a:lstStyle/>
        <a:p>
          <a:endParaRPr lang="en-IN"/>
        </a:p>
      </dgm:t>
    </dgm:pt>
    <dgm:pt modelId="{35A9474F-CA4B-4217-9747-D38605D00993}">
      <dgm:prSet custT="1"/>
      <dgm:spPr>
        <a:xfrm rot="5400000">
          <a:off x="4370935" y="1719715"/>
          <a:ext cx="1893171"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100" dirty="0" smtClean="0">
              <a:solidFill>
                <a:sysClr val="windowText" lastClr="000000"/>
              </a:solidFill>
              <a:latin typeface="+mn-lt"/>
              <a:ea typeface="+mn-ea"/>
              <a:cs typeface="Arial" pitchFamily="34" charset="0"/>
            </a:rPr>
            <a:t>Revenue of INR 14 Cr by FY 2017-18 and INR 50 Cr by 2019-20</a:t>
          </a:r>
          <a:endParaRPr lang="en-US" sz="1100" b="1" dirty="0">
            <a:solidFill>
              <a:sysClr val="windowText" lastClr="000000"/>
            </a:solidFill>
            <a:latin typeface="+mn-lt"/>
            <a:ea typeface="+mn-ea"/>
            <a:cs typeface="+mn-cs"/>
          </a:endParaRPr>
        </a:p>
      </dgm:t>
    </dgm:pt>
    <dgm:pt modelId="{8BC67152-95C5-4523-9222-F62CC336F4A0}" type="parTrans" cxnId="{994B1B8B-7559-4726-9F7C-07D5F2F14EDB}">
      <dgm:prSet/>
      <dgm:spPr/>
      <dgm:t>
        <a:bodyPr/>
        <a:lstStyle/>
        <a:p>
          <a:endParaRPr lang="en-IN"/>
        </a:p>
      </dgm:t>
    </dgm:pt>
    <dgm:pt modelId="{22AFF307-EE4B-4E34-AB89-9157C0B01B39}" type="sibTrans" cxnId="{994B1B8B-7559-4726-9F7C-07D5F2F14EDB}">
      <dgm:prSet/>
      <dgm:spPr/>
      <dgm:t>
        <a:bodyPr/>
        <a:lstStyle/>
        <a:p>
          <a:endParaRPr lang="en-IN"/>
        </a:p>
      </dgm:t>
    </dgm:pt>
    <dgm:pt modelId="{92C04CBE-78D9-4C0B-BEC2-953C8FCC7932}">
      <dgm:prSet custT="1"/>
      <dgm:spPr>
        <a:xfrm rot="5400000">
          <a:off x="4370935" y="1719715"/>
          <a:ext cx="1893171"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100" dirty="0" smtClean="0">
              <a:solidFill>
                <a:sysClr val="windowText" lastClr="000000"/>
              </a:solidFill>
              <a:latin typeface="+mn-lt"/>
              <a:ea typeface="+mn-ea"/>
              <a:cs typeface="Arial" pitchFamily="34" charset="0"/>
            </a:rPr>
            <a:t>Fully functional platform contributing ~70% revenue in 2017-18 and ~80% in 2019-20</a:t>
          </a:r>
        </a:p>
      </dgm:t>
    </dgm:pt>
    <dgm:pt modelId="{93AC0BF6-872E-4238-81EC-5A034BAFA010}" type="parTrans" cxnId="{07FEFEF9-E5E1-4D88-8E23-695DB1C7A903}">
      <dgm:prSet/>
      <dgm:spPr/>
      <dgm:t>
        <a:bodyPr/>
        <a:lstStyle/>
        <a:p>
          <a:endParaRPr lang="en-IN"/>
        </a:p>
      </dgm:t>
    </dgm:pt>
    <dgm:pt modelId="{19546EC4-E70B-41C5-B02A-A72057C979DC}" type="sibTrans" cxnId="{07FEFEF9-E5E1-4D88-8E23-695DB1C7A903}">
      <dgm:prSet/>
      <dgm:spPr/>
      <dgm:t>
        <a:bodyPr/>
        <a:lstStyle/>
        <a:p>
          <a:endParaRPr lang="en-IN"/>
        </a:p>
      </dgm:t>
    </dgm:pt>
    <dgm:pt modelId="{CB889852-DB38-4EAD-90CE-3E4E240DE1DD}">
      <dgm:prSet custT="1"/>
      <dgm:spPr>
        <a:xfrm rot="5400000">
          <a:off x="4370935" y="1719715"/>
          <a:ext cx="1893171"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100" dirty="0" smtClean="0">
              <a:solidFill>
                <a:sysClr val="windowText" lastClr="000000"/>
              </a:solidFill>
              <a:latin typeface="+mn-lt"/>
              <a:ea typeface="+mn-ea"/>
              <a:cs typeface="Arial" pitchFamily="34" charset="0"/>
            </a:rPr>
            <a:t>Assessed profile of candidates to be 8000 in 2017-18 out of a total 4 </a:t>
          </a:r>
          <a:r>
            <a:rPr lang="en-US" sz="1100" dirty="0" err="1" smtClean="0">
              <a:solidFill>
                <a:sysClr val="windowText" lastClr="000000"/>
              </a:solidFill>
              <a:latin typeface="+mn-lt"/>
              <a:ea typeface="+mn-ea"/>
              <a:cs typeface="Arial" pitchFamily="34" charset="0"/>
            </a:rPr>
            <a:t>lakh</a:t>
          </a:r>
          <a:r>
            <a:rPr lang="en-US" sz="1100" dirty="0" smtClean="0">
              <a:solidFill>
                <a:sysClr val="windowText" lastClr="000000"/>
              </a:solidFill>
              <a:latin typeface="+mn-lt"/>
              <a:ea typeface="+mn-ea"/>
              <a:cs typeface="Arial" pitchFamily="34" charset="0"/>
            </a:rPr>
            <a:t> participants, and Assessed candidates to be 2.8 </a:t>
          </a:r>
          <a:r>
            <a:rPr lang="en-US" sz="1100" dirty="0" err="1" smtClean="0">
              <a:solidFill>
                <a:sysClr val="windowText" lastClr="000000"/>
              </a:solidFill>
              <a:latin typeface="+mn-lt"/>
              <a:ea typeface="+mn-ea"/>
              <a:cs typeface="Arial" pitchFamily="34" charset="0"/>
            </a:rPr>
            <a:t>Lakh</a:t>
          </a:r>
          <a:r>
            <a:rPr lang="en-US" sz="1100" dirty="0" smtClean="0">
              <a:solidFill>
                <a:sysClr val="windowText" lastClr="000000"/>
              </a:solidFill>
              <a:latin typeface="+mn-lt"/>
              <a:ea typeface="+mn-ea"/>
              <a:cs typeface="Arial" pitchFamily="34" charset="0"/>
            </a:rPr>
            <a:t> in 2019-20 out of a total 14 </a:t>
          </a:r>
          <a:r>
            <a:rPr lang="en-US" sz="1100" dirty="0" err="1" smtClean="0">
              <a:solidFill>
                <a:sysClr val="windowText" lastClr="000000"/>
              </a:solidFill>
              <a:latin typeface="+mn-lt"/>
              <a:ea typeface="+mn-ea"/>
              <a:cs typeface="Arial" pitchFamily="34" charset="0"/>
            </a:rPr>
            <a:t>Lakh</a:t>
          </a:r>
          <a:r>
            <a:rPr lang="en-US" sz="1100" dirty="0" smtClean="0">
              <a:solidFill>
                <a:sysClr val="windowText" lastClr="000000"/>
              </a:solidFill>
              <a:latin typeface="+mn-lt"/>
              <a:ea typeface="+mn-ea"/>
              <a:cs typeface="Arial" pitchFamily="34" charset="0"/>
            </a:rPr>
            <a:t> participants</a:t>
          </a:r>
        </a:p>
      </dgm:t>
    </dgm:pt>
    <dgm:pt modelId="{C576E950-31FE-45A6-80C5-3E05416C7860}" type="parTrans" cxnId="{A3243CBD-B3C6-4E19-B13D-1713411DCA53}">
      <dgm:prSet/>
      <dgm:spPr/>
      <dgm:t>
        <a:bodyPr/>
        <a:lstStyle/>
        <a:p>
          <a:endParaRPr lang="en-IN"/>
        </a:p>
      </dgm:t>
    </dgm:pt>
    <dgm:pt modelId="{BA3F711C-DB4A-44B2-811D-DDA0DB45A3CA}" type="sibTrans" cxnId="{A3243CBD-B3C6-4E19-B13D-1713411DCA53}">
      <dgm:prSet/>
      <dgm:spPr/>
      <dgm:t>
        <a:bodyPr/>
        <a:lstStyle/>
        <a:p>
          <a:endParaRPr lang="en-IN"/>
        </a:p>
      </dgm:t>
    </dgm:pt>
    <dgm:pt modelId="{3B570522-F88F-4A12-BC6F-EE0E5B8ED196}">
      <dgm:prSet custT="1"/>
      <dgm:spPr>
        <a:xfrm rot="5400000">
          <a:off x="4370935" y="1719715"/>
          <a:ext cx="1893171" cy="8367402"/>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100" dirty="0" smtClean="0">
              <a:solidFill>
                <a:sysClr val="windowText" lastClr="000000"/>
              </a:solidFill>
              <a:latin typeface="+mn-lt"/>
              <a:ea typeface="+mn-ea"/>
              <a:cs typeface="Arial" pitchFamily="34" charset="0"/>
            </a:rPr>
            <a:t>Consistently exceed parameters for candidate success and client delight</a:t>
          </a:r>
        </a:p>
      </dgm:t>
    </dgm:pt>
    <dgm:pt modelId="{8CBF5FC7-1B6A-4679-8D06-6DD8CA4B74F8}" type="parTrans" cxnId="{26ACC330-5A26-4F08-9075-9D306E393CCF}">
      <dgm:prSet/>
      <dgm:spPr/>
      <dgm:t>
        <a:bodyPr/>
        <a:lstStyle/>
        <a:p>
          <a:endParaRPr lang="en-IN"/>
        </a:p>
      </dgm:t>
    </dgm:pt>
    <dgm:pt modelId="{B74F7344-9E63-49D5-860A-B553CBE20837}" type="sibTrans" cxnId="{26ACC330-5A26-4F08-9075-9D306E393CCF}">
      <dgm:prSet/>
      <dgm:spPr/>
      <dgm:t>
        <a:bodyPr/>
        <a:lstStyle/>
        <a:p>
          <a:endParaRPr lang="en-IN"/>
        </a:p>
      </dgm:t>
    </dgm:pt>
    <dgm:pt modelId="{F7F90794-B624-48E1-8B3F-76E7C124E4DD}">
      <dgm:prSet custT="1"/>
      <dgm:spPr>
        <a:xfrm rot="5400000">
          <a:off x="4370935" y="1719715"/>
          <a:ext cx="1893171" cy="8367402"/>
        </a:xfrm>
        <a:solidFill>
          <a:srgbClr val="4F81BD">
            <a:lumMod val="20000"/>
            <a:lumOff val="80000"/>
            <a:alpha val="90000"/>
          </a:srgbClr>
        </a:solidFill>
        <a:ln w="25400" cap="flat" cmpd="sng" algn="ctr">
          <a:solidFill>
            <a:srgbClr val="4F81BD">
              <a:lumMod val="20000"/>
              <a:lumOff val="80000"/>
            </a:srgbClr>
          </a:solidFill>
          <a:prstDash val="solid"/>
        </a:ln>
        <a:effectLst/>
      </dgm:spPr>
      <dgm:t>
        <a:bodyPr/>
        <a:lstStyle/>
        <a:p>
          <a:pPr>
            <a:lnSpc>
              <a:spcPct val="150000"/>
            </a:lnSpc>
          </a:pPr>
          <a:r>
            <a:rPr lang="en-US" sz="1100" b="0" dirty="0" smtClean="0">
              <a:solidFill>
                <a:sysClr val="windowText" lastClr="000000"/>
              </a:solidFill>
              <a:latin typeface="+mn-lt"/>
              <a:ea typeface="+mn-ea"/>
              <a:cs typeface="+mn-cs"/>
            </a:rPr>
            <a:t>Focus on Sales and IT/Technology jobs in 0-5 years category</a:t>
          </a:r>
          <a:endParaRPr lang="en-US" sz="1100" b="0" dirty="0">
            <a:solidFill>
              <a:sysClr val="windowText" lastClr="000000"/>
            </a:solidFill>
            <a:latin typeface="+mn-lt"/>
            <a:ea typeface="+mn-ea"/>
            <a:cs typeface="+mn-cs"/>
          </a:endParaRPr>
        </a:p>
      </dgm:t>
    </dgm:pt>
    <dgm:pt modelId="{638A095E-2F23-4861-9544-C962DEA9F1EC}" type="parTrans" cxnId="{2185CEF6-F0EE-4536-A60B-215CC92495C3}">
      <dgm:prSet/>
      <dgm:spPr/>
      <dgm:t>
        <a:bodyPr/>
        <a:lstStyle/>
        <a:p>
          <a:endParaRPr lang="en-US"/>
        </a:p>
      </dgm:t>
    </dgm:pt>
    <dgm:pt modelId="{3B1B378C-EE62-4C7A-A863-B17010A21AC4}" type="sibTrans" cxnId="{2185CEF6-F0EE-4536-A60B-215CC92495C3}">
      <dgm:prSet/>
      <dgm:spPr/>
      <dgm:t>
        <a:bodyPr/>
        <a:lstStyle/>
        <a:p>
          <a:endParaRPr lang="en-US"/>
        </a:p>
      </dgm:t>
    </dgm:pt>
    <dgm:pt modelId="{F095538B-C672-4119-BC66-E59E10E1C875}" type="pres">
      <dgm:prSet presAssocID="{B8391ED0-5067-4795-9791-EFDDE3FA950D}" presName="linearFlow" presStyleCnt="0">
        <dgm:presLayoutVars>
          <dgm:dir/>
          <dgm:animLvl val="lvl"/>
          <dgm:resizeHandles val="exact"/>
        </dgm:presLayoutVars>
      </dgm:prSet>
      <dgm:spPr/>
      <dgm:t>
        <a:bodyPr/>
        <a:lstStyle/>
        <a:p>
          <a:endParaRPr lang="en-IN"/>
        </a:p>
      </dgm:t>
    </dgm:pt>
    <dgm:pt modelId="{B0127872-EB45-48EA-98A9-D8F8601565F3}" type="pres">
      <dgm:prSet presAssocID="{2C859B89-F6C0-416C-81C4-237F67F94E5E}" presName="composite" presStyleCnt="0"/>
      <dgm:spPr/>
    </dgm:pt>
    <dgm:pt modelId="{AAD37FD4-8161-4297-96CF-ACFE4BFCD764}" type="pres">
      <dgm:prSet presAssocID="{2C859B89-F6C0-416C-81C4-237F67F94E5E}" presName="parentText" presStyleLbl="alignNode1" presStyleIdx="0" presStyleCnt="4">
        <dgm:presLayoutVars>
          <dgm:chMax val="1"/>
          <dgm:bulletEnabled val="1"/>
        </dgm:presLayoutVars>
      </dgm:prSet>
      <dgm:spPr/>
      <dgm:t>
        <a:bodyPr/>
        <a:lstStyle/>
        <a:p>
          <a:endParaRPr lang="en-IN"/>
        </a:p>
      </dgm:t>
    </dgm:pt>
    <dgm:pt modelId="{5584ACCD-6A33-4CFC-99DA-4A51B5A25D20}" type="pres">
      <dgm:prSet presAssocID="{2C859B89-F6C0-416C-81C4-237F67F94E5E}" presName="descendantText" presStyleLbl="alignAcc1" presStyleIdx="0" presStyleCnt="4" custScaleY="164717">
        <dgm:presLayoutVars>
          <dgm:bulletEnabled val="1"/>
        </dgm:presLayoutVars>
      </dgm:prSet>
      <dgm:spPr>
        <a:prstGeom prst="round2SameRect">
          <a:avLst/>
        </a:prstGeom>
      </dgm:spPr>
      <dgm:t>
        <a:bodyPr/>
        <a:lstStyle/>
        <a:p>
          <a:endParaRPr lang="en-IN"/>
        </a:p>
      </dgm:t>
    </dgm:pt>
    <dgm:pt modelId="{8D2D18C9-8402-4DD3-BFD6-E96BE28FA095}" type="pres">
      <dgm:prSet presAssocID="{3D2F9015-FECC-46ED-A2BE-FF4B551872C0}" presName="sp" presStyleCnt="0"/>
      <dgm:spPr/>
    </dgm:pt>
    <dgm:pt modelId="{DE86F047-7F00-46D8-9539-1E2AF1D8A764}" type="pres">
      <dgm:prSet presAssocID="{DB4F5479-C67E-42CF-A9F4-1C46DDD824FF}" presName="composite" presStyleCnt="0"/>
      <dgm:spPr/>
    </dgm:pt>
    <dgm:pt modelId="{7B66008E-66CE-4F17-AB99-3E6124CC989B}" type="pres">
      <dgm:prSet presAssocID="{DB4F5479-C67E-42CF-A9F4-1C46DDD824FF}" presName="parentText" presStyleLbl="alignNode1" presStyleIdx="1" presStyleCnt="4">
        <dgm:presLayoutVars>
          <dgm:chMax val="1"/>
          <dgm:bulletEnabled val="1"/>
        </dgm:presLayoutVars>
      </dgm:prSet>
      <dgm:spPr/>
      <dgm:t>
        <a:bodyPr/>
        <a:lstStyle/>
        <a:p>
          <a:endParaRPr lang="en-IN"/>
        </a:p>
      </dgm:t>
    </dgm:pt>
    <dgm:pt modelId="{15371D08-088D-4A05-A145-0DF4EECD4BF5}" type="pres">
      <dgm:prSet presAssocID="{DB4F5479-C67E-42CF-A9F4-1C46DDD824FF}" presName="descendantText" presStyleLbl="alignAcc1" presStyleIdx="1" presStyleCnt="4" custScaleY="116529">
        <dgm:presLayoutVars>
          <dgm:bulletEnabled val="1"/>
        </dgm:presLayoutVars>
      </dgm:prSet>
      <dgm:spPr/>
      <dgm:t>
        <a:bodyPr/>
        <a:lstStyle/>
        <a:p>
          <a:endParaRPr lang="en-IN"/>
        </a:p>
      </dgm:t>
    </dgm:pt>
    <dgm:pt modelId="{646A0F6A-C1DA-43FD-B97E-C013EB5594B8}" type="pres">
      <dgm:prSet presAssocID="{AC3B66DC-7451-49CA-B6A2-D7E78FDA8A15}" presName="sp" presStyleCnt="0"/>
      <dgm:spPr/>
    </dgm:pt>
    <dgm:pt modelId="{0065CB3F-8EC9-4E43-B961-9E01C7DB176F}" type="pres">
      <dgm:prSet presAssocID="{A7C26948-5EB8-4CF1-A23B-108CAD4A9138}" presName="composite" presStyleCnt="0"/>
      <dgm:spPr/>
    </dgm:pt>
    <dgm:pt modelId="{9257B508-F1B1-4396-AFE8-BFD07AB6BCFA}" type="pres">
      <dgm:prSet presAssocID="{A7C26948-5EB8-4CF1-A23B-108CAD4A9138}" presName="parentText" presStyleLbl="alignNode1" presStyleIdx="2" presStyleCnt="4">
        <dgm:presLayoutVars>
          <dgm:chMax val="1"/>
          <dgm:bulletEnabled val="1"/>
        </dgm:presLayoutVars>
      </dgm:prSet>
      <dgm:spPr/>
      <dgm:t>
        <a:bodyPr/>
        <a:lstStyle/>
        <a:p>
          <a:endParaRPr lang="en-IN"/>
        </a:p>
      </dgm:t>
    </dgm:pt>
    <dgm:pt modelId="{2407AC37-3D43-44D6-871B-0C3A59DD6FCB}" type="pres">
      <dgm:prSet presAssocID="{A7C26948-5EB8-4CF1-A23B-108CAD4A9138}" presName="descendantText" presStyleLbl="alignAcc1" presStyleIdx="2" presStyleCnt="4" custScaleY="136953">
        <dgm:presLayoutVars>
          <dgm:bulletEnabled val="1"/>
        </dgm:presLayoutVars>
      </dgm:prSet>
      <dgm:spPr/>
      <dgm:t>
        <a:bodyPr/>
        <a:lstStyle/>
        <a:p>
          <a:endParaRPr lang="en-IN"/>
        </a:p>
      </dgm:t>
    </dgm:pt>
    <dgm:pt modelId="{928B8917-EE77-4113-82B9-3DD4DD29C028}" type="pres">
      <dgm:prSet presAssocID="{6A24DE34-2A83-449E-AD9B-16BBA3B1EB88}" presName="sp" presStyleCnt="0"/>
      <dgm:spPr/>
    </dgm:pt>
    <dgm:pt modelId="{6ADE88B3-FD74-4834-8FB4-E23D782075B7}" type="pres">
      <dgm:prSet presAssocID="{9CEABB52-C591-4996-B728-ABE765EBD1C8}" presName="composite" presStyleCnt="0"/>
      <dgm:spPr/>
    </dgm:pt>
    <dgm:pt modelId="{483BA1BA-7620-43F5-9034-EEEB96B8790C}" type="pres">
      <dgm:prSet presAssocID="{9CEABB52-C591-4996-B728-ABE765EBD1C8}" presName="parentText" presStyleLbl="alignNode1" presStyleIdx="3" presStyleCnt="4">
        <dgm:presLayoutVars>
          <dgm:chMax val="1"/>
          <dgm:bulletEnabled val="1"/>
        </dgm:presLayoutVars>
      </dgm:prSet>
      <dgm:spPr/>
      <dgm:t>
        <a:bodyPr/>
        <a:lstStyle/>
        <a:p>
          <a:endParaRPr lang="en-IN"/>
        </a:p>
      </dgm:t>
    </dgm:pt>
    <dgm:pt modelId="{E69483EC-5DD9-4371-8206-432C958C149E}" type="pres">
      <dgm:prSet presAssocID="{9CEABB52-C591-4996-B728-ABE765EBD1C8}" presName="descendantText" presStyleLbl="alignAcc1" presStyleIdx="3" presStyleCnt="4" custScaleY="179817">
        <dgm:presLayoutVars>
          <dgm:bulletEnabled val="1"/>
        </dgm:presLayoutVars>
      </dgm:prSet>
      <dgm:spPr>
        <a:prstGeom prst="round2SameRect">
          <a:avLst/>
        </a:prstGeom>
      </dgm:spPr>
      <dgm:t>
        <a:bodyPr/>
        <a:lstStyle/>
        <a:p>
          <a:endParaRPr lang="en-IN"/>
        </a:p>
      </dgm:t>
    </dgm:pt>
  </dgm:ptLst>
  <dgm:cxnLst>
    <dgm:cxn modelId="{40B59422-1CB9-4A4C-8A50-B3602F807E14}" type="presOf" srcId="{806ED22E-C073-4CDD-BEE9-C1AB21A1DC9E}" destId="{15371D08-088D-4A05-A145-0DF4EECD4BF5}" srcOrd="0" destOrd="3" presId="urn:microsoft.com/office/officeart/2005/8/layout/chevron2"/>
    <dgm:cxn modelId="{C4C47EEE-7603-44A7-AC1F-954B9198AAF5}" srcId="{2C859B89-F6C0-416C-81C4-237F67F94E5E}" destId="{A5178DEE-60A4-4875-97FC-4D34BC2090E5}" srcOrd="1" destOrd="0" parTransId="{0DC61E46-FE93-403B-898D-485A87026D04}" sibTransId="{9F70B044-2FC5-4EE6-BB21-414E2E05CF4D}"/>
    <dgm:cxn modelId="{26ACC330-5A26-4F08-9075-9D306E393CCF}" srcId="{9CEABB52-C591-4996-B728-ABE765EBD1C8}" destId="{3B570522-F88F-4A12-BC6F-EE0E5B8ED196}" srcOrd="4" destOrd="0" parTransId="{8CBF5FC7-1B6A-4679-8D06-6DD8CA4B74F8}" sibTransId="{B74F7344-9E63-49D5-860A-B553CBE20837}"/>
    <dgm:cxn modelId="{46CDE601-A0B6-4701-A79C-B82E9FD54D32}" type="presOf" srcId="{CB889852-DB38-4EAD-90CE-3E4E240DE1DD}" destId="{E69483EC-5DD9-4371-8206-432C958C149E}" srcOrd="0" destOrd="3" presId="urn:microsoft.com/office/officeart/2005/8/layout/chevron2"/>
    <dgm:cxn modelId="{36ED9B52-FBF7-4C9C-A843-6CD38CD8A2A5}" type="presOf" srcId="{A5178DEE-60A4-4875-97FC-4D34BC2090E5}" destId="{5584ACCD-6A33-4CFC-99DA-4A51B5A25D20}" srcOrd="0" destOrd="1" presId="urn:microsoft.com/office/officeart/2005/8/layout/chevron2"/>
    <dgm:cxn modelId="{B557D26B-6E62-4E59-9F97-44CA5B4049A7}" srcId="{A7C26948-5EB8-4CF1-A23B-108CAD4A9138}" destId="{B1B6076C-CC16-43E5-8E55-679C7B6D5F2E}" srcOrd="3" destOrd="0" parTransId="{FBE4F482-1280-4793-B346-F3AECAF7C6E4}" sibTransId="{88B1A261-CF04-46D5-AD18-9BA78B708E1F}"/>
    <dgm:cxn modelId="{A8CF6287-1566-448F-B094-FD94683CDBA9}" type="presOf" srcId="{E1960E3B-746A-4D3B-9DD6-E0B3D5B9BF7F}" destId="{2407AC37-3D43-44D6-871B-0C3A59DD6FCB}" srcOrd="0" destOrd="2" presId="urn:microsoft.com/office/officeart/2005/8/layout/chevron2"/>
    <dgm:cxn modelId="{277A77E2-0A4A-4391-A4B0-10FA324F11A4}" type="presOf" srcId="{AE9A3288-5E33-42F1-88D9-64D0E62A706F}" destId="{15371D08-088D-4A05-A145-0DF4EECD4BF5}" srcOrd="0" destOrd="2" presId="urn:microsoft.com/office/officeart/2005/8/layout/chevron2"/>
    <dgm:cxn modelId="{75467D4A-F8D6-4421-913B-EF77C98804CC}" type="presOf" srcId="{B8391ED0-5067-4795-9791-EFDDE3FA950D}" destId="{F095538B-C672-4119-BC66-E59E10E1C875}" srcOrd="0" destOrd="0" presId="urn:microsoft.com/office/officeart/2005/8/layout/chevron2"/>
    <dgm:cxn modelId="{A8CB3AA6-1AEC-4893-B419-2E9F04023A1B}" type="presOf" srcId="{FC0ADD7F-E0FC-4C59-8C06-E96EDFB5FC39}" destId="{2407AC37-3D43-44D6-871B-0C3A59DD6FCB}" srcOrd="0" destOrd="1" presId="urn:microsoft.com/office/officeart/2005/8/layout/chevron2"/>
    <dgm:cxn modelId="{05B47961-3092-45A4-9A57-F347856B8A96}" srcId="{A7C26948-5EB8-4CF1-A23B-108CAD4A9138}" destId="{E1960E3B-746A-4D3B-9DD6-E0B3D5B9BF7F}" srcOrd="2" destOrd="0" parTransId="{EB805904-41F0-48C7-9EA4-2895A46A22C4}" sibTransId="{949346DF-E802-410A-9E73-8804D4ECE890}"/>
    <dgm:cxn modelId="{7E97405A-D432-494E-89D8-A90B4E5B27F3}" type="presOf" srcId="{DB4F5479-C67E-42CF-A9F4-1C46DDD824FF}" destId="{7B66008E-66CE-4F17-AB99-3E6124CC989B}" srcOrd="0" destOrd="0" presId="urn:microsoft.com/office/officeart/2005/8/layout/chevron2"/>
    <dgm:cxn modelId="{562A3E3A-406C-4227-8DFC-E01FBF368DFB}" type="presOf" srcId="{9FE69201-A4E7-4205-8BB5-1DE9FB8F7543}" destId="{15371D08-088D-4A05-A145-0DF4EECD4BF5}" srcOrd="0" destOrd="0" presId="urn:microsoft.com/office/officeart/2005/8/layout/chevron2"/>
    <dgm:cxn modelId="{FD0C3099-BC22-4A75-BC69-7CD3B384DA53}" srcId="{DB4F5479-C67E-42CF-A9F4-1C46DDD824FF}" destId="{AE9A3288-5E33-42F1-88D9-64D0E62A706F}" srcOrd="2" destOrd="0" parTransId="{C7F63A95-47B0-4FB0-8F17-357C0D5DB4D2}" sibTransId="{5D2BDC5F-96E0-4526-B2BF-6EF9783C7B1F}"/>
    <dgm:cxn modelId="{994B1B8B-7559-4726-9F7C-07D5F2F14EDB}" srcId="{9CEABB52-C591-4996-B728-ABE765EBD1C8}" destId="{35A9474F-CA4B-4217-9747-D38605D00993}" srcOrd="1" destOrd="0" parTransId="{8BC67152-95C5-4523-9222-F62CC336F4A0}" sibTransId="{22AFF307-EE4B-4E34-AB89-9157C0B01B39}"/>
    <dgm:cxn modelId="{46CA1475-2938-4C1F-A1F0-F638E7E37768}" srcId="{DB4F5479-C67E-42CF-A9F4-1C46DDD824FF}" destId="{9FE69201-A4E7-4205-8BB5-1DE9FB8F7543}" srcOrd="0" destOrd="0" parTransId="{B6878014-394C-4490-866B-F4EF87041F48}" sibTransId="{0DFD9232-BDF4-4666-8095-716AC1A9681A}"/>
    <dgm:cxn modelId="{EE465C1E-1B9A-45CC-8BBB-A38DADE0B448}" type="presOf" srcId="{2C859B89-F6C0-416C-81C4-237F67F94E5E}" destId="{AAD37FD4-8161-4297-96CF-ACFE4BFCD764}" srcOrd="0" destOrd="0" presId="urn:microsoft.com/office/officeart/2005/8/layout/chevron2"/>
    <dgm:cxn modelId="{8530BE3B-F280-484A-AE54-EDEB57CA87DB}" srcId="{2C859B89-F6C0-416C-81C4-237F67F94E5E}" destId="{D10CE971-35AA-4C32-A054-A6B70C0CDC5B}" srcOrd="2" destOrd="0" parTransId="{8514328A-A68F-404C-82E3-D2383A8E9768}" sibTransId="{38BA45D6-28E0-4686-AE22-B9A54616A064}"/>
    <dgm:cxn modelId="{D059294C-27FA-4877-874A-A5D86B0FB680}" srcId="{DB4F5479-C67E-42CF-A9F4-1C46DDD824FF}" destId="{6BE32724-AE47-46A2-B824-1FDA9EF92C39}" srcOrd="1" destOrd="0" parTransId="{99A36BBC-8B6B-4FAC-9391-F4F875686E2D}" sibTransId="{C5A8B227-9C2A-4C7F-B5A2-3F0CE4A7CCAB}"/>
    <dgm:cxn modelId="{7428C53E-02A4-4425-83E5-914FA93F4495}" type="presOf" srcId="{35A9474F-CA4B-4217-9747-D38605D00993}" destId="{E69483EC-5DD9-4371-8206-432C958C149E}" srcOrd="0" destOrd="1" presId="urn:microsoft.com/office/officeart/2005/8/layout/chevron2"/>
    <dgm:cxn modelId="{861E544A-03DB-481A-A909-7E973C814CDB}" type="presOf" srcId="{3B570522-F88F-4A12-BC6F-EE0E5B8ED196}" destId="{E69483EC-5DD9-4371-8206-432C958C149E}" srcOrd="0" destOrd="4" presId="urn:microsoft.com/office/officeart/2005/8/layout/chevron2"/>
    <dgm:cxn modelId="{B534E8DC-DAF2-42EA-8057-1B66FA0213C2}" type="presOf" srcId="{94234250-8C32-4B66-A488-F7007DA53E67}" destId="{2407AC37-3D43-44D6-871B-0C3A59DD6FCB}" srcOrd="0" destOrd="0" presId="urn:microsoft.com/office/officeart/2005/8/layout/chevron2"/>
    <dgm:cxn modelId="{7F4F2CD1-A85B-4E4A-BDC8-405AD063E47E}" type="presOf" srcId="{D10CE971-35AA-4C32-A054-A6B70C0CDC5B}" destId="{5584ACCD-6A33-4CFC-99DA-4A51B5A25D20}" srcOrd="0" destOrd="2" presId="urn:microsoft.com/office/officeart/2005/8/layout/chevron2"/>
    <dgm:cxn modelId="{A3243CBD-B3C6-4E19-B13D-1713411DCA53}" srcId="{9CEABB52-C591-4996-B728-ABE765EBD1C8}" destId="{CB889852-DB38-4EAD-90CE-3E4E240DE1DD}" srcOrd="3" destOrd="0" parTransId="{C576E950-31FE-45A6-80C5-3E05416C7860}" sibTransId="{BA3F711C-DB4A-44B2-811D-DDA0DB45A3CA}"/>
    <dgm:cxn modelId="{34D39592-35A3-499B-B3BA-444DF7DCF565}" type="presOf" srcId="{92C04CBE-78D9-4C0B-BEC2-953C8FCC7932}" destId="{E69483EC-5DD9-4371-8206-432C958C149E}" srcOrd="0" destOrd="2" presId="urn:microsoft.com/office/officeart/2005/8/layout/chevron2"/>
    <dgm:cxn modelId="{45AB24A8-1314-4E07-9885-62E19B8B5D2B}" srcId="{2C859B89-F6C0-416C-81C4-237F67F94E5E}" destId="{052DBBA8-74AD-401B-80E2-590D6D8A396C}" srcOrd="0" destOrd="0" parTransId="{A2FEF87C-F934-4F99-8A64-7384940203A2}" sibTransId="{58174748-6098-4097-A19A-16AAD68A9E88}"/>
    <dgm:cxn modelId="{07FEFEF9-E5E1-4D88-8E23-695DB1C7A903}" srcId="{9CEABB52-C591-4996-B728-ABE765EBD1C8}" destId="{92C04CBE-78D9-4C0B-BEC2-953C8FCC7932}" srcOrd="2" destOrd="0" parTransId="{93AC0BF6-872E-4238-81EC-5A034BAFA010}" sibTransId="{19546EC4-E70B-41C5-B02A-A72057C979DC}"/>
    <dgm:cxn modelId="{2185CEF6-F0EE-4536-A60B-215CC92495C3}" srcId="{9CEABB52-C591-4996-B728-ABE765EBD1C8}" destId="{F7F90794-B624-48E1-8B3F-76E7C124E4DD}" srcOrd="0" destOrd="0" parTransId="{638A095E-2F23-4861-9544-C962DEA9F1EC}" sibTransId="{3B1B378C-EE62-4C7A-A863-B17010A21AC4}"/>
    <dgm:cxn modelId="{13F553BD-FD9D-4D24-8A91-2D4AC7CE2328}" type="presOf" srcId="{A7C26948-5EB8-4CF1-A23B-108CAD4A9138}" destId="{9257B508-F1B1-4396-AFE8-BFD07AB6BCFA}" srcOrd="0" destOrd="0" presId="urn:microsoft.com/office/officeart/2005/8/layout/chevron2"/>
    <dgm:cxn modelId="{9E7AC325-8853-4BF7-A517-38AB6FDBC99F}" type="presOf" srcId="{F7F90794-B624-48E1-8B3F-76E7C124E4DD}" destId="{E69483EC-5DD9-4371-8206-432C958C149E}" srcOrd="0" destOrd="0" presId="urn:microsoft.com/office/officeart/2005/8/layout/chevron2"/>
    <dgm:cxn modelId="{EF749B83-6217-471C-A390-E48928EA017C}" type="presOf" srcId="{6BE32724-AE47-46A2-B824-1FDA9EF92C39}" destId="{15371D08-088D-4A05-A145-0DF4EECD4BF5}" srcOrd="0" destOrd="1" presId="urn:microsoft.com/office/officeart/2005/8/layout/chevron2"/>
    <dgm:cxn modelId="{0797C6CB-6D9B-41FC-A648-F7A913B559FF}" srcId="{B8391ED0-5067-4795-9791-EFDDE3FA950D}" destId="{9CEABB52-C591-4996-B728-ABE765EBD1C8}" srcOrd="3" destOrd="0" parTransId="{5C6C8F51-4568-4AD9-A5D4-25C4245C89B2}" sibTransId="{2B51B567-B169-4911-BA97-3D3279E53CE3}"/>
    <dgm:cxn modelId="{DDAE9918-63AA-4CF2-A85F-65746AAF0E39}" srcId="{B8391ED0-5067-4795-9791-EFDDE3FA950D}" destId="{DB4F5479-C67E-42CF-A9F4-1C46DDD824FF}" srcOrd="1" destOrd="0" parTransId="{0511B6DE-CCEC-4A9C-8AFD-64F1696FD802}" sibTransId="{AC3B66DC-7451-49CA-B6A2-D7E78FDA8A15}"/>
    <dgm:cxn modelId="{3B1F02E2-0C00-42E7-A8D6-3BE50BCC09E6}" srcId="{A7C26948-5EB8-4CF1-A23B-108CAD4A9138}" destId="{FC0ADD7F-E0FC-4C59-8C06-E96EDFB5FC39}" srcOrd="1" destOrd="0" parTransId="{61CEA88A-5699-469F-BB37-75D14ABAFDE4}" sibTransId="{A0D7734C-4EBF-48B0-922F-716C45FE1341}"/>
    <dgm:cxn modelId="{8CDB9AD6-127E-4744-8F5C-31265174FE36}" srcId="{B8391ED0-5067-4795-9791-EFDDE3FA950D}" destId="{A7C26948-5EB8-4CF1-A23B-108CAD4A9138}" srcOrd="2" destOrd="0" parTransId="{784021B1-8E32-4CA6-8081-01C9A1E22CA4}" sibTransId="{6A24DE34-2A83-449E-AD9B-16BBA3B1EB88}"/>
    <dgm:cxn modelId="{035F25D9-5009-4817-8B3E-6B9B5765D468}" type="presOf" srcId="{9CEABB52-C591-4996-B728-ABE765EBD1C8}" destId="{483BA1BA-7620-43F5-9034-EEEB96B8790C}" srcOrd="0" destOrd="0" presId="urn:microsoft.com/office/officeart/2005/8/layout/chevron2"/>
    <dgm:cxn modelId="{BC54C25D-8FB7-4903-A5A3-1CB412FCAC16}" srcId="{B8391ED0-5067-4795-9791-EFDDE3FA950D}" destId="{2C859B89-F6C0-416C-81C4-237F67F94E5E}" srcOrd="0" destOrd="0" parTransId="{2D3544FF-645B-48D5-B867-722F14F0457F}" sibTransId="{3D2F9015-FECC-46ED-A2BE-FF4B551872C0}"/>
    <dgm:cxn modelId="{82E30F05-86E6-4694-8E8B-0A5B9342C1F6}" srcId="{A7C26948-5EB8-4CF1-A23B-108CAD4A9138}" destId="{94234250-8C32-4B66-A488-F7007DA53E67}" srcOrd="0" destOrd="0" parTransId="{6578F38C-3BBF-4BB3-96B0-C055E9EE3973}" sibTransId="{633C427C-DA9F-4B95-9AE0-6A87E6ED8B7C}"/>
    <dgm:cxn modelId="{11B6F5D6-7C8B-4861-B3CB-DF062CDAB6E3}" type="presOf" srcId="{B1B6076C-CC16-43E5-8E55-679C7B6D5F2E}" destId="{2407AC37-3D43-44D6-871B-0C3A59DD6FCB}" srcOrd="0" destOrd="3" presId="urn:microsoft.com/office/officeart/2005/8/layout/chevron2"/>
    <dgm:cxn modelId="{6A8AF4C5-DAF0-43E8-B512-CCA6D6470E67}" srcId="{DB4F5479-C67E-42CF-A9F4-1C46DDD824FF}" destId="{806ED22E-C073-4CDD-BEE9-C1AB21A1DC9E}" srcOrd="3" destOrd="0" parTransId="{DD583F90-EA42-404D-B535-1F78382FB1DC}" sibTransId="{88398AE0-1FF6-4515-A145-1F7A8BA2102C}"/>
    <dgm:cxn modelId="{9B15EFC2-D31A-46D2-A765-3CA05ED054FD}" type="presOf" srcId="{052DBBA8-74AD-401B-80E2-590D6D8A396C}" destId="{5584ACCD-6A33-4CFC-99DA-4A51B5A25D20}" srcOrd="0" destOrd="0" presId="urn:microsoft.com/office/officeart/2005/8/layout/chevron2"/>
    <dgm:cxn modelId="{4DCAD533-4474-4B23-A102-CC24452EDE2C}" type="presParOf" srcId="{F095538B-C672-4119-BC66-E59E10E1C875}" destId="{B0127872-EB45-48EA-98A9-D8F8601565F3}" srcOrd="0" destOrd="0" presId="urn:microsoft.com/office/officeart/2005/8/layout/chevron2"/>
    <dgm:cxn modelId="{446CFCB3-25F3-44D7-8B0F-87ED7E055659}" type="presParOf" srcId="{B0127872-EB45-48EA-98A9-D8F8601565F3}" destId="{AAD37FD4-8161-4297-96CF-ACFE4BFCD764}" srcOrd="0" destOrd="0" presId="urn:microsoft.com/office/officeart/2005/8/layout/chevron2"/>
    <dgm:cxn modelId="{C3601A94-C388-45EF-B5CE-A6C65FB5F2ED}" type="presParOf" srcId="{B0127872-EB45-48EA-98A9-D8F8601565F3}" destId="{5584ACCD-6A33-4CFC-99DA-4A51B5A25D20}" srcOrd="1" destOrd="0" presId="urn:microsoft.com/office/officeart/2005/8/layout/chevron2"/>
    <dgm:cxn modelId="{64387379-846E-4E30-8893-9000C3F7B2D2}" type="presParOf" srcId="{F095538B-C672-4119-BC66-E59E10E1C875}" destId="{8D2D18C9-8402-4DD3-BFD6-E96BE28FA095}" srcOrd="1" destOrd="0" presId="urn:microsoft.com/office/officeart/2005/8/layout/chevron2"/>
    <dgm:cxn modelId="{0DBFF897-DA37-425B-AA39-63F4007EAB01}" type="presParOf" srcId="{F095538B-C672-4119-BC66-E59E10E1C875}" destId="{DE86F047-7F00-46D8-9539-1E2AF1D8A764}" srcOrd="2" destOrd="0" presId="urn:microsoft.com/office/officeart/2005/8/layout/chevron2"/>
    <dgm:cxn modelId="{63B3F186-4145-4F3F-926B-ED55C73E4CB3}" type="presParOf" srcId="{DE86F047-7F00-46D8-9539-1E2AF1D8A764}" destId="{7B66008E-66CE-4F17-AB99-3E6124CC989B}" srcOrd="0" destOrd="0" presId="urn:microsoft.com/office/officeart/2005/8/layout/chevron2"/>
    <dgm:cxn modelId="{F691E78A-8D5A-467C-9E44-9DE3B34D0C91}" type="presParOf" srcId="{DE86F047-7F00-46D8-9539-1E2AF1D8A764}" destId="{15371D08-088D-4A05-A145-0DF4EECD4BF5}" srcOrd="1" destOrd="0" presId="urn:microsoft.com/office/officeart/2005/8/layout/chevron2"/>
    <dgm:cxn modelId="{9E61CBFC-8D12-4D48-BC29-37ADA9F8D4C3}" type="presParOf" srcId="{F095538B-C672-4119-BC66-E59E10E1C875}" destId="{646A0F6A-C1DA-43FD-B97E-C013EB5594B8}" srcOrd="3" destOrd="0" presId="urn:microsoft.com/office/officeart/2005/8/layout/chevron2"/>
    <dgm:cxn modelId="{A5F159F0-D658-4A9A-95C9-A8FD691C646D}" type="presParOf" srcId="{F095538B-C672-4119-BC66-E59E10E1C875}" destId="{0065CB3F-8EC9-4E43-B961-9E01C7DB176F}" srcOrd="4" destOrd="0" presId="urn:microsoft.com/office/officeart/2005/8/layout/chevron2"/>
    <dgm:cxn modelId="{0ABE260C-2A82-40E2-ADC4-4DC8F069F189}" type="presParOf" srcId="{0065CB3F-8EC9-4E43-B961-9E01C7DB176F}" destId="{9257B508-F1B1-4396-AFE8-BFD07AB6BCFA}" srcOrd="0" destOrd="0" presId="urn:microsoft.com/office/officeart/2005/8/layout/chevron2"/>
    <dgm:cxn modelId="{CD2392A9-AD3C-4373-B710-971E00A3E523}" type="presParOf" srcId="{0065CB3F-8EC9-4E43-B961-9E01C7DB176F}" destId="{2407AC37-3D43-44D6-871B-0C3A59DD6FCB}" srcOrd="1" destOrd="0" presId="urn:microsoft.com/office/officeart/2005/8/layout/chevron2"/>
    <dgm:cxn modelId="{549D78CA-C3B0-435F-80AE-1CAB3A8A5BCA}" type="presParOf" srcId="{F095538B-C672-4119-BC66-E59E10E1C875}" destId="{928B8917-EE77-4113-82B9-3DD4DD29C028}" srcOrd="5" destOrd="0" presId="urn:microsoft.com/office/officeart/2005/8/layout/chevron2"/>
    <dgm:cxn modelId="{F1CAAC90-4DFE-4870-88F7-F5DD4192985B}" type="presParOf" srcId="{F095538B-C672-4119-BC66-E59E10E1C875}" destId="{6ADE88B3-FD74-4834-8FB4-E23D782075B7}" srcOrd="6" destOrd="0" presId="urn:microsoft.com/office/officeart/2005/8/layout/chevron2"/>
    <dgm:cxn modelId="{DA7747DF-BD2B-4ACA-8B62-79498F91A876}" type="presParOf" srcId="{6ADE88B3-FD74-4834-8FB4-E23D782075B7}" destId="{483BA1BA-7620-43F5-9034-EEEB96B8790C}" srcOrd="0" destOrd="0" presId="urn:microsoft.com/office/officeart/2005/8/layout/chevron2"/>
    <dgm:cxn modelId="{E7375737-9F03-404F-978F-51EEBEEEAD18}" type="presParOf" srcId="{6ADE88B3-FD74-4834-8FB4-E23D782075B7}" destId="{E69483EC-5DD9-4371-8206-432C958C149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91B91-4ED4-49D5-A9DE-941B7CCCE429}">
      <dsp:nvSpPr>
        <dsp:cNvPr id="0" name=""/>
        <dsp:cNvSpPr/>
      </dsp:nvSpPr>
      <dsp:spPr>
        <a:xfrm>
          <a:off x="645794" y="0"/>
          <a:ext cx="7319010" cy="2971800"/>
        </a:xfrm>
        <a:prstGeom prst="rightArrow">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9B8825D7-D6B3-4316-A617-7435506CDDAC}">
      <dsp:nvSpPr>
        <dsp:cNvPr id="0" name=""/>
        <dsp:cNvSpPr/>
      </dsp:nvSpPr>
      <dsp:spPr>
        <a:xfrm>
          <a:off x="0" y="891539"/>
          <a:ext cx="2583180" cy="118872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Apply physically/post/fax</a:t>
          </a:r>
          <a:endParaRPr lang="en-IN" sz="1800" b="1" kern="1200" dirty="0"/>
        </a:p>
      </dsp:txBody>
      <dsp:txXfrm>
        <a:off x="58029" y="949568"/>
        <a:ext cx="2467122" cy="1072662"/>
      </dsp:txXfrm>
    </dsp:sp>
    <dsp:sp modelId="{7D23CCB8-1F17-4D87-85F7-B5C1641CCD74}">
      <dsp:nvSpPr>
        <dsp:cNvPr id="0" name=""/>
        <dsp:cNvSpPr/>
      </dsp:nvSpPr>
      <dsp:spPr>
        <a:xfrm>
          <a:off x="3013709" y="891539"/>
          <a:ext cx="2583180" cy="118872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Job Portals</a:t>
          </a:r>
          <a:endParaRPr lang="en-IN" sz="1800" b="1" kern="1200" dirty="0"/>
        </a:p>
      </dsp:txBody>
      <dsp:txXfrm>
        <a:off x="3071738" y="949568"/>
        <a:ext cx="2467122" cy="1072662"/>
      </dsp:txXfrm>
    </dsp:sp>
    <dsp:sp modelId="{248150A0-21EE-40A4-8F28-A4BE3FDAAEAF}">
      <dsp:nvSpPr>
        <dsp:cNvPr id="0" name=""/>
        <dsp:cNvSpPr/>
      </dsp:nvSpPr>
      <dsp:spPr>
        <a:xfrm>
          <a:off x="6027420" y="891539"/>
          <a:ext cx="2583180" cy="1188720"/>
        </a:xfrm>
        <a:prstGeom prst="round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Talent Stock Exchanges</a:t>
          </a:r>
          <a:endParaRPr lang="en-IN" sz="1800" b="1" kern="1200" dirty="0"/>
        </a:p>
      </dsp:txBody>
      <dsp:txXfrm>
        <a:off x="6085449" y="949568"/>
        <a:ext cx="2467122" cy="1072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999DE-3EE8-4359-9D75-110CD91951D3}">
      <dsp:nvSpPr>
        <dsp:cNvPr id="0" name=""/>
        <dsp:cNvSpPr/>
      </dsp:nvSpPr>
      <dsp:spPr>
        <a:xfrm>
          <a:off x="805" y="1769435"/>
          <a:ext cx="1990424" cy="671038"/>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IN" sz="1400" b="1" kern="1200" dirty="0" smtClean="0">
              <a:latin typeface="Arial" pitchFamily="34" charset="0"/>
              <a:cs typeface="Arial" pitchFamily="34" charset="0"/>
            </a:rPr>
            <a:t>Candidate Profile Creation</a:t>
          </a:r>
          <a:endParaRPr lang="en-IN" sz="1400" b="1" kern="1200" dirty="0">
            <a:latin typeface="Arial" pitchFamily="34" charset="0"/>
            <a:cs typeface="Arial" pitchFamily="34" charset="0"/>
          </a:endParaRPr>
        </a:p>
      </dsp:txBody>
      <dsp:txXfrm>
        <a:off x="805" y="1769435"/>
        <a:ext cx="1822665" cy="671038"/>
      </dsp:txXfrm>
    </dsp:sp>
    <dsp:sp modelId="{014FA551-BD5B-41AC-BF7E-9AAAB68840B7}">
      <dsp:nvSpPr>
        <dsp:cNvPr id="0" name=""/>
        <dsp:cNvSpPr/>
      </dsp:nvSpPr>
      <dsp:spPr>
        <a:xfrm>
          <a:off x="1558519" y="1769435"/>
          <a:ext cx="2163551" cy="67103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smtClean="0">
              <a:latin typeface="Arial" pitchFamily="34" charset="0"/>
              <a:cs typeface="Arial" pitchFamily="34" charset="0"/>
            </a:rPr>
            <a:t>JD-CV Match</a:t>
          </a:r>
          <a:endParaRPr lang="en-IN" sz="1400" b="1" kern="1200" dirty="0">
            <a:latin typeface="Arial" pitchFamily="34" charset="0"/>
            <a:cs typeface="Arial" pitchFamily="34" charset="0"/>
          </a:endParaRPr>
        </a:p>
      </dsp:txBody>
      <dsp:txXfrm>
        <a:off x="1894038" y="1769435"/>
        <a:ext cx="1492513" cy="671038"/>
      </dsp:txXfrm>
    </dsp:sp>
    <dsp:sp modelId="{B9A9FABA-D011-4CA0-B01E-00527D5144C3}">
      <dsp:nvSpPr>
        <dsp:cNvPr id="0" name=""/>
        <dsp:cNvSpPr/>
      </dsp:nvSpPr>
      <dsp:spPr>
        <a:xfrm>
          <a:off x="3289360" y="1769435"/>
          <a:ext cx="2163551" cy="67103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smtClean="0">
              <a:latin typeface="Arial" pitchFamily="34" charset="0"/>
              <a:cs typeface="Arial" pitchFamily="34" charset="0"/>
            </a:rPr>
            <a:t>Assessments</a:t>
          </a:r>
          <a:endParaRPr lang="en-IN" sz="1400" b="1" kern="1200" dirty="0">
            <a:latin typeface="Arial" pitchFamily="34" charset="0"/>
            <a:cs typeface="Arial" pitchFamily="34" charset="0"/>
          </a:endParaRPr>
        </a:p>
      </dsp:txBody>
      <dsp:txXfrm>
        <a:off x="3624879" y="1769435"/>
        <a:ext cx="1492513" cy="671038"/>
      </dsp:txXfrm>
    </dsp:sp>
    <dsp:sp modelId="{BC96C03F-DD7A-4B38-B56B-59E85FE2E4BA}">
      <dsp:nvSpPr>
        <dsp:cNvPr id="0" name=""/>
        <dsp:cNvSpPr/>
      </dsp:nvSpPr>
      <dsp:spPr>
        <a:xfrm>
          <a:off x="5020201" y="1769435"/>
          <a:ext cx="2163551" cy="67103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IN" sz="1400" b="1" kern="1200" dirty="0" smtClean="0">
              <a:latin typeface="Arial" pitchFamily="34" charset="0"/>
              <a:cs typeface="Arial" pitchFamily="34" charset="0"/>
            </a:rPr>
            <a:t>Video/Audio Interview(s)</a:t>
          </a:r>
          <a:endParaRPr lang="en-IN" sz="1400" b="1" kern="1200" dirty="0">
            <a:latin typeface="Arial" pitchFamily="34" charset="0"/>
            <a:cs typeface="Arial" pitchFamily="34" charset="0"/>
          </a:endParaRPr>
        </a:p>
      </dsp:txBody>
      <dsp:txXfrm>
        <a:off x="5355720" y="1769435"/>
        <a:ext cx="1492513" cy="671038"/>
      </dsp:txXfrm>
    </dsp:sp>
    <dsp:sp modelId="{F5ACBA91-25F3-4226-82F1-63F791A20FDC}">
      <dsp:nvSpPr>
        <dsp:cNvPr id="0" name=""/>
        <dsp:cNvSpPr/>
      </dsp:nvSpPr>
      <dsp:spPr>
        <a:xfrm>
          <a:off x="6751848" y="1757609"/>
          <a:ext cx="2163551" cy="68641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Feedback /Status</a:t>
          </a:r>
          <a:endParaRPr lang="en-IN" sz="1400" b="1" kern="1200" dirty="0">
            <a:latin typeface="Arial" pitchFamily="34" charset="0"/>
            <a:cs typeface="Arial" pitchFamily="34" charset="0"/>
          </a:endParaRPr>
        </a:p>
      </dsp:txBody>
      <dsp:txXfrm>
        <a:off x="7095057" y="1757609"/>
        <a:ext cx="1477134" cy="6864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7FD4-8161-4297-96CF-ACFE4BFCD764}">
      <dsp:nvSpPr>
        <dsp:cNvPr id="0" name=""/>
        <dsp:cNvSpPr/>
      </dsp:nvSpPr>
      <dsp:spPr>
        <a:xfrm rot="5400000">
          <a:off x="-194386" y="494111"/>
          <a:ext cx="1295912" cy="907138"/>
        </a:xfrm>
        <a:prstGeom prst="chevron">
          <a:avLst/>
        </a:prstGeom>
        <a:solidFill>
          <a:srgbClr val="4F81BD">
            <a:lumMod val="75000"/>
          </a:srgb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solidFill>
                <a:sysClr val="window" lastClr="FFFFFF"/>
              </a:solidFill>
              <a:latin typeface="Calibri"/>
              <a:ea typeface="+mn-ea"/>
              <a:cs typeface="+mn-cs"/>
            </a:rPr>
            <a:t>PURPOSE</a:t>
          </a:r>
          <a:endParaRPr lang="en-IN" sz="1700" kern="1200" dirty="0">
            <a:solidFill>
              <a:sysClr val="window" lastClr="FFFFFF"/>
            </a:solidFill>
            <a:latin typeface="Calibri"/>
            <a:ea typeface="+mn-ea"/>
            <a:cs typeface="+mn-cs"/>
          </a:endParaRPr>
        </a:p>
      </dsp:txBody>
      <dsp:txXfrm rot="-5400000">
        <a:off x="1" y="753293"/>
        <a:ext cx="907138" cy="388774"/>
      </dsp:txXfrm>
    </dsp:sp>
    <dsp:sp modelId="{5584ACCD-6A33-4CFC-99DA-4A51B5A25D20}">
      <dsp:nvSpPr>
        <dsp:cNvPr id="0" name=""/>
        <dsp:cNvSpPr/>
      </dsp:nvSpPr>
      <dsp:spPr>
        <a:xfrm rot="5400000">
          <a:off x="4217528" y="-3283234"/>
          <a:ext cx="1387482" cy="8008261"/>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50000"/>
            </a:lnSpc>
            <a:spcBef>
              <a:spcPct val="0"/>
            </a:spcBef>
            <a:spcAft>
              <a:spcPct val="15000"/>
            </a:spcAft>
            <a:buChar char="••"/>
          </a:pPr>
          <a:r>
            <a:rPr lang="en-IN" sz="1400" b="1" kern="1200" dirty="0" smtClean="0">
              <a:solidFill>
                <a:sysClr val="windowText" lastClr="000000"/>
              </a:solidFill>
              <a:latin typeface="Arial" pitchFamily="34" charset="0"/>
              <a:ea typeface="+mn-ea"/>
              <a:cs typeface="Arial" pitchFamily="34" charset="0"/>
            </a:rPr>
            <a:t>Enabling employment for a </a:t>
          </a:r>
          <a:r>
            <a:rPr lang="en-IN" sz="1400" b="1" u="sng" kern="1200" dirty="0" smtClean="0">
              <a:solidFill>
                <a:sysClr val="windowText" lastClr="000000"/>
              </a:solidFill>
              <a:latin typeface="Arial" pitchFamily="34" charset="0"/>
              <a:ea typeface="+mn-ea"/>
              <a:cs typeface="Arial" pitchFamily="34" charset="0"/>
            </a:rPr>
            <a:t>BETTER LIFE</a:t>
          </a:r>
          <a:endParaRPr lang="en-IN" sz="1400" kern="1200" dirty="0">
            <a:solidFill>
              <a:sysClr val="windowText" lastClr="000000"/>
            </a:solidFill>
            <a:latin typeface="Calibri"/>
            <a:ea typeface="+mn-ea"/>
            <a:cs typeface="+mn-cs"/>
          </a:endParaRPr>
        </a:p>
        <a:p>
          <a:pPr marL="57150" lvl="1" indent="-57150" algn="l" defTabSz="177800">
            <a:lnSpc>
              <a:spcPct val="100000"/>
            </a:lnSpc>
            <a:spcBef>
              <a:spcPct val="0"/>
            </a:spcBef>
            <a:spcAft>
              <a:spcPct val="15000"/>
            </a:spcAft>
            <a:buChar char="••"/>
          </a:pPr>
          <a:endParaRPr lang="en-US" sz="400" kern="1200" dirty="0" smtClean="0">
            <a:solidFill>
              <a:sysClr val="windowText" lastClr="000000"/>
            </a:solidFill>
            <a:latin typeface="Arial" pitchFamily="34" charset="0"/>
            <a:ea typeface="+mn-ea"/>
            <a:cs typeface="Arial" pitchFamily="34" charset="0"/>
          </a:endParaRPr>
        </a:p>
        <a:p>
          <a:pPr marL="114300" lvl="1" indent="-114300" algn="l" defTabSz="6891338">
            <a:lnSpc>
              <a:spcPct val="150000"/>
            </a:lnSpc>
            <a:spcBef>
              <a:spcPct val="0"/>
            </a:spcBef>
            <a:spcAft>
              <a:spcPct val="15000"/>
            </a:spcAft>
            <a:buChar char="••"/>
          </a:pPr>
          <a:r>
            <a:rPr lang="en-US" sz="1400" kern="1200" dirty="0" smtClean="0">
              <a:solidFill>
                <a:sysClr val="windowText" lastClr="000000"/>
              </a:solidFill>
              <a:latin typeface="Arial" pitchFamily="34" charset="0"/>
              <a:ea typeface="+mn-ea"/>
              <a:cs typeface="Arial" pitchFamily="34" charset="0"/>
            </a:rPr>
            <a:t>Candidate and client: Confidence, happiness, balance, status, efficiency, money, growth, respect, achievement, recognition</a:t>
          </a:r>
          <a:endParaRPr lang="en-IN" sz="1300" kern="1200" dirty="0">
            <a:solidFill>
              <a:sysClr val="windowText" lastClr="000000"/>
            </a:solidFill>
            <a:latin typeface="Arial" pitchFamily="34" charset="0"/>
            <a:ea typeface="+mn-ea"/>
            <a:cs typeface="Arial" pitchFamily="34" charset="0"/>
          </a:endParaRPr>
        </a:p>
      </dsp:txBody>
      <dsp:txXfrm rot="-5400000">
        <a:off x="907139" y="94886"/>
        <a:ext cx="7940530" cy="1252020"/>
      </dsp:txXfrm>
    </dsp:sp>
    <dsp:sp modelId="{7B66008E-66CE-4F17-AB99-3E6124CC989B}">
      <dsp:nvSpPr>
        <dsp:cNvPr id="0" name=""/>
        <dsp:cNvSpPr/>
      </dsp:nvSpPr>
      <dsp:spPr>
        <a:xfrm rot="5400000">
          <a:off x="-194386" y="1738000"/>
          <a:ext cx="1295912" cy="907138"/>
        </a:xfrm>
        <a:prstGeom prst="chevron">
          <a:avLst/>
        </a:prstGeom>
        <a:solidFill>
          <a:srgbClr val="4F81BD">
            <a:lumMod val="75000"/>
          </a:srgb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solidFill>
                <a:sysClr val="window" lastClr="FFFFFF"/>
              </a:solidFill>
              <a:latin typeface="Calibri"/>
              <a:ea typeface="+mn-ea"/>
              <a:cs typeface="+mn-cs"/>
            </a:rPr>
            <a:t>VISION</a:t>
          </a:r>
          <a:endParaRPr lang="en-IN" sz="1700" b="1" kern="1200" dirty="0">
            <a:solidFill>
              <a:sysClr val="window" lastClr="FFFFFF"/>
            </a:solidFill>
            <a:latin typeface="Calibri"/>
            <a:ea typeface="+mn-ea"/>
            <a:cs typeface="+mn-cs"/>
          </a:endParaRPr>
        </a:p>
      </dsp:txBody>
      <dsp:txXfrm rot="-5400000">
        <a:off x="1" y="1997182"/>
        <a:ext cx="907138" cy="388774"/>
      </dsp:txXfrm>
    </dsp:sp>
    <dsp:sp modelId="{15371D08-088D-4A05-A145-0DF4EECD4BF5}">
      <dsp:nvSpPr>
        <dsp:cNvPr id="0" name=""/>
        <dsp:cNvSpPr/>
      </dsp:nvSpPr>
      <dsp:spPr>
        <a:xfrm rot="5400000">
          <a:off x="4420482" y="-2039344"/>
          <a:ext cx="981574" cy="8008261"/>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50000"/>
            </a:lnSpc>
            <a:spcBef>
              <a:spcPct val="0"/>
            </a:spcBef>
            <a:spcAft>
              <a:spcPct val="15000"/>
            </a:spcAft>
            <a:buChar char="••"/>
          </a:pPr>
          <a:r>
            <a:rPr lang="en-IN" sz="1400" b="1" kern="1200" dirty="0" smtClean="0">
              <a:solidFill>
                <a:sysClr val="windowText" lastClr="000000"/>
              </a:solidFill>
              <a:latin typeface="Arial" pitchFamily="34" charset="0"/>
              <a:ea typeface="+mn-ea"/>
              <a:cs typeface="Arial" pitchFamily="34" charset="0"/>
            </a:rPr>
            <a:t>Integrated technology ecosystems to enable </a:t>
          </a:r>
          <a:r>
            <a:rPr lang="en-IN" sz="1400" b="1" u="sng" kern="1200" dirty="0" smtClean="0">
              <a:solidFill>
                <a:sysClr val="windowText" lastClr="000000"/>
              </a:solidFill>
              <a:latin typeface="Arial" pitchFamily="34" charset="0"/>
              <a:ea typeface="+mn-ea"/>
              <a:cs typeface="Arial" pitchFamily="34" charset="0"/>
            </a:rPr>
            <a:t>CANDIDATE SUCCESS</a:t>
          </a:r>
          <a:r>
            <a:rPr lang="en-IN" sz="1400" b="1" kern="1200" dirty="0" smtClean="0">
              <a:solidFill>
                <a:sysClr val="windowText" lastClr="000000"/>
              </a:solidFill>
              <a:latin typeface="Arial" pitchFamily="34" charset="0"/>
              <a:ea typeface="+mn-ea"/>
              <a:cs typeface="Arial" pitchFamily="34" charset="0"/>
            </a:rPr>
            <a:t> and </a:t>
          </a:r>
          <a:r>
            <a:rPr lang="en-IN" sz="1400" b="1" u="sng" kern="1200" dirty="0" smtClean="0">
              <a:solidFill>
                <a:sysClr val="windowText" lastClr="000000"/>
              </a:solidFill>
              <a:latin typeface="Arial" pitchFamily="34" charset="0"/>
              <a:ea typeface="+mn-ea"/>
              <a:cs typeface="Arial" pitchFamily="34" charset="0"/>
            </a:rPr>
            <a:t>CLIENT DELIGHT</a:t>
          </a:r>
          <a:endParaRPr lang="en-IN" sz="1400" kern="1200" dirty="0">
            <a:solidFill>
              <a:sysClr val="windowText" lastClr="000000"/>
            </a:solidFill>
            <a:latin typeface="Calibri"/>
            <a:ea typeface="+mn-ea"/>
            <a:cs typeface="+mn-cs"/>
          </a:endParaRPr>
        </a:p>
        <a:p>
          <a:pPr marL="57150" lvl="1" indent="-57150" algn="l" defTabSz="222250">
            <a:lnSpc>
              <a:spcPct val="100000"/>
            </a:lnSpc>
            <a:spcBef>
              <a:spcPct val="0"/>
            </a:spcBef>
            <a:spcAft>
              <a:spcPct val="15000"/>
            </a:spcAft>
            <a:buChar char="••"/>
          </a:pPr>
          <a:endParaRPr lang="en-IN" sz="500" kern="1200" dirty="0">
            <a:solidFill>
              <a:sysClr val="windowText" lastClr="000000"/>
            </a:solidFill>
            <a:latin typeface="Calibri"/>
            <a:ea typeface="+mn-ea"/>
            <a:cs typeface="+mn-cs"/>
          </a:endParaRPr>
        </a:p>
        <a:p>
          <a:pPr marL="114300" lvl="1" indent="-114300" algn="l" defTabSz="622300">
            <a:lnSpc>
              <a:spcPct val="150000"/>
            </a:lnSpc>
            <a:spcBef>
              <a:spcPct val="0"/>
            </a:spcBef>
            <a:spcAft>
              <a:spcPct val="15000"/>
            </a:spcAft>
            <a:buChar char="••"/>
          </a:pPr>
          <a:r>
            <a:rPr lang="en-US" sz="1400" kern="1200" dirty="0" smtClean="0">
              <a:solidFill>
                <a:sysClr val="windowText" lastClr="000000"/>
              </a:solidFill>
              <a:latin typeface="Arial" pitchFamily="34" charset="0"/>
              <a:ea typeface="+mn-ea"/>
              <a:cs typeface="Arial" pitchFamily="34" charset="0"/>
            </a:rPr>
            <a:t>Candidate success: Role, Brand, Salary, and Feedback</a:t>
          </a:r>
        </a:p>
        <a:p>
          <a:pPr marL="114300" lvl="1" indent="-114300" algn="l" defTabSz="622300">
            <a:lnSpc>
              <a:spcPct val="150000"/>
            </a:lnSpc>
            <a:spcBef>
              <a:spcPct val="0"/>
            </a:spcBef>
            <a:spcAft>
              <a:spcPct val="15000"/>
            </a:spcAft>
            <a:buChar char="••"/>
          </a:pPr>
          <a:r>
            <a:rPr lang="en-US" sz="1400" kern="1200" dirty="0" smtClean="0">
              <a:solidFill>
                <a:sysClr val="windowText" lastClr="000000"/>
              </a:solidFill>
              <a:latin typeface="Arial" pitchFamily="34" charset="0"/>
              <a:ea typeface="+mn-ea"/>
              <a:cs typeface="Arial" pitchFamily="34" charset="0"/>
            </a:rPr>
            <a:t>Client delight: On budget, On demand, Right fit, and Numbers       </a:t>
          </a:r>
          <a:endParaRPr lang="en-IN" sz="1400" kern="1200" dirty="0">
            <a:solidFill>
              <a:sysClr val="windowText" lastClr="000000"/>
            </a:solidFill>
            <a:latin typeface="Arial" pitchFamily="34" charset="0"/>
            <a:ea typeface="+mn-ea"/>
            <a:cs typeface="Arial" pitchFamily="34" charset="0"/>
          </a:endParaRPr>
        </a:p>
      </dsp:txBody>
      <dsp:txXfrm rot="-5400000">
        <a:off x="907139" y="1521915"/>
        <a:ext cx="7960345" cy="885742"/>
      </dsp:txXfrm>
    </dsp:sp>
    <dsp:sp modelId="{9257B508-F1B1-4396-AFE8-BFD07AB6BCFA}">
      <dsp:nvSpPr>
        <dsp:cNvPr id="0" name=""/>
        <dsp:cNvSpPr/>
      </dsp:nvSpPr>
      <dsp:spPr>
        <a:xfrm rot="5400000">
          <a:off x="-194386" y="3067910"/>
          <a:ext cx="1295912" cy="907138"/>
        </a:xfrm>
        <a:prstGeom prst="chevron">
          <a:avLst/>
        </a:prstGeom>
        <a:solidFill>
          <a:srgbClr val="4F81BD">
            <a:lumMod val="75000"/>
          </a:srgb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solidFill>
                <a:sysClr val="window" lastClr="FFFFFF"/>
              </a:solidFill>
              <a:latin typeface="Calibri"/>
              <a:ea typeface="+mn-ea"/>
              <a:cs typeface="+mn-cs"/>
            </a:rPr>
            <a:t>MISSION</a:t>
          </a:r>
          <a:endParaRPr lang="en-US" sz="1700" b="1" kern="1200" dirty="0">
            <a:solidFill>
              <a:sysClr val="window" lastClr="FFFFFF"/>
            </a:solidFill>
            <a:latin typeface="Calibri"/>
            <a:ea typeface="+mn-ea"/>
            <a:cs typeface="+mn-cs"/>
          </a:endParaRPr>
        </a:p>
      </dsp:txBody>
      <dsp:txXfrm rot="-5400000">
        <a:off x="1" y="3327092"/>
        <a:ext cx="907138" cy="388774"/>
      </dsp:txXfrm>
    </dsp:sp>
    <dsp:sp modelId="{2407AC37-3D43-44D6-871B-0C3A59DD6FCB}">
      <dsp:nvSpPr>
        <dsp:cNvPr id="0" name=""/>
        <dsp:cNvSpPr/>
      </dsp:nvSpPr>
      <dsp:spPr>
        <a:xfrm rot="5400000">
          <a:off x="4334462" y="-709435"/>
          <a:ext cx="1153614" cy="8008261"/>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b="1" kern="1200" dirty="0" smtClean="0">
              <a:solidFill>
                <a:sysClr val="windowText" lastClr="000000"/>
              </a:solidFill>
              <a:latin typeface="Arial" pitchFamily="34" charset="0"/>
              <a:ea typeface="+mn-ea"/>
              <a:cs typeface="Arial" pitchFamily="34" charset="0"/>
            </a:rPr>
            <a:t>‘</a:t>
          </a:r>
          <a:r>
            <a:rPr lang="en-IN" sz="1400" b="1" u="sng" kern="1200" dirty="0" smtClean="0">
              <a:solidFill>
                <a:sysClr val="windowText" lastClr="000000"/>
              </a:solidFill>
              <a:latin typeface="Arial" pitchFamily="34" charset="0"/>
              <a:ea typeface="+mn-ea"/>
              <a:cs typeface="Arial" pitchFamily="34" charset="0"/>
            </a:rPr>
            <a:t>EASE</a:t>
          </a:r>
          <a:r>
            <a:rPr lang="en-IN" sz="1400" b="1" kern="1200" dirty="0" smtClean="0">
              <a:solidFill>
                <a:sysClr val="windowText" lastClr="000000"/>
              </a:solidFill>
              <a:latin typeface="Arial" pitchFamily="34" charset="0"/>
              <a:ea typeface="+mn-ea"/>
              <a:cs typeface="Arial" pitchFamily="34" charset="0"/>
            </a:rPr>
            <a:t>’</a:t>
          </a:r>
          <a:endParaRPr lang="en-US" sz="1400" b="1" kern="1200" dirty="0">
            <a:solidFill>
              <a:sysClr val="windowText" lastClr="000000"/>
            </a:solidFill>
            <a:latin typeface="Calibri"/>
            <a:ea typeface="+mn-ea"/>
            <a:cs typeface="+mn-cs"/>
          </a:endParaRPr>
        </a:p>
        <a:p>
          <a:pPr marL="57150" lvl="1" indent="-57150" algn="l" defTabSz="44450">
            <a:lnSpc>
              <a:spcPct val="100000"/>
            </a:lnSpc>
            <a:spcBef>
              <a:spcPct val="0"/>
            </a:spcBef>
            <a:spcAft>
              <a:spcPct val="15000"/>
            </a:spcAft>
            <a:buChar char="••"/>
          </a:pPr>
          <a:endParaRPr lang="en-US" sz="100" b="1" kern="1200" dirty="0">
            <a:solidFill>
              <a:sysClr val="windowText" lastClr="000000"/>
            </a:solidFill>
            <a:latin typeface="Calibri"/>
            <a:ea typeface="+mn-ea"/>
            <a:cs typeface="+mn-cs"/>
          </a:endParaRPr>
        </a:p>
        <a:p>
          <a:pPr marL="114300" lvl="1" indent="-114300" algn="l" defTabSz="622300">
            <a:lnSpc>
              <a:spcPct val="150000"/>
            </a:lnSpc>
            <a:spcBef>
              <a:spcPct val="0"/>
            </a:spcBef>
            <a:spcAft>
              <a:spcPct val="15000"/>
            </a:spcAft>
            <a:buChar char="••"/>
          </a:pPr>
          <a:r>
            <a:rPr lang="en-IN" sz="1400" kern="1200" dirty="0" smtClean="0">
              <a:solidFill>
                <a:sysClr val="windowText" lastClr="000000"/>
              </a:solidFill>
              <a:latin typeface="Arial" pitchFamily="34" charset="0"/>
              <a:ea typeface="+mn-ea"/>
              <a:cs typeface="Arial" pitchFamily="34" charset="0"/>
            </a:rPr>
            <a:t>For Candidate: Ready interview options, Assessed online portfolio, Reducing cycle time, Coordinating uncertainty, Focused effort </a:t>
          </a:r>
        </a:p>
        <a:p>
          <a:pPr marL="114300" lvl="1" indent="-114300" algn="l" defTabSz="622300">
            <a:lnSpc>
              <a:spcPct val="150000"/>
            </a:lnSpc>
            <a:spcBef>
              <a:spcPct val="0"/>
            </a:spcBef>
            <a:spcAft>
              <a:spcPct val="15000"/>
            </a:spcAft>
            <a:buChar char="••"/>
          </a:pPr>
          <a:r>
            <a:rPr lang="en-IN" sz="1400" kern="1200" dirty="0" smtClean="0">
              <a:solidFill>
                <a:sysClr val="windowText" lastClr="000000"/>
              </a:solidFill>
              <a:latin typeface="Arial" pitchFamily="34" charset="0"/>
              <a:ea typeface="+mn-ea"/>
              <a:cs typeface="Arial" pitchFamily="34" charset="0"/>
            </a:rPr>
            <a:t>For Client: Managing financials, Reducing junk, Coordinating uncertainty, Reducing cycle time </a:t>
          </a:r>
        </a:p>
      </dsp:txBody>
      <dsp:txXfrm rot="-5400000">
        <a:off x="907139" y="2774203"/>
        <a:ext cx="7951946" cy="1040984"/>
      </dsp:txXfrm>
    </dsp:sp>
    <dsp:sp modelId="{483BA1BA-7620-43F5-9034-EEEB96B8790C}">
      <dsp:nvSpPr>
        <dsp:cNvPr id="0" name=""/>
        <dsp:cNvSpPr/>
      </dsp:nvSpPr>
      <dsp:spPr>
        <a:xfrm rot="5400000">
          <a:off x="-194386" y="4578351"/>
          <a:ext cx="1295912" cy="907138"/>
        </a:xfrm>
        <a:prstGeom prst="chevron">
          <a:avLst/>
        </a:prstGeom>
        <a:solidFill>
          <a:srgbClr val="4F81BD">
            <a:lumMod val="75000"/>
          </a:srgb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solidFill>
                <a:sysClr val="window" lastClr="FFFFFF"/>
              </a:solidFill>
              <a:latin typeface="Calibri"/>
              <a:ea typeface="+mn-ea"/>
              <a:cs typeface="+mn-cs"/>
            </a:rPr>
            <a:t>GOALS</a:t>
          </a:r>
          <a:endParaRPr lang="en-US" sz="1700" b="1" kern="1200" dirty="0">
            <a:solidFill>
              <a:sysClr val="window" lastClr="FFFFFF"/>
            </a:solidFill>
            <a:latin typeface="Calibri"/>
            <a:ea typeface="+mn-ea"/>
            <a:cs typeface="+mn-cs"/>
          </a:endParaRPr>
        </a:p>
      </dsp:txBody>
      <dsp:txXfrm rot="-5400000">
        <a:off x="1" y="4837533"/>
        <a:ext cx="907138" cy="388774"/>
      </dsp:txXfrm>
    </dsp:sp>
    <dsp:sp modelId="{E69483EC-5DD9-4371-8206-432C958C149E}">
      <dsp:nvSpPr>
        <dsp:cNvPr id="0" name=""/>
        <dsp:cNvSpPr/>
      </dsp:nvSpPr>
      <dsp:spPr>
        <a:xfrm rot="5400000">
          <a:off x="4153931" y="801005"/>
          <a:ext cx="1514676" cy="8008261"/>
        </a:xfrm>
        <a:prstGeom prst="round2SameRect">
          <a:avLst/>
        </a:prstGeom>
        <a:solidFill>
          <a:srgbClr val="4F81BD">
            <a:lumMod val="20000"/>
            <a:lumOff val="80000"/>
            <a:alpha val="90000"/>
          </a:srgbClr>
        </a:solidFill>
        <a:ln w="25400" cap="flat" cmpd="sng" algn="ctr">
          <a:solidFill>
            <a:srgbClr val="4F81BD">
              <a:lumMod val="20000"/>
              <a:lumOff val="8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150000"/>
            </a:lnSpc>
            <a:spcBef>
              <a:spcPct val="0"/>
            </a:spcBef>
            <a:spcAft>
              <a:spcPct val="15000"/>
            </a:spcAft>
            <a:buChar char="••"/>
          </a:pPr>
          <a:r>
            <a:rPr lang="en-US" sz="1100" b="0" kern="1200" dirty="0" smtClean="0">
              <a:solidFill>
                <a:sysClr val="windowText" lastClr="000000"/>
              </a:solidFill>
              <a:latin typeface="+mn-lt"/>
              <a:ea typeface="+mn-ea"/>
              <a:cs typeface="+mn-cs"/>
            </a:rPr>
            <a:t>Focus on Sales and IT/Technology jobs in 0-5 years category</a:t>
          </a:r>
          <a:endParaRPr lang="en-US" sz="1100" b="0" kern="1200" dirty="0">
            <a:solidFill>
              <a:sysClr val="windowText" lastClr="000000"/>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solidFill>
                <a:sysClr val="windowText" lastClr="000000"/>
              </a:solidFill>
              <a:latin typeface="+mn-lt"/>
              <a:ea typeface="+mn-ea"/>
              <a:cs typeface="Arial" pitchFamily="34" charset="0"/>
            </a:rPr>
            <a:t>Revenue of INR 14 Cr by FY 2017-18 and INR 50 Cr by 2019-20</a:t>
          </a:r>
          <a:endParaRPr lang="en-US" sz="1100" b="1" kern="1200" dirty="0">
            <a:solidFill>
              <a:sysClr val="windowText" lastClr="000000"/>
            </a:solidFill>
            <a:latin typeface="+mn-lt"/>
            <a:ea typeface="+mn-ea"/>
            <a:cs typeface="+mn-cs"/>
          </a:endParaRPr>
        </a:p>
        <a:p>
          <a:pPr marL="57150" lvl="1" indent="-57150" algn="l" defTabSz="488950">
            <a:lnSpc>
              <a:spcPct val="150000"/>
            </a:lnSpc>
            <a:spcBef>
              <a:spcPct val="0"/>
            </a:spcBef>
            <a:spcAft>
              <a:spcPct val="15000"/>
            </a:spcAft>
            <a:buChar char="••"/>
          </a:pPr>
          <a:r>
            <a:rPr lang="en-US" sz="1100" kern="1200" dirty="0" smtClean="0">
              <a:solidFill>
                <a:sysClr val="windowText" lastClr="000000"/>
              </a:solidFill>
              <a:latin typeface="+mn-lt"/>
              <a:ea typeface="+mn-ea"/>
              <a:cs typeface="Arial" pitchFamily="34" charset="0"/>
            </a:rPr>
            <a:t>Fully functional platform contributing ~70% revenue in 2017-18 and ~80% in 2019-20</a:t>
          </a:r>
        </a:p>
        <a:p>
          <a:pPr marL="57150" lvl="1" indent="-57150" algn="l" defTabSz="488950">
            <a:lnSpc>
              <a:spcPct val="150000"/>
            </a:lnSpc>
            <a:spcBef>
              <a:spcPct val="0"/>
            </a:spcBef>
            <a:spcAft>
              <a:spcPct val="15000"/>
            </a:spcAft>
            <a:buChar char="••"/>
          </a:pPr>
          <a:r>
            <a:rPr lang="en-US" sz="1100" kern="1200" dirty="0" smtClean="0">
              <a:solidFill>
                <a:sysClr val="windowText" lastClr="000000"/>
              </a:solidFill>
              <a:latin typeface="+mn-lt"/>
              <a:ea typeface="+mn-ea"/>
              <a:cs typeface="Arial" pitchFamily="34" charset="0"/>
            </a:rPr>
            <a:t>Assessed profile of candidates to be 8000 in 2017-18 out of a total 4 </a:t>
          </a:r>
          <a:r>
            <a:rPr lang="en-US" sz="1100" kern="1200" dirty="0" err="1" smtClean="0">
              <a:solidFill>
                <a:sysClr val="windowText" lastClr="000000"/>
              </a:solidFill>
              <a:latin typeface="+mn-lt"/>
              <a:ea typeface="+mn-ea"/>
              <a:cs typeface="Arial" pitchFamily="34" charset="0"/>
            </a:rPr>
            <a:t>lakh</a:t>
          </a:r>
          <a:r>
            <a:rPr lang="en-US" sz="1100" kern="1200" dirty="0" smtClean="0">
              <a:solidFill>
                <a:sysClr val="windowText" lastClr="000000"/>
              </a:solidFill>
              <a:latin typeface="+mn-lt"/>
              <a:ea typeface="+mn-ea"/>
              <a:cs typeface="Arial" pitchFamily="34" charset="0"/>
            </a:rPr>
            <a:t> participants, and Assessed candidates to be 2.8 </a:t>
          </a:r>
          <a:r>
            <a:rPr lang="en-US" sz="1100" kern="1200" dirty="0" err="1" smtClean="0">
              <a:solidFill>
                <a:sysClr val="windowText" lastClr="000000"/>
              </a:solidFill>
              <a:latin typeface="+mn-lt"/>
              <a:ea typeface="+mn-ea"/>
              <a:cs typeface="Arial" pitchFamily="34" charset="0"/>
            </a:rPr>
            <a:t>Lakh</a:t>
          </a:r>
          <a:r>
            <a:rPr lang="en-US" sz="1100" kern="1200" dirty="0" smtClean="0">
              <a:solidFill>
                <a:sysClr val="windowText" lastClr="000000"/>
              </a:solidFill>
              <a:latin typeface="+mn-lt"/>
              <a:ea typeface="+mn-ea"/>
              <a:cs typeface="Arial" pitchFamily="34" charset="0"/>
            </a:rPr>
            <a:t> in 2019-20 out of a total 14 </a:t>
          </a:r>
          <a:r>
            <a:rPr lang="en-US" sz="1100" kern="1200" dirty="0" err="1" smtClean="0">
              <a:solidFill>
                <a:sysClr val="windowText" lastClr="000000"/>
              </a:solidFill>
              <a:latin typeface="+mn-lt"/>
              <a:ea typeface="+mn-ea"/>
              <a:cs typeface="Arial" pitchFamily="34" charset="0"/>
            </a:rPr>
            <a:t>Lakh</a:t>
          </a:r>
          <a:r>
            <a:rPr lang="en-US" sz="1100" kern="1200" dirty="0" smtClean="0">
              <a:solidFill>
                <a:sysClr val="windowText" lastClr="000000"/>
              </a:solidFill>
              <a:latin typeface="+mn-lt"/>
              <a:ea typeface="+mn-ea"/>
              <a:cs typeface="Arial" pitchFamily="34" charset="0"/>
            </a:rPr>
            <a:t> participants</a:t>
          </a:r>
        </a:p>
        <a:p>
          <a:pPr marL="57150" lvl="1" indent="-57150" algn="l" defTabSz="488950">
            <a:lnSpc>
              <a:spcPct val="150000"/>
            </a:lnSpc>
            <a:spcBef>
              <a:spcPct val="0"/>
            </a:spcBef>
            <a:spcAft>
              <a:spcPct val="15000"/>
            </a:spcAft>
            <a:buChar char="••"/>
          </a:pPr>
          <a:r>
            <a:rPr lang="en-US" sz="1100" kern="1200" dirty="0" smtClean="0">
              <a:solidFill>
                <a:sysClr val="windowText" lastClr="000000"/>
              </a:solidFill>
              <a:latin typeface="+mn-lt"/>
              <a:ea typeface="+mn-ea"/>
              <a:cs typeface="Arial" pitchFamily="34" charset="0"/>
            </a:rPr>
            <a:t>Consistently exceed parameters for candidate success and client delight</a:t>
          </a:r>
        </a:p>
      </dsp:txBody>
      <dsp:txXfrm rot="-5400000">
        <a:off x="907139" y="4121737"/>
        <a:ext cx="7934321" cy="13667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drawing1.xml><?xml version="1.0" encoding="utf-8"?>
<c:userShapes xmlns:c="http://schemas.openxmlformats.org/drawingml/2006/chart">
  <cdr:relSizeAnchor xmlns:cdr="http://schemas.openxmlformats.org/drawingml/2006/chartDrawing">
    <cdr:from>
      <cdr:x>0.02083</cdr:x>
      <cdr:y>0.26433</cdr:y>
    </cdr:from>
    <cdr:to>
      <cdr:x>0.07083</cdr:x>
      <cdr:y>0.5858</cdr:y>
    </cdr:to>
    <cdr:sp macro="" textlink="">
      <cdr:nvSpPr>
        <cdr:cNvPr id="3" name="TextBox 2"/>
        <cdr:cNvSpPr txBox="1"/>
      </cdr:nvSpPr>
      <cdr:spPr>
        <a:xfrm xmlns:a="http://schemas.openxmlformats.org/drawingml/2006/main">
          <a:off x="95250" y="790575"/>
          <a:ext cx="228600" cy="961454"/>
        </a:xfrm>
        <a:prstGeom xmlns:a="http://schemas.openxmlformats.org/drawingml/2006/main" prst="rect">
          <a:avLst/>
        </a:prstGeom>
      </cdr:spPr>
      <cdr:txBody>
        <a:bodyPr xmlns:a="http://schemas.openxmlformats.org/drawingml/2006/main" vert="vert270" wrap="square" lIns="36000" tIns="0" rIns="36000" bIns="72000" rtlCol="0"/>
        <a:lstStyle xmlns:a="http://schemas.openxmlformats.org/drawingml/2006/main"/>
        <a:p xmlns:a="http://schemas.openxmlformats.org/drawingml/2006/main">
          <a:r>
            <a:rPr lang="en-IN" sz="800"/>
            <a:t>INR Billion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F729B8-3074-436C-9DEE-4A0DDB42DEED}" type="datetimeFigureOut">
              <a:rPr lang="en-US" smtClean="0"/>
              <a:pPr/>
              <a:t>5/19/2015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0EC2AB-ADDE-4027-8F14-17171DDA12C5}" type="slidenum">
              <a:rPr lang="en-IN" smtClean="0"/>
              <a:pPr/>
              <a:t>‹#›</a:t>
            </a:fld>
            <a:endParaRPr lang="en-IN"/>
          </a:p>
        </p:txBody>
      </p:sp>
    </p:spTree>
    <p:extLst>
      <p:ext uri="{BB962C8B-B14F-4D97-AF65-F5344CB8AC3E}">
        <p14:creationId xmlns:p14="http://schemas.microsoft.com/office/powerpoint/2010/main" val="2018466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E343F-9835-422D-8B82-7793BF4B2888}" type="datetimeFigureOut">
              <a:rPr lang="en-US" smtClean="0"/>
              <a:pPr/>
              <a:t>5/19/2015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FDB1A-42BB-4CB9-9B3B-64D0BA6F0011}" type="slidenum">
              <a:rPr lang="en-IN" smtClean="0"/>
              <a:pPr/>
              <a:t>‹#›</a:t>
            </a:fld>
            <a:endParaRPr lang="en-IN"/>
          </a:p>
        </p:txBody>
      </p:sp>
    </p:spTree>
    <p:extLst>
      <p:ext uri="{BB962C8B-B14F-4D97-AF65-F5344CB8AC3E}">
        <p14:creationId xmlns:p14="http://schemas.microsoft.com/office/powerpoint/2010/main" val="39971706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FDB1A-42BB-4CB9-9B3B-64D0BA6F0011}" type="slidenum">
              <a:rPr lang="en-IN" smtClean="0"/>
              <a:pPr/>
              <a:t>20</a:t>
            </a:fld>
            <a:endParaRPr lang="en-IN"/>
          </a:p>
        </p:txBody>
      </p:sp>
    </p:spTree>
    <p:extLst>
      <p:ext uri="{BB962C8B-B14F-4D97-AF65-F5344CB8AC3E}">
        <p14:creationId xmlns:p14="http://schemas.microsoft.com/office/powerpoint/2010/main" val="359517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D8E9B9-5D65-44F2-AAF6-5223A581D18B}"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94738" cy="4206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60350" y="1295400"/>
            <a:ext cx="427355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295400"/>
            <a:ext cx="4273550" cy="449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94738" cy="4206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0350" y="1295400"/>
            <a:ext cx="8699500" cy="4495800"/>
          </a:xfrm>
        </p:spPr>
        <p:txBody>
          <a:bodyPr/>
          <a:lstStyle/>
          <a:p>
            <a:pPr lvl="0"/>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Snip Single Corner Rectangle 11"/>
          <p:cNvSpPr/>
          <p:nvPr userDrawn="1"/>
        </p:nvSpPr>
        <p:spPr>
          <a:xfrm rot="5400000">
            <a:off x="1143000" y="-1143000"/>
            <a:ext cx="6858000" cy="9144000"/>
          </a:xfrm>
          <a:prstGeom prst="snip1Rect">
            <a:avLst>
              <a:gd name="adj" fmla="val 10470"/>
            </a:avLst>
          </a:prstGeom>
          <a:solidFill>
            <a:srgbClr val="002060"/>
          </a:solidFill>
          <a:ln>
            <a:noFill/>
          </a:ln>
          <a:scene3d>
            <a:camera prst="orthographicFront"/>
            <a:lightRig rig="threePt" dir="t"/>
          </a:scene3d>
          <a:sp3d extrusionH="76200" prstMaterial="flat">
            <a:bevelT/>
            <a:bevelB/>
            <a:extrusionClr>
              <a:srgbClr val="00206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p:txBody>
      </p:sp>
      <p:sp>
        <p:nvSpPr>
          <p:cNvPr id="6" name="Line 4"/>
          <p:cNvSpPr>
            <a:spLocks noChangeShapeType="1"/>
          </p:cNvSpPr>
          <p:nvPr userDrawn="1"/>
        </p:nvSpPr>
        <p:spPr bwMode="auto">
          <a:xfrm>
            <a:off x="4462463" y="2682875"/>
            <a:ext cx="1587" cy="762000"/>
          </a:xfrm>
          <a:prstGeom prst="line">
            <a:avLst/>
          </a:prstGeom>
          <a:noFill/>
          <a:ln w="9360">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prstClr val="black"/>
              </a:solidFill>
              <a:cs typeface="Arial" charset="0"/>
            </a:endParaRPr>
          </a:p>
        </p:txBody>
      </p:sp>
      <p:sp>
        <p:nvSpPr>
          <p:cNvPr id="2" name="Title 1"/>
          <p:cNvSpPr>
            <a:spLocks noGrp="1"/>
          </p:cNvSpPr>
          <p:nvPr>
            <p:ph type="ctrTitle"/>
          </p:nvPr>
        </p:nvSpPr>
        <p:spPr>
          <a:xfrm>
            <a:off x="4580289" y="2557577"/>
            <a:ext cx="4294982" cy="536575"/>
          </a:xfrm>
        </p:spPr>
        <p:txBody>
          <a:bodyPr>
            <a:normAutofit/>
          </a:bodyPr>
          <a:lstStyle>
            <a:lvl1pPr algn="l">
              <a:defRPr sz="2700" b="0">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89081" y="3013888"/>
            <a:ext cx="4294982" cy="734568"/>
          </a:xfrm>
        </p:spPr>
        <p:txBody>
          <a:bodyPr>
            <a:normAutofit/>
          </a:bodyPr>
          <a:lstStyle>
            <a:lvl1pPr marL="0" indent="0" algn="l">
              <a:lnSpc>
                <a:spcPts val="1300"/>
              </a:lnSpc>
              <a:buNone/>
              <a:defRPr sz="12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3304514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body" idx="1"/>
          </p:nvPr>
        </p:nvSpPr>
        <p:spPr bwMode="auto">
          <a:xfrm>
            <a:off x="260350" y="1295400"/>
            <a:ext cx="86995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nip Single Corner Rectangle 5"/>
          <p:cNvSpPr/>
          <p:nvPr userDrawn="1"/>
        </p:nvSpPr>
        <p:spPr>
          <a:xfrm>
            <a:off x="0" y="0"/>
            <a:ext cx="9144000" cy="824248"/>
          </a:xfrm>
          <a:prstGeom prst="snip1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p:txBody>
      </p:sp>
      <p:sp>
        <p:nvSpPr>
          <p:cNvPr id="1027" name="Rectangle 3"/>
          <p:cNvSpPr>
            <a:spLocks noGrp="1" noChangeArrowheads="1"/>
          </p:cNvSpPr>
          <p:nvPr>
            <p:ph type="title"/>
          </p:nvPr>
        </p:nvSpPr>
        <p:spPr bwMode="auto">
          <a:xfrm>
            <a:off x="0" y="0"/>
            <a:ext cx="8694738" cy="838200"/>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ltLang="zh-TW" dirty="0" smtClean="0"/>
              <a:t>Title One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b="1">
          <a:solidFill>
            <a:schemeClr val="tx2"/>
          </a:solidFill>
          <a:latin typeface="Arial" charset="0"/>
        </a:defRPr>
      </a:lvl6pPr>
      <a:lvl7pPr marL="914400" algn="l" rtl="0" fontAlgn="base">
        <a:spcBef>
          <a:spcPct val="0"/>
        </a:spcBef>
        <a:spcAft>
          <a:spcPct val="0"/>
        </a:spcAft>
        <a:defRPr b="1">
          <a:solidFill>
            <a:schemeClr val="tx2"/>
          </a:solidFill>
          <a:latin typeface="Arial" charset="0"/>
        </a:defRPr>
      </a:lvl7pPr>
      <a:lvl8pPr marL="1371600" algn="l" rtl="0" fontAlgn="base">
        <a:spcBef>
          <a:spcPct val="0"/>
        </a:spcBef>
        <a:spcAft>
          <a:spcPct val="0"/>
        </a:spcAft>
        <a:defRPr b="1">
          <a:solidFill>
            <a:schemeClr val="tx2"/>
          </a:solidFill>
          <a:latin typeface="Arial" charset="0"/>
        </a:defRPr>
      </a:lvl8pPr>
      <a:lvl9pPr marL="1828800" algn="l" rtl="0" fontAlgn="base">
        <a:spcBef>
          <a:spcPct val="0"/>
        </a:spcBef>
        <a:spcAft>
          <a:spcPct val="0"/>
        </a:spcAft>
        <a:defRPr b="1">
          <a:solidFill>
            <a:schemeClr val="tx2"/>
          </a:solidFill>
          <a:latin typeface="Arial" charset="0"/>
        </a:defRPr>
      </a:lvl9pPr>
    </p:titleStyle>
    <p:bodyStyle>
      <a:lvl1pPr marL="234950" indent="-234950" algn="l" rtl="0" eaLnBrk="0" fontAlgn="base" hangingPunct="0">
        <a:spcBef>
          <a:spcPct val="20000"/>
        </a:spcBef>
        <a:spcAft>
          <a:spcPct val="0"/>
        </a:spcAft>
        <a:buClr>
          <a:srgbClr val="CC0000"/>
        </a:buClr>
        <a:buFont typeface="Wingdings" pitchFamily="2" charset="2"/>
        <a:buChar char="è"/>
        <a:defRPr sz="1400">
          <a:solidFill>
            <a:schemeClr val="tx1"/>
          </a:solidFill>
          <a:latin typeface="+mn-lt"/>
          <a:ea typeface="+mn-ea"/>
          <a:cs typeface="+mn-cs"/>
        </a:defRPr>
      </a:lvl1pPr>
      <a:lvl2pPr marL="568325" indent="-219075" algn="l"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2pPr>
      <a:lvl3pPr marL="914400" indent="-231775" algn="l" rtl="0" eaLnBrk="0" fontAlgn="base" hangingPunct="0">
        <a:spcBef>
          <a:spcPct val="20000"/>
        </a:spcBef>
        <a:spcAft>
          <a:spcPct val="0"/>
        </a:spcAft>
        <a:buClr>
          <a:srgbClr val="CC0000"/>
        </a:buClr>
        <a:buFont typeface="Wingdings" pitchFamily="2" charset="2"/>
        <a:buChar char="ü"/>
        <a:defRPr sz="1400">
          <a:solidFill>
            <a:schemeClr val="tx1"/>
          </a:solidFill>
          <a:latin typeface="+mn-lt"/>
        </a:defRPr>
      </a:lvl3pPr>
      <a:lvl4pPr marL="1260475" indent="-231775" algn="l" rtl="0" eaLnBrk="0" fontAlgn="base" hangingPunct="0">
        <a:spcBef>
          <a:spcPct val="20000"/>
        </a:spcBef>
        <a:spcAft>
          <a:spcPct val="0"/>
        </a:spcAft>
        <a:buClr>
          <a:srgbClr val="CC0000"/>
        </a:buClr>
        <a:buFont typeface="Arial" charset="0"/>
        <a:buChar char="–"/>
        <a:defRPr sz="1400">
          <a:solidFill>
            <a:schemeClr val="tx1"/>
          </a:solidFill>
          <a:latin typeface="+mn-lt"/>
        </a:defRPr>
      </a:lvl4pPr>
      <a:lvl5pPr marL="1606550" indent="-231775" algn="l" rtl="0" eaLnBrk="0" fontAlgn="base" hangingPunct="0">
        <a:spcBef>
          <a:spcPct val="20000"/>
        </a:spcBef>
        <a:spcAft>
          <a:spcPct val="0"/>
        </a:spcAft>
        <a:buClr>
          <a:srgbClr val="CC0000"/>
        </a:buClr>
        <a:buChar char="•"/>
        <a:defRPr sz="1400">
          <a:solidFill>
            <a:schemeClr val="tx1"/>
          </a:solidFill>
          <a:latin typeface="+mn-lt"/>
        </a:defRPr>
      </a:lvl5pPr>
      <a:lvl6pPr marL="2063750" indent="-231775" algn="l" rtl="0" fontAlgn="base">
        <a:spcBef>
          <a:spcPct val="20000"/>
        </a:spcBef>
        <a:spcAft>
          <a:spcPct val="0"/>
        </a:spcAft>
        <a:buClr>
          <a:srgbClr val="CC0000"/>
        </a:buClr>
        <a:buChar char="•"/>
        <a:defRPr sz="1400">
          <a:solidFill>
            <a:schemeClr val="tx1"/>
          </a:solidFill>
          <a:latin typeface="+mn-lt"/>
        </a:defRPr>
      </a:lvl6pPr>
      <a:lvl7pPr marL="2520950" indent="-231775" algn="l" rtl="0" fontAlgn="base">
        <a:spcBef>
          <a:spcPct val="20000"/>
        </a:spcBef>
        <a:spcAft>
          <a:spcPct val="0"/>
        </a:spcAft>
        <a:buClr>
          <a:srgbClr val="CC0000"/>
        </a:buClr>
        <a:buChar char="•"/>
        <a:defRPr sz="1400">
          <a:solidFill>
            <a:schemeClr val="tx1"/>
          </a:solidFill>
          <a:latin typeface="+mn-lt"/>
        </a:defRPr>
      </a:lvl7pPr>
      <a:lvl8pPr marL="2978150" indent="-231775" algn="l" rtl="0" fontAlgn="base">
        <a:spcBef>
          <a:spcPct val="20000"/>
        </a:spcBef>
        <a:spcAft>
          <a:spcPct val="0"/>
        </a:spcAft>
        <a:buClr>
          <a:srgbClr val="CC0000"/>
        </a:buClr>
        <a:buChar char="•"/>
        <a:defRPr sz="1400">
          <a:solidFill>
            <a:schemeClr val="tx1"/>
          </a:solidFill>
          <a:latin typeface="+mn-lt"/>
        </a:defRPr>
      </a:lvl8pPr>
      <a:lvl9pPr marL="3435350" indent="-231775" algn="l" rtl="0" fontAlgn="base">
        <a:spcBef>
          <a:spcPct val="20000"/>
        </a:spcBef>
        <a:spcAft>
          <a:spcPct val="0"/>
        </a:spcAft>
        <a:buClr>
          <a:srgbClr val="CC0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11111111111111111111.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Drawing222222222222222222222.vsdx"/></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package" Target="../embeddings/Microsoft_Excel_Worksheet3.xlsx"/></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mailto:ketan@talocity.i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mailto:ketan.dewan100@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inancialexpress.com/article/industry/jobs/changing-face-of-recruitment-system-needs-talent-stock-exchange/1735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itsmyascent.com/hr-zone/Talent-stock-exchange/15278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www.ey.com/Publication/vwLUAssets/Human-resource-solution-industry/$FILE/Human-resource-solution-industry.pdf" TargetMode="Externa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hyperlink" Target="http://timesofindia.indiatimes.com/business/india-business/VCs-chase-specialized-hiring-startups/articleshow/44661639.c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www.vccircle.com/news/technology/2014/10/09/online-recruitment-platform-talentpad-raises-seed-funding-hel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peoplematters.in/article/2014/08/04/technology/jombays-exciting-talent-measurement-and-analytics-platform/635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business-standard.com/article/companies/mayfield-ventures-to-buy-20-stake-in-talview-114072100021_1.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4579938" y="2557463"/>
            <a:ext cx="4411662" cy="1328737"/>
          </a:xfrm>
        </p:spPr>
        <p:txBody>
          <a:bodyPr>
            <a:normAutofit/>
          </a:bodyPr>
          <a:lstStyle/>
          <a:p>
            <a:pPr eaLnBrk="1" hangingPunct="1"/>
            <a:r>
              <a:rPr lang="en-IN" sz="2300" dirty="0">
                <a:latin typeface="Arial" charset="0"/>
                <a:cs typeface="Arial" charset="0"/>
              </a:rPr>
              <a:t>Business </a:t>
            </a:r>
            <a:r>
              <a:rPr lang="en-IN" sz="2300" dirty="0" smtClean="0">
                <a:latin typeface="Arial" charset="0"/>
                <a:cs typeface="Arial" charset="0"/>
              </a:rPr>
              <a:t>Plan for Investors</a:t>
            </a:r>
            <a:r>
              <a:rPr lang="en-IN" sz="1800" dirty="0" smtClean="0">
                <a:latin typeface="Arial" charset="0"/>
                <a:cs typeface="Arial" charset="0"/>
              </a:rPr>
              <a:t/>
            </a:r>
            <a:br>
              <a:rPr lang="en-IN" sz="1800" dirty="0" smtClean="0">
                <a:latin typeface="Arial" charset="0"/>
                <a:cs typeface="Arial" charset="0"/>
              </a:rPr>
            </a:br>
            <a:r>
              <a:rPr lang="en-IN" sz="1800" dirty="0" smtClean="0">
                <a:latin typeface="Arial" charset="0"/>
                <a:cs typeface="Arial" charset="0"/>
              </a:rPr>
              <a:t/>
            </a:r>
            <a:br>
              <a:rPr lang="en-IN" sz="1800" dirty="0" smtClean="0">
                <a:latin typeface="Arial" charset="0"/>
                <a:cs typeface="Arial" charset="0"/>
              </a:rPr>
            </a:br>
            <a:r>
              <a:rPr lang="en-IN" sz="1050" dirty="0" smtClean="0">
                <a:latin typeface="Arial" charset="0"/>
                <a:cs typeface="Arial" charset="0"/>
              </a:rPr>
              <a:t>April, 2015</a:t>
            </a:r>
            <a:endParaRPr lang="en-IN" sz="2300" dirty="0" smtClean="0">
              <a:latin typeface="Arial" charset="0"/>
              <a:cs typeface="Arial" charset="0"/>
            </a:endParaRPr>
          </a:p>
        </p:txBody>
      </p:sp>
      <p:sp>
        <p:nvSpPr>
          <p:cNvPr id="4" name="TextBox 3"/>
          <p:cNvSpPr txBox="1"/>
          <p:nvPr/>
        </p:nvSpPr>
        <p:spPr>
          <a:xfrm>
            <a:off x="228600" y="2667000"/>
            <a:ext cx="4191000" cy="762000"/>
          </a:xfrm>
          <a:prstGeom prst="rect">
            <a:avLst/>
          </a:prstGeom>
          <a:noFill/>
        </p:spPr>
        <p:txBody>
          <a:bodyPr wrap="square" rtlCol="0" anchor="ctr">
            <a:noAutofit/>
          </a:bodyPr>
          <a:lstStyle/>
          <a:p>
            <a:pPr algn="ctr"/>
            <a:r>
              <a:rPr lang="en-US" sz="2800" b="1" i="1" dirty="0" smtClean="0">
                <a:solidFill>
                  <a:schemeClr val="bg1"/>
                </a:solidFill>
              </a:rPr>
              <a:t>TALOCITY</a:t>
            </a:r>
          </a:p>
          <a:p>
            <a:pPr algn="ctr"/>
            <a:r>
              <a:rPr lang="en-US" sz="2400" b="1" i="1" dirty="0" smtClean="0">
                <a:solidFill>
                  <a:schemeClr val="bg1"/>
                </a:solidFill>
              </a:rPr>
              <a:t>The Talent Stock Exchange</a:t>
            </a:r>
            <a:endParaRPr lang="en-IN" sz="1200" b="1" i="1" dirty="0" smtClean="0">
              <a:solidFill>
                <a:schemeClr val="bg1"/>
              </a:solidFill>
            </a:endParaRPr>
          </a:p>
        </p:txBody>
      </p:sp>
      <p:sp>
        <p:nvSpPr>
          <p:cNvPr id="3" name="Rectangle 2"/>
          <p:cNvSpPr/>
          <p:nvPr/>
        </p:nvSpPr>
        <p:spPr>
          <a:xfrm>
            <a:off x="0" y="5445224"/>
            <a:ext cx="9144000" cy="1200329"/>
          </a:xfrm>
          <a:prstGeom prst="rect">
            <a:avLst/>
          </a:prstGeom>
        </p:spPr>
        <p:txBody>
          <a:bodyPr wrap="square">
            <a:spAutoFit/>
          </a:bodyPr>
          <a:lstStyle/>
          <a:p>
            <a:r>
              <a:rPr lang="en-US" i="1" dirty="0" err="1">
                <a:solidFill>
                  <a:schemeClr val="bg1"/>
                </a:solidFill>
              </a:rPr>
              <a:t>Talocity</a:t>
            </a:r>
            <a:r>
              <a:rPr lang="en-US" i="1" dirty="0">
                <a:solidFill>
                  <a:schemeClr val="bg1"/>
                </a:solidFill>
              </a:rPr>
              <a:t> is the world’s first talent stock exchange providing pre-assessed, ready to hire candidates the ease of getting hired, employers the speed of hiring; thereby providing certainty to both so as to enable the concept of view and hire and not interview and hire; all at the click of a button. </a:t>
            </a:r>
          </a:p>
        </p:txBody>
      </p:sp>
    </p:spTree>
    <p:extLst>
      <p:ext uri="{BB962C8B-B14F-4D97-AF65-F5344CB8AC3E}">
        <p14:creationId xmlns:p14="http://schemas.microsoft.com/office/powerpoint/2010/main" val="367388521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OPERATING FRAMEWORK – EMPLOYER VIEW</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pSp>
        <p:nvGrpSpPr>
          <p:cNvPr id="20" name="Group 19"/>
          <p:cNvGrpSpPr/>
          <p:nvPr/>
        </p:nvGrpSpPr>
        <p:grpSpPr>
          <a:xfrm>
            <a:off x="76200" y="914398"/>
            <a:ext cx="8915400" cy="5859602"/>
            <a:chOff x="76200" y="914398"/>
            <a:chExt cx="8915400" cy="5859602"/>
          </a:xfrm>
        </p:grpSpPr>
        <p:graphicFrame>
          <p:nvGraphicFramePr>
            <p:cNvPr id="11" name="Diagram 10"/>
            <p:cNvGraphicFramePr/>
            <p:nvPr>
              <p:extLst>
                <p:ext uri="{D42A27DB-BD31-4B8C-83A1-F6EECF244321}">
                  <p14:modId xmlns:p14="http://schemas.microsoft.com/office/powerpoint/2010/main" val="1936571994"/>
                </p:ext>
              </p:extLst>
            </p:nvPr>
          </p:nvGraphicFramePr>
          <p:xfrm>
            <a:off x="76200" y="1524000"/>
            <a:ext cx="8915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Straight Connector 11"/>
            <p:cNvCxnSpPr/>
            <p:nvPr/>
          </p:nvCxnSpPr>
          <p:spPr>
            <a:xfrm>
              <a:off x="304800" y="1828800"/>
              <a:ext cx="0" cy="140400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2140803"/>
              <a:ext cx="1524000" cy="830997"/>
            </a:xfrm>
            <a:prstGeom prst="rect">
              <a:avLst/>
            </a:prstGeom>
            <a:noFill/>
          </p:spPr>
          <p:txBody>
            <a:bodyPr wrap="square" rtlCol="0">
              <a:spAutoFit/>
            </a:bodyPr>
            <a:lstStyle/>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Registration through web, mobile, </a:t>
              </a:r>
              <a:r>
                <a:rPr lang="en-US" sz="1200" u="sng" dirty="0" err="1" smtClean="0">
                  <a:solidFill>
                    <a:schemeClr val="tx1">
                      <a:lumMod val="50000"/>
                      <a:lumOff val="50000"/>
                    </a:schemeClr>
                  </a:solidFill>
                  <a:latin typeface="Arial" pitchFamily="34" charset="0"/>
                  <a:cs typeface="Arial" pitchFamily="34" charset="0"/>
                </a:rPr>
                <a:t>linkedIn</a:t>
              </a:r>
              <a:r>
                <a:rPr lang="en-US" sz="1200" u="sng" dirty="0" smtClean="0">
                  <a:solidFill>
                    <a:schemeClr val="tx1">
                      <a:lumMod val="50000"/>
                      <a:lumOff val="50000"/>
                    </a:schemeClr>
                  </a:solidFill>
                  <a:latin typeface="Arial" pitchFamily="34" charset="0"/>
                  <a:cs typeface="Arial" pitchFamily="34" charset="0"/>
                </a:rPr>
                <a:t> / </a:t>
              </a:r>
              <a:r>
                <a:rPr lang="en-US" sz="1200" u="sng" dirty="0" err="1" smtClean="0">
                  <a:solidFill>
                    <a:schemeClr val="tx1">
                      <a:lumMod val="50000"/>
                      <a:lumOff val="50000"/>
                    </a:schemeClr>
                  </a:solidFill>
                  <a:latin typeface="Arial" pitchFamily="34" charset="0"/>
                  <a:cs typeface="Arial" pitchFamily="34" charset="0"/>
                </a:rPr>
                <a:t>facebook</a:t>
              </a:r>
              <a:endParaRPr lang="en-US" sz="1200" u="sng" dirty="0" smtClean="0">
                <a:solidFill>
                  <a:schemeClr val="tx1">
                    <a:lumMod val="50000"/>
                    <a:lumOff val="50000"/>
                  </a:schemeClr>
                </a:solidFill>
                <a:latin typeface="Arial" pitchFamily="34" charset="0"/>
                <a:cs typeface="Arial" pitchFamily="34" charset="0"/>
              </a:endParaRPr>
            </a:p>
          </p:txBody>
        </p:sp>
        <p:cxnSp>
          <p:nvCxnSpPr>
            <p:cNvPr id="14" name="Straight Connector 13"/>
            <p:cNvCxnSpPr/>
            <p:nvPr/>
          </p:nvCxnSpPr>
          <p:spPr>
            <a:xfrm flipV="1">
              <a:off x="3657600" y="1980600"/>
              <a:ext cx="0" cy="129600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410200" y="3977640"/>
              <a:ext cx="0" cy="128016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7600" y="2133600"/>
              <a:ext cx="1676400" cy="1200329"/>
            </a:xfrm>
            <a:prstGeom prst="rect">
              <a:avLst/>
            </a:prstGeom>
            <a:noFill/>
          </p:spPr>
          <p:txBody>
            <a:bodyPr wrap="square" rtlCol="0">
              <a:spAutoFit/>
            </a:bodyPr>
            <a:lstStyle/>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Candidate are rated on each of the assessments</a:t>
              </a:r>
            </a:p>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View candidates above minimum cut-off score</a:t>
              </a:r>
              <a:endParaRPr lang="en-IN" sz="1200" dirty="0">
                <a:solidFill>
                  <a:schemeClr val="tx1">
                    <a:lumMod val="50000"/>
                    <a:lumOff val="50000"/>
                  </a:schemeClr>
                </a:solidFill>
                <a:latin typeface="Arial" pitchFamily="34" charset="0"/>
                <a:cs typeface="Arial" pitchFamily="34" charset="0"/>
              </a:endParaRPr>
            </a:p>
          </p:txBody>
        </p:sp>
        <p:sp>
          <p:nvSpPr>
            <p:cNvPr id="21" name="TextBox 20"/>
            <p:cNvSpPr txBox="1"/>
            <p:nvPr/>
          </p:nvSpPr>
          <p:spPr>
            <a:xfrm>
              <a:off x="2084696" y="4038600"/>
              <a:ext cx="1524000" cy="1200329"/>
            </a:xfrm>
            <a:prstGeom prst="rect">
              <a:avLst/>
            </a:prstGeom>
            <a:noFill/>
          </p:spPr>
          <p:txBody>
            <a:bodyPr wrap="square" rtlCol="0">
              <a:spAutoFit/>
            </a:bodyPr>
            <a:lstStyle/>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Automatically JD to CV match algorithms showing rightly matched candidates</a:t>
              </a:r>
              <a:endParaRPr lang="en-IN" sz="1200" dirty="0">
                <a:solidFill>
                  <a:schemeClr val="tx1">
                    <a:lumMod val="50000"/>
                    <a:lumOff val="50000"/>
                  </a:schemeClr>
                </a:solidFill>
                <a:latin typeface="Arial" pitchFamily="34" charset="0"/>
                <a:cs typeface="Arial" pitchFamily="34" charset="0"/>
              </a:endParaRPr>
            </a:p>
          </p:txBody>
        </p:sp>
        <p:sp>
          <p:nvSpPr>
            <p:cNvPr id="22" name="TextBox 21"/>
            <p:cNvSpPr txBox="1"/>
            <p:nvPr/>
          </p:nvSpPr>
          <p:spPr>
            <a:xfrm>
              <a:off x="5334000" y="3962400"/>
              <a:ext cx="1676400" cy="1384995"/>
            </a:xfrm>
            <a:prstGeom prst="rect">
              <a:avLst/>
            </a:prstGeom>
            <a:noFill/>
          </p:spPr>
          <p:txBody>
            <a:bodyPr wrap="square" rtlCol="0">
              <a:spAutoFit/>
            </a:bodyPr>
            <a:lstStyle/>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View recorded response of candidates to predefined questions (one way)</a:t>
              </a:r>
            </a:p>
            <a:p>
              <a:pPr marL="109538" indent="-109538">
                <a:buFont typeface="Arial" pitchFamily="34" charset="0"/>
                <a:buChar char="•"/>
              </a:pPr>
              <a:r>
                <a:rPr lang="en-US" sz="1200" u="sng" dirty="0" smtClean="0">
                  <a:solidFill>
                    <a:schemeClr val="tx1">
                      <a:lumMod val="50000"/>
                      <a:lumOff val="50000"/>
                    </a:schemeClr>
                  </a:solidFill>
                  <a:latin typeface="Arial" pitchFamily="34" charset="0"/>
                  <a:cs typeface="Arial" pitchFamily="34" charset="0"/>
                </a:rPr>
                <a:t>Conduct audio / video interview</a:t>
              </a:r>
            </a:p>
          </p:txBody>
        </p:sp>
        <p:sp>
          <p:nvSpPr>
            <p:cNvPr id="24" name="Rectangle 23"/>
            <p:cNvSpPr>
              <a:spLocks noChangeArrowheads="1"/>
            </p:cNvSpPr>
            <p:nvPr/>
          </p:nvSpPr>
          <p:spPr bwMode="auto">
            <a:xfrm>
              <a:off x="84000" y="914399"/>
              <a:ext cx="1440000" cy="1188000"/>
            </a:xfrm>
            <a:prstGeom prst="rect">
              <a:avLst/>
            </a:prstGeom>
            <a:gradFill rotWithShape="0">
              <a:gsLst>
                <a:gs pos="0">
                  <a:srgbClr val="BCBCBC"/>
                </a:gs>
                <a:gs pos="100000">
                  <a:srgbClr val="EDEDED"/>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CV Upload</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Video Resume</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LinkedIn profile</a:t>
              </a:r>
            </a:p>
          </p:txBody>
        </p:sp>
        <p:sp>
          <p:nvSpPr>
            <p:cNvPr id="25" name="Rectangle 24"/>
            <p:cNvSpPr>
              <a:spLocks noChangeArrowheads="1"/>
            </p:cNvSpPr>
            <p:nvPr/>
          </p:nvSpPr>
          <p:spPr bwMode="auto">
            <a:xfrm>
              <a:off x="1981200" y="5285095"/>
              <a:ext cx="1440000" cy="1440000"/>
            </a:xfrm>
            <a:prstGeom prst="rect">
              <a:avLst/>
            </a:prstGeom>
            <a:gradFill rotWithShape="0">
              <a:gsLst>
                <a:gs pos="0">
                  <a:srgbClr val="BCBCBC"/>
                </a:gs>
                <a:gs pos="100000">
                  <a:srgbClr val="EDEDED"/>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Upload the JD</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View profiles of the best matched candidates</a:t>
              </a:r>
              <a:endParaRPr lang="en-US" sz="1200" b="1" dirty="0" smtClean="0">
                <a:solidFill>
                  <a:srgbClr val="002060"/>
                </a:solidFill>
                <a:ea typeface="Microsoft YaHei" charset="-122"/>
                <a:cs typeface="Arial" charset="0"/>
              </a:endParaRPr>
            </a:p>
          </p:txBody>
        </p:sp>
        <p:cxnSp>
          <p:nvCxnSpPr>
            <p:cNvPr id="26" name="Straight Connector 25"/>
            <p:cNvCxnSpPr/>
            <p:nvPr/>
          </p:nvCxnSpPr>
          <p:spPr>
            <a:xfrm>
              <a:off x="2133600" y="3989696"/>
              <a:ext cx="0" cy="128016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a:spLocks noChangeArrowheads="1"/>
            </p:cNvSpPr>
            <p:nvPr/>
          </p:nvSpPr>
          <p:spPr bwMode="auto">
            <a:xfrm>
              <a:off x="3429000" y="914398"/>
              <a:ext cx="1676402" cy="1198875"/>
            </a:xfrm>
            <a:prstGeom prst="rect">
              <a:avLst/>
            </a:prstGeom>
            <a:gradFill rotWithShape="0">
              <a:gsLst>
                <a:gs pos="0">
                  <a:srgbClr val="BCBCBC"/>
                </a:gs>
                <a:gs pos="100000">
                  <a:srgbClr val="EDEDED"/>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Technical/aptitude</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Personality</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Cover letter / essays/ paragraphs</a:t>
              </a:r>
            </a:p>
          </p:txBody>
        </p:sp>
        <p:sp>
          <p:nvSpPr>
            <p:cNvPr id="35" name="Rectangle 34"/>
            <p:cNvSpPr>
              <a:spLocks noChangeArrowheads="1"/>
            </p:cNvSpPr>
            <p:nvPr/>
          </p:nvSpPr>
          <p:spPr bwMode="auto">
            <a:xfrm>
              <a:off x="5257800" y="5334000"/>
              <a:ext cx="1440000" cy="1440000"/>
            </a:xfrm>
            <a:prstGeom prst="rect">
              <a:avLst/>
            </a:prstGeom>
            <a:gradFill rotWithShape="0">
              <a:gsLst>
                <a:gs pos="0">
                  <a:srgbClr val="BCBCBC"/>
                </a:gs>
                <a:gs pos="100000">
                  <a:srgbClr val="EDEDED"/>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0" indent="-95250">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One-way interview</a:t>
              </a:r>
            </a:p>
            <a:p>
              <a:pPr marL="95250" indent="-95250">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Two way interview</a:t>
              </a:r>
            </a:p>
            <a:p>
              <a:pPr marL="95250" indent="-95250">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Audio interview</a:t>
              </a:r>
              <a:endParaRPr lang="en-IN" sz="1200" b="1" dirty="0">
                <a:solidFill>
                  <a:srgbClr val="002060"/>
                </a:solidFill>
                <a:ea typeface="Microsoft YaHei" charset="-122"/>
                <a:cs typeface="Arial" charset="0"/>
              </a:endParaRPr>
            </a:p>
          </p:txBody>
        </p:sp>
        <p:cxnSp>
          <p:nvCxnSpPr>
            <p:cNvPr id="36" name="Straight Connector 35"/>
            <p:cNvCxnSpPr/>
            <p:nvPr/>
          </p:nvCxnSpPr>
          <p:spPr>
            <a:xfrm>
              <a:off x="7176448" y="1996440"/>
              <a:ext cx="0" cy="128016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27544" y="1905000"/>
              <a:ext cx="1711656" cy="1384995"/>
            </a:xfrm>
            <a:prstGeom prst="rect">
              <a:avLst/>
            </a:prstGeom>
            <a:noFill/>
          </p:spPr>
          <p:txBody>
            <a:bodyPr wrap="square" rtlCol="0">
              <a:spAutoFit/>
            </a:bodyPr>
            <a:lstStyle/>
            <a:p>
              <a:pPr marL="109538" indent="-109538">
                <a:buFont typeface="Arial" pitchFamily="34" charset="0"/>
                <a:buChar char="•"/>
              </a:pPr>
              <a:r>
                <a:rPr lang="en-IN" sz="1200" u="sng" dirty="0" smtClean="0">
                  <a:solidFill>
                    <a:schemeClr val="tx1">
                      <a:lumMod val="50000"/>
                      <a:lumOff val="50000"/>
                    </a:schemeClr>
                  </a:solidFill>
                  <a:latin typeface="Arial" pitchFamily="34" charset="0"/>
                  <a:cs typeface="Arial" pitchFamily="34" charset="0"/>
                </a:rPr>
                <a:t>Automated scheduling and co-ordination for final rounds</a:t>
              </a:r>
            </a:p>
            <a:p>
              <a:pPr marL="109538" indent="-109538">
                <a:buFont typeface="Arial" pitchFamily="34" charset="0"/>
                <a:buChar char="•"/>
              </a:pPr>
              <a:r>
                <a:rPr lang="en-IN" sz="1200" u="sng" dirty="0" smtClean="0">
                  <a:solidFill>
                    <a:schemeClr val="tx1">
                      <a:lumMod val="50000"/>
                      <a:lumOff val="50000"/>
                    </a:schemeClr>
                  </a:solidFill>
                  <a:latin typeface="Arial" pitchFamily="34" charset="0"/>
                  <a:cs typeface="Arial" pitchFamily="34" charset="0"/>
                </a:rPr>
                <a:t>Feedbacks and status communication</a:t>
              </a:r>
            </a:p>
          </p:txBody>
        </p:sp>
        <p:sp>
          <p:nvSpPr>
            <p:cNvPr id="38" name="Rectangle 37"/>
            <p:cNvSpPr>
              <a:spLocks noChangeArrowheads="1"/>
            </p:cNvSpPr>
            <p:nvPr/>
          </p:nvSpPr>
          <p:spPr bwMode="auto">
            <a:xfrm>
              <a:off x="6705600" y="914400"/>
              <a:ext cx="1656000" cy="1008000"/>
            </a:xfrm>
            <a:prstGeom prst="rect">
              <a:avLst/>
            </a:prstGeom>
            <a:gradFill rotWithShape="0">
              <a:gsLst>
                <a:gs pos="0">
                  <a:srgbClr val="BCBCBC"/>
                </a:gs>
                <a:gs pos="100000">
                  <a:srgbClr val="EDEDED"/>
                </a:gs>
              </a:gsLst>
              <a:lin ang="162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200" b="1" dirty="0" smtClean="0">
                  <a:solidFill>
                    <a:srgbClr val="002060"/>
                  </a:solidFill>
                  <a:ea typeface="Microsoft YaHei" charset="-122"/>
                  <a:cs typeface="Arial" charset="0"/>
                </a:rPr>
                <a:t>Video references</a:t>
              </a:r>
            </a:p>
            <a:p>
              <a:pPr>
                <a:lnSpc>
                  <a:spcPct val="150000"/>
                </a:lnSpc>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200" b="1" dirty="0" smtClean="0">
                  <a:solidFill>
                    <a:srgbClr val="002060"/>
                  </a:solidFill>
                  <a:ea typeface="Microsoft YaHei" charset="-122"/>
                  <a:cs typeface="Arial" charset="0"/>
                </a:rPr>
                <a:t>BGV and reference checks</a:t>
              </a:r>
            </a:p>
          </p:txBody>
        </p:sp>
      </p:grpSp>
      <p:sp>
        <p:nvSpPr>
          <p:cNvPr id="23" name="Rectangle 22"/>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3</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OPERATING FRAMEWORK – CANDIDATE VIEW</a:t>
            </a:r>
            <a:endParaRPr lang="en-US" dirty="0"/>
          </a:p>
        </p:txBody>
      </p:sp>
      <p:graphicFrame>
        <p:nvGraphicFramePr>
          <p:cNvPr id="2050" name="Object 2"/>
          <p:cNvGraphicFramePr>
            <a:graphicFrameLocks noChangeAspect="1"/>
          </p:cNvGraphicFramePr>
          <p:nvPr/>
        </p:nvGraphicFramePr>
        <p:xfrm>
          <a:off x="0" y="1219200"/>
          <a:ext cx="9080500" cy="4953000"/>
        </p:xfrm>
        <a:graphic>
          <a:graphicData uri="http://schemas.openxmlformats.org/presentationml/2006/ole">
            <mc:AlternateContent xmlns:mc="http://schemas.openxmlformats.org/markup-compatibility/2006">
              <mc:Choice xmlns:v="urn:schemas-microsoft-com:vml" Requires="v">
                <p:oleObj spid="_x0000_s2111" name="Visio" r:id="rId4" imgW="7277066" imgH="3733721" progId="">
                  <p:embed/>
                </p:oleObj>
              </mc:Choice>
              <mc:Fallback>
                <p:oleObj name="Visio" r:id="rId4" imgW="7277066" imgH="3733721"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0805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5" name="Rectangle 4"/>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3</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BUSINESS MODEL</a:t>
            </a:r>
            <a:endParaRPr lang="en-US" dirty="0"/>
          </a:p>
        </p:txBody>
      </p:sp>
      <p:graphicFrame>
        <p:nvGraphicFramePr>
          <p:cNvPr id="3074" name="Object 2"/>
          <p:cNvGraphicFramePr>
            <a:graphicFrameLocks noChangeAspect="1"/>
          </p:cNvGraphicFramePr>
          <p:nvPr/>
        </p:nvGraphicFramePr>
        <p:xfrm>
          <a:off x="381000" y="1013548"/>
          <a:ext cx="8445500" cy="5768252"/>
        </p:xfrm>
        <a:graphic>
          <a:graphicData uri="http://schemas.openxmlformats.org/presentationml/2006/ole">
            <mc:AlternateContent xmlns:mc="http://schemas.openxmlformats.org/markup-compatibility/2006">
              <mc:Choice xmlns:v="urn:schemas-microsoft-com:vml" Requires="v">
                <p:oleObj spid="_x0000_s3135" name="Visio" r:id="rId4" imgW="9563195" imgH="7048506" progId="">
                  <p:embed/>
                </p:oleObj>
              </mc:Choice>
              <mc:Fallback>
                <p:oleObj name="Visio" r:id="rId4" imgW="9563195" imgH="7048506"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13548"/>
                        <a:ext cx="8445500" cy="5768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5" name="Rectangle 4"/>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4</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DIRECTION: PURPOSE, VISION, MISSION, GOALS</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6" name="Diagram 5"/>
          <p:cNvGraphicFramePr/>
          <p:nvPr>
            <p:extLst>
              <p:ext uri="{D42A27DB-BD31-4B8C-83A1-F6EECF244321}">
                <p14:modId xmlns:p14="http://schemas.microsoft.com/office/powerpoint/2010/main" val="2950394562"/>
              </p:ext>
            </p:extLst>
          </p:nvPr>
        </p:nvGraphicFramePr>
        <p:xfrm>
          <a:off x="76200" y="998568"/>
          <a:ext cx="8915400" cy="5707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5</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VALUE PROPOSITION </a:t>
            </a:r>
            <a:r>
              <a:rPr lang="en-US" sz="1400" dirty="0" smtClean="0"/>
              <a:t>(Primary interactions with over 20 HR heads / Talent Acquisition Heads and over 200 candidates)</a:t>
            </a:r>
            <a:endParaRPr lang="en-US" sz="1400"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9" name="Chart 18"/>
          <p:cNvGraphicFramePr/>
          <p:nvPr>
            <p:extLst>
              <p:ext uri="{D42A27DB-BD31-4B8C-83A1-F6EECF244321}">
                <p14:modId xmlns:p14="http://schemas.microsoft.com/office/powerpoint/2010/main" val="3691650523"/>
              </p:ext>
            </p:extLst>
          </p:nvPr>
        </p:nvGraphicFramePr>
        <p:xfrm>
          <a:off x="0" y="896202"/>
          <a:ext cx="4876800" cy="2581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extLst>
              <p:ext uri="{D42A27DB-BD31-4B8C-83A1-F6EECF244321}">
                <p14:modId xmlns:p14="http://schemas.microsoft.com/office/powerpoint/2010/main" val="4052512215"/>
              </p:ext>
            </p:extLst>
          </p:nvPr>
        </p:nvGraphicFramePr>
        <p:xfrm>
          <a:off x="5029200" y="838199"/>
          <a:ext cx="4267200" cy="266700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
          <p:cNvSpPr txBox="1"/>
          <p:nvPr/>
        </p:nvSpPr>
        <p:spPr>
          <a:xfrm>
            <a:off x="4343400" y="1504314"/>
            <a:ext cx="822960" cy="324485"/>
          </a:xfrm>
          <a:prstGeom prst="rect">
            <a:avLst/>
          </a:prstGeom>
          <a:noFill/>
          <a:ln w="6350">
            <a:solidFill>
              <a:sysClr val="window" lastClr="FFFFFF">
                <a:lumMod val="75000"/>
              </a:sysClr>
            </a:solidFill>
            <a:prstDash val="dash"/>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Times New Roman"/>
                <a:cs typeface="Times New Roman"/>
              </a:rPr>
              <a:t>Expectations</a:t>
            </a:r>
            <a:endParaRPr kumimoji="0" lang="en-US" sz="1200" b="0" i="0" u="none" strike="noStrike" kern="0" cap="none" spc="0" normalizeH="0" baseline="0" noProof="0" dirty="0">
              <a:ln>
                <a:noFill/>
              </a:ln>
              <a:solidFill>
                <a:sysClr val="windowText" lastClr="000000"/>
              </a:solidFill>
              <a:effectLst/>
              <a:uLnTx/>
              <a:uFillTx/>
              <a:latin typeface="Times New Roman"/>
              <a:ea typeface="Times New Roman"/>
              <a:cs typeface="+mn-cs"/>
            </a:endParaRPr>
          </a:p>
        </p:txBody>
      </p:sp>
      <p:sp>
        <p:nvSpPr>
          <p:cNvPr id="22" name="TextBox 2"/>
          <p:cNvSpPr txBox="1"/>
          <p:nvPr/>
        </p:nvSpPr>
        <p:spPr>
          <a:xfrm>
            <a:off x="4343400" y="2266314"/>
            <a:ext cx="822960" cy="324485"/>
          </a:xfrm>
          <a:prstGeom prst="rect">
            <a:avLst/>
          </a:prstGeom>
          <a:noFill/>
          <a:ln w="6350">
            <a:solidFill>
              <a:sysClr val="window" lastClr="FFFFFF">
                <a:lumMod val="75000"/>
              </a:sysClr>
            </a:solidFill>
            <a:prstDash val="dash"/>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Times New Roman"/>
                <a:cs typeface="Times New Roman"/>
              </a:rPr>
              <a:t>Delivery</a:t>
            </a:r>
            <a:endParaRPr kumimoji="0" lang="en-US" sz="1200" b="0" i="0" u="none" strike="noStrike" kern="0" cap="none" spc="0" normalizeH="0" baseline="0" noProof="0" dirty="0">
              <a:ln>
                <a:noFill/>
              </a:ln>
              <a:solidFill>
                <a:sysClr val="windowText" lastClr="000000"/>
              </a:solidFill>
              <a:effectLst/>
              <a:uLnTx/>
              <a:uFillTx/>
              <a:latin typeface="Times New Roman"/>
              <a:ea typeface="Times New Roman"/>
              <a:cs typeface="+mn-cs"/>
            </a:endParaRPr>
          </a:p>
        </p:txBody>
      </p:sp>
      <p:cxnSp>
        <p:nvCxnSpPr>
          <p:cNvPr id="23" name="Straight Connector 22"/>
          <p:cNvCxnSpPr/>
          <p:nvPr/>
        </p:nvCxnSpPr>
        <p:spPr>
          <a:xfrm>
            <a:off x="4754880" y="914399"/>
            <a:ext cx="0" cy="589915"/>
          </a:xfrm>
          <a:prstGeom prst="line">
            <a:avLst/>
          </a:prstGeom>
          <a:noFill/>
          <a:ln w="9525" cap="flat" cmpd="sng" algn="ctr">
            <a:solidFill>
              <a:sysClr val="window" lastClr="FFFFFF">
                <a:lumMod val="75000"/>
              </a:sysClr>
            </a:solidFill>
            <a:prstDash val="dash"/>
          </a:ln>
          <a:effectLst/>
        </p:spPr>
      </p:cxnSp>
      <p:cxnSp>
        <p:nvCxnSpPr>
          <p:cNvPr id="24" name="Straight Connector 23"/>
          <p:cNvCxnSpPr>
            <a:endCxn id="22" idx="0"/>
          </p:cNvCxnSpPr>
          <p:nvPr/>
        </p:nvCxnSpPr>
        <p:spPr>
          <a:xfrm>
            <a:off x="4754880" y="1828799"/>
            <a:ext cx="0" cy="437515"/>
          </a:xfrm>
          <a:prstGeom prst="line">
            <a:avLst/>
          </a:prstGeom>
          <a:noFill/>
          <a:ln w="9525" cap="flat" cmpd="sng" algn="ctr">
            <a:solidFill>
              <a:sysClr val="window" lastClr="FFFFFF">
                <a:lumMod val="75000"/>
              </a:sysClr>
            </a:solidFill>
            <a:prstDash val="dash"/>
          </a:ln>
          <a:effectLst/>
        </p:spPr>
      </p:cxnSp>
      <p:cxnSp>
        <p:nvCxnSpPr>
          <p:cNvPr id="25" name="Straight Connector 24"/>
          <p:cNvCxnSpPr/>
          <p:nvPr/>
        </p:nvCxnSpPr>
        <p:spPr>
          <a:xfrm>
            <a:off x="4754880" y="2590799"/>
            <a:ext cx="0" cy="3810000"/>
          </a:xfrm>
          <a:prstGeom prst="line">
            <a:avLst/>
          </a:prstGeom>
          <a:noFill/>
          <a:ln w="9525" cap="flat" cmpd="sng" algn="ctr">
            <a:solidFill>
              <a:sysClr val="window" lastClr="FFFFFF">
                <a:lumMod val="75000"/>
              </a:sysClr>
            </a:solidFill>
            <a:prstDash val="dash"/>
          </a:ln>
          <a:effectLst/>
        </p:spPr>
      </p:cxnSp>
      <p:sp>
        <p:nvSpPr>
          <p:cNvPr id="26" name="Down Arrow 25"/>
          <p:cNvSpPr/>
          <p:nvPr/>
        </p:nvSpPr>
        <p:spPr>
          <a:xfrm>
            <a:off x="2286000" y="3276599"/>
            <a:ext cx="561975" cy="457200"/>
          </a:xfrm>
          <a:prstGeom prst="downArrow">
            <a:avLst/>
          </a:prstGeom>
          <a:solidFill>
            <a:sysClr val="window" lastClr="FFFFFF">
              <a:lumMod val="65000"/>
            </a:sysClr>
          </a:solidFill>
          <a:ln w="25400" cap="flat" cmpd="sng" algn="ctr">
            <a:solidFill>
              <a:sysClr val="window" lastClr="FFFFFF"/>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Down Arrow 26"/>
          <p:cNvSpPr/>
          <p:nvPr/>
        </p:nvSpPr>
        <p:spPr>
          <a:xfrm>
            <a:off x="6858000" y="3276599"/>
            <a:ext cx="561975" cy="457200"/>
          </a:xfrm>
          <a:prstGeom prst="downArrow">
            <a:avLst/>
          </a:prstGeom>
          <a:solidFill>
            <a:sysClr val="window" lastClr="FFFFFF">
              <a:lumMod val="65000"/>
            </a:sysClr>
          </a:solidFill>
          <a:ln w="25400" cap="flat" cmpd="sng" algn="ctr">
            <a:solidFill>
              <a:sysClr val="window" lastClr="FFFFFF"/>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28" name="Table 27"/>
          <p:cNvGraphicFramePr>
            <a:graphicFrameLocks noGrp="1"/>
          </p:cNvGraphicFramePr>
          <p:nvPr>
            <p:extLst>
              <p:ext uri="{D42A27DB-BD31-4B8C-83A1-F6EECF244321}">
                <p14:modId xmlns:p14="http://schemas.microsoft.com/office/powerpoint/2010/main" val="726059388"/>
              </p:ext>
            </p:extLst>
          </p:nvPr>
        </p:nvGraphicFramePr>
        <p:xfrm>
          <a:off x="1" y="3886199"/>
          <a:ext cx="4694828" cy="2514600"/>
        </p:xfrm>
        <a:graphic>
          <a:graphicData uri="http://schemas.openxmlformats.org/drawingml/2006/table">
            <a:tbl>
              <a:tblPr firstRow="1" firstCol="1" bandRow="1"/>
              <a:tblGrid>
                <a:gridCol w="1504752"/>
                <a:gridCol w="752376"/>
                <a:gridCol w="601901"/>
                <a:gridCol w="827614"/>
                <a:gridCol w="1008185"/>
              </a:tblGrid>
              <a:tr h="620822">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dirty="0">
                          <a:effectLst/>
                        </a:rPr>
                        <a:t>Parameters</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dirty="0">
                          <a:effectLst/>
                        </a:rPr>
                        <a:t>V (Valuable)</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dirty="0">
                          <a:effectLst/>
                        </a:rPr>
                        <a:t>R (Rarity)</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dirty="0">
                          <a:effectLst/>
                        </a:rPr>
                        <a:t>I (Imitability)</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dirty="0">
                          <a:effectLst/>
                        </a:rPr>
                        <a:t>O (Organization)</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590425">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Right Time – Core Competency</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34451">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dirty="0">
                          <a:effectLst/>
                        </a:rPr>
                        <a:t>One stop </a:t>
                      </a:r>
                      <a:r>
                        <a:rPr lang="en-US" sz="1100" dirty="0" smtClean="0">
                          <a:effectLst/>
                        </a:rPr>
                        <a:t>shop-Core sustainable strength</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smtClean="0">
                          <a:effectLst/>
                        </a:rPr>
                        <a:t>X</a:t>
                      </a:r>
                    </a:p>
                    <a:p>
                      <a:pPr marL="0" marR="0" algn="ctr">
                        <a:lnSpc>
                          <a:spcPct val="115000"/>
                        </a:lnSpc>
                        <a:spcBef>
                          <a:spcPts val="0"/>
                        </a:spcBef>
                        <a:spcAft>
                          <a:spcPts val="0"/>
                        </a:spcAft>
                      </a:pPr>
                      <a:r>
                        <a:rPr lang="en-US" sz="1100" dirty="0" smtClean="0">
                          <a:effectLst/>
                          <a:latin typeface="Calibri"/>
                          <a:ea typeface="Calibri"/>
                          <a:cs typeface="Times New Roman"/>
                        </a:rPr>
                        <a:t>(Integrate)</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34451">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Right Fit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34451">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Better life</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a:effectLst/>
                        </a:rPr>
                        <a:t>X</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29" name="Oval 28"/>
          <p:cNvSpPr/>
          <p:nvPr/>
        </p:nvSpPr>
        <p:spPr>
          <a:xfrm>
            <a:off x="-76200" y="4539017"/>
            <a:ext cx="1306513" cy="512928"/>
          </a:xfrm>
          <a:prstGeom prst="ellipse">
            <a:avLst/>
          </a:prstGeom>
          <a:noFill/>
          <a:ln w="12700" cap="flat" cmpd="sng" algn="ctr">
            <a:solidFill>
              <a:sysClr val="window" lastClr="FFFFFF">
                <a:lumMod val="75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aphicFrame>
        <p:nvGraphicFramePr>
          <p:cNvPr id="30" name="Table 29"/>
          <p:cNvGraphicFramePr>
            <a:graphicFrameLocks noGrp="1"/>
          </p:cNvGraphicFramePr>
          <p:nvPr>
            <p:extLst>
              <p:ext uri="{D42A27DB-BD31-4B8C-83A1-F6EECF244321}">
                <p14:modId xmlns:p14="http://schemas.microsoft.com/office/powerpoint/2010/main" val="1905847489"/>
              </p:ext>
            </p:extLst>
          </p:nvPr>
        </p:nvGraphicFramePr>
        <p:xfrm>
          <a:off x="4786725" y="3886199"/>
          <a:ext cx="4357276" cy="2637949"/>
        </p:xfrm>
        <a:graphic>
          <a:graphicData uri="http://schemas.openxmlformats.org/drawingml/2006/table">
            <a:tbl>
              <a:tblPr firstRow="1" firstCol="1" bandRow="1"/>
              <a:tblGrid>
                <a:gridCol w="1063218"/>
                <a:gridCol w="737726"/>
                <a:gridCol w="643834"/>
                <a:gridCol w="858444"/>
                <a:gridCol w="1054054"/>
              </a:tblGrid>
              <a:tr h="455010">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dirty="0">
                          <a:effectLst/>
                        </a:rPr>
                        <a:t>Parameters</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a:effectLst/>
                        </a:rPr>
                        <a:t>V (Valuable)</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a:effectLst/>
                        </a:rPr>
                        <a:t>R (Rarity)</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a:effectLst/>
                        </a:rPr>
                        <a:t>I (Imitability)</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15000"/>
                        </a:lnSpc>
                        <a:spcBef>
                          <a:spcPts val="0"/>
                        </a:spcBef>
                        <a:spcAft>
                          <a:spcPts val="0"/>
                        </a:spcAft>
                      </a:pPr>
                      <a:r>
                        <a:rPr lang="en-US" sz="1100">
                          <a:effectLst/>
                        </a:rPr>
                        <a:t>O (Organization)</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1841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dirty="0">
                          <a:effectLst/>
                        </a:rPr>
                        <a:t>Job/Role</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78592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dirty="0">
                          <a:effectLst/>
                        </a:rPr>
                        <a:t>Ease – Core sustainable strength</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 </a:t>
                      </a:r>
                    </a:p>
                    <a:p>
                      <a:pPr marL="0" marR="0" algn="ctr">
                        <a:lnSpc>
                          <a:spcPct val="115000"/>
                        </a:lnSpc>
                        <a:spcBef>
                          <a:spcPts val="0"/>
                        </a:spcBef>
                        <a:spcAft>
                          <a:spcPts val="0"/>
                        </a:spcAft>
                      </a:pPr>
                      <a:r>
                        <a:rPr lang="en-US" sz="900">
                          <a:effectLst/>
                        </a:rPr>
                        <a:t>(Marketing and Innovation)</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1841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Counseling</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1841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Better life</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1841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nSpc>
                          <a:spcPct val="115000"/>
                        </a:lnSpc>
                        <a:spcBef>
                          <a:spcPts val="0"/>
                        </a:spcBef>
                        <a:spcAft>
                          <a:spcPts val="0"/>
                        </a:spcAft>
                      </a:pPr>
                      <a:r>
                        <a:rPr lang="en-US" sz="1100">
                          <a:effectLst/>
                        </a:rPr>
                        <a:t>Right Time</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a:effectLst/>
                        </a:rPr>
                        <a:t>X</a:t>
                      </a:r>
                      <a:endParaRPr lang="en-US" sz="110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67456" marR="67456"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6" name="Oval 15"/>
          <p:cNvSpPr/>
          <p:nvPr/>
        </p:nvSpPr>
        <p:spPr>
          <a:xfrm>
            <a:off x="4714876" y="4714884"/>
            <a:ext cx="1143008" cy="642942"/>
          </a:xfrm>
          <a:prstGeom prst="ellipse">
            <a:avLst/>
          </a:prstGeom>
          <a:noFill/>
          <a:ln w="12700" cap="flat" cmpd="sng" algn="ctr">
            <a:solidFill>
              <a:sysClr val="window" lastClr="FFFFFF">
                <a:lumMod val="75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Rectangle 16"/>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6</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(1 of  6)</a:t>
            </a:r>
            <a:endParaRPr lang="en-US" sz="1400" dirty="0"/>
          </a:p>
        </p:txBody>
      </p:sp>
      <p:sp>
        <p:nvSpPr>
          <p:cNvPr id="9" name="Rectangle 8"/>
          <p:cNvSpPr/>
          <p:nvPr/>
        </p:nvSpPr>
        <p:spPr>
          <a:xfrm>
            <a:off x="0" y="888974"/>
            <a:ext cx="8964488" cy="5170646"/>
          </a:xfrm>
          <a:prstGeom prst="rect">
            <a:avLst/>
          </a:prstGeom>
        </p:spPr>
        <p:txBody>
          <a:bodyPr wrap="square">
            <a:spAutoFit/>
          </a:bodyPr>
          <a:lstStyle/>
          <a:p>
            <a:pPr fontAlgn="b">
              <a:lnSpc>
                <a:spcPts val="1800"/>
              </a:lnSpc>
              <a:defRPr/>
            </a:pPr>
            <a:r>
              <a:rPr lang="en-US" sz="1600" b="1" dirty="0" smtClean="0"/>
              <a:t># Who </a:t>
            </a:r>
            <a:r>
              <a:rPr lang="en-US" sz="1600" b="1" dirty="0"/>
              <a:t>is your customer. What is the issue/pain point that your product/solution will </a:t>
            </a:r>
            <a:r>
              <a:rPr lang="en-US" sz="1600" b="1" dirty="0" smtClean="0"/>
              <a:t>address?</a:t>
            </a:r>
          </a:p>
          <a:p>
            <a:pPr fontAlgn="b">
              <a:lnSpc>
                <a:spcPts val="1800"/>
              </a:lnSpc>
              <a:defRPr/>
            </a:pPr>
            <a:endParaRPr lang="en-US" sz="1600" b="1" dirty="0" smtClean="0"/>
          </a:p>
          <a:p>
            <a:pPr fontAlgn="b">
              <a:lnSpc>
                <a:spcPts val="1800"/>
              </a:lnSpc>
              <a:defRPr/>
            </a:pPr>
            <a:r>
              <a:rPr lang="en-US" sz="1600" b="1" u="sng" dirty="0" smtClean="0"/>
              <a:t>For </a:t>
            </a:r>
            <a:r>
              <a:rPr lang="en-US" sz="1600" b="1" u="sng" dirty="0"/>
              <a:t>Employer: </a:t>
            </a:r>
            <a:r>
              <a:rPr lang="en-US" sz="1600" b="1" dirty="0"/>
              <a:t>Speed to Hire </a:t>
            </a:r>
            <a:r>
              <a:rPr lang="en-US" sz="1600" dirty="0"/>
              <a:t>for volume hiring employers looking for Technology and Sales profiles</a:t>
            </a:r>
          </a:p>
          <a:p>
            <a:pPr marL="742950" lvl="1" indent="-285750">
              <a:lnSpc>
                <a:spcPts val="1800"/>
              </a:lnSpc>
              <a:buFont typeface="Wingdings" pitchFamily="2" charset="2"/>
              <a:buChar char="Ø"/>
            </a:pPr>
            <a:r>
              <a:rPr lang="en-US" sz="1600" dirty="0" err="1"/>
              <a:t>Talocity</a:t>
            </a:r>
            <a:r>
              <a:rPr lang="en-US" sz="1600" dirty="0"/>
              <a:t> will drastically reduce Time to Hire</a:t>
            </a:r>
          </a:p>
          <a:p>
            <a:pPr marL="742950" lvl="1" indent="-285750">
              <a:lnSpc>
                <a:spcPts val="1800"/>
              </a:lnSpc>
              <a:buFont typeface="Wingdings" pitchFamily="2" charset="2"/>
              <a:buChar char="Ø"/>
            </a:pPr>
            <a:r>
              <a:rPr lang="en-US" sz="1600" dirty="0" err="1"/>
              <a:t>Talocity</a:t>
            </a:r>
            <a:r>
              <a:rPr lang="en-US" sz="1600" dirty="0"/>
              <a:t> will also reduce Cost per Hire, Cost per Position and Attrition</a:t>
            </a:r>
          </a:p>
          <a:p>
            <a:pPr marL="742950" lvl="1" indent="-285750">
              <a:lnSpc>
                <a:spcPts val="1800"/>
              </a:lnSpc>
              <a:buFont typeface="Wingdings" pitchFamily="2" charset="2"/>
              <a:buChar char="Ø"/>
            </a:pPr>
            <a:r>
              <a:rPr lang="en-US" sz="1600" dirty="0" err="1"/>
              <a:t>Talocity</a:t>
            </a:r>
            <a:r>
              <a:rPr lang="en-US" sz="1600" dirty="0"/>
              <a:t> will get Offer Drop Rate (No of candidates who accept offer but </a:t>
            </a:r>
            <a:r>
              <a:rPr lang="en-US" sz="1600" dirty="0" err="1"/>
              <a:t>donot</a:t>
            </a:r>
            <a:r>
              <a:rPr lang="en-US" sz="1600" dirty="0"/>
              <a:t> join. It varies from 2:10 for a big brand to 7:10 for a lesser known brand) to a meaningless metric</a:t>
            </a:r>
          </a:p>
          <a:p>
            <a:pPr marL="742950" lvl="1" indent="-285750">
              <a:lnSpc>
                <a:spcPts val="1800"/>
              </a:lnSpc>
              <a:buFont typeface="Wingdings" pitchFamily="2" charset="2"/>
              <a:buChar char="Ø"/>
            </a:pPr>
            <a:r>
              <a:rPr lang="en-US" sz="1600" dirty="0" err="1"/>
              <a:t>Talocity</a:t>
            </a:r>
            <a:r>
              <a:rPr lang="en-US" sz="1600" dirty="0"/>
              <a:t> will drastically increase and Hit Rate (No of candidates that hiring manager has to meet before making a decision. Currently for Sales/Technology jobs it is 1:8)</a:t>
            </a:r>
          </a:p>
          <a:p>
            <a:pPr marL="742950" lvl="1" indent="-285750">
              <a:lnSpc>
                <a:spcPts val="1800"/>
              </a:lnSpc>
              <a:buFont typeface="Wingdings" pitchFamily="2" charset="2"/>
              <a:buChar char="Ø"/>
            </a:pPr>
            <a:r>
              <a:rPr lang="en-US" sz="1600" dirty="0" err="1"/>
              <a:t>Talocity</a:t>
            </a:r>
            <a:r>
              <a:rPr lang="en-US" sz="1600" dirty="0"/>
              <a:t> will enhance the Candidate Experience significantly by providing candidates the required Ease of getting hired</a:t>
            </a:r>
          </a:p>
          <a:p>
            <a:pPr>
              <a:lnSpc>
                <a:spcPts val="1800"/>
              </a:lnSpc>
            </a:pPr>
            <a:r>
              <a:rPr lang="en-US" sz="1600" dirty="0"/>
              <a:t> </a:t>
            </a:r>
          </a:p>
          <a:p>
            <a:pPr>
              <a:lnSpc>
                <a:spcPts val="1800"/>
              </a:lnSpc>
            </a:pPr>
            <a:r>
              <a:rPr lang="en-US" sz="1600" b="1" u="sng" dirty="0"/>
              <a:t>For Candidate: </a:t>
            </a:r>
            <a:r>
              <a:rPr lang="en-US" sz="1600" b="1" dirty="0"/>
              <a:t>Ease of getting hired</a:t>
            </a:r>
            <a:r>
              <a:rPr lang="en-US" sz="1600" dirty="0"/>
              <a:t> for getting hired for all candidates except who clearly know the job they want and apply directly or get head hunted for the job</a:t>
            </a:r>
          </a:p>
          <a:p>
            <a:pPr marL="742950" lvl="1" indent="-285750">
              <a:lnSpc>
                <a:spcPts val="1800"/>
              </a:lnSpc>
              <a:buFont typeface="Wingdings" pitchFamily="2" charset="2"/>
              <a:buChar char="Ø"/>
            </a:pPr>
            <a:r>
              <a:rPr lang="en-US" sz="1600" dirty="0" err="1"/>
              <a:t>Talocity</a:t>
            </a:r>
            <a:r>
              <a:rPr lang="en-US" sz="1600" dirty="0"/>
              <a:t> will offer the candidate the Ease of getting hired</a:t>
            </a:r>
          </a:p>
          <a:p>
            <a:pPr marL="742950" lvl="1" indent="-285750">
              <a:lnSpc>
                <a:spcPts val="1800"/>
              </a:lnSpc>
              <a:buFont typeface="Wingdings" pitchFamily="2" charset="2"/>
              <a:buChar char="Ø"/>
            </a:pPr>
            <a:r>
              <a:rPr lang="en-US" sz="1600" dirty="0" err="1"/>
              <a:t>Talocity</a:t>
            </a:r>
            <a:r>
              <a:rPr lang="en-US" sz="1600" dirty="0"/>
              <a:t> will offer the most suitable 2 choices between the three: Role, Brand, Salary</a:t>
            </a:r>
          </a:p>
          <a:p>
            <a:pPr marL="742950" lvl="1" indent="-285750">
              <a:lnSpc>
                <a:spcPts val="1800"/>
              </a:lnSpc>
              <a:buFont typeface="Wingdings" pitchFamily="2" charset="2"/>
              <a:buChar char="Ø"/>
            </a:pPr>
            <a:r>
              <a:rPr lang="en-US" sz="1600" dirty="0" err="1"/>
              <a:t>Talocity</a:t>
            </a:r>
            <a:r>
              <a:rPr lang="en-US" sz="1600" dirty="0"/>
              <a:t> will create an online portfolio of all candidates that will be the largest candidate database (much more than just CV details) globally; that will act as a gold mine for any products</a:t>
            </a:r>
            <a:r>
              <a:rPr lang="en-IN" sz="1600" dirty="0" smtClean="0">
                <a:solidFill>
                  <a:srgbClr val="000000"/>
                </a:solidFill>
              </a:rPr>
              <a:t> </a:t>
            </a:r>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5" name="Rectangle 4"/>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189726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(2 of  </a:t>
            </a:r>
            <a:r>
              <a:rPr lang="en-US" sz="1400" dirty="0"/>
              <a:t>6)</a:t>
            </a:r>
          </a:p>
        </p:txBody>
      </p:sp>
      <p:sp>
        <p:nvSpPr>
          <p:cNvPr id="9" name="Rectangle 8"/>
          <p:cNvSpPr/>
          <p:nvPr/>
        </p:nvSpPr>
        <p:spPr>
          <a:xfrm>
            <a:off x="2125" y="836712"/>
            <a:ext cx="8534400" cy="5940088"/>
          </a:xfrm>
          <a:prstGeom prst="rect">
            <a:avLst/>
          </a:prstGeom>
        </p:spPr>
        <p:txBody>
          <a:bodyPr wrap="square">
            <a:spAutoFit/>
          </a:bodyPr>
          <a:lstStyle/>
          <a:p>
            <a:pPr fontAlgn="b">
              <a:lnSpc>
                <a:spcPts val="1800"/>
              </a:lnSpc>
              <a:defRPr/>
            </a:pPr>
            <a:r>
              <a:rPr lang="en-US" sz="1600" b="1" dirty="0"/>
              <a:t># </a:t>
            </a:r>
            <a:r>
              <a:rPr lang="en-US" sz="1600" b="1" dirty="0" smtClean="0"/>
              <a:t>What is the uniqueness </a:t>
            </a:r>
            <a:r>
              <a:rPr lang="en-US" sz="1600" b="1" dirty="0"/>
              <a:t>of the technology and </a:t>
            </a:r>
            <a:r>
              <a:rPr lang="en-US" sz="1600" b="1" dirty="0" smtClean="0"/>
              <a:t>application?</a:t>
            </a:r>
          </a:p>
          <a:p>
            <a:pPr fontAlgn="b">
              <a:lnSpc>
                <a:spcPts val="1800"/>
              </a:lnSpc>
              <a:defRPr/>
            </a:pPr>
            <a:endParaRPr lang="en-US" sz="1600" b="1" dirty="0" smtClean="0"/>
          </a:p>
          <a:p>
            <a:r>
              <a:rPr lang="en-US" sz="1600" b="1" u="sng" dirty="0" smtClean="0"/>
              <a:t>For Employer: </a:t>
            </a:r>
            <a:r>
              <a:rPr lang="en-US" sz="1600" dirty="0"/>
              <a:t>The candidate who accepts the confirmatory offer (candidate can accept a maximum of 4 preliminary offers) will be removed from the exchange for 6 months, unless the </a:t>
            </a:r>
            <a:r>
              <a:rPr lang="en-US" sz="1600" dirty="0" err="1"/>
              <a:t>Talocity</a:t>
            </a:r>
            <a:r>
              <a:rPr lang="en-US" sz="1600" dirty="0"/>
              <a:t> team has strong reason not to do so. Thus the candidate who accepts the offer will be required to be sure before accepting the confirmatory offer. This will address Offer Drop Rate significantly.  </a:t>
            </a:r>
          </a:p>
          <a:p>
            <a:pPr marL="742950" lvl="1" indent="-285750">
              <a:buFont typeface="Wingdings" pitchFamily="2" charset="2"/>
              <a:buChar char="Ø"/>
            </a:pPr>
            <a:r>
              <a:rPr lang="en-US" sz="1600" dirty="0" err="1"/>
              <a:t>Talocity</a:t>
            </a:r>
            <a:r>
              <a:rPr lang="en-US" sz="1600" dirty="0"/>
              <a:t> will provide candidates to create to make a quick JD in 3 minutes</a:t>
            </a:r>
          </a:p>
          <a:p>
            <a:pPr marL="742950" lvl="1" indent="-285750">
              <a:buFont typeface="Wingdings" pitchFamily="2" charset="2"/>
              <a:buChar char="Ø"/>
            </a:pPr>
            <a:r>
              <a:rPr lang="en-US" sz="1600" dirty="0" err="1"/>
              <a:t>Talcocity</a:t>
            </a:r>
            <a:r>
              <a:rPr lang="en-US" sz="1600" dirty="0"/>
              <a:t> will provide employers pre-assessed candidates that qualify based on JD to CV match, CTQ (Critical to Quality) parameters match, Technical Assessment, Personality Assessment, Video References, one way 2 min video interview of candidate, 10 minute audio file of interview between </a:t>
            </a:r>
            <a:r>
              <a:rPr lang="en-US" sz="1600" dirty="0" err="1"/>
              <a:t>Talocity</a:t>
            </a:r>
            <a:r>
              <a:rPr lang="en-US" sz="1600" dirty="0"/>
              <a:t> recruiter (late it will become IVR based recruiter) and candidate English writing skills assessment, online calendar solution for interview scheduling, IVR based calendar validation</a:t>
            </a:r>
          </a:p>
          <a:p>
            <a:pPr marL="742950" lvl="1" indent="-285750">
              <a:lnSpc>
                <a:spcPts val="1800"/>
              </a:lnSpc>
              <a:buFont typeface="Wingdings" pitchFamily="2" charset="2"/>
              <a:buChar char="Ø"/>
            </a:pPr>
            <a:endParaRPr lang="en-US" sz="1600" dirty="0" smtClean="0"/>
          </a:p>
          <a:p>
            <a:pPr>
              <a:lnSpc>
                <a:spcPts val="1800"/>
              </a:lnSpc>
            </a:pPr>
            <a:r>
              <a:rPr lang="en-US" sz="1600" dirty="0" smtClean="0"/>
              <a:t> </a:t>
            </a:r>
          </a:p>
          <a:p>
            <a:r>
              <a:rPr lang="en-US" sz="1600" b="1" u="sng" dirty="0" smtClean="0"/>
              <a:t>For Candidate: </a:t>
            </a:r>
            <a:r>
              <a:rPr lang="en-US" sz="1600" dirty="0"/>
              <a:t>The candidate will get immense ease of getting hired that where ever he goes say for a coffee at a barista with a friend; the app on his mobile will prompt him the 3 best jobs suitable to his candidature and he could go for an interview post his coffee in that location. Besides this, the candidate benefits with</a:t>
            </a:r>
          </a:p>
          <a:p>
            <a:pPr marL="742950" lvl="1" indent="-285750">
              <a:buFont typeface="Wingdings" pitchFamily="2" charset="2"/>
              <a:buChar char="Ø"/>
            </a:pPr>
            <a:r>
              <a:rPr lang="en-US" sz="1600" dirty="0" err="1"/>
              <a:t>Talocity</a:t>
            </a:r>
            <a:r>
              <a:rPr lang="en-US" sz="1600" dirty="0"/>
              <a:t> will provide candidates to create a quick CV, talent profile and personality map in 3 minutes</a:t>
            </a:r>
          </a:p>
          <a:p>
            <a:pPr marL="742950" lvl="1" indent="-285750">
              <a:buFont typeface="Wingdings" pitchFamily="2" charset="2"/>
              <a:buChar char="Ø"/>
            </a:pPr>
            <a:r>
              <a:rPr lang="en-US" sz="1600" dirty="0" err="1"/>
              <a:t>Talocity</a:t>
            </a:r>
            <a:r>
              <a:rPr lang="en-US" sz="1600" dirty="0"/>
              <a:t> will create a platform for candidates to live the life of their chosen profession for a day with unique concept of share a life and wish a life</a:t>
            </a:r>
            <a:endParaRPr lang="en-IN" sz="1600" dirty="0" smtClean="0">
              <a:solidFill>
                <a:srgbClr val="000000"/>
              </a:solidFill>
            </a:endParaRPr>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338254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(3 </a:t>
            </a:r>
            <a:r>
              <a:rPr lang="en-US" sz="1400" dirty="0"/>
              <a:t>of  6)</a:t>
            </a:r>
          </a:p>
        </p:txBody>
      </p:sp>
      <p:sp>
        <p:nvSpPr>
          <p:cNvPr id="9" name="Rectangle 8"/>
          <p:cNvSpPr/>
          <p:nvPr/>
        </p:nvSpPr>
        <p:spPr>
          <a:xfrm>
            <a:off x="2125" y="836712"/>
            <a:ext cx="8534400" cy="5524589"/>
          </a:xfrm>
          <a:prstGeom prst="rect">
            <a:avLst/>
          </a:prstGeom>
        </p:spPr>
        <p:txBody>
          <a:bodyPr wrap="square">
            <a:spAutoFit/>
          </a:bodyPr>
          <a:lstStyle/>
          <a:p>
            <a:pPr fontAlgn="b">
              <a:lnSpc>
                <a:spcPts val="1800"/>
              </a:lnSpc>
              <a:defRPr/>
            </a:pPr>
            <a:r>
              <a:rPr lang="en-US" sz="1600" b="1" dirty="0"/>
              <a:t># </a:t>
            </a:r>
            <a:r>
              <a:rPr lang="en-US" sz="1600" b="1" dirty="0" smtClean="0"/>
              <a:t>Who </a:t>
            </a:r>
            <a:r>
              <a:rPr lang="en-US" sz="1600" b="1" dirty="0"/>
              <a:t>is going to buy your product/service and how much they would pay for it. Why would consumers choose this over others? </a:t>
            </a:r>
            <a:endParaRPr lang="en-US" sz="1600" b="1" dirty="0" smtClean="0"/>
          </a:p>
          <a:p>
            <a:pPr fontAlgn="b">
              <a:lnSpc>
                <a:spcPts val="1800"/>
              </a:lnSpc>
              <a:defRPr/>
            </a:pPr>
            <a:endParaRPr lang="en-US" sz="1600" b="1" dirty="0" smtClean="0"/>
          </a:p>
          <a:p>
            <a:r>
              <a:rPr lang="en-US" sz="1400" dirty="0"/>
              <a:t>Employers Value Proposition: </a:t>
            </a:r>
          </a:p>
          <a:p>
            <a:r>
              <a:rPr lang="en-US" sz="1400" dirty="0"/>
              <a:t> </a:t>
            </a:r>
          </a:p>
          <a:p>
            <a:r>
              <a:rPr lang="en-US" sz="1400" dirty="0"/>
              <a:t>Today, the candidate gives a recruitment mandate to either or all of the following: Recruitment Consultancy Company/Internal Talent </a:t>
            </a:r>
            <a:r>
              <a:rPr lang="en-US" sz="1400" dirty="0" err="1"/>
              <a:t>Acquisation</a:t>
            </a:r>
            <a:r>
              <a:rPr lang="en-US" sz="1400" dirty="0"/>
              <a:t> Team/Recruitment Process Outsourcing Partner. Besides the above, the candidates’ source mix may also come from internal employee referrals/internal job postings/newspaper advertisements/job sites/social networking sites etc. However, every employer wants to hire talent as of yesterday. Also, the employer is not comfortable giving exclusive job mandates to either of the partners and hence opens the positions to everyone. Although, the basic principle suggest that with so many sources searching to hire the required number and kind of candidates; the positions would start getting filled very fast. But this does not happen. The average TAT (Turn-</a:t>
            </a:r>
            <a:r>
              <a:rPr lang="en-US" sz="1400" dirty="0" err="1"/>
              <a:t>Arounf</a:t>
            </a:r>
            <a:r>
              <a:rPr lang="en-US" sz="1400" dirty="0"/>
              <a:t>-Time) from job requisition to offer is a minimum of 45 days or more across positions and jobs. </a:t>
            </a:r>
            <a:r>
              <a:rPr lang="en-US" sz="1400" dirty="0" err="1"/>
              <a:t>Talocity</a:t>
            </a:r>
            <a:r>
              <a:rPr lang="en-US" sz="1400" dirty="0"/>
              <a:t> will keep these candidates pre-assessed and ready along with full back-ground verification (BGV) through offline modes like city wise </a:t>
            </a:r>
            <a:r>
              <a:rPr lang="en-US" sz="1400" dirty="0" err="1"/>
              <a:t>hackathons</a:t>
            </a:r>
            <a:r>
              <a:rPr lang="en-US" sz="1400" dirty="0"/>
              <a:t> and </a:t>
            </a:r>
            <a:r>
              <a:rPr lang="en-US" sz="1400" dirty="0" err="1"/>
              <a:t>saleathons</a:t>
            </a:r>
            <a:r>
              <a:rPr lang="en-US" sz="1400" dirty="0"/>
              <a:t>, online recruitment fairs; and later will follow up with online app downloads. </a:t>
            </a:r>
          </a:p>
          <a:p>
            <a:r>
              <a:rPr lang="en-US" sz="1400" dirty="0"/>
              <a:t> </a:t>
            </a:r>
          </a:p>
          <a:p>
            <a:r>
              <a:rPr lang="en-US" sz="1400" dirty="0" err="1"/>
              <a:t>Talocity</a:t>
            </a:r>
            <a:r>
              <a:rPr lang="en-US" sz="1400" dirty="0"/>
              <a:t> will offer employers a stack of 20 pre-assessed candidates (as stated above) and our inputs derived from our market research with over 20 HR Heads/ Talent Acquisition Heads; suggests that they would hire a minimum of 4 candidates </a:t>
            </a:r>
            <a:r>
              <a:rPr lang="en-US" sz="1400" dirty="0" smtClean="0"/>
              <a:t>getting hired post </a:t>
            </a:r>
            <a:r>
              <a:rPr lang="en-US" sz="1400" dirty="0"/>
              <a:t>such detailed pre-screening is conducted. </a:t>
            </a:r>
            <a:r>
              <a:rPr lang="en-US" sz="1400" dirty="0" smtClean="0"/>
              <a:t>Imagine that the salary of each of the 4 candidates is </a:t>
            </a:r>
            <a:r>
              <a:rPr lang="en-US" sz="1400" dirty="0" err="1" smtClean="0"/>
              <a:t>Rs</a:t>
            </a:r>
            <a:r>
              <a:rPr lang="en-US" sz="1400" dirty="0" smtClean="0"/>
              <a:t> 30,000/- per month; hence @ 8.33% (recruitment fee) the client </a:t>
            </a:r>
            <a:r>
              <a:rPr lang="en-US" sz="1400" dirty="0" err="1" smtClean="0"/>
              <a:t>woulld</a:t>
            </a:r>
            <a:r>
              <a:rPr lang="en-US" sz="1400" dirty="0" smtClean="0"/>
              <a:t> have paid </a:t>
            </a:r>
            <a:r>
              <a:rPr lang="en-US" sz="1400" dirty="0" err="1" smtClean="0"/>
              <a:t>Rs</a:t>
            </a:r>
            <a:r>
              <a:rPr lang="en-US" sz="1400" dirty="0" smtClean="0"/>
              <a:t> 1,20,000/-. </a:t>
            </a:r>
            <a:r>
              <a:rPr lang="en-US" sz="1400" dirty="0" smtClean="0"/>
              <a:t>With </a:t>
            </a:r>
            <a:r>
              <a:rPr lang="en-US" sz="1400" dirty="0" err="1" smtClean="0"/>
              <a:t>Talocity</a:t>
            </a:r>
            <a:r>
              <a:rPr lang="en-US" sz="1400" dirty="0" smtClean="0"/>
              <a:t> t</a:t>
            </a:r>
            <a:r>
              <a:rPr lang="en-US" sz="1400" dirty="0" smtClean="0"/>
              <a:t>he price  for the 20 portfolios will be </a:t>
            </a:r>
            <a:r>
              <a:rPr lang="en-US" sz="1400" dirty="0" err="1" smtClean="0"/>
              <a:t>Rs</a:t>
            </a:r>
            <a:r>
              <a:rPr lang="en-US" sz="1400" dirty="0" smtClean="0"/>
              <a:t> 1,00,000/- irrespective of the number of candidates that the clie</a:t>
            </a:r>
            <a:r>
              <a:rPr lang="en-US" sz="1400" dirty="0" smtClean="0"/>
              <a:t>nt recruits. Hence, in case the client recruits 6 candidates; the cost in a traditional recruitment consulting setup would be Rs1,80,000/-; but with </a:t>
            </a:r>
            <a:r>
              <a:rPr lang="en-US" sz="1400" dirty="0" err="1" smtClean="0"/>
              <a:t>Talocity</a:t>
            </a:r>
            <a:r>
              <a:rPr lang="en-US" sz="1400" dirty="0" smtClean="0"/>
              <a:t> the cost is stagnant at Rs1,00,000/-. </a:t>
            </a:r>
            <a:endParaRPr lang="en-US" sz="1400" b="1" dirty="0" smtClean="0"/>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223916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(4 </a:t>
            </a:r>
            <a:r>
              <a:rPr lang="en-US" sz="1400" dirty="0"/>
              <a:t>of  6)</a:t>
            </a:r>
          </a:p>
        </p:txBody>
      </p:sp>
      <p:sp>
        <p:nvSpPr>
          <p:cNvPr id="9" name="Rectangle 8"/>
          <p:cNvSpPr/>
          <p:nvPr/>
        </p:nvSpPr>
        <p:spPr>
          <a:xfrm>
            <a:off x="2124" y="836712"/>
            <a:ext cx="9141876" cy="5863144"/>
          </a:xfrm>
          <a:prstGeom prst="rect">
            <a:avLst/>
          </a:prstGeom>
        </p:spPr>
        <p:txBody>
          <a:bodyPr wrap="square">
            <a:spAutoFit/>
          </a:bodyPr>
          <a:lstStyle/>
          <a:p>
            <a:pPr fontAlgn="b">
              <a:lnSpc>
                <a:spcPts val="1800"/>
              </a:lnSpc>
              <a:defRPr/>
            </a:pPr>
            <a:r>
              <a:rPr lang="en-US" sz="1600" b="1" dirty="0"/>
              <a:t># How are you going to market and sell your products/services (Go to Market Model). #</a:t>
            </a:r>
            <a:r>
              <a:rPr lang="en-US" sz="1600" b="1" dirty="0" smtClean="0"/>
              <a:t>What </a:t>
            </a:r>
            <a:r>
              <a:rPr lang="en-US" sz="1600" b="1" dirty="0"/>
              <a:t>partnerships are critical to your </a:t>
            </a:r>
            <a:r>
              <a:rPr lang="en-US" sz="1600" b="1" dirty="0" smtClean="0"/>
              <a:t>business</a:t>
            </a:r>
            <a:r>
              <a:rPr lang="en-US" sz="1600" b="1" dirty="0"/>
              <a:t>?</a:t>
            </a:r>
          </a:p>
          <a:p>
            <a:pPr fontAlgn="b">
              <a:lnSpc>
                <a:spcPts val="1800"/>
              </a:lnSpc>
              <a:defRPr/>
            </a:pPr>
            <a:endParaRPr lang="en-US" sz="1600" b="1" dirty="0"/>
          </a:p>
          <a:p>
            <a:r>
              <a:rPr lang="en-US" sz="1500" b="1" dirty="0" smtClean="0"/>
              <a:t>Partners</a:t>
            </a:r>
            <a:r>
              <a:rPr lang="en-US" sz="1500" b="1" dirty="0"/>
              <a:t>: </a:t>
            </a:r>
            <a:r>
              <a:rPr lang="en-US" sz="1500" dirty="0"/>
              <a:t>We will partner with various companies doing all the steps in the value chain so that the stock exchange focuses in integrating all the steps in a time efficient manner;  including</a:t>
            </a:r>
          </a:p>
          <a:p>
            <a:pPr marL="742950" lvl="1" indent="-285750">
              <a:buFont typeface="Wingdings" pitchFamily="2" charset="2"/>
              <a:buChar char="Ø"/>
            </a:pPr>
            <a:r>
              <a:rPr lang="en-US" sz="1500" dirty="0"/>
              <a:t>JD to CV match (</a:t>
            </a:r>
            <a:r>
              <a:rPr lang="en-US" sz="1500" dirty="0" err="1"/>
              <a:t>Jscore</a:t>
            </a:r>
            <a:r>
              <a:rPr lang="en-US" sz="1500" dirty="0"/>
              <a:t>, </a:t>
            </a:r>
            <a:r>
              <a:rPr lang="en-US" sz="1500" dirty="0" err="1"/>
              <a:t>jobsscan</a:t>
            </a:r>
            <a:r>
              <a:rPr lang="en-US" sz="1500" dirty="0"/>
              <a:t>, </a:t>
            </a:r>
            <a:r>
              <a:rPr lang="en-US" sz="1500" dirty="0" err="1"/>
              <a:t>Zlemma</a:t>
            </a:r>
            <a:r>
              <a:rPr lang="en-US" sz="1500" dirty="0"/>
              <a:t>) (In touch with J-Score)</a:t>
            </a:r>
          </a:p>
          <a:p>
            <a:pPr marL="742950" lvl="1" indent="-285750">
              <a:buFont typeface="Wingdings" pitchFamily="2" charset="2"/>
              <a:buChar char="Ø"/>
            </a:pPr>
            <a:r>
              <a:rPr lang="en-US" sz="1500" dirty="0"/>
              <a:t>Assessment companies (</a:t>
            </a:r>
            <a:r>
              <a:rPr lang="en-IN" sz="1500" dirty="0" err="1"/>
              <a:t>MeritTrac</a:t>
            </a:r>
            <a:r>
              <a:rPr lang="en-IN" sz="1500" dirty="0"/>
              <a:t>, </a:t>
            </a:r>
            <a:r>
              <a:rPr lang="en-IN" sz="1500" dirty="0" err="1"/>
              <a:t>Mettl</a:t>
            </a:r>
            <a:r>
              <a:rPr lang="en-IN" sz="1500" dirty="0"/>
              <a:t>, Aspiring Minds, E-litmus)</a:t>
            </a:r>
            <a:endParaRPr lang="en-US" sz="1500" dirty="0"/>
          </a:p>
          <a:p>
            <a:pPr marL="742950" lvl="1" indent="-285750">
              <a:buFont typeface="Wingdings" pitchFamily="2" charset="2"/>
              <a:buChar char="Ø"/>
            </a:pPr>
            <a:r>
              <a:rPr lang="en-US" sz="1500" dirty="0"/>
              <a:t>Video interviewing </a:t>
            </a:r>
            <a:r>
              <a:rPr lang="en-US" sz="1500" dirty="0" err="1"/>
              <a:t>cos</a:t>
            </a:r>
            <a:r>
              <a:rPr lang="en-US" sz="1500" dirty="0"/>
              <a:t> (Video-Recruit, </a:t>
            </a:r>
            <a:r>
              <a:rPr lang="en-US" sz="1500" dirty="0" err="1"/>
              <a:t>Openclove</a:t>
            </a:r>
            <a:r>
              <a:rPr lang="en-US" sz="1500" dirty="0"/>
              <a:t>) (In touch with Video-Recruit and </a:t>
            </a:r>
            <a:r>
              <a:rPr lang="en-US" sz="1500" dirty="0" err="1"/>
              <a:t>Openclove</a:t>
            </a:r>
            <a:r>
              <a:rPr lang="en-US" sz="1500" dirty="0"/>
              <a:t>)</a:t>
            </a:r>
          </a:p>
          <a:p>
            <a:pPr marL="742950" lvl="1" indent="-285750">
              <a:buFont typeface="Wingdings" pitchFamily="2" charset="2"/>
              <a:buChar char="Ø"/>
            </a:pPr>
            <a:r>
              <a:rPr lang="en-US" sz="1500" dirty="0"/>
              <a:t>Calendar product </a:t>
            </a:r>
            <a:r>
              <a:rPr lang="en-US" sz="1500" dirty="0" err="1"/>
              <a:t>cos</a:t>
            </a:r>
            <a:r>
              <a:rPr lang="en-US" sz="1500" dirty="0"/>
              <a:t> (</a:t>
            </a:r>
            <a:r>
              <a:rPr lang="en-IN" sz="1500" b="1" dirty="0"/>
              <a:t>C</a:t>
            </a:r>
            <a:r>
              <a:rPr lang="en-IN" sz="1500" dirty="0"/>
              <a:t>alendly.com, </a:t>
            </a:r>
            <a:r>
              <a:rPr lang="en-IN" sz="1500" dirty="0" err="1"/>
              <a:t>vCita</a:t>
            </a:r>
            <a:r>
              <a:rPr lang="en-IN" sz="1500" dirty="0"/>
              <a:t>, doodle.com, </a:t>
            </a:r>
            <a:r>
              <a:rPr lang="en-IN" sz="1500" dirty="0" err="1"/>
              <a:t>Zimbra</a:t>
            </a:r>
            <a:r>
              <a:rPr lang="en-IN" sz="1500" dirty="0"/>
              <a:t>, </a:t>
            </a:r>
            <a:r>
              <a:rPr lang="en-IN" sz="1500" dirty="0" err="1"/>
              <a:t>Interviewerassistant</a:t>
            </a:r>
            <a:r>
              <a:rPr lang="en-IN" sz="1500" dirty="0"/>
              <a:t>, </a:t>
            </a:r>
            <a:r>
              <a:rPr lang="en-IN" sz="1500" dirty="0" err="1"/>
              <a:t>Setmore</a:t>
            </a:r>
            <a:r>
              <a:rPr lang="en-IN" sz="1500" dirty="0"/>
              <a:t>)</a:t>
            </a:r>
            <a:endParaRPr lang="en-US" sz="1500" dirty="0"/>
          </a:p>
          <a:p>
            <a:pPr marL="742950" lvl="1" indent="-285750">
              <a:buFont typeface="Wingdings" pitchFamily="2" charset="2"/>
              <a:buChar char="Ø"/>
            </a:pPr>
            <a:r>
              <a:rPr lang="en-IN" sz="1500" dirty="0"/>
              <a:t>BGV </a:t>
            </a:r>
            <a:r>
              <a:rPr lang="en-IN" sz="1500" dirty="0" err="1"/>
              <a:t>cos</a:t>
            </a:r>
            <a:r>
              <a:rPr lang="en-IN" sz="1500" dirty="0"/>
              <a:t> (</a:t>
            </a:r>
            <a:r>
              <a:rPr lang="en-IN" sz="1500" dirty="0" err="1"/>
              <a:t>Authbridge</a:t>
            </a:r>
            <a:r>
              <a:rPr lang="en-IN" sz="1500" dirty="0"/>
              <a:t>, </a:t>
            </a:r>
            <a:r>
              <a:rPr lang="en-IN" sz="1500" dirty="0" err="1"/>
              <a:t>FirstAdvantage</a:t>
            </a:r>
            <a:r>
              <a:rPr lang="en-IN" sz="1500" dirty="0"/>
              <a:t>)</a:t>
            </a:r>
            <a:endParaRPr lang="en-US" sz="1500" dirty="0"/>
          </a:p>
          <a:p>
            <a:r>
              <a:rPr lang="en-US" sz="1500" dirty="0"/>
              <a:t> </a:t>
            </a:r>
          </a:p>
          <a:p>
            <a:r>
              <a:rPr lang="en-US" sz="1500" b="1" dirty="0"/>
              <a:t>Marketing:</a:t>
            </a:r>
            <a:r>
              <a:rPr lang="en-US" sz="1500" dirty="0"/>
              <a:t> </a:t>
            </a:r>
          </a:p>
          <a:p>
            <a:pPr marL="285750" lvl="0" indent="-285750">
              <a:buFont typeface="Wingdings" pitchFamily="2" charset="2"/>
              <a:buChar char="Ø"/>
            </a:pPr>
            <a:r>
              <a:rPr lang="en-US" sz="1500" dirty="0" err="1"/>
              <a:t>Hackathons</a:t>
            </a:r>
            <a:r>
              <a:rPr lang="en-US" sz="1500" dirty="0"/>
              <a:t> and </a:t>
            </a:r>
            <a:r>
              <a:rPr lang="en-US" sz="1500" dirty="0" err="1"/>
              <a:t>Salethons</a:t>
            </a:r>
            <a:r>
              <a:rPr lang="en-US" sz="1500" dirty="0"/>
              <a:t> to showcase/market the top 3 technology/sales professionals in a city using various media sources</a:t>
            </a:r>
          </a:p>
          <a:p>
            <a:pPr marL="285750" lvl="0" indent="-285750">
              <a:buFont typeface="Wingdings" pitchFamily="2" charset="2"/>
              <a:buChar char="Ø"/>
            </a:pPr>
            <a:r>
              <a:rPr lang="en-US" sz="1500" dirty="0"/>
              <a:t>Mobile app downloads for candidates through various candidate outreach programs including client online recruitment events every 45 days, half day-grooming sessions for candidates through various finishing schools</a:t>
            </a:r>
          </a:p>
          <a:p>
            <a:pPr marL="285750" lvl="0" indent="-285750">
              <a:buFont typeface="Wingdings" pitchFamily="2" charset="2"/>
              <a:buChar char="Ø"/>
            </a:pPr>
            <a:r>
              <a:rPr lang="en-US" sz="1500" dirty="0"/>
              <a:t>Every person is unhappy in life and is looking to be happy. No-one is happy doing what they are currently doing. We would create a sourcing site that would allow people to share/talk about various professions-</a:t>
            </a:r>
            <a:r>
              <a:rPr lang="en-US" sz="1500" dirty="0" err="1"/>
              <a:t>whats</a:t>
            </a:r>
            <a:r>
              <a:rPr lang="en-US" sz="1500" dirty="0"/>
              <a:t> good about those professions, </a:t>
            </a:r>
            <a:r>
              <a:rPr lang="en-US" sz="1500" dirty="0" err="1"/>
              <a:t>whats</a:t>
            </a:r>
            <a:r>
              <a:rPr lang="en-US" sz="1500" dirty="0"/>
              <a:t> not so good and this all may even result in people allowing to wish a profession and serve a profession for 1 day. This will be like a sales executive wanting to become a CEO and lives the life of a CEO for a day and a CEO may want to work as a technology developer to build his learning grounds up. This sourcing site will have a Venting Machine also where people can vent their challenges in their jobs and through crawler technology we will build their candidate portfolios. </a:t>
            </a:r>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171692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(5 of  </a:t>
            </a:r>
            <a:r>
              <a:rPr lang="en-US" sz="1400" dirty="0"/>
              <a:t>6)</a:t>
            </a:r>
          </a:p>
        </p:txBody>
      </p:sp>
      <p:sp>
        <p:nvSpPr>
          <p:cNvPr id="9" name="Rectangle 8"/>
          <p:cNvSpPr/>
          <p:nvPr/>
        </p:nvSpPr>
        <p:spPr>
          <a:xfrm>
            <a:off x="2124" y="836712"/>
            <a:ext cx="9141876" cy="4724370"/>
          </a:xfrm>
          <a:prstGeom prst="rect">
            <a:avLst/>
          </a:prstGeom>
        </p:spPr>
        <p:txBody>
          <a:bodyPr wrap="square">
            <a:spAutoFit/>
          </a:bodyPr>
          <a:lstStyle/>
          <a:p>
            <a:pPr fontAlgn="b">
              <a:lnSpc>
                <a:spcPts val="1800"/>
              </a:lnSpc>
              <a:defRPr/>
            </a:pPr>
            <a:r>
              <a:rPr lang="en-US" sz="1600" b="1" dirty="0"/>
              <a:t># What are the market risks, financial risks, business model risks, execution risks, etc. that may hamper your plans? </a:t>
            </a:r>
          </a:p>
          <a:p>
            <a:pPr fontAlgn="b">
              <a:lnSpc>
                <a:spcPts val="1800"/>
              </a:lnSpc>
              <a:defRPr/>
            </a:pPr>
            <a:endParaRPr lang="en-US" sz="1600" b="1" dirty="0"/>
          </a:p>
          <a:p>
            <a:r>
              <a:rPr lang="en-US" sz="1600" b="1" dirty="0"/>
              <a:t>Market Risks:</a:t>
            </a:r>
          </a:p>
          <a:p>
            <a:pPr marL="742950" lvl="1" indent="-285750">
              <a:buFont typeface="Wingdings" pitchFamily="2" charset="2"/>
              <a:buChar char="Ø"/>
            </a:pPr>
            <a:r>
              <a:rPr lang="en-US" sz="1600" dirty="0"/>
              <a:t>Candidate acceptability to concept of Talent Stock Exchange</a:t>
            </a:r>
          </a:p>
          <a:p>
            <a:pPr marL="742950" lvl="1" indent="-285750">
              <a:buFont typeface="Wingdings" pitchFamily="2" charset="2"/>
              <a:buChar char="Ø"/>
            </a:pPr>
            <a:r>
              <a:rPr lang="en-US" sz="1600" dirty="0"/>
              <a:t>Candidate and Employer adoption to Talent stock Exchange</a:t>
            </a:r>
          </a:p>
          <a:p>
            <a:r>
              <a:rPr lang="en-US" sz="1600" dirty="0"/>
              <a:t> </a:t>
            </a:r>
          </a:p>
          <a:p>
            <a:r>
              <a:rPr lang="en-US" sz="1600" b="1" dirty="0"/>
              <a:t>Financial Risks: </a:t>
            </a:r>
          </a:p>
          <a:p>
            <a:pPr marL="742950" lvl="1" indent="-285750">
              <a:buFont typeface="Wingdings" pitchFamily="2" charset="2"/>
              <a:buChar char="Ø"/>
            </a:pPr>
            <a:r>
              <a:rPr lang="en-US" sz="1600" dirty="0"/>
              <a:t>Cost associated with collating candidate database and building candidate portfolio</a:t>
            </a:r>
          </a:p>
          <a:p>
            <a:pPr marL="742950" lvl="1" indent="-285750">
              <a:buFont typeface="Wingdings" pitchFamily="2" charset="2"/>
              <a:buChar char="Ø"/>
            </a:pPr>
            <a:r>
              <a:rPr lang="en-US" sz="1600" dirty="0"/>
              <a:t>Increasing costs as a result of processing work in large batches</a:t>
            </a:r>
          </a:p>
          <a:p>
            <a:r>
              <a:rPr lang="en-US" sz="1600" dirty="0"/>
              <a:t> </a:t>
            </a:r>
          </a:p>
          <a:p>
            <a:r>
              <a:rPr lang="en-US" sz="1600" b="1" dirty="0"/>
              <a:t>Business Model Risks: </a:t>
            </a:r>
          </a:p>
          <a:p>
            <a:pPr marL="742950" lvl="1" indent="-285750">
              <a:buFont typeface="Wingdings" pitchFamily="2" charset="2"/>
              <a:buChar char="Ø"/>
            </a:pPr>
            <a:r>
              <a:rPr lang="en-US" sz="1600" dirty="0"/>
              <a:t>Risk associated with products having too many features</a:t>
            </a:r>
          </a:p>
          <a:p>
            <a:pPr marL="742950" lvl="1" indent="-285750">
              <a:buFont typeface="Wingdings" pitchFamily="2" charset="2"/>
              <a:buChar char="Ø"/>
            </a:pPr>
            <a:r>
              <a:rPr lang="en-US" sz="1600" dirty="0"/>
              <a:t>Near real-time pre-assessment to ensure 4 selects/starts from a stack of 20 candidates</a:t>
            </a:r>
          </a:p>
          <a:p>
            <a:pPr marL="742950" lvl="1" indent="-285750">
              <a:buFont typeface="Wingdings" pitchFamily="2" charset="2"/>
              <a:buChar char="Ø"/>
            </a:pPr>
            <a:r>
              <a:rPr lang="en-US" sz="1600" dirty="0"/>
              <a:t>Customization requests from employers </a:t>
            </a:r>
          </a:p>
          <a:p>
            <a:r>
              <a:rPr lang="en-US" sz="1600" dirty="0"/>
              <a:t> </a:t>
            </a:r>
          </a:p>
          <a:p>
            <a:r>
              <a:rPr lang="en-US" sz="1600" b="1" dirty="0"/>
              <a:t>Execution Risks: </a:t>
            </a:r>
          </a:p>
          <a:p>
            <a:pPr marL="742950" lvl="1" indent="-285750">
              <a:buFont typeface="Wingdings" pitchFamily="2" charset="2"/>
              <a:buChar char="Ø"/>
            </a:pPr>
            <a:r>
              <a:rPr lang="en-US" sz="1600" dirty="0"/>
              <a:t>Having enough traffic of suitable jobs for the given traffic of candidates at any given point in time</a:t>
            </a:r>
            <a:endParaRPr lang="en-US" sz="1600" b="1" dirty="0"/>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312836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About </a:t>
            </a:r>
            <a:r>
              <a:rPr lang="en-US" dirty="0" err="1" smtClean="0"/>
              <a:t>Talocity</a:t>
            </a:r>
            <a:endParaRPr lang="en-US" dirty="0"/>
          </a:p>
        </p:txBody>
      </p:sp>
      <p:sp>
        <p:nvSpPr>
          <p:cNvPr id="33"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3" name="Rectangle 2"/>
          <p:cNvSpPr/>
          <p:nvPr/>
        </p:nvSpPr>
        <p:spPr>
          <a:xfrm>
            <a:off x="107504" y="980728"/>
            <a:ext cx="8856984" cy="5509200"/>
          </a:xfrm>
          <a:prstGeom prst="rect">
            <a:avLst/>
          </a:prstGeom>
        </p:spPr>
        <p:txBody>
          <a:bodyPr wrap="square">
            <a:spAutoFit/>
          </a:bodyPr>
          <a:lstStyle/>
          <a:p>
            <a:pPr algn="just"/>
            <a:r>
              <a:rPr lang="en-US" sz="1600" b="1" dirty="0" smtClean="0"/>
              <a:t>Background:</a:t>
            </a:r>
            <a:r>
              <a:rPr lang="en-US" sz="1600" dirty="0" smtClean="0"/>
              <a:t> Just </a:t>
            </a:r>
            <a:r>
              <a:rPr lang="en-US" sz="1600" dirty="0"/>
              <a:t>as you would go and buy stocks in a stock exchange, similarly the talent stock exchange allows talent to find the right job post his/her detailed pre-screening schedule (including technical assessment, personality assessment, video interview, HR round, </a:t>
            </a:r>
            <a:r>
              <a:rPr lang="en-US" sz="1600" dirty="0" err="1"/>
              <a:t>etc</a:t>
            </a:r>
            <a:r>
              <a:rPr lang="en-US" sz="1600" dirty="0"/>
              <a:t>) and employer to find the right quality talent, background verified, yes literally at the click of a button. In short, while quality of talent is a given, talent is searching for EASE of hiring, the employer is searching for SPEED of hiring and both are searching for CERTAINITY; all translating into a BETTER LIFE. (EASE + SPEED + CERTAINITY = BETTER LIFE</a:t>
            </a:r>
            <a:r>
              <a:rPr lang="en-US" sz="1600" dirty="0" smtClean="0"/>
              <a:t>). </a:t>
            </a:r>
          </a:p>
          <a:p>
            <a:pPr algn="just"/>
            <a:endParaRPr lang="en-US" sz="1600" dirty="0"/>
          </a:p>
          <a:p>
            <a:pPr algn="just"/>
            <a:r>
              <a:rPr lang="en-US" sz="1600" b="1" dirty="0" smtClean="0"/>
              <a:t>Concept:</a:t>
            </a:r>
            <a:r>
              <a:rPr lang="en-US" sz="1600" dirty="0" smtClean="0"/>
              <a:t> In </a:t>
            </a:r>
            <a:r>
              <a:rPr lang="en-US" sz="1600" dirty="0"/>
              <a:t>the HR services space, there are various companies offering souring of CVs, JD to CV match technology, assessments, video CVs, video/audio interviewing solutions, </a:t>
            </a:r>
            <a:r>
              <a:rPr lang="en-US" sz="1600" dirty="0" err="1"/>
              <a:t>etc</a:t>
            </a:r>
            <a:r>
              <a:rPr lang="en-US" sz="1600" dirty="0"/>
              <a:t>, but there is no single player that offers all the services to its clients integrated through a technology platform. This results in organizations either engaging various vendors for various services or having a few vendors that may tie-up internally with the other players for different services as required by their clients and charge a margin over it, thereby resulting in the client organization paying more without any assurance on quality and therefore increasing their cost per hire. Even Recruitment Process Outsourcing (RPO) companies, at best, deliver on robust processes that run on SLAs. However, the market unmet need requires </a:t>
            </a:r>
            <a:r>
              <a:rPr lang="en-US" sz="1600" b="1" dirty="0"/>
              <a:t>i</a:t>
            </a:r>
            <a:r>
              <a:rPr lang="en-US" sz="1600" b="1" dirty="0" smtClean="0"/>
              <a:t>ntelligence </a:t>
            </a:r>
            <a:r>
              <a:rPr lang="en-US" sz="1600" b="1" dirty="0"/>
              <a:t>derived assessed candidates</a:t>
            </a:r>
            <a:r>
              <a:rPr lang="en-US" sz="1600" dirty="0"/>
              <a:t> that enable the concept of </a:t>
            </a:r>
            <a:r>
              <a:rPr lang="en-US" sz="1600" i="1" dirty="0"/>
              <a:t>view and hire</a:t>
            </a:r>
            <a:r>
              <a:rPr lang="en-US" sz="1600" dirty="0"/>
              <a:t> rather than </a:t>
            </a:r>
            <a:r>
              <a:rPr lang="en-US" sz="1600" i="1" dirty="0"/>
              <a:t>interview and </a:t>
            </a:r>
            <a:r>
              <a:rPr lang="en-US" sz="1600" i="1" dirty="0" smtClean="0"/>
              <a:t>hire. </a:t>
            </a:r>
            <a:r>
              <a:rPr lang="en-US" sz="1600" dirty="0"/>
              <a:t>A talent stock exchange provides an intelligent solution for candidates and HR to enable them to reach out to each other with Ease. We intend to provide a one stop shop for all the recruitment needs of the companies to help them reduce their recruitment costs and get the talent on time and on quality. </a:t>
            </a:r>
          </a:p>
        </p:txBody>
      </p:sp>
    </p:spTree>
    <p:extLst>
      <p:ext uri="{BB962C8B-B14F-4D97-AF65-F5344CB8AC3E}">
        <p14:creationId xmlns:p14="http://schemas.microsoft.com/office/powerpoint/2010/main" val="978712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8694738" cy="838200"/>
          </a:xfrm>
        </p:spPr>
        <p:txBody>
          <a:bodyPr/>
          <a:lstStyle/>
          <a:p>
            <a:r>
              <a:rPr lang="en-US" sz="1400" dirty="0" smtClean="0"/>
              <a:t>Key Questions (6 of  </a:t>
            </a:r>
            <a:r>
              <a:rPr lang="en-US" sz="1400" dirty="0"/>
              <a:t>6)</a:t>
            </a:r>
          </a:p>
        </p:txBody>
      </p:sp>
      <p:sp>
        <p:nvSpPr>
          <p:cNvPr id="9" name="Rectangle 8"/>
          <p:cNvSpPr/>
          <p:nvPr/>
        </p:nvSpPr>
        <p:spPr>
          <a:xfrm>
            <a:off x="2124" y="836712"/>
            <a:ext cx="9141876" cy="2031325"/>
          </a:xfrm>
          <a:prstGeom prst="rect">
            <a:avLst/>
          </a:prstGeom>
        </p:spPr>
        <p:txBody>
          <a:bodyPr wrap="square">
            <a:spAutoFit/>
          </a:bodyPr>
          <a:lstStyle/>
          <a:p>
            <a:pPr fontAlgn="b">
              <a:lnSpc>
                <a:spcPts val="1800"/>
              </a:lnSpc>
              <a:defRPr/>
            </a:pPr>
            <a:r>
              <a:rPr lang="en-US" sz="1600" b="1" dirty="0"/>
              <a:t># Describe how much money you want to raise and what you intend doing with these </a:t>
            </a:r>
            <a:r>
              <a:rPr lang="en-US" sz="1600" b="1" dirty="0" smtClean="0"/>
              <a:t>funds?</a:t>
            </a:r>
          </a:p>
          <a:p>
            <a:pPr fontAlgn="b">
              <a:lnSpc>
                <a:spcPts val="1800"/>
              </a:lnSpc>
              <a:defRPr/>
            </a:pPr>
            <a:endParaRPr lang="en-US" sz="1600" b="1" dirty="0"/>
          </a:p>
          <a:p>
            <a:r>
              <a:rPr lang="en-US" sz="1600" b="1" dirty="0"/>
              <a:t>Fund required: INR 2 </a:t>
            </a:r>
            <a:r>
              <a:rPr lang="en-US" sz="1600" b="1" dirty="0" err="1"/>
              <a:t>Crores</a:t>
            </a:r>
            <a:endParaRPr lang="en-US" sz="1600" dirty="0"/>
          </a:p>
          <a:p>
            <a:pPr marL="285750" lvl="0" indent="-285750">
              <a:buFont typeface="Wingdings" pitchFamily="2" charset="2"/>
              <a:buChar char="Ø"/>
            </a:pPr>
            <a:r>
              <a:rPr lang="en-US" sz="1600" dirty="0"/>
              <a:t>Product Development: INR 95 </a:t>
            </a:r>
            <a:r>
              <a:rPr lang="en-US" sz="1600" dirty="0" err="1"/>
              <a:t>Lacs</a:t>
            </a:r>
            <a:endParaRPr lang="en-US" sz="1600" dirty="0"/>
          </a:p>
          <a:p>
            <a:pPr marL="285750" lvl="0" indent="-285750">
              <a:buFont typeface="Wingdings" pitchFamily="2" charset="2"/>
              <a:buChar char="Ø"/>
            </a:pPr>
            <a:r>
              <a:rPr lang="en-US" sz="1600" dirty="0"/>
              <a:t>Product UX/UI: INR 20 </a:t>
            </a:r>
            <a:r>
              <a:rPr lang="en-US" sz="1600" dirty="0" err="1"/>
              <a:t>lacs</a:t>
            </a:r>
            <a:r>
              <a:rPr lang="en-US" sz="1600" dirty="0"/>
              <a:t> </a:t>
            </a:r>
          </a:p>
          <a:p>
            <a:pPr marL="285750" lvl="0" indent="-285750">
              <a:buFont typeface="Wingdings" pitchFamily="2" charset="2"/>
              <a:buChar char="Ø"/>
            </a:pPr>
            <a:r>
              <a:rPr lang="en-US" sz="1600" dirty="0"/>
              <a:t>Team to run 125 </a:t>
            </a:r>
            <a:r>
              <a:rPr lang="en-US" sz="1600" dirty="0" err="1" smtClean="0"/>
              <a:t>hackathons</a:t>
            </a:r>
            <a:r>
              <a:rPr lang="en-US" sz="1600" dirty="0" smtClean="0"/>
              <a:t> / </a:t>
            </a:r>
            <a:r>
              <a:rPr lang="en-US" sz="1600" dirty="0" err="1" smtClean="0"/>
              <a:t>saleathons</a:t>
            </a:r>
            <a:r>
              <a:rPr lang="en-US" sz="1600" dirty="0" smtClean="0"/>
              <a:t> </a:t>
            </a:r>
            <a:r>
              <a:rPr lang="en-US" sz="1600" dirty="0"/>
              <a:t>to activate 75,000 candidates and provide 1000 jobs: INR 40 </a:t>
            </a:r>
            <a:r>
              <a:rPr lang="en-US" sz="1600" dirty="0" err="1"/>
              <a:t>Lacs</a:t>
            </a:r>
            <a:endParaRPr lang="en-US" sz="1600" dirty="0"/>
          </a:p>
          <a:p>
            <a:pPr marL="285750" indent="-285750">
              <a:buFont typeface="Wingdings" pitchFamily="2" charset="2"/>
              <a:buChar char="Ø"/>
            </a:pPr>
            <a:r>
              <a:rPr lang="en-US" sz="1600" dirty="0"/>
              <a:t>Sales team to get job contracts: INR 30 </a:t>
            </a:r>
            <a:r>
              <a:rPr lang="en-US" sz="1600" dirty="0" err="1" smtClean="0"/>
              <a:t>Lacs</a:t>
            </a:r>
            <a:endParaRPr lang="en-US" sz="1600" dirty="0" smtClean="0"/>
          </a:p>
        </p:txBody>
      </p:sp>
      <p:sp>
        <p:nvSpPr>
          <p:cNvPr id="4"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7</a:t>
            </a:r>
            <a:endParaRPr lang="en-US" sz="1000" b="1" dirty="0">
              <a:solidFill>
                <a:schemeClr val="bg1"/>
              </a:solidFill>
            </a:endParaRPr>
          </a:p>
        </p:txBody>
      </p:sp>
    </p:spTree>
    <p:extLst>
      <p:ext uri="{BB962C8B-B14F-4D97-AF65-F5344CB8AC3E}">
        <p14:creationId xmlns:p14="http://schemas.microsoft.com/office/powerpoint/2010/main" val="27159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FINANCIAL SUMMARY</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6" name="Table 15"/>
          <p:cNvGraphicFramePr>
            <a:graphicFrameLocks noGrp="1"/>
          </p:cNvGraphicFramePr>
          <p:nvPr>
            <p:extLst>
              <p:ext uri="{D42A27DB-BD31-4B8C-83A1-F6EECF244321}">
                <p14:modId xmlns:p14="http://schemas.microsoft.com/office/powerpoint/2010/main" val="3485575244"/>
              </p:ext>
            </p:extLst>
          </p:nvPr>
        </p:nvGraphicFramePr>
        <p:xfrm>
          <a:off x="152400" y="990600"/>
          <a:ext cx="8686800" cy="1752600"/>
        </p:xfrm>
        <a:graphic>
          <a:graphicData uri="http://schemas.openxmlformats.org/drawingml/2006/table">
            <a:tbl>
              <a:tblPr/>
              <a:tblGrid>
                <a:gridCol w="5005623"/>
                <a:gridCol w="1183467"/>
                <a:gridCol w="1182540"/>
                <a:gridCol w="1315170"/>
              </a:tblGrid>
              <a:tr h="377048">
                <a:tc gridSpan="4">
                  <a:txBody>
                    <a:bodyPr/>
                    <a:lstStyle/>
                    <a:p>
                      <a:pPr algn="ctr">
                        <a:lnSpc>
                          <a:spcPct val="115000"/>
                        </a:lnSpc>
                        <a:spcAft>
                          <a:spcPts val="0"/>
                        </a:spcAft>
                      </a:pPr>
                      <a:r>
                        <a:rPr lang="en-IN" sz="1800" b="1" dirty="0">
                          <a:solidFill>
                            <a:schemeClr val="bg1"/>
                          </a:solidFill>
                          <a:latin typeface="Calibri"/>
                          <a:ea typeface="Times New Roman"/>
                          <a:cs typeface="Calibri"/>
                        </a:rPr>
                        <a:t>Financial Snapshot</a:t>
                      </a:r>
                      <a:endParaRPr lang="en-IN" sz="16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53482">
                <a:tc>
                  <a:txBody>
                    <a:bodyPr/>
                    <a:lstStyle/>
                    <a:p>
                      <a:pPr>
                        <a:lnSpc>
                          <a:spcPct val="115000"/>
                        </a:lnSpc>
                        <a:spcAft>
                          <a:spcPts val="0"/>
                        </a:spcAft>
                      </a:pPr>
                      <a:r>
                        <a:rPr lang="en-IN" sz="1400" b="1" dirty="0">
                          <a:solidFill>
                            <a:schemeClr val="bg1"/>
                          </a:solidFill>
                          <a:latin typeface="Calibri"/>
                          <a:ea typeface="Times New Roman"/>
                          <a:cs typeface="Calibri"/>
                        </a:rPr>
                        <a:t>Particulars</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FY2015-16</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FY2016-17</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FY2017-18</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r>
              <a:tr h="340690">
                <a:tc>
                  <a:txBody>
                    <a:bodyPr/>
                    <a:lstStyle/>
                    <a:p>
                      <a:pPr>
                        <a:lnSpc>
                          <a:spcPct val="115000"/>
                        </a:lnSpc>
                        <a:spcAft>
                          <a:spcPts val="0"/>
                        </a:spcAft>
                      </a:pPr>
                      <a:r>
                        <a:rPr lang="en-IN" sz="1400" b="1" dirty="0">
                          <a:solidFill>
                            <a:srgbClr val="000000"/>
                          </a:solidFill>
                          <a:latin typeface="Calibri"/>
                          <a:ea typeface="Times New Roman"/>
                          <a:cs typeface="Calibri"/>
                        </a:rPr>
                        <a:t>Revenue (in INR Cr)</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rgbClr val="000000"/>
                          </a:solidFill>
                          <a:latin typeface="Calibri"/>
                          <a:ea typeface="Times New Roman"/>
                          <a:cs typeface="Calibri"/>
                        </a:rPr>
                        <a:t>1.5</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rgbClr val="000000"/>
                          </a:solidFill>
                          <a:latin typeface="Calibri"/>
                          <a:ea typeface="Calibri"/>
                          <a:cs typeface="Calibri"/>
                        </a:rPr>
                        <a:t>4</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rgbClr val="000000"/>
                          </a:solidFill>
                          <a:latin typeface="Calibri"/>
                          <a:ea typeface="Times New Roman"/>
                          <a:cs typeface="Calibri"/>
                        </a:rPr>
                        <a:t>12</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40690">
                <a:tc>
                  <a:txBody>
                    <a:bodyPr/>
                    <a:lstStyle/>
                    <a:p>
                      <a:pPr indent="139700">
                        <a:lnSpc>
                          <a:spcPct val="115000"/>
                        </a:lnSpc>
                        <a:spcAft>
                          <a:spcPts val="0"/>
                        </a:spcAft>
                      </a:pPr>
                      <a:r>
                        <a:rPr lang="en-IN" sz="1400" dirty="0">
                          <a:solidFill>
                            <a:srgbClr val="000000"/>
                          </a:solidFill>
                          <a:latin typeface="Calibri"/>
                          <a:ea typeface="Times New Roman"/>
                          <a:cs typeface="Calibri"/>
                        </a:rPr>
                        <a:t>Offline </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rgbClr val="000000"/>
                          </a:solidFill>
                          <a:latin typeface="Calibri"/>
                          <a:ea typeface="Calibri"/>
                          <a:cs typeface="Calibri"/>
                        </a:rPr>
                        <a:t>1.5</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rgbClr val="000000"/>
                          </a:solidFill>
                          <a:latin typeface="Calibri"/>
                          <a:ea typeface="Calibri"/>
                          <a:cs typeface="Calibri"/>
                        </a:rPr>
                        <a:t>2</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rgbClr val="000000"/>
                          </a:solidFill>
                          <a:latin typeface="Calibri"/>
                          <a:ea typeface="Calibri"/>
                          <a:cs typeface="Calibri"/>
                        </a:rPr>
                        <a:t>2</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40690">
                <a:tc>
                  <a:txBody>
                    <a:bodyPr/>
                    <a:lstStyle/>
                    <a:p>
                      <a:pPr indent="139700">
                        <a:lnSpc>
                          <a:spcPct val="115000"/>
                        </a:lnSpc>
                        <a:spcAft>
                          <a:spcPts val="0"/>
                        </a:spcAft>
                      </a:pPr>
                      <a:r>
                        <a:rPr lang="en-IN" sz="1400" dirty="0">
                          <a:solidFill>
                            <a:srgbClr val="000000"/>
                          </a:solidFill>
                          <a:latin typeface="Calibri"/>
                          <a:ea typeface="Times New Roman"/>
                          <a:cs typeface="Calibri"/>
                        </a:rPr>
                        <a:t>Online</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a:solidFill>
                            <a:srgbClr val="000000"/>
                          </a:solidFill>
                          <a:latin typeface="Calibri"/>
                          <a:ea typeface="Times New Roman"/>
                          <a:cs typeface="Calibri"/>
                        </a:rPr>
                        <a:t>0</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a:solidFill>
                            <a:srgbClr val="000000"/>
                          </a:solidFill>
                          <a:latin typeface="Calibri"/>
                          <a:ea typeface="Times New Roman"/>
                          <a:cs typeface="Calibri"/>
                        </a:rPr>
                        <a:t>2</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a:solidFill>
                            <a:srgbClr val="000000"/>
                          </a:solidFill>
                          <a:latin typeface="Calibri"/>
                          <a:ea typeface="Times New Roman"/>
                          <a:cs typeface="Calibri"/>
                        </a:rPr>
                        <a:t>10</a:t>
                      </a:r>
                      <a:endParaRPr lang="en-IN" sz="1400" dirty="0">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727583123"/>
              </p:ext>
            </p:extLst>
          </p:nvPr>
        </p:nvGraphicFramePr>
        <p:xfrm>
          <a:off x="173422" y="2971800"/>
          <a:ext cx="8678916" cy="3560958"/>
        </p:xfrm>
        <a:graphic>
          <a:graphicData uri="http://schemas.openxmlformats.org/drawingml/2006/table">
            <a:tbl>
              <a:tblPr/>
              <a:tblGrid>
                <a:gridCol w="4524566"/>
                <a:gridCol w="996938"/>
                <a:gridCol w="1073626"/>
                <a:gridCol w="1073626"/>
                <a:gridCol w="1010160"/>
              </a:tblGrid>
              <a:tr h="394707">
                <a:tc gridSpan="5">
                  <a:txBody>
                    <a:bodyPr/>
                    <a:lstStyle/>
                    <a:p>
                      <a:pPr algn="ctr">
                        <a:lnSpc>
                          <a:spcPct val="115000"/>
                        </a:lnSpc>
                        <a:spcAft>
                          <a:spcPts val="0"/>
                        </a:spcAft>
                      </a:pPr>
                      <a:r>
                        <a:rPr lang="en-IN" sz="1800" b="1" dirty="0">
                          <a:solidFill>
                            <a:schemeClr val="bg1"/>
                          </a:solidFill>
                          <a:latin typeface="Calibri"/>
                          <a:ea typeface="Times New Roman"/>
                          <a:cs typeface="Calibri"/>
                        </a:rPr>
                        <a:t>Financial Snapshot Logic</a:t>
                      </a:r>
                      <a:endParaRPr lang="en-IN" sz="1600" dirty="0">
                        <a:solidFill>
                          <a:schemeClr val="bg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22107">
                <a:tc>
                  <a:txBody>
                    <a:bodyPr/>
                    <a:lstStyle/>
                    <a:p>
                      <a:pPr>
                        <a:lnSpc>
                          <a:spcPct val="115000"/>
                        </a:lnSpc>
                        <a:spcAft>
                          <a:spcPts val="0"/>
                        </a:spcAft>
                      </a:pPr>
                      <a:r>
                        <a:rPr lang="en-IN" sz="1400" b="1" dirty="0">
                          <a:solidFill>
                            <a:schemeClr val="bg1"/>
                          </a:solidFill>
                          <a:latin typeface="Calibri"/>
                          <a:ea typeface="Times New Roman"/>
                          <a:cs typeface="Calibri"/>
                        </a:rPr>
                        <a:t>Particulars</a:t>
                      </a:r>
                      <a:endParaRPr lang="en-IN" sz="1400" dirty="0">
                        <a:solidFill>
                          <a:schemeClr val="bg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Value</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FY2015-16</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FY2016-17</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lnSpc>
                          <a:spcPct val="115000"/>
                        </a:lnSpc>
                        <a:spcAft>
                          <a:spcPts val="0"/>
                        </a:spcAft>
                      </a:pPr>
                      <a:r>
                        <a:rPr lang="en-IN" sz="1400" b="1" dirty="0">
                          <a:solidFill>
                            <a:schemeClr val="bg1"/>
                          </a:solidFill>
                          <a:latin typeface="Calibri"/>
                          <a:ea typeface="Times New Roman"/>
                          <a:cs typeface="Calibri"/>
                        </a:rPr>
                        <a:t>FY2017-18</a:t>
                      </a:r>
                      <a:endParaRPr lang="en-IN" sz="1400" dirty="0">
                        <a:solidFill>
                          <a:schemeClr val="bg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r>
              <a:tr h="310448">
                <a:tc>
                  <a:txBody>
                    <a:bodyPr/>
                    <a:lstStyle/>
                    <a:p>
                      <a:pPr>
                        <a:lnSpc>
                          <a:spcPct val="115000"/>
                        </a:lnSpc>
                        <a:spcAft>
                          <a:spcPts val="0"/>
                        </a:spcAft>
                      </a:pPr>
                      <a:r>
                        <a:rPr lang="en-IN" sz="1400" b="1" dirty="0">
                          <a:solidFill>
                            <a:schemeClr val="tx1"/>
                          </a:solidFill>
                          <a:latin typeface="Calibri"/>
                          <a:ea typeface="Times New Roman"/>
                          <a:cs typeface="Calibri"/>
                        </a:rPr>
                        <a:t>For Online business</a:t>
                      </a:r>
                      <a:endParaRPr lang="en-IN" sz="1400" dirty="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4">
                  <a:txBody>
                    <a:bodyPr/>
                    <a:lstStyle/>
                    <a:p>
                      <a:pPr>
                        <a:lnSpc>
                          <a:spcPct val="115000"/>
                        </a:lnSpc>
                        <a:spcAft>
                          <a:spcPts val="0"/>
                        </a:spcAft>
                      </a:pPr>
                      <a:r>
                        <a:rPr lang="en-IN" sz="1400" dirty="0">
                          <a:solidFill>
                            <a:schemeClr val="tx1"/>
                          </a:solidFill>
                          <a:latin typeface="Calibri"/>
                          <a:ea typeface="Times New Roman"/>
                          <a:cs typeface="Calibri"/>
                        </a:rPr>
                        <a:t> </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310448">
                <a:tc>
                  <a:txBody>
                    <a:bodyPr/>
                    <a:lstStyle/>
                    <a:p>
                      <a:pPr indent="139700">
                        <a:lnSpc>
                          <a:spcPct val="115000"/>
                        </a:lnSpc>
                        <a:spcAft>
                          <a:spcPts val="0"/>
                        </a:spcAft>
                      </a:pPr>
                      <a:r>
                        <a:rPr lang="en-IN" sz="1400" dirty="0">
                          <a:solidFill>
                            <a:schemeClr val="tx1"/>
                          </a:solidFill>
                          <a:latin typeface="Calibri"/>
                          <a:ea typeface="Times New Roman"/>
                          <a:cs typeface="Calibri"/>
                        </a:rPr>
                        <a:t>No. of competitive events (</a:t>
                      </a:r>
                      <a:r>
                        <a:rPr lang="en-IN" sz="1400" dirty="0" err="1" smtClean="0">
                          <a:solidFill>
                            <a:schemeClr val="tx1"/>
                          </a:solidFill>
                          <a:latin typeface="Calibri"/>
                          <a:ea typeface="Times New Roman"/>
                          <a:cs typeface="Calibri"/>
                        </a:rPr>
                        <a:t>hackathons</a:t>
                      </a:r>
                      <a:r>
                        <a:rPr lang="en-IN" sz="1400" dirty="0" smtClean="0">
                          <a:solidFill>
                            <a:schemeClr val="tx1"/>
                          </a:solidFill>
                          <a:latin typeface="Calibri"/>
                          <a:ea typeface="Times New Roman"/>
                          <a:cs typeface="Calibri"/>
                        </a:rPr>
                        <a:t>/</a:t>
                      </a:r>
                      <a:r>
                        <a:rPr lang="en-IN" sz="1400" dirty="0" err="1" smtClean="0">
                          <a:solidFill>
                            <a:schemeClr val="tx1"/>
                          </a:solidFill>
                          <a:latin typeface="Calibri"/>
                          <a:ea typeface="Times New Roman"/>
                          <a:cs typeface="Calibri"/>
                        </a:rPr>
                        <a:t>salesothons</a:t>
                      </a:r>
                      <a:r>
                        <a:rPr lang="en-IN" sz="1400" dirty="0" smtClean="0">
                          <a:solidFill>
                            <a:schemeClr val="tx1"/>
                          </a:solidFill>
                          <a:latin typeface="Calibri"/>
                          <a:ea typeface="Times New Roman"/>
                          <a:cs typeface="Calibri"/>
                        </a:rPr>
                        <a:t>/etc</a:t>
                      </a:r>
                      <a:r>
                        <a:rPr lang="en-IN" sz="1400" dirty="0">
                          <a:solidFill>
                            <a:schemeClr val="tx1"/>
                          </a:solidFill>
                          <a:latin typeface="Calibri"/>
                          <a:ea typeface="Times New Roman"/>
                          <a:cs typeface="Calibri"/>
                        </a:rPr>
                        <a:t>)</a:t>
                      </a:r>
                      <a:endParaRPr lang="en-IN" sz="1400" dirty="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nSpc>
                          <a:spcPct val="115000"/>
                        </a:lnSpc>
                        <a:spcAft>
                          <a:spcPts val="0"/>
                        </a:spcAft>
                      </a:pPr>
                      <a:r>
                        <a:rPr lang="en-IN" sz="1400" dirty="0">
                          <a:solidFill>
                            <a:schemeClr val="tx1"/>
                          </a:solidFill>
                          <a:latin typeface="Calibri"/>
                          <a:ea typeface="Times New Roman"/>
                          <a:cs typeface="Calibri"/>
                        </a:rPr>
                        <a:t> </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chemeClr val="tx1"/>
                          </a:solidFill>
                          <a:latin typeface="Calibri"/>
                          <a:ea typeface="Calibri"/>
                          <a:cs typeface="Calibri"/>
                        </a:rPr>
                        <a:t>125</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US" sz="1400" dirty="0" smtClean="0">
                          <a:solidFill>
                            <a:schemeClr val="tx1"/>
                          </a:solidFill>
                          <a:latin typeface="Calibri"/>
                          <a:ea typeface="Calibri"/>
                          <a:cs typeface="Calibri"/>
                        </a:rPr>
                        <a:t>600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a:solidFill>
                            <a:schemeClr val="tx1"/>
                          </a:solidFill>
                          <a:latin typeface="Calibri"/>
                          <a:ea typeface="Times New Roman"/>
                          <a:cs typeface="Calibri"/>
                        </a:rPr>
                        <a:t>2000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indent="139700">
                        <a:lnSpc>
                          <a:spcPct val="115000"/>
                        </a:lnSpc>
                        <a:spcAft>
                          <a:spcPts val="0"/>
                        </a:spcAft>
                      </a:pPr>
                      <a:r>
                        <a:rPr lang="en-IN" sz="1400" dirty="0">
                          <a:solidFill>
                            <a:schemeClr val="tx1"/>
                          </a:solidFill>
                          <a:latin typeface="Calibri"/>
                          <a:ea typeface="Times New Roman"/>
                          <a:cs typeface="Calibri"/>
                        </a:rPr>
                        <a:t>Students/candidates participating per event</a:t>
                      </a:r>
                      <a:endParaRPr lang="en-IN" sz="1400" dirty="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500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IN"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IN"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IN"/>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indent="139700">
                        <a:lnSpc>
                          <a:spcPct val="115000"/>
                        </a:lnSpc>
                        <a:spcAft>
                          <a:spcPts val="0"/>
                        </a:spcAft>
                      </a:pPr>
                      <a:r>
                        <a:rPr lang="en-IN" sz="1400" dirty="0">
                          <a:solidFill>
                            <a:schemeClr val="tx1"/>
                          </a:solidFill>
                          <a:latin typeface="Calibri"/>
                          <a:ea typeface="Times New Roman"/>
                          <a:cs typeface="Calibri"/>
                        </a:rPr>
                        <a:t>Total students/candidates participating</a:t>
                      </a:r>
                      <a:endParaRPr lang="en-IN" sz="1400" dirty="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nSpc>
                          <a:spcPct val="115000"/>
                        </a:lnSpc>
                      </a:pPr>
                      <a:endParaRPr lang="en-IN" sz="1400" dirty="0">
                        <a:solidFill>
                          <a:schemeClr val="tx1"/>
                        </a:solidFill>
                        <a:latin typeface="Calibri"/>
                        <a:ea typeface="Times New Roman"/>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62500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300000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500000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indent="139700">
                        <a:lnSpc>
                          <a:spcPct val="115000"/>
                        </a:lnSpc>
                        <a:spcAft>
                          <a:spcPts val="0"/>
                        </a:spcAft>
                      </a:pPr>
                      <a:r>
                        <a:rPr lang="en-IN" sz="1400">
                          <a:solidFill>
                            <a:schemeClr val="tx1"/>
                          </a:solidFill>
                          <a:latin typeface="Calibri"/>
                          <a:ea typeface="Times New Roman"/>
                          <a:cs typeface="Calibri"/>
                        </a:rPr>
                        <a:t>% students clearing the assessment (as a % of total participants)</a:t>
                      </a:r>
                      <a:endParaRPr lang="en-IN" sz="140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a:solidFill>
                            <a:schemeClr val="tx1"/>
                          </a:solidFill>
                          <a:latin typeface="Calibri"/>
                          <a:ea typeface="Times New Roman"/>
                          <a:cs typeface="Calibri"/>
                        </a:rPr>
                        <a:t>20%</a:t>
                      </a:r>
                      <a:endParaRPr lang="en-IN" sz="140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12500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60000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100000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a:lnSpc>
                          <a:spcPct val="115000"/>
                        </a:lnSpc>
                        <a:spcAft>
                          <a:spcPts val="0"/>
                        </a:spcAft>
                      </a:pPr>
                      <a:r>
                        <a:rPr lang="en-IN" sz="1400">
                          <a:solidFill>
                            <a:schemeClr val="tx1"/>
                          </a:solidFill>
                          <a:latin typeface="Calibri"/>
                          <a:ea typeface="Times New Roman"/>
                          <a:cs typeface="Calibri"/>
                        </a:rPr>
                        <a:t>Conversion ratio/total mandates (as a % of assessed students)</a:t>
                      </a:r>
                      <a:endParaRPr lang="en-IN" sz="140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a:solidFill>
                            <a:schemeClr val="tx1"/>
                          </a:solidFill>
                          <a:latin typeface="Calibri"/>
                          <a:ea typeface="Times New Roman"/>
                          <a:cs typeface="Calibri"/>
                        </a:rPr>
                        <a:t>20%</a:t>
                      </a:r>
                      <a:endParaRPr lang="en-IN" sz="140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2500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12000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20000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a:lnSpc>
                          <a:spcPct val="115000"/>
                        </a:lnSpc>
                        <a:spcAft>
                          <a:spcPts val="0"/>
                        </a:spcAft>
                      </a:pPr>
                      <a:r>
                        <a:rPr lang="en-IN" sz="1400">
                          <a:solidFill>
                            <a:schemeClr val="tx1"/>
                          </a:solidFill>
                          <a:latin typeface="Calibri"/>
                          <a:ea typeface="Times New Roman"/>
                          <a:cs typeface="Calibri"/>
                        </a:rPr>
                        <a:t>Total Starts (As a % of total mandates)</a:t>
                      </a:r>
                      <a:endParaRPr lang="en-IN" sz="140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a:solidFill>
                            <a:schemeClr val="tx1"/>
                          </a:solidFill>
                          <a:latin typeface="Calibri"/>
                          <a:ea typeface="Times New Roman"/>
                          <a:cs typeface="Calibri"/>
                        </a:rPr>
                        <a:t>40%</a:t>
                      </a:r>
                      <a:endParaRPr lang="en-IN" sz="140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a:solidFill>
                            <a:schemeClr val="tx1"/>
                          </a:solidFill>
                          <a:latin typeface="Calibri"/>
                          <a:ea typeface="Times New Roman"/>
                          <a:cs typeface="Calibri"/>
                        </a:rPr>
                        <a:t>0</a:t>
                      </a:r>
                      <a:endParaRPr lang="en-IN" sz="140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1000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dirty="0" smtClean="0">
                          <a:solidFill>
                            <a:schemeClr val="tx1"/>
                          </a:solidFill>
                          <a:latin typeface="Calibri"/>
                          <a:ea typeface="Times New Roman"/>
                          <a:cs typeface="Calibri"/>
                        </a:rPr>
                        <a:t>5000</a:t>
                      </a:r>
                      <a:endParaRPr lang="en-IN" sz="1400" dirty="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0448">
                <a:tc>
                  <a:txBody>
                    <a:bodyPr/>
                    <a:lstStyle/>
                    <a:p>
                      <a:pPr>
                        <a:lnSpc>
                          <a:spcPct val="115000"/>
                        </a:lnSpc>
                        <a:spcAft>
                          <a:spcPts val="0"/>
                        </a:spcAft>
                      </a:pPr>
                      <a:r>
                        <a:rPr lang="en-IN" sz="1400" dirty="0">
                          <a:solidFill>
                            <a:schemeClr val="tx1"/>
                          </a:solidFill>
                          <a:latin typeface="Calibri"/>
                          <a:ea typeface="Times New Roman"/>
                          <a:cs typeface="Calibri"/>
                        </a:rPr>
                        <a:t>Revenue per position (in INR)</a:t>
                      </a:r>
                      <a:endParaRPr lang="en-IN" sz="1400" dirty="0">
                        <a:solidFill>
                          <a:schemeClr val="tx1"/>
                        </a:solidFill>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115000"/>
                        </a:lnSpc>
                        <a:spcAft>
                          <a:spcPts val="0"/>
                        </a:spcAft>
                      </a:pPr>
                      <a:r>
                        <a:rPr lang="en-IN" sz="1400">
                          <a:solidFill>
                            <a:schemeClr val="tx1"/>
                          </a:solidFill>
                          <a:latin typeface="Calibri"/>
                          <a:ea typeface="Times New Roman"/>
                          <a:cs typeface="Calibri"/>
                        </a:rPr>
                        <a:t>20000</a:t>
                      </a:r>
                      <a:endParaRPr lang="en-IN" sz="1400">
                        <a:solidFill>
                          <a:schemeClr val="tx1"/>
                        </a:solidFill>
                        <a:latin typeface="Calibri"/>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3">
                  <a:txBody>
                    <a:bodyPr/>
                    <a:lstStyle/>
                    <a:p>
                      <a:endParaRPr lang="en-IN" dirty="0"/>
                    </a:p>
                  </a:txBody>
                  <a:tcPr marL="68580" marR="6858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IN"/>
                    </a:p>
                  </a:txBody>
                  <a:tcPr/>
                </a:tc>
                <a:tc hMerge="1">
                  <a:txBody>
                    <a:bodyPr/>
                    <a:lstStyle/>
                    <a:p>
                      <a:endParaRPr lang="en-IN"/>
                    </a:p>
                  </a:txBody>
                  <a:tcPr/>
                </a:tc>
              </a:tr>
            </a:tbl>
          </a:graphicData>
        </a:graphic>
      </p:graphicFrame>
      <p:sp>
        <p:nvSpPr>
          <p:cNvPr id="6" name="Rectangle 5"/>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8</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VALUATION AND RETURNS</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755200698"/>
              </p:ext>
            </p:extLst>
          </p:nvPr>
        </p:nvGraphicFramePr>
        <p:xfrm>
          <a:off x="3581400" y="2438400"/>
          <a:ext cx="1905000" cy="1607344"/>
        </p:xfrm>
        <a:graphic>
          <a:graphicData uri="http://schemas.openxmlformats.org/presentationml/2006/ole">
            <mc:AlternateContent xmlns:mc="http://schemas.openxmlformats.org/markup-compatibility/2006">
              <mc:Choice xmlns:v="urn:schemas-microsoft-com:vml" Requires="v">
                <p:oleObj spid="_x0000_s32832" name="Worksheet" showAsIcon="1" r:id="rId4" imgW="914400" imgH="771480" progId="Excel.Sheet.12">
                  <p:embed/>
                </p:oleObj>
              </mc:Choice>
              <mc:Fallback>
                <p:oleObj name="Worksheet" showAsIcon="1" r:id="rId4" imgW="914400" imgH="771480" progId="Excel.Sheet.12">
                  <p:embed/>
                  <p:pic>
                    <p:nvPicPr>
                      <p:cNvPr id="0" name="Picture 18"/>
                      <p:cNvPicPr>
                        <a:picLocks noChangeAspect="1" noChangeArrowheads="1"/>
                      </p:cNvPicPr>
                      <p:nvPr/>
                    </p:nvPicPr>
                    <p:blipFill>
                      <a:blip r:embed="rId5"/>
                      <a:srcRect/>
                      <a:stretch>
                        <a:fillRect/>
                      </a:stretch>
                    </p:blipFill>
                    <p:spPr bwMode="auto">
                      <a:xfrm>
                        <a:off x="3581400" y="2438400"/>
                        <a:ext cx="1905000" cy="1607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9</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TEAM PROFILE – EXECUTIVE TEAM</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8" name="Table 17"/>
          <p:cNvGraphicFramePr>
            <a:graphicFrameLocks noGrp="1"/>
          </p:cNvGraphicFramePr>
          <p:nvPr>
            <p:extLst>
              <p:ext uri="{D42A27DB-BD31-4B8C-83A1-F6EECF244321}">
                <p14:modId xmlns:p14="http://schemas.microsoft.com/office/powerpoint/2010/main" val="3701529094"/>
              </p:ext>
            </p:extLst>
          </p:nvPr>
        </p:nvGraphicFramePr>
        <p:xfrm>
          <a:off x="228600" y="914400"/>
          <a:ext cx="8763000" cy="5947481"/>
        </p:xfrm>
        <a:graphic>
          <a:graphicData uri="http://schemas.openxmlformats.org/drawingml/2006/table">
            <a:tbl>
              <a:tblPr/>
              <a:tblGrid>
                <a:gridCol w="2582839"/>
                <a:gridCol w="6180161"/>
              </a:tblGrid>
              <a:tr h="1657344">
                <a:tc>
                  <a:txBody>
                    <a:bodyPr/>
                    <a:lstStyle/>
                    <a:p>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Dilpreet</a:t>
                      </a:r>
                      <a:r>
                        <a:rPr lang="en-US" sz="1600" b="1" kern="1200" dirty="0" smtClean="0">
                          <a:solidFill>
                            <a:schemeClr val="tx1"/>
                          </a:solidFill>
                          <a:latin typeface="+mn-lt"/>
                          <a:ea typeface="+mn-ea"/>
                          <a:cs typeface="+mn-cs"/>
                        </a:rPr>
                        <a:t> Singh </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Co-founder and COO (</a:t>
                      </a:r>
                      <a:r>
                        <a:rPr lang="en-US" sz="1400" kern="1200" dirty="0" err="1" smtClean="0">
                          <a:solidFill>
                            <a:schemeClr val="tx1"/>
                          </a:solidFill>
                          <a:latin typeface="+mn-lt"/>
                          <a:ea typeface="+mn-ea"/>
                          <a:cs typeface="+mn-cs"/>
                        </a:rPr>
                        <a:t>Talocity</a:t>
                      </a:r>
                      <a:r>
                        <a:rPr lang="en-US" sz="1400" kern="1200" dirty="0" smtClean="0">
                          <a:solidFill>
                            <a:schemeClr val="tx1"/>
                          </a:solidFill>
                          <a:latin typeface="+mn-lt"/>
                          <a:ea typeface="+mn-ea"/>
                          <a:cs typeface="+mn-cs"/>
                        </a:rPr>
                        <a:t>)</a:t>
                      </a:r>
                      <a:endParaRPr lang="en-US" sz="105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95250" marR="0" indent="0" algn="just" defTabSz="914400" rtl="0" eaLnBrk="1" fontAlgn="auto" latinLnBrk="0" hangingPunct="1">
                        <a:lnSpc>
                          <a:spcPct val="115000"/>
                        </a:lnSpc>
                        <a:spcBef>
                          <a:spcPts val="0"/>
                        </a:spcBef>
                        <a:spcAft>
                          <a:spcPts val="0"/>
                        </a:spcAft>
                        <a:buClrTx/>
                        <a:buSzTx/>
                        <a:buFontTx/>
                        <a:buNone/>
                        <a:tabLst/>
                        <a:defRPr/>
                      </a:pPr>
                      <a:r>
                        <a:rPr lang="en-US" sz="1400" dirty="0" err="1" smtClean="0">
                          <a:latin typeface="+mj-lt"/>
                          <a:ea typeface="Calibri"/>
                          <a:cs typeface="Times New Roman"/>
                        </a:rPr>
                        <a:t>Dilpreet</a:t>
                      </a:r>
                      <a:r>
                        <a:rPr lang="en-US" sz="1400" dirty="0" smtClean="0">
                          <a:latin typeface="+mj-lt"/>
                          <a:ea typeface="Calibri"/>
                          <a:cs typeface="Times New Roman"/>
                        </a:rPr>
                        <a:t> brings robust structure to decision making. He will lead the business operations, enabling cost control and reduction, and build processes to have higher efficiencies and margins. With 16 years of experience across contact </a:t>
                      </a:r>
                      <a:r>
                        <a:rPr lang="en-US" sz="1400" dirty="0" err="1" smtClean="0">
                          <a:latin typeface="+mj-lt"/>
                          <a:ea typeface="Calibri"/>
                          <a:cs typeface="Times New Roman"/>
                        </a:rPr>
                        <a:t>centres</a:t>
                      </a:r>
                      <a:r>
                        <a:rPr lang="en-US" sz="1400" dirty="0" smtClean="0">
                          <a:latin typeface="+mj-lt"/>
                          <a:ea typeface="Calibri"/>
                          <a:cs typeface="Times New Roman"/>
                        </a:rPr>
                        <a:t>, retail, hospitality, and IT space in leading start-up, high growth, and turnaround situations. Has a Bachelors in Hotel Management from Mangalore University. </a:t>
                      </a:r>
                      <a:endParaRPr lang="en-US" sz="1400" dirty="0">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71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Amruth</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Ravindranath</a:t>
                      </a:r>
                      <a:endParaRPr lang="en-US" sz="16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mn-lt"/>
                          <a:ea typeface="+mn-ea"/>
                          <a:cs typeface="+mn-cs"/>
                        </a:rPr>
                        <a:t>Acting CTO-</a:t>
                      </a:r>
                      <a:r>
                        <a:rPr lang="en-US" sz="1600" b="0" kern="1200" dirty="0" err="1" smtClean="0">
                          <a:solidFill>
                            <a:schemeClr val="tx1"/>
                          </a:solidFill>
                          <a:latin typeface="+mn-lt"/>
                          <a:ea typeface="+mn-ea"/>
                          <a:cs typeface="+mn-cs"/>
                        </a:rPr>
                        <a:t>Talocity</a:t>
                      </a:r>
                      <a:endParaRPr lang="en-US" sz="16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Co-founder &amp; CEO-Guru-G Learning Labs</a:t>
                      </a:r>
                    </a:p>
                    <a:p>
                      <a:pPr marL="457200">
                        <a:lnSpc>
                          <a:spcPct val="115000"/>
                        </a:lnSpc>
                        <a:spcAft>
                          <a:spcPts val="0"/>
                        </a:spcAft>
                      </a:pPr>
                      <a:endParaRPr lang="en-US" sz="120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95250" indent="0" algn="just">
                        <a:lnSpc>
                          <a:spcPct val="115000"/>
                        </a:lnSpc>
                        <a:spcAft>
                          <a:spcPts val="0"/>
                        </a:spcAft>
                      </a:pPr>
                      <a:r>
                        <a:rPr lang="en-US" sz="1400" kern="1200" dirty="0" err="1" smtClean="0">
                          <a:solidFill>
                            <a:schemeClr val="tx1"/>
                          </a:solidFill>
                          <a:latin typeface="+mj-lt"/>
                          <a:ea typeface="Calibri"/>
                          <a:cs typeface="Times New Roman"/>
                        </a:rPr>
                        <a:t>Amruth</a:t>
                      </a:r>
                      <a:r>
                        <a:rPr lang="en-US" sz="1400" kern="1200" dirty="0" smtClean="0">
                          <a:solidFill>
                            <a:schemeClr val="tx1"/>
                          </a:solidFill>
                          <a:latin typeface="+mj-lt"/>
                          <a:ea typeface="Calibri"/>
                          <a:cs typeface="Times New Roman"/>
                        </a:rPr>
                        <a:t> is an inventor and entrepreneur who loves to solve intellectually challenging problems on behalf of humanity.</a:t>
                      </a:r>
                      <a:br>
                        <a:rPr lang="en-US" sz="1400" kern="1200" dirty="0" smtClean="0">
                          <a:solidFill>
                            <a:schemeClr val="tx1"/>
                          </a:solidFill>
                          <a:latin typeface="+mj-lt"/>
                          <a:ea typeface="Calibri"/>
                          <a:cs typeface="Times New Roman"/>
                        </a:rPr>
                      </a:br>
                      <a:r>
                        <a:rPr lang="en-US" sz="1400" kern="1200" dirty="0" err="1" smtClean="0">
                          <a:solidFill>
                            <a:schemeClr val="tx1"/>
                          </a:solidFill>
                          <a:latin typeface="+mj-lt"/>
                          <a:ea typeface="Calibri"/>
                          <a:cs typeface="Times New Roman"/>
                        </a:rPr>
                        <a:t>Amruth</a:t>
                      </a:r>
                      <a:r>
                        <a:rPr lang="en-US" sz="1400" kern="1200" dirty="0" smtClean="0">
                          <a:solidFill>
                            <a:schemeClr val="tx1"/>
                          </a:solidFill>
                          <a:latin typeface="+mj-lt"/>
                          <a:ea typeface="Calibri"/>
                          <a:cs typeface="Times New Roman"/>
                        </a:rPr>
                        <a:t> has been a research fellow at Indian Institute of Science, Tata Institute of Fundamental Research, Indian Academy of Sciences, Indian Institute of Astrophysics, </a:t>
                      </a:r>
                      <a:r>
                        <a:rPr lang="en-US" sz="1400" kern="1200" dirty="0" err="1" smtClean="0">
                          <a:solidFill>
                            <a:schemeClr val="tx1"/>
                          </a:solidFill>
                          <a:latin typeface="+mj-lt"/>
                          <a:ea typeface="Calibri"/>
                          <a:cs typeface="Times New Roman"/>
                        </a:rPr>
                        <a:t>Homi</a:t>
                      </a:r>
                      <a:r>
                        <a:rPr lang="en-US" sz="1400" kern="1200" dirty="0" smtClean="0">
                          <a:solidFill>
                            <a:schemeClr val="tx1"/>
                          </a:solidFill>
                          <a:latin typeface="+mj-lt"/>
                          <a:ea typeface="Calibri"/>
                          <a:cs typeface="Times New Roman"/>
                        </a:rPr>
                        <a:t> </a:t>
                      </a:r>
                      <a:r>
                        <a:rPr lang="en-US" sz="1400" kern="1200" dirty="0" err="1" smtClean="0">
                          <a:solidFill>
                            <a:schemeClr val="tx1"/>
                          </a:solidFill>
                          <a:latin typeface="+mj-lt"/>
                          <a:ea typeface="Calibri"/>
                          <a:cs typeface="Times New Roman"/>
                        </a:rPr>
                        <a:t>Bhabha</a:t>
                      </a:r>
                      <a:r>
                        <a:rPr lang="en-US" sz="1400" kern="1200" dirty="0" smtClean="0">
                          <a:solidFill>
                            <a:schemeClr val="tx1"/>
                          </a:solidFill>
                          <a:latin typeface="+mj-lt"/>
                          <a:ea typeface="Calibri"/>
                          <a:cs typeface="Times New Roman"/>
                        </a:rPr>
                        <a:t> Center for Science Education &amp; his inventions have won several awards globally. He is an alumnus of BITS </a:t>
                      </a:r>
                      <a:r>
                        <a:rPr lang="en-US" sz="1400" kern="1200" dirty="0" err="1" smtClean="0">
                          <a:solidFill>
                            <a:schemeClr val="tx1"/>
                          </a:solidFill>
                          <a:latin typeface="+mj-lt"/>
                          <a:ea typeface="Calibri"/>
                          <a:cs typeface="Times New Roman"/>
                        </a:rPr>
                        <a:t>Pilani</a:t>
                      </a:r>
                      <a:r>
                        <a:rPr lang="en-US" sz="1400" kern="1200" dirty="0" smtClean="0">
                          <a:solidFill>
                            <a:schemeClr val="tx1"/>
                          </a:solidFill>
                          <a:latin typeface="+mj-lt"/>
                          <a:ea typeface="Calibri"/>
                          <a:cs typeface="Times New Roman"/>
                        </a:rPr>
                        <a:t> (2008), a Sauvé Scholar at </a:t>
                      </a:r>
                      <a:r>
                        <a:rPr lang="en-US" sz="1400" kern="1200" dirty="0" err="1" smtClean="0">
                          <a:solidFill>
                            <a:schemeClr val="tx1"/>
                          </a:solidFill>
                          <a:latin typeface="+mj-lt"/>
                          <a:ea typeface="Calibri"/>
                          <a:cs typeface="Times New Roman"/>
                        </a:rPr>
                        <a:t>EdTech</a:t>
                      </a:r>
                      <a:r>
                        <a:rPr lang="en-US" sz="1400" kern="1200" dirty="0" smtClean="0">
                          <a:solidFill>
                            <a:schemeClr val="tx1"/>
                          </a:solidFill>
                          <a:latin typeface="+mj-lt"/>
                          <a:ea typeface="Calibri"/>
                          <a:cs typeface="Times New Roman"/>
                        </a:rPr>
                        <a:t> Lab of McGill University (2010), Star Young Entrepreneur Award winner at Indira India Innovation Summit (2011) &amp; an alumnus of Unreasonable At Sea (2012)</a:t>
                      </a:r>
                    </a:p>
                    <a:p>
                      <a:pPr marL="95250" indent="0" algn="just">
                        <a:lnSpc>
                          <a:spcPct val="115000"/>
                        </a:lnSpc>
                        <a:spcAft>
                          <a:spcPts val="0"/>
                        </a:spcAft>
                      </a:pPr>
                      <a:endParaRPr lang="en-US" sz="1400" kern="1200" dirty="0" smtClean="0">
                        <a:solidFill>
                          <a:schemeClr val="tx1"/>
                        </a:solidFill>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857388">
                <a:tc>
                  <a:txBody>
                    <a:bodyPr/>
                    <a:lstStyle/>
                    <a:p>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Ketan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Dewan</a:t>
                      </a:r>
                      <a:r>
                        <a:rPr lang="en-US" sz="1600" b="1" kern="1200" dirty="0" smtClean="0">
                          <a:solidFill>
                            <a:schemeClr val="tx1"/>
                          </a:solidFill>
                          <a:latin typeface="+mn-lt"/>
                          <a:ea typeface="+mn-ea"/>
                          <a:cs typeface="+mn-cs"/>
                        </a:rPr>
                        <a:t> </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Co-founder and CEO (</a:t>
                      </a:r>
                      <a:r>
                        <a:rPr lang="en-US" sz="1400" kern="1200" dirty="0" err="1" smtClean="0">
                          <a:solidFill>
                            <a:schemeClr val="tx1"/>
                          </a:solidFill>
                          <a:latin typeface="+mn-lt"/>
                          <a:ea typeface="+mn-ea"/>
                          <a:cs typeface="+mn-cs"/>
                        </a:rPr>
                        <a:t>Talocity</a:t>
                      </a:r>
                      <a:r>
                        <a:rPr lang="en-US" sz="1400" kern="1200" dirty="0" smtClean="0">
                          <a:solidFill>
                            <a:schemeClr val="tx1"/>
                          </a:solidFill>
                          <a:latin typeface="+mn-lt"/>
                          <a:ea typeface="+mn-ea"/>
                          <a:cs typeface="+mn-cs"/>
                        </a:rPr>
                        <a:t>)</a:t>
                      </a:r>
                      <a:endParaRPr lang="en-IN" sz="1400" kern="1200" dirty="0" smtClean="0">
                        <a:solidFill>
                          <a:schemeClr val="tx1"/>
                        </a:solidFill>
                        <a:latin typeface="+mn-lt"/>
                        <a:ea typeface="+mn-ea"/>
                        <a:cs typeface="+mn-cs"/>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88900" indent="0" algn="just">
                        <a:lnSpc>
                          <a:spcPct val="115000"/>
                        </a:lnSpc>
                        <a:spcAft>
                          <a:spcPts val="0"/>
                        </a:spcAft>
                      </a:pPr>
                      <a:r>
                        <a:rPr lang="en-US" sz="1400" kern="1200" dirty="0" err="1" smtClean="0">
                          <a:solidFill>
                            <a:schemeClr val="tx1"/>
                          </a:solidFill>
                          <a:latin typeface="+mj-lt"/>
                          <a:ea typeface="Calibri"/>
                          <a:cs typeface="Times New Roman"/>
                        </a:rPr>
                        <a:t>Ketan</a:t>
                      </a:r>
                      <a:r>
                        <a:rPr lang="en-US" sz="1400" kern="1200" dirty="0" smtClean="0">
                          <a:solidFill>
                            <a:schemeClr val="tx1"/>
                          </a:solidFill>
                          <a:latin typeface="+mj-lt"/>
                          <a:ea typeface="Calibri"/>
                          <a:cs typeface="Times New Roman"/>
                        </a:rPr>
                        <a:t> brings over 16 years of business experience. In his last assignment, </a:t>
                      </a:r>
                      <a:r>
                        <a:rPr lang="en-US" sz="1400" kern="1200" dirty="0" err="1" smtClean="0">
                          <a:solidFill>
                            <a:schemeClr val="tx1"/>
                          </a:solidFill>
                          <a:latin typeface="+mj-lt"/>
                          <a:ea typeface="Calibri"/>
                          <a:cs typeface="Times New Roman"/>
                        </a:rPr>
                        <a:t>Ketan</a:t>
                      </a:r>
                      <a:r>
                        <a:rPr lang="en-US" sz="1400" kern="1200" dirty="0" smtClean="0">
                          <a:solidFill>
                            <a:schemeClr val="tx1"/>
                          </a:solidFill>
                          <a:latin typeface="+mj-lt"/>
                          <a:ea typeface="Calibri"/>
                          <a:cs typeface="Times New Roman"/>
                        </a:rPr>
                        <a:t> was Growth- Founder and Director at </a:t>
                      </a:r>
                      <a:r>
                        <a:rPr lang="en-US" sz="1400" kern="1200" dirty="0" err="1" smtClean="0">
                          <a:solidFill>
                            <a:schemeClr val="tx1"/>
                          </a:solidFill>
                          <a:latin typeface="+mj-lt"/>
                          <a:ea typeface="Calibri"/>
                          <a:cs typeface="Times New Roman"/>
                        </a:rPr>
                        <a:t>PeopleStrong</a:t>
                      </a:r>
                      <a:r>
                        <a:rPr lang="en-US" sz="1400" kern="1200" dirty="0" smtClean="0">
                          <a:solidFill>
                            <a:schemeClr val="tx1"/>
                          </a:solidFill>
                          <a:latin typeface="+mj-lt"/>
                          <a:ea typeface="Calibri"/>
                          <a:cs typeface="Times New Roman"/>
                        </a:rPr>
                        <a:t>. </a:t>
                      </a:r>
                      <a:r>
                        <a:rPr lang="en-US" sz="1400" kern="1200" dirty="0" err="1" smtClean="0">
                          <a:solidFill>
                            <a:schemeClr val="tx1"/>
                          </a:solidFill>
                          <a:latin typeface="+mj-lt"/>
                          <a:ea typeface="Calibri"/>
                          <a:cs typeface="Times New Roman"/>
                        </a:rPr>
                        <a:t>Ketan</a:t>
                      </a:r>
                      <a:r>
                        <a:rPr lang="en-US" sz="1400" kern="1200" dirty="0" smtClean="0">
                          <a:solidFill>
                            <a:schemeClr val="tx1"/>
                          </a:solidFill>
                          <a:latin typeface="+mj-lt"/>
                          <a:ea typeface="Calibri"/>
                          <a:cs typeface="Times New Roman"/>
                        </a:rPr>
                        <a:t> understands value proposition and has the capability to engage and sell the same to any prospect to enable deal making. He holds an MBA from Cass Business School, London and is a Commerce graduate from Delhi University.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9" name="Picture 18" descr="Dilpreet Singh"/>
          <p:cNvPicPr/>
          <p:nvPr/>
        </p:nvPicPr>
        <p:blipFill>
          <a:blip r:embed="rId3"/>
          <a:srcRect/>
          <a:stretch>
            <a:fillRect/>
          </a:stretch>
        </p:blipFill>
        <p:spPr bwMode="auto">
          <a:xfrm>
            <a:off x="357158" y="1357298"/>
            <a:ext cx="1080000" cy="1116000"/>
          </a:xfrm>
          <a:prstGeom prst="rect">
            <a:avLst/>
          </a:prstGeom>
          <a:noFill/>
          <a:ln w="9525">
            <a:noFill/>
            <a:miter lim="800000"/>
            <a:headEnd/>
            <a:tailEnd/>
          </a:ln>
        </p:spPr>
      </p:pic>
      <p:pic>
        <p:nvPicPr>
          <p:cNvPr id="22" name="Picture 21" descr="https://encrypted-tbn3.gstatic.com/images?q=tbn:ANd9GcRCMDNMsRKxdcH70-Cq1ABcYPQ8XiGXjyc2gzDvEZ3IBnlkAbLW"/>
          <p:cNvPicPr/>
          <p:nvPr/>
        </p:nvPicPr>
        <p:blipFill>
          <a:blip r:embed="rId4"/>
          <a:srcRect/>
          <a:stretch>
            <a:fillRect/>
          </a:stretch>
        </p:blipFill>
        <p:spPr bwMode="auto">
          <a:xfrm>
            <a:off x="357158" y="5481352"/>
            <a:ext cx="1080000" cy="1116000"/>
          </a:xfrm>
          <a:prstGeom prst="rect">
            <a:avLst/>
          </a:prstGeom>
          <a:noFill/>
          <a:ln w="9525">
            <a:noFill/>
            <a:miter lim="800000"/>
            <a:headEnd/>
            <a:tailEnd/>
          </a:ln>
        </p:spPr>
      </p:pic>
      <p:sp>
        <p:nvSpPr>
          <p:cNvPr id="9" name="Rectangle 8"/>
          <p:cNvSpPr/>
          <p:nvPr/>
        </p:nvSpPr>
        <p:spPr>
          <a:xfrm>
            <a:off x="8369429" y="548680"/>
            <a:ext cx="845103" cy="246221"/>
          </a:xfrm>
          <a:prstGeom prst="rect">
            <a:avLst/>
          </a:prstGeom>
        </p:spPr>
        <p:txBody>
          <a:bodyPr wrap="none">
            <a:spAutoFit/>
          </a:bodyPr>
          <a:lstStyle/>
          <a:p>
            <a:r>
              <a:rPr lang="en-US" sz="1000" b="1" kern="0" dirty="0" smtClean="0">
                <a:solidFill>
                  <a:schemeClr val="bg1"/>
                </a:solidFill>
              </a:rPr>
              <a:t>Chapter 10</a:t>
            </a:r>
            <a:endParaRPr lang="en-US" sz="1000" b="1" dirty="0">
              <a:solidFill>
                <a:schemeClr val="bg1"/>
              </a:solidFill>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3573016"/>
            <a:ext cx="1262514" cy="126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TEAM PROFILE – ADVISORS</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8" name="Table 17"/>
          <p:cNvGraphicFramePr>
            <a:graphicFrameLocks noGrp="1"/>
          </p:cNvGraphicFramePr>
          <p:nvPr/>
        </p:nvGraphicFramePr>
        <p:xfrm>
          <a:off x="228600" y="914400"/>
          <a:ext cx="8763000" cy="5372120"/>
        </p:xfrm>
        <a:graphic>
          <a:graphicData uri="http://schemas.openxmlformats.org/drawingml/2006/table">
            <a:tbl>
              <a:tblPr/>
              <a:tblGrid>
                <a:gridCol w="3200392"/>
                <a:gridCol w="5562608"/>
              </a:tblGrid>
              <a:tr h="1654675">
                <a:tc>
                  <a:txBody>
                    <a:bodyPr/>
                    <a:lstStyle/>
                    <a:p>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Sreenivasan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Ramakrishnan</a:t>
                      </a:r>
                      <a:r>
                        <a:rPr lang="en-US" sz="1600" b="1" kern="1200" dirty="0" smtClean="0">
                          <a:solidFill>
                            <a:schemeClr val="tx1"/>
                          </a:solidFill>
                          <a:latin typeface="+mn-lt"/>
                          <a:ea typeface="+mn-ea"/>
                          <a:cs typeface="+mn-cs"/>
                        </a:rPr>
                        <a:t> </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Co founder – Career Launcher</a:t>
                      </a:r>
                      <a:endParaRPr lang="en-US" sz="90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3975" marR="0" indent="0" algn="just" defTabSz="914400" rtl="0" eaLnBrk="1" fontAlgn="auto" latinLnBrk="0" hangingPunct="1">
                        <a:lnSpc>
                          <a:spcPct val="115000"/>
                        </a:lnSpc>
                        <a:spcBef>
                          <a:spcPts val="0"/>
                        </a:spcBef>
                        <a:spcAft>
                          <a:spcPts val="0"/>
                        </a:spcAft>
                        <a:buClrTx/>
                        <a:buSzTx/>
                        <a:buFontTx/>
                        <a:buNone/>
                        <a:tabLst/>
                        <a:defRPr/>
                      </a:pPr>
                      <a:r>
                        <a:rPr lang="en-IN" sz="1400" b="0" dirty="0" err="1" smtClean="0">
                          <a:latin typeface="+mj-lt"/>
                          <a:ea typeface="Calibri"/>
                          <a:cs typeface="Times New Roman"/>
                        </a:rPr>
                        <a:t>Sreeni</a:t>
                      </a:r>
                      <a:r>
                        <a:rPr lang="en-IN" sz="1400" b="0" dirty="0" smtClean="0">
                          <a:latin typeface="+mj-lt"/>
                          <a:ea typeface="Calibri"/>
                          <a:cs typeface="Times New Roman"/>
                        </a:rPr>
                        <a:t> is a well known educationist, sought-after motivational speaker, entrepreneurial mentor, OD interventionist. He has not only been involved in setting up rural schools but also in technology-facilitated education reaching masses, for over a decade.</a:t>
                      </a:r>
                    </a:p>
                    <a:p>
                      <a:pPr marL="95250" marR="0" indent="0" algn="just" defTabSz="914400" rtl="0" eaLnBrk="1" fontAlgn="auto" latinLnBrk="0" hangingPunct="1">
                        <a:lnSpc>
                          <a:spcPct val="115000"/>
                        </a:lnSpc>
                        <a:spcBef>
                          <a:spcPts val="0"/>
                        </a:spcBef>
                        <a:spcAft>
                          <a:spcPts val="0"/>
                        </a:spcAft>
                        <a:buClrTx/>
                        <a:buSzTx/>
                        <a:buFontTx/>
                        <a:buNone/>
                        <a:tabLst/>
                        <a:defRPr/>
                      </a:pPr>
                      <a:endParaRPr lang="en-US" sz="800" b="1" dirty="0">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788619">
                <a:tc>
                  <a:txBody>
                    <a:bodyPr/>
                    <a:lstStyle/>
                    <a:p>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Avinash</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Kohli</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Vice President - HR at Citibank</a:t>
                      </a:r>
                      <a:endParaRPr lang="en-IN" sz="14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5250" marR="0" indent="0" algn="just" defTabSz="914400" rtl="0" eaLnBrk="1" fontAlgn="auto" latinLnBrk="0" hangingPunct="1">
                        <a:lnSpc>
                          <a:spcPct val="115000"/>
                        </a:lnSpc>
                        <a:spcBef>
                          <a:spcPts val="0"/>
                        </a:spcBef>
                        <a:spcAft>
                          <a:spcPts val="0"/>
                        </a:spcAft>
                        <a:buClrTx/>
                        <a:buSzTx/>
                        <a:buFontTx/>
                        <a:buNone/>
                        <a:tabLst/>
                        <a:defRPr/>
                      </a:pPr>
                      <a:r>
                        <a:rPr lang="en-IN" sz="1400" kern="1200" dirty="0" err="1" smtClean="0">
                          <a:solidFill>
                            <a:schemeClr val="tx1"/>
                          </a:solidFill>
                          <a:latin typeface="+mj-lt"/>
                          <a:ea typeface="Calibri"/>
                          <a:cs typeface="Times New Roman"/>
                        </a:rPr>
                        <a:t>Avinash</a:t>
                      </a:r>
                      <a:r>
                        <a:rPr lang="en-IN" sz="1400" kern="1200" dirty="0" smtClean="0">
                          <a:solidFill>
                            <a:schemeClr val="tx1"/>
                          </a:solidFill>
                          <a:latin typeface="+mj-lt"/>
                          <a:ea typeface="Calibri"/>
                          <a:cs typeface="Times New Roman"/>
                        </a:rPr>
                        <a:t> has over 11 years of experience in HR industry with over 4 years in leadership position. he was selected among Top 25 Future HR Leaders of the country by </a:t>
                      </a:r>
                      <a:r>
                        <a:rPr lang="en-IN" sz="1400" kern="1200" dirty="0" err="1" smtClean="0">
                          <a:solidFill>
                            <a:schemeClr val="tx1"/>
                          </a:solidFill>
                          <a:latin typeface="+mj-lt"/>
                          <a:ea typeface="Calibri"/>
                          <a:cs typeface="Times New Roman"/>
                        </a:rPr>
                        <a:t>PeopleMatters</a:t>
                      </a:r>
                      <a:r>
                        <a:rPr lang="en-IN" sz="1400" kern="1200" dirty="0" smtClean="0">
                          <a:solidFill>
                            <a:schemeClr val="tx1"/>
                          </a:solidFill>
                          <a:latin typeface="+mj-lt"/>
                          <a:ea typeface="Calibri"/>
                          <a:cs typeface="Times New Roman"/>
                        </a:rPr>
                        <a:t> magazine. Currently, he is serving as the General Secretary &amp; Treasurer - National HRD Network, Delhi/NCR Chapter 2014-16. He is an alumni of prestigious Delhi School of Economics as well.</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928826">
                <a:tc>
                  <a:txBody>
                    <a:bodyPr/>
                    <a:lstStyle/>
                    <a:p>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Manjit</a:t>
                      </a:r>
                      <a:r>
                        <a:rPr lang="en-US" sz="1600" b="1" kern="1200" dirty="0" smtClean="0">
                          <a:solidFill>
                            <a:schemeClr val="tx1"/>
                          </a:solidFill>
                          <a:latin typeface="+mn-lt"/>
                          <a:ea typeface="+mn-ea"/>
                          <a:cs typeface="+mn-cs"/>
                        </a:rPr>
                        <a:t> Singh </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Director New Business Development </a:t>
                      </a:r>
                    </a:p>
                    <a:p>
                      <a:r>
                        <a:rPr lang="en-US" sz="1400" kern="1200" dirty="0" smtClean="0">
                          <a:solidFill>
                            <a:schemeClr val="tx1"/>
                          </a:solidFill>
                          <a:latin typeface="+mn-lt"/>
                          <a:ea typeface="+mn-ea"/>
                          <a:cs typeface="+mn-cs"/>
                        </a:rPr>
                        <a:t>&amp; B.I – DSM India</a:t>
                      </a:r>
                      <a:endParaRPr lang="en-IN" sz="1400" kern="1200" dirty="0" smtClean="0">
                        <a:solidFill>
                          <a:schemeClr val="tx1"/>
                        </a:solidFill>
                        <a:latin typeface="+mn-lt"/>
                        <a:ea typeface="+mn-ea"/>
                        <a:cs typeface="+mn-cs"/>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smtClean="0">
                        <a:latin typeface="Calibri"/>
                        <a:ea typeface="Calibri"/>
                        <a:cs typeface="Times New Roman"/>
                      </a:endParaRPr>
                    </a:p>
                    <a:p>
                      <a:pPr marL="457200">
                        <a:lnSpc>
                          <a:spcPct val="115000"/>
                        </a:lnSpc>
                        <a:spcAft>
                          <a:spcPts val="0"/>
                        </a:spcAft>
                      </a:pPr>
                      <a:endParaRPr lang="en-US" sz="120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8900" marR="0" indent="0" algn="just" defTabSz="914400" rtl="0" eaLnBrk="1" fontAlgn="auto" latinLnBrk="0" hangingPunct="1">
                        <a:lnSpc>
                          <a:spcPct val="115000"/>
                        </a:lnSpc>
                        <a:spcBef>
                          <a:spcPts val="0"/>
                        </a:spcBef>
                        <a:spcAft>
                          <a:spcPts val="0"/>
                        </a:spcAft>
                        <a:buClrTx/>
                        <a:buSzTx/>
                        <a:buFontTx/>
                        <a:buNone/>
                        <a:tabLst/>
                        <a:defRPr/>
                      </a:pPr>
                      <a:r>
                        <a:rPr lang="en-US" sz="1400" kern="1200" dirty="0" err="1" smtClean="0">
                          <a:solidFill>
                            <a:schemeClr val="tx1"/>
                          </a:solidFill>
                          <a:latin typeface="+mn-lt"/>
                          <a:ea typeface="+mn-ea"/>
                          <a:cs typeface="+mn-cs"/>
                        </a:rPr>
                        <a:t>Manjit</a:t>
                      </a:r>
                      <a:r>
                        <a:rPr lang="en-US" sz="1400" kern="1200" dirty="0" smtClean="0">
                          <a:solidFill>
                            <a:schemeClr val="tx1"/>
                          </a:solidFill>
                          <a:latin typeface="+mn-lt"/>
                          <a:ea typeface="+mn-ea"/>
                          <a:cs typeface="+mn-cs"/>
                        </a:rPr>
                        <a:t> has over 20 years of diversified experience in HR, and Business development. He is currently working with DSM India as a Director - New Business Development &amp; B.I. Prior to this he was in the leadership roles various companies including </a:t>
                      </a:r>
                      <a:r>
                        <a:rPr lang="en-US" sz="1400" kern="1200" dirty="0" err="1" smtClean="0">
                          <a:solidFill>
                            <a:schemeClr val="tx1"/>
                          </a:solidFill>
                          <a:latin typeface="+mn-lt"/>
                          <a:ea typeface="+mn-ea"/>
                          <a:cs typeface="+mn-cs"/>
                        </a:rPr>
                        <a:t>Covidien</a:t>
                      </a:r>
                      <a:r>
                        <a:rPr lang="en-US" sz="1400" kern="1200" dirty="0" smtClean="0">
                          <a:solidFill>
                            <a:schemeClr val="tx1"/>
                          </a:solidFill>
                          <a:latin typeface="+mn-lt"/>
                          <a:ea typeface="+mn-ea"/>
                          <a:cs typeface="+mn-cs"/>
                        </a:rPr>
                        <a:t>, Baxter, </a:t>
                      </a:r>
                      <a:r>
                        <a:rPr lang="en-US" sz="1400" kern="1200" dirty="0" err="1" smtClean="0">
                          <a:solidFill>
                            <a:schemeClr val="tx1"/>
                          </a:solidFill>
                          <a:latin typeface="+mn-lt"/>
                          <a:ea typeface="+mn-ea"/>
                          <a:cs typeface="+mn-cs"/>
                        </a:rPr>
                        <a:t>Genpact</a:t>
                      </a:r>
                      <a:r>
                        <a:rPr lang="en-US" sz="1400" kern="1200" dirty="0" smtClean="0">
                          <a:solidFill>
                            <a:schemeClr val="tx1"/>
                          </a:solidFill>
                          <a:latin typeface="+mn-lt"/>
                          <a:ea typeface="+mn-ea"/>
                          <a:cs typeface="+mn-cs"/>
                        </a:rPr>
                        <a:t>, and ALSTOM</a:t>
                      </a:r>
                      <a:r>
                        <a:rPr lang="en-US" sz="1800" kern="1200" dirty="0" smtClean="0">
                          <a:solidFill>
                            <a:schemeClr val="tx1"/>
                          </a:solidFill>
                          <a:latin typeface="+mn-lt"/>
                          <a:ea typeface="+mn-ea"/>
                          <a:cs typeface="+mn-cs"/>
                        </a:rPr>
                        <a:t>.</a:t>
                      </a:r>
                      <a:endParaRPr lang="en-IN" sz="18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9" name="Picture 8" descr="sreeni"/>
          <p:cNvPicPr/>
          <p:nvPr/>
        </p:nvPicPr>
        <p:blipFill>
          <a:blip r:embed="rId3"/>
          <a:srcRect/>
          <a:stretch>
            <a:fillRect/>
          </a:stretch>
        </p:blipFill>
        <p:spPr bwMode="auto">
          <a:xfrm>
            <a:off x="357158" y="1384306"/>
            <a:ext cx="1080000" cy="1116000"/>
          </a:xfrm>
          <a:prstGeom prst="rect">
            <a:avLst/>
          </a:prstGeom>
          <a:noFill/>
          <a:ln w="9525">
            <a:noFill/>
            <a:miter lim="800000"/>
            <a:headEnd/>
            <a:tailEnd/>
          </a:ln>
        </p:spPr>
      </p:pic>
      <p:pic>
        <p:nvPicPr>
          <p:cNvPr id="10" name="Picture 9" descr="Avinash Kohli"/>
          <p:cNvPicPr/>
          <p:nvPr/>
        </p:nvPicPr>
        <p:blipFill>
          <a:blip r:embed="rId4"/>
          <a:srcRect/>
          <a:stretch>
            <a:fillRect/>
          </a:stretch>
        </p:blipFill>
        <p:spPr bwMode="auto">
          <a:xfrm>
            <a:off x="357158" y="3071810"/>
            <a:ext cx="1080000" cy="1116000"/>
          </a:xfrm>
          <a:prstGeom prst="rect">
            <a:avLst/>
          </a:prstGeom>
          <a:noFill/>
          <a:ln w="9525">
            <a:noFill/>
            <a:miter lim="800000"/>
            <a:headEnd/>
            <a:tailEnd/>
          </a:ln>
        </p:spPr>
      </p:pic>
      <p:pic>
        <p:nvPicPr>
          <p:cNvPr id="7" name="Picture 6" descr="https://media.licdn.com/mpr/mpr/shrink_200_200/AAEAAQAAAAAAAAJcAAAAJDE4YThhMjA5LWQ4MjMtNDBmNC1iMmI5LWVhNGVhYjc2Yzk0ZA.jpg"/>
          <p:cNvPicPr/>
          <p:nvPr/>
        </p:nvPicPr>
        <p:blipFill>
          <a:blip r:embed="rId5"/>
          <a:srcRect/>
          <a:stretch>
            <a:fillRect/>
          </a:stretch>
        </p:blipFill>
        <p:spPr bwMode="auto">
          <a:xfrm>
            <a:off x="357158" y="5072074"/>
            <a:ext cx="1080000" cy="1116000"/>
          </a:xfrm>
          <a:prstGeom prst="rect">
            <a:avLst/>
          </a:prstGeom>
          <a:noFill/>
          <a:ln w="9525">
            <a:noFill/>
            <a:miter lim="800000"/>
            <a:headEnd/>
            <a:tailEnd/>
          </a:ln>
        </p:spPr>
      </p:pic>
      <p:sp>
        <p:nvSpPr>
          <p:cNvPr id="11" name="Rectangle 10"/>
          <p:cNvSpPr/>
          <p:nvPr/>
        </p:nvSpPr>
        <p:spPr>
          <a:xfrm>
            <a:off x="8369429" y="548680"/>
            <a:ext cx="845103" cy="246221"/>
          </a:xfrm>
          <a:prstGeom prst="rect">
            <a:avLst/>
          </a:prstGeom>
        </p:spPr>
        <p:txBody>
          <a:bodyPr wrap="none">
            <a:spAutoFit/>
          </a:bodyPr>
          <a:lstStyle/>
          <a:p>
            <a:r>
              <a:rPr lang="en-US" sz="1000" b="1" kern="0" dirty="0" smtClean="0">
                <a:solidFill>
                  <a:schemeClr val="bg1"/>
                </a:solidFill>
              </a:rPr>
              <a:t>Chapter 10</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TEAM PROFILE – ADVISORS</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8" name="Table 17"/>
          <p:cNvGraphicFramePr>
            <a:graphicFrameLocks noGrp="1"/>
          </p:cNvGraphicFramePr>
          <p:nvPr/>
        </p:nvGraphicFramePr>
        <p:xfrm>
          <a:off x="228600" y="914400"/>
          <a:ext cx="8763000" cy="4570683"/>
        </p:xfrm>
        <a:graphic>
          <a:graphicData uri="http://schemas.openxmlformats.org/drawingml/2006/table">
            <a:tbl>
              <a:tblPr/>
              <a:tblGrid>
                <a:gridCol w="2200260"/>
                <a:gridCol w="6562740"/>
              </a:tblGrid>
              <a:tr h="2586038">
                <a:tc>
                  <a:txBody>
                    <a:bodyPr/>
                    <a:lstStyle/>
                    <a:p>
                      <a:r>
                        <a:rPr lang="en-US" sz="1600" b="1" kern="1200" dirty="0" smtClean="0">
                          <a:solidFill>
                            <a:schemeClr val="tx1"/>
                          </a:solidFill>
                          <a:latin typeface="+mn-lt"/>
                          <a:ea typeface="+mn-ea"/>
                          <a:cs typeface="+mn-cs"/>
                        </a:rPr>
                        <a:t>Mr. Chris George</a:t>
                      </a:r>
                    </a:p>
                    <a:p>
                      <a:r>
                        <a:rPr lang="en-US" sz="1400" kern="1200" dirty="0" smtClean="0">
                          <a:solidFill>
                            <a:schemeClr val="tx1"/>
                          </a:solidFill>
                          <a:latin typeface="+mn-lt"/>
                          <a:ea typeface="+mn-ea"/>
                          <a:cs typeface="+mn-cs"/>
                        </a:rPr>
                        <a:t>Partner – Idea </a:t>
                      </a:r>
                      <a:r>
                        <a:rPr lang="en-US" sz="1400" kern="1200" dirty="0" err="1" smtClean="0">
                          <a:solidFill>
                            <a:schemeClr val="tx1"/>
                          </a:solidFill>
                          <a:latin typeface="+mn-lt"/>
                          <a:ea typeface="+mn-ea"/>
                          <a:cs typeface="+mn-cs"/>
                        </a:rPr>
                        <a:t>Wavelabs</a:t>
                      </a:r>
                      <a:endParaRPr lang="en-US" sz="900"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3975" marR="0" indent="0" algn="just" defTabSz="914400" rtl="0" eaLnBrk="1" fontAlgn="auto" latinLnBrk="0" hangingPunct="1">
                        <a:lnSpc>
                          <a:spcPct val="115000"/>
                        </a:lnSpc>
                        <a:spcBef>
                          <a:spcPts val="0"/>
                        </a:spcBef>
                        <a:spcAft>
                          <a:spcPts val="0"/>
                        </a:spcAft>
                        <a:buClrTx/>
                        <a:buSzTx/>
                        <a:buFontTx/>
                        <a:buNone/>
                        <a:tabLst/>
                        <a:defRPr/>
                      </a:pPr>
                      <a:r>
                        <a:rPr lang="en-US" sz="1400" kern="1200" dirty="0" smtClean="0">
                          <a:solidFill>
                            <a:schemeClr val="tx1"/>
                          </a:solidFill>
                          <a:latin typeface="+mj-lt"/>
                          <a:ea typeface="+mn-ea"/>
                          <a:cs typeface="+mn-cs"/>
                        </a:rPr>
                        <a:t>Chris founded his first company at the age of 16, followed by a business education in the US. He returned to India to found one of India’s earliest </a:t>
                      </a:r>
                      <a:r>
                        <a:rPr lang="en-US" sz="1400" kern="1200" dirty="0" err="1" smtClean="0">
                          <a:solidFill>
                            <a:schemeClr val="tx1"/>
                          </a:solidFill>
                          <a:latin typeface="+mj-lt"/>
                          <a:ea typeface="+mn-ea"/>
                          <a:cs typeface="+mn-cs"/>
                        </a:rPr>
                        <a:t>eCommerce</a:t>
                      </a:r>
                      <a:r>
                        <a:rPr lang="en-US" sz="1400" kern="1200" dirty="0" smtClean="0">
                          <a:solidFill>
                            <a:schemeClr val="tx1"/>
                          </a:solidFill>
                          <a:latin typeface="+mj-lt"/>
                          <a:ea typeface="+mn-ea"/>
                          <a:cs typeface="+mn-cs"/>
                        </a:rPr>
                        <a:t> companies that was funded by some very well known names in the private equity world. Subsequently he built what was arguably India’s largest Technology Enabled Marketing Services group, leading three overseas acquisition &amp; multiple rounds of private equity funding. Since then he has been an active angel investor &amp; supporter of early stage companies, in India &amp; abroad. Chris’ business interests today span, Technology, Real Estate, Sports &amp; Finance. He is passionate about the internet &amp; its possibilities, &amp; is a frequent speaker &amp; writer on the Digital Marketing, </a:t>
                      </a:r>
                      <a:r>
                        <a:rPr lang="en-US" sz="1400" kern="1200" dirty="0" err="1" smtClean="0">
                          <a:solidFill>
                            <a:schemeClr val="tx1"/>
                          </a:solidFill>
                          <a:latin typeface="+mj-lt"/>
                          <a:ea typeface="+mn-ea"/>
                          <a:cs typeface="+mn-cs"/>
                        </a:rPr>
                        <a:t>eCommerce</a:t>
                      </a:r>
                      <a:r>
                        <a:rPr lang="en-US" sz="1400" kern="1200" dirty="0" smtClean="0">
                          <a:solidFill>
                            <a:schemeClr val="tx1"/>
                          </a:solidFill>
                          <a:latin typeface="+mj-lt"/>
                          <a:ea typeface="+mn-ea"/>
                          <a:cs typeface="+mn-cs"/>
                        </a:rPr>
                        <a:t> &amp; Internet industries in India.</a:t>
                      </a: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US" sz="800" b="1" dirty="0">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9768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Mr. </a:t>
                      </a:r>
                      <a:r>
                        <a:rPr lang="en-US" sz="1600" b="1" kern="1200" dirty="0" err="1" smtClean="0">
                          <a:solidFill>
                            <a:schemeClr val="tx1"/>
                          </a:solidFill>
                          <a:latin typeface="+mn-lt"/>
                          <a:ea typeface="+mn-ea"/>
                          <a:cs typeface="+mn-cs"/>
                        </a:rPr>
                        <a:t>Tilak</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Mishra</a:t>
                      </a:r>
                      <a:endParaRPr lang="en-US" sz="16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Vice President – </a:t>
                      </a:r>
                      <a:r>
                        <a:rPr lang="en-US" sz="1400" kern="1200" dirty="0" err="1" smtClean="0">
                          <a:solidFill>
                            <a:schemeClr val="tx1"/>
                          </a:solidFill>
                          <a:latin typeface="+mn-lt"/>
                          <a:ea typeface="+mn-ea"/>
                          <a:cs typeface="+mn-cs"/>
                        </a:rPr>
                        <a:t>Novistra</a:t>
                      </a:r>
                      <a:r>
                        <a:rPr lang="en-US" sz="1400" kern="1200" dirty="0" smtClean="0">
                          <a:solidFill>
                            <a:schemeClr val="tx1"/>
                          </a:solidFill>
                          <a:latin typeface="+mn-lt"/>
                          <a:ea typeface="+mn-ea"/>
                          <a:cs typeface="+mn-cs"/>
                        </a:rPr>
                        <a:t> Capital</a:t>
                      </a:r>
                      <a:endParaRPr lang="en-US" sz="1400" kern="1200" dirty="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5250" marR="0" lvl="0" indent="0" algn="just"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err="1" smtClean="0">
                          <a:ln>
                            <a:noFill/>
                          </a:ln>
                          <a:solidFill>
                            <a:prstClr val="black"/>
                          </a:solidFill>
                          <a:effectLst/>
                          <a:uLnTx/>
                          <a:uFillTx/>
                          <a:latin typeface="+mn-lt"/>
                          <a:ea typeface="Calibri"/>
                          <a:cs typeface="Times New Roman"/>
                        </a:rPr>
                        <a:t>Tilak</a:t>
                      </a:r>
                      <a:r>
                        <a:rPr kumimoji="0" lang="en-IN" sz="1400" b="0" i="0" u="none" strike="noStrike" kern="1200" cap="none" spc="0" normalizeH="0" baseline="0" noProof="0" dirty="0" smtClean="0">
                          <a:ln>
                            <a:noFill/>
                          </a:ln>
                          <a:solidFill>
                            <a:prstClr val="black"/>
                          </a:solidFill>
                          <a:effectLst/>
                          <a:uLnTx/>
                          <a:uFillTx/>
                          <a:latin typeface="+mn-lt"/>
                          <a:ea typeface="Calibri"/>
                          <a:cs typeface="Times New Roman"/>
                        </a:rPr>
                        <a:t> has over 8 years of work experience. He is known as a M&amp;A deal maker and a VC portfolio manager with substantial experience in business valuation, financial </a:t>
                      </a:r>
                      <a:r>
                        <a:rPr kumimoji="0" lang="en-IN" sz="1400" b="0" i="0" u="none" strike="noStrike" kern="1200" cap="none" spc="0" normalizeH="0" baseline="0" noProof="0" dirty="0" err="1" smtClean="0">
                          <a:ln>
                            <a:noFill/>
                          </a:ln>
                          <a:solidFill>
                            <a:prstClr val="black"/>
                          </a:solidFill>
                          <a:effectLst/>
                          <a:uLnTx/>
                          <a:uFillTx/>
                          <a:latin typeface="+mn-lt"/>
                          <a:ea typeface="Calibri"/>
                          <a:cs typeface="Times New Roman"/>
                        </a:rPr>
                        <a:t>modeling</a:t>
                      </a:r>
                      <a:r>
                        <a:rPr kumimoji="0" lang="en-IN" sz="1400" b="0" i="0" u="none" strike="noStrike" kern="1200" cap="none" spc="0" normalizeH="0" baseline="0" noProof="0" dirty="0" smtClean="0">
                          <a:ln>
                            <a:noFill/>
                          </a:ln>
                          <a:solidFill>
                            <a:prstClr val="black"/>
                          </a:solidFill>
                          <a:effectLst/>
                          <a:uLnTx/>
                          <a:uFillTx/>
                          <a:latin typeface="+mn-lt"/>
                          <a:ea typeface="Calibri"/>
                          <a:cs typeface="Times New Roman"/>
                        </a:rPr>
                        <a:t> and due diligence. Industry knowledge based on current and past experience includes - banking, healthcare, education, technology, and start-up / small and medium enterprises.</a:t>
                      </a:r>
                      <a:endParaRPr kumimoji="0" lang="en-US" sz="1400" b="0" i="0" u="none" strike="noStrike" kern="1200" cap="none" spc="0" normalizeH="0" baseline="0" noProof="0" dirty="0" smtClean="0">
                        <a:ln>
                          <a:noFill/>
                        </a:ln>
                        <a:solidFill>
                          <a:prstClr val="black"/>
                        </a:solidFill>
                        <a:effectLst/>
                        <a:uLnTx/>
                        <a:uFillTx/>
                        <a:latin typeface="+mn-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1" name="Picture 10"/>
          <p:cNvPicPr/>
          <p:nvPr/>
        </p:nvPicPr>
        <p:blipFill rotWithShape="1">
          <a:blip r:embed="rId3"/>
          <a:srcRect l="12572" t="35600" r="7409" b="32223"/>
          <a:stretch/>
        </p:blipFill>
        <p:spPr>
          <a:xfrm>
            <a:off x="428596" y="1500174"/>
            <a:ext cx="1080000" cy="1116000"/>
          </a:xfrm>
          <a:prstGeom prst="rect">
            <a:avLst/>
          </a:prstGeom>
          <a:effectLst>
            <a:outerShdw blurRad="50800" dist="38100" dir="2700000" sx="101000" sy="101000" algn="tl" rotWithShape="0">
              <a:srgbClr val="000000">
                <a:alpha val="43000"/>
              </a:srgbClr>
            </a:outerShdw>
          </a:effectLst>
        </p:spPr>
      </p:pic>
      <p:pic>
        <p:nvPicPr>
          <p:cNvPr id="6" name="Picture 5" descr="Tilak Mishra"/>
          <p:cNvPicPr/>
          <p:nvPr/>
        </p:nvPicPr>
        <p:blipFill>
          <a:blip r:embed="rId4"/>
          <a:srcRect/>
          <a:stretch>
            <a:fillRect/>
          </a:stretch>
        </p:blipFill>
        <p:spPr bwMode="auto">
          <a:xfrm>
            <a:off x="428596" y="4286256"/>
            <a:ext cx="1080000" cy="1116000"/>
          </a:xfrm>
          <a:prstGeom prst="rect">
            <a:avLst/>
          </a:prstGeom>
          <a:noFill/>
          <a:ln w="9525">
            <a:noFill/>
            <a:miter lim="800000"/>
            <a:headEnd/>
            <a:tailEnd/>
          </a:ln>
        </p:spPr>
      </p:pic>
      <p:sp>
        <p:nvSpPr>
          <p:cNvPr id="7" name="Rectangle 6"/>
          <p:cNvSpPr/>
          <p:nvPr/>
        </p:nvSpPr>
        <p:spPr>
          <a:xfrm>
            <a:off x="8369429" y="548680"/>
            <a:ext cx="845103" cy="246221"/>
          </a:xfrm>
          <a:prstGeom prst="rect">
            <a:avLst/>
          </a:prstGeom>
        </p:spPr>
        <p:txBody>
          <a:bodyPr wrap="none">
            <a:spAutoFit/>
          </a:bodyPr>
          <a:lstStyle/>
          <a:p>
            <a:r>
              <a:rPr lang="en-US" sz="1000" b="1" kern="0" dirty="0" smtClean="0">
                <a:solidFill>
                  <a:schemeClr val="bg1"/>
                </a:solidFill>
              </a:rPr>
              <a:t>Chapter 10</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TEAM PROFILE – ADVISORS</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18" name="Table 17"/>
          <p:cNvGraphicFramePr>
            <a:graphicFrameLocks noGrp="1"/>
          </p:cNvGraphicFramePr>
          <p:nvPr>
            <p:extLst>
              <p:ext uri="{D42A27DB-BD31-4B8C-83A1-F6EECF244321}">
                <p14:modId xmlns:p14="http://schemas.microsoft.com/office/powerpoint/2010/main" val="1852225503"/>
              </p:ext>
            </p:extLst>
          </p:nvPr>
        </p:nvGraphicFramePr>
        <p:xfrm>
          <a:off x="228600" y="914399"/>
          <a:ext cx="8763000" cy="5578475"/>
        </p:xfrm>
        <a:graphic>
          <a:graphicData uri="http://schemas.openxmlformats.org/drawingml/2006/table">
            <a:tbl>
              <a:tblPr/>
              <a:tblGrid>
                <a:gridCol w="3271830"/>
                <a:gridCol w="5491170"/>
              </a:tblGrid>
              <a:tr h="5578475">
                <a:tc>
                  <a:txBody>
                    <a:bodyPr/>
                    <a:lstStyle/>
                    <a:p>
                      <a:r>
                        <a:rPr lang="en-US" sz="1600" b="1" kern="1200" dirty="0" smtClean="0">
                          <a:solidFill>
                            <a:schemeClr val="tx1"/>
                          </a:solidFill>
                          <a:latin typeface="+mn-lt"/>
                          <a:ea typeface="+mn-ea"/>
                          <a:cs typeface="+mn-cs"/>
                        </a:rPr>
                        <a:t>Mr. Sunil </a:t>
                      </a:r>
                      <a:r>
                        <a:rPr lang="en-US" sz="1600" b="1" kern="1200" dirty="0" err="1" smtClean="0">
                          <a:solidFill>
                            <a:schemeClr val="tx1"/>
                          </a:solidFill>
                          <a:latin typeface="+mn-lt"/>
                          <a:ea typeface="+mn-ea"/>
                          <a:cs typeface="+mn-cs"/>
                        </a:rPr>
                        <a:t>Chandrana</a:t>
                      </a:r>
                      <a:endParaRPr lang="en-IN" sz="16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Co-Founder &amp; CEO – Digital </a:t>
                      </a:r>
                      <a:r>
                        <a:rPr lang="en-US" sz="1400" kern="1200" dirty="0" err="1" smtClean="0">
                          <a:solidFill>
                            <a:schemeClr val="tx1"/>
                          </a:solidFill>
                          <a:latin typeface="+mn-lt"/>
                          <a:ea typeface="+mn-ea"/>
                          <a:cs typeface="+mn-cs"/>
                        </a:rPr>
                        <a:t>Republik</a:t>
                      </a:r>
                      <a:endParaRPr lang="en-US" sz="1400" kern="1200" dirty="0" smtClean="0">
                        <a:solidFill>
                          <a:schemeClr val="tx1"/>
                        </a:solidFill>
                        <a:latin typeface="+mn-lt"/>
                        <a:ea typeface="+mn-ea"/>
                        <a:cs typeface="+mn-cs"/>
                      </a:endParaRPr>
                    </a:p>
                    <a:p>
                      <a:endParaRPr lang="en-US" sz="9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Member Advisory Board – </a:t>
                      </a:r>
                    </a:p>
                    <a:p>
                      <a:r>
                        <a:rPr lang="en-US" sz="1400" kern="1200" dirty="0" smtClean="0">
                          <a:solidFill>
                            <a:schemeClr val="tx1"/>
                          </a:solidFill>
                          <a:latin typeface="+mn-lt"/>
                          <a:ea typeface="+mn-ea"/>
                          <a:cs typeface="+mn-cs"/>
                        </a:rPr>
                        <a:t>Spark Logistics</a:t>
                      </a:r>
                    </a:p>
                    <a:p>
                      <a:endParaRPr lang="en-IN" sz="9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CEO &amp; Founder – </a:t>
                      </a:r>
                      <a:r>
                        <a:rPr lang="en-US" sz="1400" kern="1200" dirty="0" err="1" smtClean="0">
                          <a:solidFill>
                            <a:schemeClr val="tx1"/>
                          </a:solidFill>
                          <a:latin typeface="+mn-lt"/>
                          <a:ea typeface="+mn-ea"/>
                          <a:cs typeface="+mn-cs"/>
                        </a:rPr>
                        <a:t>Orane</a:t>
                      </a:r>
                      <a:r>
                        <a:rPr lang="en-US" sz="1400" kern="1200" dirty="0" smtClean="0">
                          <a:solidFill>
                            <a:schemeClr val="tx1"/>
                          </a:solidFill>
                          <a:latin typeface="+mn-lt"/>
                          <a:ea typeface="+mn-ea"/>
                          <a:cs typeface="+mn-cs"/>
                        </a:rPr>
                        <a:t> Media</a:t>
                      </a: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endParaRPr lang="en-US" sz="14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tx1"/>
                        </a:solidFill>
                        <a:latin typeface="+mn-lt"/>
                        <a:ea typeface="+mn-ea"/>
                        <a:cs typeface="+mn-cs"/>
                      </a:endParaRPr>
                    </a:p>
                    <a:p>
                      <a:endParaRPr lang="en-IN" sz="1100" kern="1200" dirty="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5250" marR="0" indent="0" algn="just" defTabSz="914400" rtl="0" eaLnBrk="1" fontAlgn="auto" latinLnBrk="0" hangingPunct="1">
                        <a:lnSpc>
                          <a:spcPct val="115000"/>
                        </a:lnSpc>
                        <a:spcBef>
                          <a:spcPts val="0"/>
                        </a:spcBef>
                        <a:spcAft>
                          <a:spcPts val="0"/>
                        </a:spcAft>
                        <a:buClrTx/>
                        <a:buSzTx/>
                        <a:buFontTx/>
                        <a:buNone/>
                        <a:tabLst/>
                        <a:defRPr/>
                      </a:pPr>
                      <a:r>
                        <a:rPr lang="en-IN" sz="1400" b="0" dirty="0" smtClean="0">
                          <a:latin typeface="+mj-lt"/>
                          <a:ea typeface="Calibri"/>
                          <a:cs typeface="Times New Roman"/>
                        </a:rPr>
                        <a:t>Sunil is an entrepreneur and has over 16 years professional experience in Digital media and marketing. He is a certified Google </a:t>
                      </a:r>
                      <a:r>
                        <a:rPr lang="en-IN" sz="1400" b="0" dirty="0" err="1" smtClean="0">
                          <a:latin typeface="+mj-lt"/>
                          <a:ea typeface="Calibri"/>
                          <a:cs typeface="Times New Roman"/>
                        </a:rPr>
                        <a:t>Adword</a:t>
                      </a:r>
                      <a:r>
                        <a:rPr lang="en-IN" sz="1400" b="0" dirty="0" smtClean="0">
                          <a:latin typeface="+mj-lt"/>
                          <a:ea typeface="Calibri"/>
                          <a:cs typeface="Times New Roman"/>
                        </a:rPr>
                        <a:t> professional and possess good knowledge of Cyber Laws</a:t>
                      </a: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p>
                      <a:pPr marL="95250" marR="0" indent="0" algn="just" defTabSz="914400" rtl="0" eaLnBrk="1" fontAlgn="auto" latinLnBrk="0" hangingPunct="1">
                        <a:lnSpc>
                          <a:spcPct val="115000"/>
                        </a:lnSpc>
                        <a:spcBef>
                          <a:spcPts val="0"/>
                        </a:spcBef>
                        <a:spcAft>
                          <a:spcPts val="0"/>
                        </a:spcAft>
                        <a:buClrTx/>
                        <a:buSzTx/>
                        <a:buFontTx/>
                        <a:buNone/>
                        <a:tabLst/>
                        <a:defRPr/>
                      </a:pPr>
                      <a:endParaRPr lang="en-IN" sz="1400" b="0" dirty="0" smtClean="0">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6" name="Picture 5" descr="Sunil Chandarana"/>
          <p:cNvPicPr/>
          <p:nvPr/>
        </p:nvPicPr>
        <p:blipFill>
          <a:blip r:embed="rId3"/>
          <a:srcRect/>
          <a:stretch>
            <a:fillRect/>
          </a:stretch>
        </p:blipFill>
        <p:spPr bwMode="auto">
          <a:xfrm>
            <a:off x="357158" y="2357430"/>
            <a:ext cx="1363345" cy="1363345"/>
          </a:xfrm>
          <a:prstGeom prst="rect">
            <a:avLst/>
          </a:prstGeom>
          <a:noFill/>
          <a:ln w="9525">
            <a:noFill/>
            <a:miter lim="800000"/>
            <a:headEnd/>
            <a:tailEnd/>
          </a:ln>
        </p:spPr>
      </p:pic>
      <p:sp>
        <p:nvSpPr>
          <p:cNvPr id="7" name="Rectangle 6"/>
          <p:cNvSpPr/>
          <p:nvPr/>
        </p:nvSpPr>
        <p:spPr>
          <a:xfrm>
            <a:off x="8369429" y="548680"/>
            <a:ext cx="845103" cy="246221"/>
          </a:xfrm>
          <a:prstGeom prst="rect">
            <a:avLst/>
          </a:prstGeom>
        </p:spPr>
        <p:txBody>
          <a:bodyPr wrap="none">
            <a:spAutoFit/>
          </a:bodyPr>
          <a:lstStyle/>
          <a:p>
            <a:r>
              <a:rPr lang="en-US" sz="1000" b="1" kern="0" dirty="0" smtClean="0">
                <a:solidFill>
                  <a:schemeClr val="bg1"/>
                </a:solidFill>
              </a:rPr>
              <a:t>Chapter 10</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Thank You</a:t>
            </a:r>
            <a:endParaRPr lang="en-US" dirty="0"/>
          </a:p>
        </p:txBody>
      </p:sp>
      <p:sp>
        <p:nvSpPr>
          <p:cNvPr id="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9" name="Rectangle 2"/>
          <p:cNvSpPr txBox="1">
            <a:spLocks noChangeArrowheads="1"/>
          </p:cNvSpPr>
          <p:nvPr/>
        </p:nvSpPr>
        <p:spPr bwMode="auto">
          <a:xfrm>
            <a:off x="152400" y="1905000"/>
            <a:ext cx="8694738" cy="3468216"/>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b="1">
                <a:solidFill>
                  <a:schemeClr val="tx2"/>
                </a:solidFill>
                <a:latin typeface="Arial" charset="0"/>
              </a:defRPr>
            </a:lvl6pPr>
            <a:lvl7pPr marL="914400" algn="l" rtl="0" fontAlgn="base">
              <a:spcBef>
                <a:spcPct val="0"/>
              </a:spcBef>
              <a:spcAft>
                <a:spcPct val="0"/>
              </a:spcAft>
              <a:defRPr b="1">
                <a:solidFill>
                  <a:schemeClr val="tx2"/>
                </a:solidFill>
                <a:latin typeface="Arial" charset="0"/>
              </a:defRPr>
            </a:lvl7pPr>
            <a:lvl8pPr marL="1371600" algn="l" rtl="0" fontAlgn="base">
              <a:spcBef>
                <a:spcPct val="0"/>
              </a:spcBef>
              <a:spcAft>
                <a:spcPct val="0"/>
              </a:spcAft>
              <a:defRPr b="1">
                <a:solidFill>
                  <a:schemeClr val="tx2"/>
                </a:solidFill>
                <a:latin typeface="Arial" charset="0"/>
              </a:defRPr>
            </a:lvl8pPr>
            <a:lvl9pPr marL="1828800" algn="l" rtl="0" fontAlgn="base">
              <a:spcBef>
                <a:spcPct val="0"/>
              </a:spcBef>
              <a:spcAft>
                <a:spcPct val="0"/>
              </a:spcAft>
              <a:defRPr b="1">
                <a:solidFill>
                  <a:schemeClr val="tx2"/>
                </a:solidFill>
                <a:latin typeface="Arial" charset="0"/>
              </a:defRPr>
            </a:lvl9pPr>
          </a:lstStyle>
          <a:p>
            <a:r>
              <a:rPr lang="en-US" dirty="0" smtClean="0">
                <a:solidFill>
                  <a:schemeClr val="tx1"/>
                </a:solidFill>
              </a:rPr>
              <a:t>Contact:</a:t>
            </a:r>
          </a:p>
          <a:p>
            <a:r>
              <a:rPr lang="en-US" dirty="0" smtClean="0">
                <a:solidFill>
                  <a:schemeClr val="tx1"/>
                </a:solidFill>
                <a:hlinkClick r:id="rId3"/>
              </a:rPr>
              <a:t>ketan@talocity.in</a:t>
            </a:r>
            <a:r>
              <a:rPr lang="en-US" dirty="0" smtClean="0">
                <a:solidFill>
                  <a:schemeClr val="tx1"/>
                </a:solidFill>
              </a:rPr>
              <a:t> </a:t>
            </a:r>
          </a:p>
          <a:p>
            <a:endParaRPr lang="en-US" dirty="0" smtClean="0">
              <a:solidFill>
                <a:schemeClr val="tx1"/>
              </a:solidFill>
            </a:endParaRPr>
          </a:p>
          <a:p>
            <a:r>
              <a:rPr lang="en-US" dirty="0" smtClean="0">
                <a:solidFill>
                  <a:schemeClr val="tx1"/>
                </a:solidFill>
                <a:hlinkClick r:id="rId4"/>
              </a:rPr>
              <a:t>ketan.dewan100@gmail.com</a:t>
            </a:r>
            <a:endParaRPr lang="en-US" dirty="0" smtClean="0">
              <a:solidFill>
                <a:schemeClr val="tx1"/>
              </a:solidFill>
            </a:endParaRPr>
          </a:p>
          <a:p>
            <a:endParaRPr lang="en-US" dirty="0" smtClean="0">
              <a:solidFill>
                <a:schemeClr val="tx1"/>
              </a:solidFill>
            </a:endParaRPr>
          </a:p>
          <a:p>
            <a:r>
              <a:rPr lang="en-US" dirty="0" smtClean="0">
                <a:solidFill>
                  <a:schemeClr val="tx1"/>
                </a:solidFill>
              </a:rPr>
              <a:t>0091-9910568181</a:t>
            </a:r>
          </a:p>
          <a:p>
            <a:endParaRPr lang="en-US" dirty="0">
              <a:solidFill>
                <a:schemeClr val="tx1"/>
              </a:solidFill>
            </a:endParaRPr>
          </a:p>
        </p:txBody>
      </p:sp>
    </p:spTree>
    <p:extLst>
      <p:ext uri="{BB962C8B-B14F-4D97-AF65-F5344CB8AC3E}">
        <p14:creationId xmlns:p14="http://schemas.microsoft.com/office/powerpoint/2010/main" val="86262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Press coverage on Talent Stock Exchange in name of our co-founder</a:t>
            </a:r>
            <a:endParaRPr lang="en-US" dirty="0"/>
          </a:p>
        </p:txBody>
      </p:sp>
      <p:sp>
        <p:nvSpPr>
          <p:cNvPr id="33"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3" name="Rectangle 2"/>
          <p:cNvSpPr/>
          <p:nvPr/>
        </p:nvSpPr>
        <p:spPr>
          <a:xfrm>
            <a:off x="107504" y="980728"/>
            <a:ext cx="8856984" cy="5755422"/>
          </a:xfrm>
          <a:prstGeom prst="rect">
            <a:avLst/>
          </a:prstGeom>
        </p:spPr>
        <p:txBody>
          <a:bodyPr wrap="square">
            <a:spAutoFit/>
          </a:bodyPr>
          <a:lstStyle/>
          <a:p>
            <a:pPr marL="342900" indent="-342900">
              <a:buFont typeface="+mj-lt"/>
              <a:buAutoNum type="arabicPeriod"/>
            </a:pPr>
            <a:endParaRPr lang="en-US" sz="1600" b="1" dirty="0" smtClean="0"/>
          </a:p>
          <a:p>
            <a:pPr marL="342900" indent="-342900">
              <a:buFont typeface="+mj-lt"/>
              <a:buAutoNum type="arabicPeriod"/>
            </a:pPr>
            <a:endParaRPr lang="en-US" sz="1600" b="1" dirty="0"/>
          </a:p>
          <a:p>
            <a:r>
              <a:rPr lang="en-US" sz="1600" b="1" dirty="0" smtClean="0"/>
              <a:t>Changing </a:t>
            </a:r>
            <a:r>
              <a:rPr lang="en-US" sz="1600" b="1" dirty="0"/>
              <a:t>face of recruitment system needs talent stock </a:t>
            </a:r>
            <a:r>
              <a:rPr lang="en-US" sz="1600" b="1" dirty="0" smtClean="0"/>
              <a:t>exchange- </a:t>
            </a:r>
            <a:r>
              <a:rPr lang="en-US" sz="1600" dirty="0" smtClean="0"/>
              <a:t>Talent </a:t>
            </a:r>
            <a:r>
              <a:rPr lang="en-US" sz="1600" dirty="0"/>
              <a:t>crunch is often quoted as a serious problem by companies across different industry sectors. </a:t>
            </a:r>
            <a:r>
              <a:rPr lang="en-US" sz="1600" dirty="0" smtClean="0"/>
              <a:t>December </a:t>
            </a:r>
            <a:r>
              <a:rPr lang="en-US" sz="1600" dirty="0"/>
              <a:t>9, </a:t>
            </a:r>
            <a:r>
              <a:rPr lang="en-US" sz="1600" dirty="0" smtClean="0"/>
              <a:t>2014, </a:t>
            </a:r>
            <a:r>
              <a:rPr lang="en-US" sz="1600" b="1" dirty="0" smtClean="0"/>
              <a:t>By </a:t>
            </a:r>
            <a:r>
              <a:rPr lang="en-US" sz="1600" b="1" dirty="0" err="1" smtClean="0"/>
              <a:t>Ketan</a:t>
            </a:r>
            <a:r>
              <a:rPr lang="en-US" sz="1600" b="1" dirty="0" smtClean="0"/>
              <a:t> </a:t>
            </a:r>
            <a:r>
              <a:rPr lang="en-US" sz="1600" b="1" dirty="0" err="1" smtClean="0"/>
              <a:t>Dewan</a:t>
            </a:r>
            <a:endParaRPr lang="en-US" sz="1600" b="1" dirty="0" smtClean="0"/>
          </a:p>
          <a:p>
            <a:r>
              <a:rPr lang="en-US" sz="1600" i="1" dirty="0" smtClean="0"/>
              <a:t>Talent </a:t>
            </a:r>
            <a:r>
              <a:rPr lang="en-US" sz="1600" i="1" dirty="0"/>
              <a:t>crunch is often quoted as a serious problem by companies across different industry sectors. The changing socio-economic, infrastructure, and policy environment in India has facilitated India </a:t>
            </a:r>
            <a:r>
              <a:rPr lang="en-US" sz="1600" i="1" dirty="0" err="1"/>
              <a:t>Inc</a:t>
            </a:r>
            <a:r>
              <a:rPr lang="en-US" sz="1600" i="1" dirty="0"/>
              <a:t> to expand its foot prints rapidly in various parts of the country including small districts and towns but at the same time there is an acute shortage of talent that is </a:t>
            </a:r>
            <a:r>
              <a:rPr lang="en-US" sz="1600" i="1" dirty="0" smtClean="0"/>
              <a:t>impacting….</a:t>
            </a:r>
            <a:r>
              <a:rPr lang="en-US" sz="1600" i="1" dirty="0" smtClean="0">
                <a:hlinkClick r:id="rId3"/>
              </a:rPr>
              <a:t>contd..</a:t>
            </a:r>
            <a:endParaRPr lang="en-US" sz="1600" i="1" dirty="0" smtClean="0"/>
          </a:p>
          <a:p>
            <a:endParaRPr lang="en-US" sz="1600" i="1" dirty="0"/>
          </a:p>
          <a:p>
            <a:endParaRPr lang="en-US" sz="1600" i="1" dirty="0" smtClean="0"/>
          </a:p>
          <a:p>
            <a:endParaRPr lang="en-US" sz="1600" i="1" dirty="0"/>
          </a:p>
          <a:p>
            <a:endParaRPr lang="en-US" sz="1600" i="1" dirty="0" smtClean="0"/>
          </a:p>
          <a:p>
            <a:endParaRPr lang="en-US" sz="1600" b="1" i="1" dirty="0" smtClean="0"/>
          </a:p>
          <a:p>
            <a:r>
              <a:rPr lang="en-US" sz="1600" b="1" i="1" dirty="0" smtClean="0"/>
              <a:t>If </a:t>
            </a:r>
            <a:r>
              <a:rPr lang="en-US" sz="1600" b="1" i="1" dirty="0"/>
              <a:t>people are an </a:t>
            </a:r>
            <a:r>
              <a:rPr lang="en-US" sz="1600" b="1" i="1" dirty="0" err="1"/>
              <a:t>organisation’s</a:t>
            </a:r>
            <a:r>
              <a:rPr lang="en-US" sz="1600" b="1" i="1" dirty="0"/>
              <a:t> greatest asset, doesn’t it make sense to have a ‘talent stock exchange</a:t>
            </a:r>
            <a:r>
              <a:rPr lang="en-US" sz="1600" b="1" i="1" dirty="0" smtClean="0"/>
              <a:t>’? </a:t>
            </a:r>
            <a:r>
              <a:rPr lang="en-US" sz="1600" i="1" dirty="0" smtClean="0"/>
              <a:t>October 24, 2014, By </a:t>
            </a:r>
            <a:r>
              <a:rPr lang="en-US" sz="1600" i="1" dirty="0" err="1" smtClean="0"/>
              <a:t>Ketan</a:t>
            </a:r>
            <a:r>
              <a:rPr lang="en-US" sz="1600" i="1" dirty="0" smtClean="0"/>
              <a:t> </a:t>
            </a:r>
            <a:r>
              <a:rPr lang="en-US" sz="1600" i="1" dirty="0" err="1" smtClean="0"/>
              <a:t>Dewan</a:t>
            </a:r>
            <a:endParaRPr lang="en-US" sz="1600" i="1" dirty="0" smtClean="0"/>
          </a:p>
          <a:p>
            <a:r>
              <a:rPr lang="en-US" sz="1600" dirty="0" smtClean="0"/>
              <a:t>A </a:t>
            </a:r>
            <a:r>
              <a:rPr lang="en-US" sz="1600" dirty="0"/>
              <a:t>talent crunch is often quoted as a serious problem by companies across different industry sectors. The changing socio-economic, infrastructure and policy environment in India have facilitated India </a:t>
            </a:r>
            <a:r>
              <a:rPr lang="en-US" sz="1600" dirty="0" err="1"/>
              <a:t>Inc</a:t>
            </a:r>
            <a:r>
              <a:rPr lang="en-US" sz="1600" dirty="0"/>
              <a:t> to expand its footprints rapidly in various parts of the </a:t>
            </a:r>
            <a:r>
              <a:rPr lang="en-US" sz="1600" dirty="0" smtClean="0"/>
              <a:t>country…</a:t>
            </a:r>
            <a:r>
              <a:rPr lang="en-US" sz="1600" dirty="0" err="1" smtClean="0">
                <a:hlinkClick r:id="rId4"/>
              </a:rPr>
              <a:t>contd</a:t>
            </a:r>
            <a:r>
              <a:rPr lang="en-US" sz="1600" dirty="0" smtClean="0"/>
              <a:t>…</a:t>
            </a:r>
            <a:endParaRPr lang="en-US" sz="1600" i="1" dirty="0" smtClean="0"/>
          </a:p>
          <a:p>
            <a:endParaRPr lang="en-US" sz="1600" i="1" dirty="0"/>
          </a:p>
          <a:p>
            <a:endParaRPr lang="en-US" sz="1600" i="1" dirty="0"/>
          </a:p>
          <a:p>
            <a:pPr algn="just"/>
            <a:endParaRPr lang="en-US" sz="1600" dirty="0"/>
          </a:p>
        </p:txBody>
      </p:sp>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4486" t="16725" r="50000" b="76288"/>
          <a:stretch/>
        </p:blipFill>
        <p:spPr bwMode="auto">
          <a:xfrm>
            <a:off x="107504" y="969932"/>
            <a:ext cx="4620696" cy="5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4745" r="4570" b="12040"/>
          <a:stretch/>
        </p:blipFill>
        <p:spPr bwMode="auto">
          <a:xfrm>
            <a:off x="267079" y="3873964"/>
            <a:ext cx="2150773" cy="77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231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TABLE OF CONTENTS</a:t>
            </a:r>
            <a:endParaRPr lang="en-US" dirty="0"/>
          </a:p>
        </p:txBody>
      </p:sp>
      <p:sp>
        <p:nvSpPr>
          <p:cNvPr id="1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4064770714"/>
              </p:ext>
            </p:extLst>
          </p:nvPr>
        </p:nvGraphicFramePr>
        <p:xfrm>
          <a:off x="251520" y="1052733"/>
          <a:ext cx="7632848" cy="5328598"/>
        </p:xfrm>
        <a:graphic>
          <a:graphicData uri="http://schemas.openxmlformats.org/drawingml/2006/table">
            <a:tbl>
              <a:tblPr firstRow="1" bandRow="1">
                <a:tableStyleId>{7DF18680-E054-41AD-8BC1-D1AEF772440D}</a:tableStyleId>
              </a:tblPr>
              <a:tblGrid>
                <a:gridCol w="576064"/>
                <a:gridCol w="5832648"/>
                <a:gridCol w="1224136"/>
              </a:tblGrid>
              <a:tr h="484418">
                <a:tc>
                  <a:txBody>
                    <a:bodyPr/>
                    <a:lstStyle/>
                    <a:p>
                      <a:r>
                        <a:rPr lang="en-US" dirty="0" smtClean="0"/>
                        <a:t>S.N</a:t>
                      </a:r>
                      <a:endParaRPr lang="en-US" dirty="0"/>
                    </a:p>
                  </a:txBody>
                  <a:tcPr/>
                </a:tc>
                <a:tc>
                  <a:txBody>
                    <a:bodyPr/>
                    <a:lstStyle/>
                    <a:p>
                      <a:r>
                        <a:rPr lang="en-US" dirty="0" smtClean="0"/>
                        <a:t>Chapter</a:t>
                      </a:r>
                      <a:endParaRPr lang="en-US" dirty="0"/>
                    </a:p>
                  </a:txBody>
                  <a:tcPr/>
                </a:tc>
                <a:tc>
                  <a:txBody>
                    <a:bodyPr/>
                    <a:lstStyle/>
                    <a:p>
                      <a:r>
                        <a:rPr lang="en-US" dirty="0" smtClean="0"/>
                        <a:t>Slide No</a:t>
                      </a:r>
                      <a:endParaRPr lang="en-US" dirty="0"/>
                    </a:p>
                  </a:txBody>
                  <a:tcPr/>
                </a:tc>
              </a:tr>
              <a:tr h="4844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tx1"/>
                          </a:solidFill>
                          <a:latin typeface="Arial" charset="0"/>
                          <a:cs typeface="Arial" charset="0"/>
                        </a:rPr>
                        <a:t>1.</a:t>
                      </a:r>
                      <a:endParaRPr lang="en-IN" sz="1800" b="1" dirty="0" smtClean="0">
                        <a:solidFill>
                          <a:schemeClr val="tx1"/>
                        </a:solidFill>
                        <a:latin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solidFill>
                            <a:schemeClr val="tx1"/>
                          </a:solidFill>
                          <a:latin typeface="Arial" charset="0"/>
                          <a:cs typeface="Arial" charset="0"/>
                        </a:rPr>
                        <a:t>Recruitment market </a:t>
                      </a:r>
                    </a:p>
                  </a:txBody>
                  <a:tcPr/>
                </a:tc>
                <a:tc>
                  <a:txBody>
                    <a:bodyPr/>
                    <a:lstStyle/>
                    <a:p>
                      <a:pPr algn="ctr"/>
                      <a:r>
                        <a:rPr lang="en-US" dirty="0" smtClean="0"/>
                        <a:t>1</a:t>
                      </a:r>
                      <a:endParaRPr lang="en-US" dirty="0"/>
                    </a:p>
                  </a:txBody>
                  <a:tcPr/>
                </a:tc>
              </a:tr>
              <a:tr h="484418">
                <a:tc>
                  <a:txBody>
                    <a:bodyPr/>
                    <a:lstStyle/>
                    <a:p>
                      <a:pPr algn="ctr"/>
                      <a:r>
                        <a:rPr lang="en-IN" sz="1400" b="1" dirty="0" smtClean="0">
                          <a:solidFill>
                            <a:schemeClr val="tx1"/>
                          </a:solidFill>
                          <a:latin typeface="Arial" charset="0"/>
                          <a:cs typeface="Arial" charset="0"/>
                        </a:rPr>
                        <a:t>2.</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Arial" charset="0"/>
                          <a:cs typeface="Arial" charset="0"/>
                        </a:rPr>
                        <a:t>Background and concept</a:t>
                      </a:r>
                    </a:p>
                  </a:txBody>
                  <a:tcPr/>
                </a:tc>
                <a:tc>
                  <a:txBody>
                    <a:bodyPr/>
                    <a:lstStyle/>
                    <a:p>
                      <a:pPr algn="ctr"/>
                      <a:r>
                        <a:rPr lang="en-US" dirty="0" smtClean="0"/>
                        <a:t>8</a:t>
                      </a:r>
                      <a:endParaRPr lang="en-US" dirty="0"/>
                    </a:p>
                  </a:txBody>
                  <a:tcPr/>
                </a:tc>
              </a:tr>
              <a:tr h="484418">
                <a:tc>
                  <a:txBody>
                    <a:bodyPr/>
                    <a:lstStyle/>
                    <a:p>
                      <a:pPr algn="ctr"/>
                      <a:r>
                        <a:rPr lang="en-IN" sz="1400" b="1" dirty="0" smtClean="0">
                          <a:solidFill>
                            <a:schemeClr val="tx1"/>
                          </a:solidFill>
                          <a:latin typeface="Arial" charset="0"/>
                          <a:cs typeface="Arial" charset="0"/>
                        </a:rPr>
                        <a:t>3.</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solidFill>
                            <a:schemeClr val="tx1"/>
                          </a:solidFill>
                          <a:latin typeface="Arial" charset="0"/>
                          <a:cs typeface="Arial" charset="0"/>
                        </a:rPr>
                        <a:t>Operating framework</a:t>
                      </a:r>
                    </a:p>
                  </a:txBody>
                  <a:tcPr/>
                </a:tc>
                <a:tc>
                  <a:txBody>
                    <a:bodyPr/>
                    <a:lstStyle/>
                    <a:p>
                      <a:pPr algn="ctr"/>
                      <a:r>
                        <a:rPr lang="en-US" dirty="0" smtClean="0"/>
                        <a:t>9</a:t>
                      </a:r>
                      <a:endParaRPr lang="en-US" dirty="0"/>
                    </a:p>
                  </a:txBody>
                  <a:tcPr/>
                </a:tc>
              </a:tr>
              <a:tr h="484418">
                <a:tc>
                  <a:txBody>
                    <a:bodyPr/>
                    <a:lstStyle/>
                    <a:p>
                      <a:pPr algn="ctr"/>
                      <a:r>
                        <a:rPr lang="en-IN" sz="1400" b="1" dirty="0" smtClean="0">
                          <a:solidFill>
                            <a:schemeClr val="tx1"/>
                          </a:solidFill>
                          <a:latin typeface="Arial" charset="0"/>
                          <a:cs typeface="Arial" charset="0"/>
                        </a:rPr>
                        <a:t>4.</a:t>
                      </a:r>
                      <a:endParaRPr lang="en-US" dirty="0">
                        <a:solidFill>
                          <a:schemeClr val="tx1"/>
                        </a:solidFill>
                      </a:endParaRPr>
                    </a:p>
                  </a:txBody>
                  <a:tcPr/>
                </a:tc>
                <a:tc>
                  <a:txBody>
                    <a:bodyPr/>
                    <a:lstStyle/>
                    <a:p>
                      <a:r>
                        <a:rPr lang="en-IN" sz="1800" b="1" dirty="0" smtClean="0">
                          <a:solidFill>
                            <a:schemeClr val="tx1"/>
                          </a:solidFill>
                          <a:latin typeface="Arial" charset="0"/>
                          <a:cs typeface="Arial" charset="0"/>
                        </a:rPr>
                        <a:t>Business model</a:t>
                      </a:r>
                      <a:endParaRPr lang="en-US" dirty="0">
                        <a:solidFill>
                          <a:schemeClr val="tx1"/>
                        </a:solidFill>
                      </a:endParaRPr>
                    </a:p>
                  </a:txBody>
                  <a:tcPr/>
                </a:tc>
                <a:tc>
                  <a:txBody>
                    <a:bodyPr/>
                    <a:lstStyle/>
                    <a:p>
                      <a:pPr algn="ctr"/>
                      <a:r>
                        <a:rPr lang="en-US" dirty="0" smtClean="0"/>
                        <a:t>11</a:t>
                      </a:r>
                      <a:endParaRPr lang="en-US" dirty="0"/>
                    </a:p>
                  </a:txBody>
                  <a:tcPr/>
                </a:tc>
              </a:tr>
              <a:tr h="484418">
                <a:tc>
                  <a:txBody>
                    <a:bodyPr/>
                    <a:lstStyle/>
                    <a:p>
                      <a:pPr algn="ctr"/>
                      <a:r>
                        <a:rPr lang="en-IN" sz="1400" b="1" dirty="0" smtClean="0">
                          <a:solidFill>
                            <a:schemeClr val="tx1"/>
                          </a:solidFill>
                          <a:latin typeface="Arial" charset="0"/>
                          <a:cs typeface="Arial" charset="0"/>
                        </a:rPr>
                        <a:t>5.</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Arial" charset="0"/>
                          <a:cs typeface="Arial" charset="0"/>
                        </a:rPr>
                        <a:t>Direction: Purpose, Vision, Mission, Goals</a:t>
                      </a:r>
                      <a:endParaRPr lang="en-IN" sz="1800" b="1" dirty="0" smtClean="0">
                        <a:solidFill>
                          <a:schemeClr val="tx1"/>
                        </a:solidFill>
                        <a:latin typeface="Arial" charset="0"/>
                        <a:cs typeface="Arial" charset="0"/>
                      </a:endParaRPr>
                    </a:p>
                  </a:txBody>
                  <a:tcPr/>
                </a:tc>
                <a:tc>
                  <a:txBody>
                    <a:bodyPr/>
                    <a:lstStyle/>
                    <a:p>
                      <a:pPr algn="ctr"/>
                      <a:r>
                        <a:rPr lang="en-US" dirty="0" smtClean="0"/>
                        <a:t>12</a:t>
                      </a:r>
                      <a:endParaRPr lang="en-US" dirty="0"/>
                    </a:p>
                  </a:txBody>
                  <a:tcPr/>
                </a:tc>
              </a:tr>
              <a:tr h="484418">
                <a:tc>
                  <a:txBody>
                    <a:bodyPr/>
                    <a:lstStyle/>
                    <a:p>
                      <a:pPr algn="ctr"/>
                      <a:r>
                        <a:rPr lang="en-IN" sz="1400" b="1" dirty="0" smtClean="0">
                          <a:solidFill>
                            <a:schemeClr val="tx1"/>
                          </a:solidFill>
                          <a:latin typeface="Arial" charset="0"/>
                          <a:cs typeface="Arial" charset="0"/>
                        </a:rPr>
                        <a:t>6.</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solidFill>
                            <a:schemeClr val="tx1"/>
                          </a:solidFill>
                          <a:latin typeface="Arial" charset="0"/>
                          <a:cs typeface="Arial" charset="0"/>
                        </a:rPr>
                        <a:t>Value proposition</a:t>
                      </a:r>
                    </a:p>
                  </a:txBody>
                  <a:tcPr/>
                </a:tc>
                <a:tc>
                  <a:txBody>
                    <a:bodyPr/>
                    <a:lstStyle/>
                    <a:p>
                      <a:pPr algn="ctr"/>
                      <a:r>
                        <a:rPr lang="en-US" dirty="0" smtClean="0"/>
                        <a:t>13</a:t>
                      </a:r>
                      <a:endParaRPr lang="en-US" dirty="0"/>
                    </a:p>
                  </a:txBody>
                  <a:tcPr/>
                </a:tc>
              </a:tr>
              <a:tr h="484418">
                <a:tc>
                  <a:txBody>
                    <a:bodyPr/>
                    <a:lstStyle/>
                    <a:p>
                      <a:pPr algn="ctr"/>
                      <a:r>
                        <a:rPr lang="en-IN" sz="1400" b="1" dirty="0" smtClean="0">
                          <a:solidFill>
                            <a:schemeClr val="tx1"/>
                          </a:solidFill>
                          <a:latin typeface="Arial" charset="0"/>
                          <a:cs typeface="Arial" charset="0"/>
                        </a:rPr>
                        <a:t>7.</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Arial" charset="0"/>
                          <a:cs typeface="Arial" charset="0"/>
                        </a:rPr>
                        <a:t>The 6 Key Questions</a:t>
                      </a:r>
                    </a:p>
                  </a:txBody>
                  <a:tcPr/>
                </a:tc>
                <a:tc>
                  <a:txBody>
                    <a:bodyPr/>
                    <a:lstStyle/>
                    <a:p>
                      <a:pPr algn="ctr"/>
                      <a:r>
                        <a:rPr lang="en-US" dirty="0" smtClean="0"/>
                        <a:t>14</a:t>
                      </a:r>
                      <a:endParaRPr lang="en-US" dirty="0"/>
                    </a:p>
                  </a:txBody>
                  <a:tcPr/>
                </a:tc>
              </a:tr>
              <a:tr h="484418">
                <a:tc>
                  <a:txBody>
                    <a:bodyPr/>
                    <a:lstStyle/>
                    <a:p>
                      <a:pPr algn="ctr"/>
                      <a:r>
                        <a:rPr lang="en-IN" sz="1400" b="1" dirty="0" smtClean="0">
                          <a:solidFill>
                            <a:schemeClr val="tx1"/>
                          </a:solidFill>
                          <a:latin typeface="Arial" charset="0"/>
                          <a:cs typeface="Arial" charset="0"/>
                        </a:rPr>
                        <a:t>8.</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Arial" charset="0"/>
                          <a:cs typeface="Arial" charset="0"/>
                        </a:rPr>
                        <a:t>Financial Summary</a:t>
                      </a:r>
                      <a:endParaRPr lang="en-IN" sz="1800" b="1" dirty="0" smtClean="0">
                        <a:solidFill>
                          <a:schemeClr val="tx1"/>
                        </a:solidFill>
                        <a:latin typeface="Arial" charset="0"/>
                        <a:cs typeface="Arial" charset="0"/>
                      </a:endParaRPr>
                    </a:p>
                  </a:txBody>
                  <a:tcPr/>
                </a:tc>
                <a:tc>
                  <a:txBody>
                    <a:bodyPr/>
                    <a:lstStyle/>
                    <a:p>
                      <a:pPr algn="ctr"/>
                      <a:r>
                        <a:rPr lang="en-US" dirty="0" smtClean="0"/>
                        <a:t>20</a:t>
                      </a:r>
                      <a:endParaRPr lang="en-US" dirty="0"/>
                    </a:p>
                  </a:txBody>
                  <a:tcPr/>
                </a:tc>
              </a:tr>
              <a:tr h="484418">
                <a:tc>
                  <a:txBody>
                    <a:bodyPr/>
                    <a:lstStyle/>
                    <a:p>
                      <a:pPr algn="ctr"/>
                      <a:r>
                        <a:rPr lang="en-IN" sz="1400" b="1" dirty="0" smtClean="0">
                          <a:solidFill>
                            <a:schemeClr val="tx1"/>
                          </a:solidFill>
                          <a:latin typeface="Arial" charset="0"/>
                          <a:cs typeface="Arial" charset="0"/>
                        </a:rPr>
                        <a:t>9.</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dirty="0" smtClean="0">
                          <a:solidFill>
                            <a:schemeClr val="tx1"/>
                          </a:solidFill>
                          <a:latin typeface="Arial" charset="0"/>
                          <a:cs typeface="Arial" charset="0"/>
                        </a:rPr>
                        <a:t>Valuation and returns</a:t>
                      </a:r>
                    </a:p>
                  </a:txBody>
                  <a:tcPr/>
                </a:tc>
                <a:tc>
                  <a:txBody>
                    <a:bodyPr/>
                    <a:lstStyle/>
                    <a:p>
                      <a:pPr algn="ctr"/>
                      <a:r>
                        <a:rPr lang="en-US" dirty="0" smtClean="0"/>
                        <a:t>21</a:t>
                      </a:r>
                      <a:endParaRPr lang="en-US" dirty="0"/>
                    </a:p>
                  </a:txBody>
                  <a:tcPr/>
                </a:tc>
              </a:tr>
              <a:tr h="484418">
                <a:tc>
                  <a:txBody>
                    <a:bodyPr/>
                    <a:lstStyle/>
                    <a:p>
                      <a:pPr algn="ctr"/>
                      <a:r>
                        <a:rPr lang="en-IN" sz="1400" b="1" dirty="0" smtClean="0">
                          <a:solidFill>
                            <a:schemeClr val="tx1"/>
                          </a:solidFill>
                          <a:latin typeface="Arial" charset="0"/>
                          <a:cs typeface="Arial" charset="0"/>
                        </a:rPr>
                        <a:t>10.</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Arial" charset="0"/>
                          <a:cs typeface="Arial" charset="0"/>
                        </a:rPr>
                        <a:t>Team</a:t>
                      </a:r>
                      <a:endParaRPr lang="en-IN" sz="1800" b="1" dirty="0" smtClean="0">
                        <a:solidFill>
                          <a:schemeClr val="tx1"/>
                        </a:solidFill>
                        <a:latin typeface="Arial" charset="0"/>
                        <a:cs typeface="Arial" charset="0"/>
                      </a:endParaRPr>
                    </a:p>
                  </a:txBody>
                  <a:tcPr/>
                </a:tc>
                <a:tc>
                  <a:txBody>
                    <a:bodyPr/>
                    <a:lstStyle/>
                    <a:p>
                      <a:pPr algn="ctr"/>
                      <a:r>
                        <a:rPr lang="en-US" dirty="0" smtClean="0"/>
                        <a:t>22</a:t>
                      </a:r>
                      <a:endParaRPr lang="en-US" dirty="0"/>
                    </a:p>
                  </a:txBody>
                  <a:tcPr/>
                </a:tc>
              </a:tr>
            </a:tbl>
          </a:graphicData>
        </a:graphic>
      </p:graphicFrame>
    </p:spTree>
    <p:extLst>
      <p:ext uri="{BB962C8B-B14F-4D97-AF65-F5344CB8AC3E}">
        <p14:creationId xmlns:p14="http://schemas.microsoft.com/office/powerpoint/2010/main" val="1748747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RECRUITMENT MARKET – SIZE AND GROWTH</a:t>
            </a:r>
            <a:endParaRPr lang="en-US" dirty="0"/>
          </a:p>
        </p:txBody>
      </p:sp>
      <p:grpSp>
        <p:nvGrpSpPr>
          <p:cNvPr id="17" name="Group 16"/>
          <p:cNvGrpSpPr/>
          <p:nvPr/>
        </p:nvGrpSpPr>
        <p:grpSpPr>
          <a:xfrm>
            <a:off x="4495800" y="1371600"/>
            <a:ext cx="4648200" cy="2971800"/>
            <a:chOff x="4476750" y="923925"/>
            <a:chExt cx="4667250" cy="3124200"/>
          </a:xfrm>
        </p:grpSpPr>
        <p:graphicFrame>
          <p:nvGraphicFramePr>
            <p:cNvPr id="12" name="Chart 11"/>
            <p:cNvGraphicFramePr/>
            <p:nvPr/>
          </p:nvGraphicFramePr>
          <p:xfrm>
            <a:off x="4476750" y="923925"/>
            <a:ext cx="4667250" cy="3124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26" name="Group 2"/>
            <p:cNvGrpSpPr>
              <a:grpSpLocks/>
            </p:cNvGrpSpPr>
            <p:nvPr/>
          </p:nvGrpSpPr>
          <p:grpSpPr bwMode="auto">
            <a:xfrm>
              <a:off x="5242183" y="1229083"/>
              <a:ext cx="3352800" cy="1295400"/>
              <a:chOff x="7147" y="4663"/>
              <a:chExt cx="4455" cy="1596"/>
            </a:xfrm>
          </p:grpSpPr>
          <p:sp>
            <p:nvSpPr>
              <p:cNvPr id="1027" name="Text Box 3"/>
              <p:cNvSpPr txBox="1">
                <a:spLocks noChangeArrowheads="1"/>
              </p:cNvSpPr>
              <p:nvPr/>
            </p:nvSpPr>
            <p:spPr bwMode="auto">
              <a:xfrm>
                <a:off x="8570" y="5132"/>
                <a:ext cx="1245" cy="405"/>
              </a:xfrm>
              <a:prstGeom prst="rect">
                <a:avLst/>
              </a:prstGeom>
              <a:noFill/>
              <a:ln w="9525">
                <a:solidFill>
                  <a:srgbClr val="D8D8D8"/>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dirty="0" smtClean="0">
                    <a:ln>
                      <a:noFill/>
                    </a:ln>
                    <a:solidFill>
                      <a:schemeClr val="tx1"/>
                    </a:solidFill>
                    <a:effectLst/>
                    <a:latin typeface="Calibri" pitchFamily="34" charset="0"/>
                    <a:cs typeface="Arial" pitchFamily="34" charset="0"/>
                  </a:rPr>
                  <a:t>CAGR 19.5%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flipV="1">
                <a:off x="7147" y="4663"/>
                <a:ext cx="4455" cy="1596"/>
              </a:xfrm>
              <a:prstGeom prst="straightConnector1">
                <a:avLst/>
              </a:prstGeom>
              <a:noFill/>
              <a:ln w="9525">
                <a:solidFill>
                  <a:srgbClr val="7F7F7F"/>
                </a:solidFill>
                <a:prstDash val="dash"/>
                <a:round/>
                <a:headEnd/>
                <a:tailEnd type="triangle" w="med" len="med"/>
              </a:ln>
            </p:spPr>
          </p:cxnSp>
        </p:grpSp>
      </p:grpSp>
      <p:sp>
        <p:nvSpPr>
          <p:cNvPr id="16" name="Down Arrow 15"/>
          <p:cNvSpPr/>
          <p:nvPr/>
        </p:nvSpPr>
        <p:spPr>
          <a:xfrm rot="16200000">
            <a:off x="3314699" y="2552702"/>
            <a:ext cx="990604" cy="1371601"/>
          </a:xfrm>
          <a:prstGeom prst="downArrow">
            <a:avLst/>
          </a:prstGeom>
          <a:solidFill>
            <a:sysClr val="window" lastClr="FFFFFF">
              <a:lumMod val="95000"/>
            </a:sysClr>
          </a:solidFill>
          <a:ln w="25400" cap="flat" cmpd="sng" algn="ctr">
            <a:solidFill>
              <a:sysClr val="window" lastClr="FFFFFF">
                <a:lumMod val="65000"/>
              </a:sysClr>
            </a:solidFill>
            <a:prstDash val="dash"/>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TextBox 18"/>
          <p:cNvSpPr txBox="1"/>
          <p:nvPr/>
        </p:nvSpPr>
        <p:spPr>
          <a:xfrm>
            <a:off x="0" y="990600"/>
            <a:ext cx="9108000" cy="307777"/>
          </a:xfrm>
          <a:prstGeom prst="rect">
            <a:avLst/>
          </a:prstGeom>
          <a:solidFill>
            <a:schemeClr val="accent4">
              <a:lumMod val="75000"/>
            </a:schemeClr>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rPr>
              <a:t>Market Snapshot</a:t>
            </a:r>
          </a:p>
        </p:txBody>
      </p:sp>
      <p:graphicFrame>
        <p:nvGraphicFramePr>
          <p:cNvPr id="21" name="Chart 20"/>
          <p:cNvGraphicFramePr/>
          <p:nvPr/>
        </p:nvGraphicFramePr>
        <p:xfrm>
          <a:off x="0" y="1371600"/>
          <a:ext cx="3200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p:cNvSpPr txBox="1"/>
          <p:nvPr/>
        </p:nvSpPr>
        <p:spPr>
          <a:xfrm>
            <a:off x="152400" y="4297740"/>
            <a:ext cx="3616199" cy="307777"/>
          </a:xfrm>
          <a:prstGeom prst="rect">
            <a:avLst/>
          </a:prstGeom>
          <a:solidFill>
            <a:schemeClr val="accent4">
              <a:lumMod val="75000"/>
            </a:schemeClr>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rPr>
              <a:t>Market Characteristics</a:t>
            </a:r>
          </a:p>
        </p:txBody>
      </p:sp>
      <p:sp>
        <p:nvSpPr>
          <p:cNvPr id="30" name="Rectangle 29"/>
          <p:cNvSpPr/>
          <p:nvPr/>
        </p:nvSpPr>
        <p:spPr>
          <a:xfrm>
            <a:off x="152400" y="4754940"/>
            <a:ext cx="3581400" cy="1569660"/>
          </a:xfrm>
          <a:prstGeom prst="rect">
            <a:avLst/>
          </a:prstGeom>
          <a:ln>
            <a:solidFill>
              <a:schemeClr val="accent4"/>
            </a:solidFill>
            <a:prstDash val="dash"/>
          </a:ln>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Highly people driven</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Very unorganized</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High cost </a:t>
            </a:r>
            <a:r>
              <a:rPr kumimoji="0" lang="en-US" sz="1200" b="0" i="0" u="none" strike="noStrike" kern="0" cap="none" spc="0" normalizeH="0" baseline="0" noProof="0" dirty="0">
                <a:ln>
                  <a:noFill/>
                </a:ln>
                <a:solidFill>
                  <a:prstClr val="black"/>
                </a:solidFill>
                <a:effectLst/>
                <a:uLnTx/>
                <a:uFillTx/>
              </a:rPr>
              <a:t>to hire</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High time </a:t>
            </a:r>
            <a:r>
              <a:rPr kumimoji="0" lang="en-US" sz="1200" b="0" i="0" u="none" strike="noStrike" kern="0" cap="none" spc="0" normalizeH="0" baseline="0" noProof="0" dirty="0">
                <a:ln>
                  <a:noFill/>
                </a:ln>
                <a:solidFill>
                  <a:prstClr val="black"/>
                </a:solidFill>
                <a:effectLst/>
                <a:uLnTx/>
                <a:uFillTx/>
              </a:rPr>
              <a:t>to hire</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Low </a:t>
            </a:r>
            <a:r>
              <a:rPr kumimoji="0" lang="en-US" sz="1200" b="0" i="0" u="none" strike="noStrike" kern="0" cap="none" spc="0" normalizeH="0" baseline="0" noProof="0" dirty="0">
                <a:ln>
                  <a:noFill/>
                </a:ln>
                <a:solidFill>
                  <a:prstClr val="black"/>
                </a:solidFill>
                <a:effectLst/>
                <a:uLnTx/>
                <a:uFillTx/>
              </a:rPr>
              <a:t>quality of hire</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a:ln>
                  <a:noFill/>
                </a:ln>
                <a:solidFill>
                  <a:prstClr val="black"/>
                </a:solidFill>
                <a:effectLst/>
                <a:uLnTx/>
                <a:uFillTx/>
              </a:rPr>
              <a:t>Focus on candidate </a:t>
            </a:r>
            <a:r>
              <a:rPr kumimoji="0" lang="en-US" sz="1200" b="0" i="0" u="none" strike="noStrike" kern="0" cap="none" spc="0" normalizeH="0" baseline="0" noProof="0" dirty="0" smtClean="0">
                <a:ln>
                  <a:noFill/>
                </a:ln>
                <a:solidFill>
                  <a:prstClr val="black"/>
                </a:solidFill>
                <a:effectLst/>
                <a:uLnTx/>
                <a:uFillTx/>
              </a:rPr>
              <a:t>experience not there</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US" sz="1200" b="0" i="0" u="none" strike="noStrike" kern="0" cap="none" spc="0" normalizeH="0" baseline="0" noProof="0" dirty="0" smtClean="0">
                <a:ln>
                  <a:noFill/>
                </a:ln>
                <a:solidFill>
                  <a:prstClr val="black"/>
                </a:solidFill>
                <a:effectLst/>
                <a:uLnTx/>
                <a:uFillTx/>
              </a:rPr>
              <a:t>Sourcing dependent majorly on </a:t>
            </a:r>
            <a:r>
              <a:rPr kumimoji="0" lang="en-US" sz="1200" b="0" i="0" u="none" strike="noStrike" kern="0" cap="none" spc="0" normalizeH="0" baseline="0" noProof="0" dirty="0" err="1" smtClean="0">
                <a:ln>
                  <a:noFill/>
                </a:ln>
                <a:solidFill>
                  <a:prstClr val="black"/>
                </a:solidFill>
                <a:effectLst/>
                <a:uLnTx/>
                <a:uFillTx/>
              </a:rPr>
              <a:t>Naukri</a:t>
            </a:r>
            <a:r>
              <a:rPr kumimoji="0" lang="en-US" sz="1200" b="0" i="0" u="none" strike="noStrike" kern="0" cap="none" spc="0" normalizeH="0" baseline="0" noProof="0" dirty="0" smtClean="0">
                <a:ln>
                  <a:noFill/>
                </a:ln>
                <a:solidFill>
                  <a:prstClr val="black"/>
                </a:solidFill>
                <a:effectLst/>
                <a:uLnTx/>
                <a:uFillTx/>
              </a:rPr>
              <a:t> and Monster; need new sourcing pools</a:t>
            </a:r>
            <a:endParaRPr kumimoji="0" lang="en-US" sz="1200" b="0" i="0" u="none" strike="noStrike" kern="0" cap="none" spc="0" normalizeH="0" baseline="0" noProof="0" dirty="0">
              <a:ln>
                <a:noFill/>
              </a:ln>
              <a:solidFill>
                <a:prstClr val="black"/>
              </a:solidFill>
              <a:effectLst/>
              <a:uLnTx/>
              <a:uFillTx/>
            </a:endParaRPr>
          </a:p>
        </p:txBody>
      </p:sp>
      <p:sp>
        <p:nvSpPr>
          <p:cNvPr id="31" name="TextBox 30"/>
          <p:cNvSpPr txBox="1"/>
          <p:nvPr/>
        </p:nvSpPr>
        <p:spPr>
          <a:xfrm>
            <a:off x="3962400" y="4297740"/>
            <a:ext cx="5078067" cy="307777"/>
          </a:xfrm>
          <a:prstGeom prst="rect">
            <a:avLst/>
          </a:prstGeom>
          <a:solidFill>
            <a:schemeClr val="accent4">
              <a:lumMod val="75000"/>
            </a:schemeClr>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rPr>
              <a:t>Market Size and growth</a:t>
            </a:r>
          </a:p>
        </p:txBody>
      </p:sp>
      <p:sp>
        <p:nvSpPr>
          <p:cNvPr id="32" name="Rectangle 31"/>
          <p:cNvSpPr/>
          <p:nvPr/>
        </p:nvSpPr>
        <p:spPr>
          <a:xfrm>
            <a:off x="3962400" y="4754940"/>
            <a:ext cx="5029200" cy="1938992"/>
          </a:xfrm>
          <a:prstGeom prst="rect">
            <a:avLst/>
          </a:prstGeom>
          <a:ln>
            <a:solidFill>
              <a:schemeClr val="accent4"/>
            </a:solidFill>
            <a:prstDash val="dash"/>
          </a:ln>
        </p:spPr>
        <p:txBody>
          <a:bodyPr wrap="square">
            <a:spAutoFit/>
          </a:bodyPr>
          <a:lstStyle/>
          <a:p>
            <a:pPr marL="285750" indent="-285750">
              <a:buFont typeface="Wingdings" pitchFamily="2" charset="2"/>
              <a:buChar char="ü"/>
            </a:pPr>
            <a:r>
              <a:rPr lang="en-IN" sz="1200" dirty="0" smtClean="0"/>
              <a:t>Between FY 2011-14, the total HR solutions market has grown from INR 22,700 Cr to INR 39,230 Cr.</a:t>
            </a:r>
          </a:p>
          <a:p>
            <a:pPr marL="285750" indent="-285750">
              <a:buFont typeface="Wingdings" pitchFamily="2" charset="2"/>
              <a:buChar char="ü"/>
            </a:pPr>
            <a:r>
              <a:rPr lang="en-IN" sz="1200" dirty="0" smtClean="0"/>
              <a:t>Out of the total HR services market split, the share of permanent recruitment market is ~13%</a:t>
            </a:r>
          </a:p>
          <a:p>
            <a:pPr marL="285750" indent="-285750">
              <a:buFont typeface="Wingdings" pitchFamily="2" charset="2"/>
              <a:buChar char="ü"/>
            </a:pPr>
            <a:r>
              <a:rPr lang="en-US" sz="1200" kern="0" dirty="0" smtClean="0">
                <a:solidFill>
                  <a:prstClr val="black"/>
                </a:solidFill>
              </a:rPr>
              <a:t>I</a:t>
            </a:r>
            <a:r>
              <a:rPr lang="en-IN" sz="1200" kern="0" dirty="0" smtClean="0">
                <a:solidFill>
                  <a:prstClr val="black"/>
                </a:solidFill>
              </a:rPr>
              <a:t>n FY 14, permanent recruitment market was valued at INR 5,100cr (US$ 927mn) and is expected to reach INR 14,700cr (US $2.6bn) by 2020</a:t>
            </a:r>
          </a:p>
          <a:p>
            <a:pPr marL="285750" indent="-285750">
              <a:buFont typeface="Wingdings" pitchFamily="2" charset="2"/>
              <a:buChar char="ü"/>
            </a:pPr>
            <a:r>
              <a:rPr lang="en-IN" sz="1200" kern="0" dirty="0" smtClean="0">
                <a:solidFill>
                  <a:prstClr val="black"/>
                </a:solidFill>
              </a:rPr>
              <a:t>Highly unorganised market with over 60,000 recruitment consultants and the largest player ABC consultants with 35 years experience has around </a:t>
            </a:r>
            <a:r>
              <a:rPr lang="en-IN" sz="1200" kern="0" dirty="0" err="1" smtClean="0">
                <a:solidFill>
                  <a:prstClr val="black"/>
                </a:solidFill>
              </a:rPr>
              <a:t>Rs</a:t>
            </a:r>
            <a:r>
              <a:rPr lang="en-IN" sz="1200" kern="0" dirty="0" smtClean="0">
                <a:solidFill>
                  <a:prstClr val="black"/>
                </a:solidFill>
              </a:rPr>
              <a:t> 75 Cr revenue</a:t>
            </a:r>
            <a:endParaRPr kumimoji="0" lang="en-US" sz="1200" b="0" i="0" u="none" strike="noStrike" kern="0" cap="none" spc="0" normalizeH="0" baseline="0" noProof="0" dirty="0">
              <a:ln>
                <a:noFill/>
              </a:ln>
              <a:solidFill>
                <a:prstClr val="black"/>
              </a:solidFill>
              <a:effectLst/>
              <a:uLnTx/>
              <a:uFillTx/>
            </a:endParaRPr>
          </a:p>
        </p:txBody>
      </p:sp>
      <p:sp>
        <p:nvSpPr>
          <p:cNvPr id="33"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39" name="TextBox 38"/>
          <p:cNvSpPr txBox="1"/>
          <p:nvPr/>
        </p:nvSpPr>
        <p:spPr>
          <a:xfrm>
            <a:off x="0" y="6477000"/>
            <a:ext cx="3810000" cy="381000"/>
          </a:xfrm>
          <a:prstGeom prst="rect">
            <a:avLst/>
          </a:prstGeom>
          <a:noFill/>
        </p:spPr>
        <p:txBody>
          <a:bodyPr wrap="square" rtlCol="0">
            <a:noAutofit/>
          </a:bodyPr>
          <a:lstStyle/>
          <a:p>
            <a:r>
              <a:rPr lang="en-US" sz="1000" dirty="0" smtClean="0"/>
              <a:t>Source: </a:t>
            </a:r>
            <a:r>
              <a:rPr lang="en-US" sz="1000" u="sng" dirty="0" smtClean="0">
                <a:hlinkClick r:id="rId5"/>
              </a:rPr>
              <a:t>Human resources solutions industry - E&amp;Y report</a:t>
            </a:r>
            <a:endParaRPr lang="en-IN" sz="1000" dirty="0" smtClean="0"/>
          </a:p>
        </p:txBody>
      </p:sp>
      <p:sp>
        <p:nvSpPr>
          <p:cNvPr id="2" name="Rectangle 1"/>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1</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TARGET RECRUITMENT MARKET – KEY PLAYERS</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591611557"/>
              </p:ext>
            </p:extLst>
          </p:nvPr>
        </p:nvGraphicFramePr>
        <p:xfrm>
          <a:off x="152400" y="838200"/>
          <a:ext cx="8839200" cy="5501005"/>
        </p:xfrm>
        <a:graphic>
          <a:graphicData uri="http://schemas.openxmlformats.org/drawingml/2006/table">
            <a:tbl>
              <a:tblPr firstRow="1" bandRow="1">
                <a:tableStyleId>{00A15C55-8517-42AA-B614-E9B94910E393}</a:tableStyleId>
              </a:tblPr>
              <a:tblGrid>
                <a:gridCol w="1447800"/>
                <a:gridCol w="2514600"/>
                <a:gridCol w="1524000"/>
                <a:gridCol w="1584960"/>
                <a:gridCol w="1767840"/>
              </a:tblGrid>
              <a:tr h="370840">
                <a:tc>
                  <a:txBody>
                    <a:bodyPr/>
                    <a:lstStyle/>
                    <a:p>
                      <a:r>
                        <a:rPr lang="en-US" sz="1600" dirty="0" smtClean="0"/>
                        <a:t>Co.</a:t>
                      </a:r>
                      <a:r>
                        <a:rPr lang="en-US" sz="1600" baseline="0" dirty="0" smtClean="0"/>
                        <a:t> Name</a:t>
                      </a:r>
                      <a:endParaRPr lang="en-IN" sz="1600" dirty="0"/>
                    </a:p>
                  </a:txBody>
                  <a:tcPr anchor="ctr"/>
                </a:tc>
                <a:tc>
                  <a:txBody>
                    <a:bodyPr/>
                    <a:lstStyle/>
                    <a:p>
                      <a:r>
                        <a:rPr lang="en-IN" sz="1600" dirty="0" smtClean="0"/>
                        <a:t>Description</a:t>
                      </a:r>
                      <a:endParaRPr lang="en-IN" sz="1600" dirty="0"/>
                    </a:p>
                  </a:txBody>
                  <a:tcPr anchor="ctr"/>
                </a:tc>
                <a:tc>
                  <a:txBody>
                    <a:bodyPr/>
                    <a:lstStyle/>
                    <a:p>
                      <a:r>
                        <a:rPr lang="en-US" sz="1600" dirty="0" smtClean="0"/>
                        <a:t>Users</a:t>
                      </a:r>
                      <a:endParaRPr lang="en-IN" sz="1600" dirty="0"/>
                    </a:p>
                  </a:txBody>
                  <a:tcPr anchor="ctr"/>
                </a:tc>
                <a:tc>
                  <a:txBody>
                    <a:bodyPr/>
                    <a:lstStyle/>
                    <a:p>
                      <a:r>
                        <a:rPr lang="en-US" sz="1600" dirty="0" smtClean="0"/>
                        <a:t>Pricing</a:t>
                      </a:r>
                      <a:endParaRPr lang="en-IN" sz="1600" dirty="0"/>
                    </a:p>
                  </a:txBody>
                  <a:tcPr anchor="ctr"/>
                </a:tc>
                <a:tc>
                  <a:txBody>
                    <a:bodyPr/>
                    <a:lstStyle/>
                    <a:p>
                      <a:r>
                        <a:rPr lang="en-US" sz="1600" dirty="0" smtClean="0"/>
                        <a:t>Funding Details</a:t>
                      </a:r>
                      <a:endParaRPr lang="en-IN" sz="1600" dirty="0"/>
                    </a:p>
                  </a:txBody>
                  <a:tcPr anchor="ctr"/>
                </a:tc>
              </a:tr>
              <a:tr h="370840">
                <a:tc>
                  <a:txBody>
                    <a:bodyPr/>
                    <a:lstStyle/>
                    <a:p>
                      <a:pPr algn="l" fontAlgn="ctr"/>
                      <a:r>
                        <a:rPr lang="en-IN" sz="1200" b="0" i="0" u="none" strike="noStrike" dirty="0" err="1">
                          <a:solidFill>
                            <a:srgbClr val="000000"/>
                          </a:solidFill>
                          <a:latin typeface="+mj-lt"/>
                        </a:rPr>
                        <a:t>Jscore</a:t>
                      </a:r>
                      <a:r>
                        <a:rPr lang="en-IN" sz="1200" b="0" i="0" u="none" strike="noStrike" dirty="0">
                          <a:solidFill>
                            <a:srgbClr val="000000"/>
                          </a:solidFill>
                          <a:latin typeface="+mj-lt"/>
                        </a:rPr>
                        <a:t> (</a:t>
                      </a:r>
                      <a:r>
                        <a:rPr lang="en-IN" sz="1200" b="0" i="0" u="none" strike="noStrike" dirty="0" err="1">
                          <a:solidFill>
                            <a:srgbClr val="000000"/>
                          </a:solidFill>
                          <a:latin typeface="+mj-lt"/>
                        </a:rPr>
                        <a:t>edgenetworks.in</a:t>
                      </a:r>
                      <a:r>
                        <a:rPr lang="en-IN" sz="1200" b="0" i="0" u="none" strike="noStrike" dirty="0">
                          <a:solidFill>
                            <a:srgbClr val="000000"/>
                          </a:solidFill>
                          <a:latin typeface="+mj-lt"/>
                        </a:rPr>
                        <a:t>)</a:t>
                      </a:r>
                    </a:p>
                  </a:txBody>
                  <a:tcPr marL="9525" marR="9525" marT="9525" marB="0" anchor="ctr"/>
                </a:tc>
                <a:tc>
                  <a:txBody>
                    <a:bodyPr/>
                    <a:lstStyle/>
                    <a:p>
                      <a:r>
                        <a:rPr lang="en-IN" sz="1200" dirty="0" err="1" smtClean="0">
                          <a:latin typeface="+mj-lt"/>
                        </a:rPr>
                        <a:t>HireAlchemy</a:t>
                      </a:r>
                      <a:r>
                        <a:rPr lang="en-IN" sz="1200" dirty="0" smtClean="0">
                          <a:latin typeface="+mj-lt"/>
                        </a:rPr>
                        <a:t> auto-sources the right candidate</a:t>
                      </a:r>
                      <a:endParaRPr lang="en-IN" sz="1200" dirty="0">
                        <a:latin typeface="+mj-lt"/>
                      </a:endParaRPr>
                    </a:p>
                  </a:txBody>
                  <a:tcPr/>
                </a:tc>
                <a:tc>
                  <a:txBody>
                    <a:bodyPr/>
                    <a:lstStyle/>
                    <a:p>
                      <a:r>
                        <a:rPr lang="en-IN" sz="1200" dirty="0" smtClean="0">
                          <a:latin typeface="+mj-lt"/>
                        </a:rPr>
                        <a:t>Processes 20k JDs/ month; 160k profiles; 16k resume downloads; total 3 </a:t>
                      </a:r>
                      <a:r>
                        <a:rPr lang="en-IN" sz="1200" dirty="0" err="1" smtClean="0">
                          <a:latin typeface="+mj-lt"/>
                        </a:rPr>
                        <a:t>mn</a:t>
                      </a:r>
                      <a:r>
                        <a:rPr lang="en-IN" sz="1200" dirty="0" smtClean="0">
                          <a:latin typeface="+mj-lt"/>
                        </a:rPr>
                        <a:t> transactions</a:t>
                      </a:r>
                      <a:endParaRPr lang="en-IN" sz="1200" dirty="0">
                        <a:latin typeface="+mj-lt"/>
                      </a:endParaRPr>
                    </a:p>
                  </a:txBody>
                  <a:tcPr/>
                </a:tc>
                <a:tc>
                  <a:txBody>
                    <a:bodyPr/>
                    <a:lstStyle/>
                    <a:p>
                      <a:endParaRPr lang="en-IN" sz="1200">
                        <a:latin typeface="+mj-lt"/>
                      </a:endParaRPr>
                    </a:p>
                  </a:txBody>
                  <a:tcPr/>
                </a:tc>
                <a:tc>
                  <a:txBody>
                    <a:bodyPr/>
                    <a:lstStyle/>
                    <a:p>
                      <a:endParaRPr lang="en-IN" sz="1200">
                        <a:latin typeface="+mj-lt"/>
                      </a:endParaRPr>
                    </a:p>
                  </a:txBody>
                  <a:tcPr/>
                </a:tc>
              </a:tr>
              <a:tr h="370840">
                <a:tc>
                  <a:txBody>
                    <a:bodyPr/>
                    <a:lstStyle/>
                    <a:p>
                      <a:pPr algn="l" fontAlgn="ctr"/>
                      <a:r>
                        <a:rPr lang="en-IN" sz="1200" b="0" i="0" u="none" strike="noStrike" dirty="0" err="1">
                          <a:solidFill>
                            <a:srgbClr val="000000"/>
                          </a:solidFill>
                          <a:latin typeface="+mj-lt"/>
                        </a:rPr>
                        <a:t>Jobscan</a:t>
                      </a:r>
                      <a:r>
                        <a:rPr lang="en-IN" sz="1200" b="0" i="0" u="none" strike="noStrike" dirty="0">
                          <a:solidFill>
                            <a:srgbClr val="000000"/>
                          </a:solidFill>
                          <a:latin typeface="+mj-lt"/>
                        </a:rPr>
                        <a:t> (US based; provides services in India)</a:t>
                      </a:r>
                    </a:p>
                  </a:txBody>
                  <a:tcPr marL="9525" marR="9525" marT="9525" marB="0" anchor="ctr"/>
                </a:tc>
                <a:tc>
                  <a:txBody>
                    <a:bodyPr/>
                    <a:lstStyle/>
                    <a:p>
                      <a:r>
                        <a:rPr lang="en-US" sz="1200" dirty="0" smtClean="0">
                          <a:latin typeface="+mj-lt"/>
                        </a:rPr>
                        <a:t>JD-CV match (keyword search)</a:t>
                      </a:r>
                      <a:endParaRPr lang="en-IN" sz="1200" dirty="0">
                        <a:latin typeface="+mj-lt"/>
                      </a:endParaRPr>
                    </a:p>
                  </a:txBody>
                  <a:tcPr/>
                </a:tc>
                <a:tc>
                  <a:txBody>
                    <a:bodyPr/>
                    <a:lstStyle/>
                    <a:p>
                      <a:endParaRPr lang="en-IN" sz="1200">
                        <a:latin typeface="+mj-lt"/>
                      </a:endParaRPr>
                    </a:p>
                  </a:txBody>
                  <a:tcPr/>
                </a:tc>
                <a:tc>
                  <a:txBody>
                    <a:bodyPr/>
                    <a:lstStyle/>
                    <a:p>
                      <a:r>
                        <a:rPr lang="en-IN" sz="1200" dirty="0" smtClean="0">
                          <a:latin typeface="+mj-lt"/>
                        </a:rPr>
                        <a:t>US$49.95/ month</a:t>
                      </a:r>
                    </a:p>
                  </a:txBody>
                  <a:tcPr/>
                </a:tc>
                <a:tc>
                  <a:txBody>
                    <a:bodyPr/>
                    <a:lstStyle/>
                    <a:p>
                      <a:endParaRPr lang="en-IN" sz="1200">
                        <a:latin typeface="+mj-lt"/>
                      </a:endParaRPr>
                    </a:p>
                  </a:txBody>
                  <a:tcPr/>
                </a:tc>
              </a:tr>
              <a:tr h="370840">
                <a:tc>
                  <a:txBody>
                    <a:bodyPr/>
                    <a:lstStyle/>
                    <a:p>
                      <a:pPr algn="l" fontAlgn="ctr"/>
                      <a:r>
                        <a:rPr lang="en-IN" sz="1200" b="0" i="0" u="none" strike="noStrike" dirty="0" err="1">
                          <a:solidFill>
                            <a:srgbClr val="000000"/>
                          </a:solidFill>
                          <a:latin typeface="+mj-lt"/>
                        </a:rPr>
                        <a:t>Zlemma</a:t>
                      </a:r>
                      <a:endParaRPr lang="en-IN" sz="1200" b="0" i="0" u="none" strike="noStrike" dirty="0">
                        <a:solidFill>
                          <a:srgbClr val="000000"/>
                        </a:solidFill>
                        <a:latin typeface="+mj-lt"/>
                      </a:endParaRPr>
                    </a:p>
                  </a:txBody>
                  <a:tcPr marL="9525" marR="9525" marT="9525" marB="0" anchor="ctr"/>
                </a:tc>
                <a:tc>
                  <a:txBody>
                    <a:bodyPr/>
                    <a:lstStyle/>
                    <a:p>
                      <a:r>
                        <a:rPr lang="en-IN" sz="1200" dirty="0" smtClean="0">
                          <a:latin typeface="+mj-lt"/>
                        </a:rPr>
                        <a:t>Uses extensive mathematical algorithms and modelling to give science, technology, engineering, and mathematics professionals a score to indicate their suitability for a given opening</a:t>
                      </a:r>
                      <a:endParaRPr lang="en-IN" sz="1200" dirty="0">
                        <a:latin typeface="+mj-lt"/>
                      </a:endParaRPr>
                    </a:p>
                  </a:txBody>
                  <a:tcPr/>
                </a:tc>
                <a:tc>
                  <a:txBody>
                    <a:bodyPr/>
                    <a:lstStyle/>
                    <a:p>
                      <a:endParaRPr lang="en-IN" sz="1200" dirty="0">
                        <a:latin typeface="+mj-lt"/>
                      </a:endParaRPr>
                    </a:p>
                  </a:txBody>
                  <a:tcPr/>
                </a:tc>
                <a:tc>
                  <a:txBody>
                    <a:bodyPr/>
                    <a:lstStyle/>
                    <a:p>
                      <a:r>
                        <a:rPr lang="en-IN" sz="1200" dirty="0" smtClean="0">
                          <a:latin typeface="+mj-lt"/>
                        </a:rPr>
                        <a:t>Free for potential candidates, while employers are charged to have candidates scored against</a:t>
                      </a:r>
                      <a:r>
                        <a:rPr lang="en-IN" sz="1200" baseline="0" dirty="0" smtClean="0">
                          <a:latin typeface="+mj-lt"/>
                        </a:rPr>
                        <a:t> </a:t>
                      </a:r>
                      <a:r>
                        <a:rPr lang="en-IN" sz="1200" dirty="0" smtClean="0">
                          <a:latin typeface="+mj-lt"/>
                        </a:rPr>
                        <a:t>openings</a:t>
                      </a:r>
                      <a:endParaRPr lang="en-IN" sz="1200" dirty="0">
                        <a:latin typeface="+mj-lt"/>
                      </a:endParaRPr>
                    </a:p>
                  </a:txBody>
                  <a:tcPr/>
                </a:tc>
                <a:tc>
                  <a:txBody>
                    <a:bodyPr/>
                    <a:lstStyle/>
                    <a:p>
                      <a:r>
                        <a:rPr lang="en-IN" sz="1200" dirty="0" smtClean="0">
                          <a:latin typeface="+mj-lt"/>
                        </a:rPr>
                        <a:t>Raised US$3.5 million from Nexus Venture Partners</a:t>
                      </a:r>
                      <a:endParaRPr lang="en-IN" sz="1200" dirty="0">
                        <a:latin typeface="+mj-lt"/>
                      </a:endParaRPr>
                    </a:p>
                  </a:txBody>
                  <a:tcPr/>
                </a:tc>
              </a:tr>
              <a:tr h="370840">
                <a:tc>
                  <a:txBody>
                    <a:bodyPr/>
                    <a:lstStyle/>
                    <a:p>
                      <a:pPr algn="l" fontAlgn="ctr"/>
                      <a:r>
                        <a:rPr lang="en-IN" sz="1200" b="0" i="0" u="none" strike="noStrike" dirty="0" err="1">
                          <a:solidFill>
                            <a:srgbClr val="000000"/>
                          </a:solidFill>
                          <a:latin typeface="+mj-lt"/>
                        </a:rPr>
                        <a:t>TalentPad</a:t>
                      </a:r>
                      <a:endParaRPr lang="en-IN" sz="1200" b="0" i="0" u="none" strike="noStrike" dirty="0">
                        <a:solidFill>
                          <a:srgbClr val="000000"/>
                        </a:solidFill>
                        <a:latin typeface="+mj-lt"/>
                      </a:endParaRPr>
                    </a:p>
                  </a:txBody>
                  <a:tcPr marL="9525" marR="9525" marT="9525" marB="0" anchor="ctr"/>
                </a:tc>
                <a:tc>
                  <a:txBody>
                    <a:bodyPr/>
                    <a:lstStyle/>
                    <a:p>
                      <a:r>
                        <a:rPr lang="en-IN" sz="1200" dirty="0" err="1" smtClean="0">
                          <a:latin typeface="+mj-lt"/>
                        </a:rPr>
                        <a:t>TalentPad</a:t>
                      </a:r>
                      <a:r>
                        <a:rPr lang="en-IN" sz="1200" dirty="0" smtClean="0">
                          <a:latin typeface="+mj-lt"/>
                        </a:rPr>
                        <a:t> is an online recruitment platform that connects talent with the best employers in the technology, internet and analytics space</a:t>
                      </a:r>
                      <a:endParaRPr lang="en-IN" sz="1200" dirty="0">
                        <a:latin typeface="+mj-lt"/>
                      </a:endParaRPr>
                    </a:p>
                  </a:txBody>
                  <a:tcPr/>
                </a:tc>
                <a:tc>
                  <a:txBody>
                    <a:bodyPr/>
                    <a:lstStyle/>
                    <a:p>
                      <a:endParaRPr lang="en-IN" sz="1200">
                        <a:latin typeface="+mj-lt"/>
                      </a:endParaRPr>
                    </a:p>
                  </a:txBody>
                  <a:tcPr/>
                </a:tc>
                <a:tc>
                  <a:txBody>
                    <a:bodyPr/>
                    <a:lstStyle/>
                    <a:p>
                      <a:r>
                        <a:rPr lang="en-IN" sz="1200" dirty="0" smtClean="0">
                          <a:latin typeface="+mj-lt"/>
                        </a:rPr>
                        <a:t>Cos.</a:t>
                      </a:r>
                      <a:r>
                        <a:rPr lang="en-IN" sz="1200" baseline="0" dirty="0" smtClean="0">
                          <a:latin typeface="+mj-lt"/>
                        </a:rPr>
                        <a:t> pay </a:t>
                      </a:r>
                      <a:r>
                        <a:rPr lang="en-IN" sz="1200" dirty="0" smtClean="0">
                          <a:latin typeface="+mj-lt"/>
                        </a:rPr>
                        <a:t>% of gross salary for</a:t>
                      </a:r>
                      <a:r>
                        <a:rPr lang="en-IN" sz="1200" baseline="0" dirty="0" smtClean="0">
                          <a:latin typeface="+mj-lt"/>
                        </a:rPr>
                        <a:t> </a:t>
                      </a:r>
                      <a:r>
                        <a:rPr lang="en-IN" sz="1200" dirty="0" smtClean="0">
                          <a:latin typeface="+mj-lt"/>
                        </a:rPr>
                        <a:t>candidate hired. Average CTC of candidates is Rs 15L pa</a:t>
                      </a:r>
                      <a:endParaRPr lang="en-IN" sz="1200" dirty="0">
                        <a:latin typeface="+mj-lt"/>
                      </a:endParaRPr>
                    </a:p>
                  </a:txBody>
                  <a:tcPr/>
                </a:tc>
                <a:tc>
                  <a:txBody>
                    <a:bodyPr/>
                    <a:lstStyle/>
                    <a:p>
                      <a:r>
                        <a:rPr lang="en-US" sz="1200" dirty="0" err="1" smtClean="0">
                          <a:latin typeface="+mj-lt"/>
                        </a:rPr>
                        <a:t>Helion</a:t>
                      </a:r>
                      <a:r>
                        <a:rPr lang="en-US" sz="1200" dirty="0" smtClean="0">
                          <a:latin typeface="+mj-lt"/>
                        </a:rPr>
                        <a:t> Advisors</a:t>
                      </a:r>
                      <a:r>
                        <a:rPr lang="en-US" sz="1200" baseline="0" dirty="0" smtClean="0">
                          <a:latin typeface="+mj-lt"/>
                        </a:rPr>
                        <a:t> invested in the co. in 2014</a:t>
                      </a:r>
                      <a:endParaRPr lang="en-IN" sz="1200" dirty="0">
                        <a:latin typeface="+mj-lt"/>
                      </a:endParaRPr>
                    </a:p>
                  </a:txBody>
                  <a:tcPr/>
                </a:tc>
              </a:tr>
              <a:tr h="370840">
                <a:tc>
                  <a:txBody>
                    <a:bodyPr/>
                    <a:lstStyle/>
                    <a:p>
                      <a:pPr algn="l" fontAlgn="ctr"/>
                      <a:r>
                        <a:rPr lang="en-IN" sz="1200" b="0" i="0" u="none" strike="noStrike" dirty="0" err="1" smtClean="0">
                          <a:solidFill>
                            <a:srgbClr val="000000"/>
                          </a:solidFill>
                          <a:latin typeface="+mj-lt"/>
                        </a:rPr>
                        <a:t>MeritTrac</a:t>
                      </a:r>
                      <a:r>
                        <a:rPr lang="en-IN" sz="1200" b="0" i="0" u="none" strike="noStrike" dirty="0" smtClean="0">
                          <a:solidFill>
                            <a:srgbClr val="000000"/>
                          </a:solidFill>
                          <a:latin typeface="+mj-lt"/>
                        </a:rPr>
                        <a:t> -</a:t>
                      </a:r>
                      <a:endParaRPr lang="en-IN" sz="1200" b="0" i="0" u="none" strike="noStrike" dirty="0">
                        <a:solidFill>
                          <a:srgbClr val="000000"/>
                        </a:solidFill>
                        <a:latin typeface="+mj-lt"/>
                      </a:endParaRPr>
                    </a:p>
                  </a:txBody>
                  <a:tcPr marL="0" marR="0" marT="0" marB="0" anchor="ctr"/>
                </a:tc>
                <a:tc>
                  <a:txBody>
                    <a:bodyPr/>
                    <a:lstStyle/>
                    <a:p>
                      <a:r>
                        <a:rPr lang="en-IN" sz="1200" dirty="0" smtClean="0">
                          <a:latin typeface="+mj-lt"/>
                        </a:rPr>
                        <a:t> </a:t>
                      </a:r>
                      <a:r>
                        <a:rPr lang="en-IN" sz="1200" b="0" i="0" u="none" strike="noStrike" dirty="0" smtClean="0">
                          <a:solidFill>
                            <a:srgbClr val="000000"/>
                          </a:solidFill>
                          <a:latin typeface="+mj-lt"/>
                        </a:rPr>
                        <a:t>Assessments - abilities, knowledge, communication skills and personality and </a:t>
                      </a:r>
                      <a:r>
                        <a:rPr lang="en-IN" sz="1200" b="0" i="0" u="none" strike="noStrike" dirty="0" err="1" smtClean="0">
                          <a:solidFill>
                            <a:srgbClr val="000000"/>
                          </a:solidFill>
                          <a:latin typeface="+mj-lt"/>
                        </a:rPr>
                        <a:t>behavior</a:t>
                      </a:r>
                      <a:endParaRPr lang="en-IN" sz="1200" dirty="0">
                        <a:latin typeface="+mj-lt"/>
                      </a:endParaRPr>
                    </a:p>
                  </a:txBody>
                  <a:tcPr/>
                </a:tc>
                <a:tc>
                  <a:txBody>
                    <a:bodyPr/>
                    <a:lstStyle/>
                    <a:p>
                      <a:r>
                        <a:rPr lang="en-IN" sz="1200" dirty="0" smtClean="0">
                          <a:latin typeface="+mj-lt"/>
                        </a:rPr>
                        <a:t>Over 30 million assessments, 13+ million Computer Based Tests (CBT), ~5.5 million yearly at present</a:t>
                      </a:r>
                      <a:endParaRPr lang="en-IN" sz="1200" dirty="0">
                        <a:latin typeface="+mj-lt"/>
                      </a:endParaRPr>
                    </a:p>
                  </a:txBody>
                  <a:tcPr/>
                </a:tc>
                <a:tc>
                  <a:txBody>
                    <a:bodyPr/>
                    <a:lstStyle/>
                    <a:p>
                      <a:endParaRPr lang="en-IN" sz="1200">
                        <a:latin typeface="+mj-lt"/>
                      </a:endParaRPr>
                    </a:p>
                  </a:txBody>
                  <a:tcPr/>
                </a:tc>
                <a:tc>
                  <a:txBody>
                    <a:bodyPr/>
                    <a:lstStyle/>
                    <a:p>
                      <a:endParaRPr lang="en-IN" sz="1200" dirty="0">
                        <a:latin typeface="+mj-lt"/>
                      </a:endParaRPr>
                    </a:p>
                  </a:txBody>
                  <a:tcPr/>
                </a:tc>
              </a:tr>
            </a:tbl>
          </a:graphicData>
        </a:graphic>
      </p:graphicFrame>
      <p:sp>
        <p:nvSpPr>
          <p:cNvPr id="1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TextBox 5"/>
          <p:cNvSpPr txBox="1"/>
          <p:nvPr/>
        </p:nvSpPr>
        <p:spPr>
          <a:xfrm>
            <a:off x="152400" y="6400800"/>
            <a:ext cx="8305800" cy="304800"/>
          </a:xfrm>
          <a:prstGeom prst="rect">
            <a:avLst/>
          </a:prstGeom>
          <a:noFill/>
        </p:spPr>
        <p:txBody>
          <a:bodyPr wrap="square" rtlCol="0">
            <a:noAutofit/>
          </a:bodyPr>
          <a:lstStyle/>
          <a:p>
            <a:r>
              <a:rPr lang="en-US" sz="1000" dirty="0" smtClean="0"/>
              <a:t>Source: company websites, news articles, </a:t>
            </a:r>
            <a:r>
              <a:rPr lang="en-US" sz="1000" dirty="0" smtClean="0">
                <a:hlinkClick r:id="rId3"/>
              </a:rPr>
              <a:t>TOI</a:t>
            </a:r>
            <a:r>
              <a:rPr lang="en-US" sz="1000" dirty="0" smtClean="0"/>
              <a:t>, </a:t>
            </a:r>
            <a:r>
              <a:rPr lang="en-US" sz="1000" dirty="0" smtClean="0">
                <a:hlinkClick r:id="rId4"/>
              </a:rPr>
              <a:t>VC circle </a:t>
            </a:r>
            <a:endParaRPr lang="en-IN" sz="1000" dirty="0" smtClean="0"/>
          </a:p>
        </p:txBody>
      </p:sp>
      <p:sp>
        <p:nvSpPr>
          <p:cNvPr id="7" name="Rectangle 6"/>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1</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TARGET RECRUITMENT MARKET – KEY PLAYERS</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532972793"/>
              </p:ext>
            </p:extLst>
          </p:nvPr>
        </p:nvGraphicFramePr>
        <p:xfrm>
          <a:off x="0" y="838201"/>
          <a:ext cx="9144000" cy="5455920"/>
        </p:xfrm>
        <a:graphic>
          <a:graphicData uri="http://schemas.openxmlformats.org/drawingml/2006/table">
            <a:tbl>
              <a:tblPr firstRow="1" bandRow="1">
                <a:tableStyleId>{00A15C55-8517-42AA-B614-E9B94910E393}</a:tableStyleId>
              </a:tblPr>
              <a:tblGrid>
                <a:gridCol w="1510748"/>
                <a:gridCol w="3518452"/>
                <a:gridCol w="838200"/>
                <a:gridCol w="1143000"/>
                <a:gridCol w="2133600"/>
              </a:tblGrid>
              <a:tr h="262230">
                <a:tc>
                  <a:txBody>
                    <a:bodyPr/>
                    <a:lstStyle/>
                    <a:p>
                      <a:r>
                        <a:rPr lang="en-US" sz="1600" dirty="0" smtClean="0"/>
                        <a:t>Co.</a:t>
                      </a:r>
                      <a:r>
                        <a:rPr lang="en-US" sz="1600" baseline="0" dirty="0" smtClean="0"/>
                        <a:t> Name</a:t>
                      </a:r>
                      <a:endParaRPr lang="en-IN" sz="1600" dirty="0"/>
                    </a:p>
                  </a:txBody>
                  <a:tcPr anchor="ctr"/>
                </a:tc>
                <a:tc>
                  <a:txBody>
                    <a:bodyPr/>
                    <a:lstStyle/>
                    <a:p>
                      <a:r>
                        <a:rPr lang="en-IN" sz="1600" dirty="0" smtClean="0"/>
                        <a:t>Description</a:t>
                      </a:r>
                      <a:endParaRPr lang="en-IN" sz="1600" dirty="0"/>
                    </a:p>
                  </a:txBody>
                  <a:tcPr anchor="ctr"/>
                </a:tc>
                <a:tc>
                  <a:txBody>
                    <a:bodyPr/>
                    <a:lstStyle/>
                    <a:p>
                      <a:r>
                        <a:rPr lang="en-US" sz="1600" dirty="0" smtClean="0"/>
                        <a:t>Users</a:t>
                      </a:r>
                      <a:endParaRPr lang="en-IN" sz="1600" dirty="0"/>
                    </a:p>
                  </a:txBody>
                  <a:tcPr anchor="ctr"/>
                </a:tc>
                <a:tc>
                  <a:txBody>
                    <a:bodyPr/>
                    <a:lstStyle/>
                    <a:p>
                      <a:r>
                        <a:rPr lang="en-US" sz="1600" dirty="0" smtClean="0"/>
                        <a:t>Pricing</a:t>
                      </a:r>
                      <a:endParaRPr lang="en-IN" sz="1600" dirty="0"/>
                    </a:p>
                  </a:txBody>
                  <a:tcPr anchor="ctr"/>
                </a:tc>
                <a:tc>
                  <a:txBody>
                    <a:bodyPr/>
                    <a:lstStyle/>
                    <a:p>
                      <a:r>
                        <a:rPr lang="en-US" sz="1600" dirty="0" smtClean="0"/>
                        <a:t>Funding Details</a:t>
                      </a:r>
                      <a:endParaRPr lang="en-IN" sz="1600" dirty="0"/>
                    </a:p>
                  </a:txBody>
                  <a:tcPr anchor="ctr"/>
                </a:tc>
              </a:tr>
              <a:tr h="500621">
                <a:tc>
                  <a:txBody>
                    <a:bodyPr/>
                    <a:lstStyle/>
                    <a:p>
                      <a:pPr algn="l" fontAlgn="ctr"/>
                      <a:r>
                        <a:rPr lang="en-IN" sz="1200" b="0" i="0" u="none" strike="noStrike" dirty="0">
                          <a:solidFill>
                            <a:srgbClr val="000000"/>
                          </a:solidFill>
                          <a:latin typeface="+mj-lt"/>
                        </a:rPr>
                        <a:t>First </a:t>
                      </a:r>
                      <a:r>
                        <a:rPr lang="en-IN" sz="1200" b="0" i="0" u="none" strike="noStrike" dirty="0" smtClean="0">
                          <a:solidFill>
                            <a:srgbClr val="000000"/>
                          </a:solidFill>
                          <a:latin typeface="+mj-lt"/>
                        </a:rPr>
                        <a:t>Advantage</a:t>
                      </a:r>
                      <a:endParaRPr lang="en-IN" sz="1200" b="0" i="0" u="none" strike="noStrike" dirty="0">
                        <a:solidFill>
                          <a:srgbClr val="000000"/>
                        </a:solidFill>
                        <a:latin typeface="+mj-lt"/>
                      </a:endParaRPr>
                    </a:p>
                  </a:txBody>
                  <a:tcPr marL="0" marR="0" marT="0" marB="0" anchor="ctr"/>
                </a:tc>
                <a:tc>
                  <a:txBody>
                    <a:bodyPr/>
                    <a:lstStyle/>
                    <a:p>
                      <a:r>
                        <a:rPr lang="en-IN" sz="1200" dirty="0" smtClean="0">
                          <a:latin typeface="+mj-lt"/>
                        </a:rPr>
                        <a:t>Background Screening</a:t>
                      </a:r>
                    </a:p>
                    <a:p>
                      <a:r>
                        <a:rPr lang="en-IN" sz="1200" dirty="0" smtClean="0">
                          <a:latin typeface="+mj-lt"/>
                        </a:rPr>
                        <a:t>    Exit Analytics</a:t>
                      </a:r>
                    </a:p>
                    <a:p>
                      <a:r>
                        <a:rPr lang="en-IN" sz="1200" dirty="0" smtClean="0">
                          <a:latin typeface="+mj-lt"/>
                        </a:rPr>
                        <a:t>    Assessments</a:t>
                      </a:r>
                      <a:endParaRPr lang="en-IN" sz="1200" dirty="0">
                        <a:latin typeface="+mj-lt"/>
                      </a:endParaRPr>
                    </a:p>
                  </a:txBody>
                  <a:tcPr/>
                </a:tc>
                <a:tc>
                  <a:txBody>
                    <a:bodyPr/>
                    <a:lstStyle/>
                    <a:p>
                      <a:r>
                        <a:rPr lang="en-IN" sz="1200" b="0" i="0" u="none" strike="noStrike" dirty="0" smtClean="0">
                          <a:solidFill>
                            <a:srgbClr val="000000"/>
                          </a:solidFill>
                          <a:latin typeface="+mj-lt"/>
                        </a:rPr>
                        <a:t>&gt;1000 customers</a:t>
                      </a:r>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r>
              <a:tr h="786690">
                <a:tc>
                  <a:txBody>
                    <a:bodyPr/>
                    <a:lstStyle/>
                    <a:p>
                      <a:pPr algn="l" fontAlgn="ctr"/>
                      <a:r>
                        <a:rPr lang="en-IN" sz="1200" b="0" i="0" u="none" strike="noStrike">
                          <a:solidFill>
                            <a:srgbClr val="000000"/>
                          </a:solidFill>
                          <a:latin typeface="+mj-lt"/>
                        </a:rPr>
                        <a:t>Wheebox</a:t>
                      </a:r>
                    </a:p>
                  </a:txBody>
                  <a:tcPr marL="0" marR="0" marT="0" marB="0" anchor="ctr"/>
                </a:tc>
                <a:tc>
                  <a:txBody>
                    <a:bodyPr/>
                    <a:lstStyle/>
                    <a:p>
                      <a:r>
                        <a:rPr lang="en-IN" sz="1200" dirty="0" smtClean="0">
                          <a:latin typeface="+mj-lt"/>
                        </a:rPr>
                        <a:t>Behavioural</a:t>
                      </a:r>
                      <a:r>
                        <a:rPr lang="en-IN" sz="1200" baseline="0" dirty="0" smtClean="0">
                          <a:latin typeface="+mj-lt"/>
                        </a:rPr>
                        <a:t> &amp;</a:t>
                      </a:r>
                      <a:r>
                        <a:rPr lang="en-IN" sz="1200" dirty="0" smtClean="0">
                          <a:latin typeface="+mj-lt"/>
                        </a:rPr>
                        <a:t> cognitive ability assessments and domain skill assessments</a:t>
                      </a:r>
                      <a:r>
                        <a:rPr lang="en-IN" sz="1200" baseline="0" dirty="0" smtClean="0">
                          <a:latin typeface="+mj-lt"/>
                        </a:rPr>
                        <a:t> - </a:t>
                      </a:r>
                      <a:r>
                        <a:rPr lang="en-IN" sz="1200" dirty="0" smtClean="0">
                          <a:latin typeface="+mj-lt"/>
                        </a:rPr>
                        <a:t>Cognitive Abilities, Personality Type, IT General Abilities and Domain skills like BFSI, Retail, Sales, Customer Service, Automobile</a:t>
                      </a:r>
                      <a:endParaRPr lang="en-IN" sz="1200" dirty="0">
                        <a:latin typeface="+mj-lt"/>
                      </a:endParaRPr>
                    </a:p>
                  </a:txBody>
                  <a:tcPr/>
                </a:tc>
                <a:tc>
                  <a:txBody>
                    <a:bodyPr/>
                    <a:lstStyle/>
                    <a:p>
                      <a:r>
                        <a:rPr lang="en-IN" sz="1200" b="0" i="0" u="none" strike="noStrike" kern="1200" dirty="0" smtClean="0">
                          <a:solidFill>
                            <a:srgbClr val="000000"/>
                          </a:solidFill>
                          <a:latin typeface="+mn-lt"/>
                          <a:ea typeface="+mn-ea"/>
                          <a:cs typeface="+mn-cs"/>
                        </a:rPr>
                        <a:t>&gt;500K</a:t>
                      </a:r>
                      <a:r>
                        <a:rPr lang="en-IN" sz="1200" b="0" i="0" u="none" strike="noStrike" kern="1200" baseline="0" dirty="0" smtClean="0">
                          <a:solidFill>
                            <a:srgbClr val="000000"/>
                          </a:solidFill>
                          <a:latin typeface="+mn-lt"/>
                          <a:ea typeface="+mn-ea"/>
                          <a:cs typeface="+mn-cs"/>
                        </a:rPr>
                        <a:t> users</a:t>
                      </a:r>
                      <a:endParaRPr lang="en-IN" sz="1200" dirty="0">
                        <a:latin typeface="+mj-lt"/>
                      </a:endParaRPr>
                    </a:p>
                  </a:txBody>
                  <a:tcPr/>
                </a:tc>
                <a:tc>
                  <a:txBody>
                    <a:bodyPr/>
                    <a:lstStyle/>
                    <a:p>
                      <a:r>
                        <a:rPr lang="en-US" sz="1200" dirty="0" smtClean="0">
                          <a:latin typeface="+mj-lt"/>
                        </a:rPr>
                        <a:t>INR 100 per test</a:t>
                      </a:r>
                      <a:endParaRPr lang="en-IN" sz="1200" dirty="0">
                        <a:latin typeface="+mj-lt"/>
                      </a:endParaRPr>
                    </a:p>
                  </a:txBody>
                  <a:tcPr/>
                </a:tc>
                <a:tc>
                  <a:txBody>
                    <a:bodyPr/>
                    <a:lstStyle/>
                    <a:p>
                      <a:r>
                        <a:rPr lang="en-IN" sz="1200" dirty="0" err="1" smtClean="0">
                          <a:latin typeface="+mj-lt"/>
                        </a:rPr>
                        <a:t>PeopleStrong</a:t>
                      </a:r>
                      <a:r>
                        <a:rPr lang="en-IN" sz="1200" baseline="0" dirty="0" smtClean="0">
                          <a:latin typeface="+mj-lt"/>
                        </a:rPr>
                        <a:t> invested company</a:t>
                      </a:r>
                      <a:endParaRPr lang="en-IN" sz="1200" dirty="0">
                        <a:latin typeface="+mj-lt"/>
                      </a:endParaRPr>
                    </a:p>
                  </a:txBody>
                  <a:tcPr/>
                </a:tc>
              </a:tr>
              <a:tr h="643656">
                <a:tc>
                  <a:txBody>
                    <a:bodyPr/>
                    <a:lstStyle/>
                    <a:p>
                      <a:pPr algn="l" fontAlgn="ctr"/>
                      <a:r>
                        <a:rPr lang="en-IN" sz="1200" b="0" i="0" u="none" strike="noStrike">
                          <a:solidFill>
                            <a:srgbClr val="000000"/>
                          </a:solidFill>
                          <a:latin typeface="+mj-lt"/>
                        </a:rPr>
                        <a:t>Mettl</a:t>
                      </a:r>
                    </a:p>
                  </a:txBody>
                  <a:tcPr marL="0" marR="0" marT="0" marB="0" anchor="ctr"/>
                </a:tc>
                <a:tc>
                  <a:txBody>
                    <a:bodyPr/>
                    <a:lstStyle/>
                    <a:p>
                      <a:r>
                        <a:rPr lang="en-IN" sz="1200" dirty="0" smtClean="0">
                          <a:latin typeface="+mj-lt"/>
                        </a:rPr>
                        <a:t>Psychometric tests, standardized tests</a:t>
                      </a:r>
                      <a:r>
                        <a:rPr lang="en-IN" sz="1200" baseline="0" dirty="0" smtClean="0">
                          <a:latin typeface="+mj-lt"/>
                        </a:rPr>
                        <a:t> &amp; </a:t>
                      </a:r>
                      <a:r>
                        <a:rPr lang="en-IN" sz="1200" dirty="0" smtClean="0">
                          <a:latin typeface="+mj-lt"/>
                        </a:rPr>
                        <a:t>question banks for assessments for fresher hiring, lateral hiring, online exams, high stakes test, psychometric tests and API integration</a:t>
                      </a:r>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r>
                        <a:rPr lang="en-IN" sz="1200" dirty="0" smtClean="0">
                          <a:latin typeface="+mj-lt"/>
                        </a:rPr>
                        <a:t>Raised US$4.4 million till now</a:t>
                      </a:r>
                      <a:endParaRPr lang="en-IN" sz="1200" dirty="0">
                        <a:latin typeface="+mj-lt"/>
                      </a:endParaRPr>
                    </a:p>
                  </a:txBody>
                  <a:tcPr/>
                </a:tc>
              </a:tr>
              <a:tr h="500621">
                <a:tc>
                  <a:txBody>
                    <a:bodyPr/>
                    <a:lstStyle/>
                    <a:p>
                      <a:pPr algn="l" fontAlgn="ctr"/>
                      <a:r>
                        <a:rPr lang="en-IN" sz="1200" b="0" i="0" u="none" strike="noStrike">
                          <a:solidFill>
                            <a:srgbClr val="000000"/>
                          </a:solidFill>
                          <a:latin typeface="+mj-lt"/>
                        </a:rPr>
                        <a:t>Aspiring Minds</a:t>
                      </a:r>
                    </a:p>
                  </a:txBody>
                  <a:tcPr marL="0" marR="0" marT="0" marB="0" anchor="ctr"/>
                </a:tc>
                <a:tc>
                  <a:txBody>
                    <a:bodyPr/>
                    <a:lstStyle/>
                    <a:p>
                      <a:r>
                        <a:rPr lang="en-IN" sz="1200" dirty="0" smtClean="0">
                          <a:latin typeface="+mj-lt"/>
                        </a:rPr>
                        <a:t>50,000 assessments every month</a:t>
                      </a:r>
                    </a:p>
                    <a:p>
                      <a:r>
                        <a:rPr lang="en-IN" sz="1200" dirty="0" smtClean="0">
                          <a:latin typeface="+mj-lt"/>
                        </a:rPr>
                        <a:t>Over 300 events every month</a:t>
                      </a:r>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r>
                        <a:rPr lang="en-IN" sz="1200" dirty="0" smtClean="0">
                          <a:latin typeface="+mj-lt"/>
                        </a:rPr>
                        <a:t>Had earlier raised &gt;US$2.5 </a:t>
                      </a:r>
                      <a:r>
                        <a:rPr lang="en-IN" sz="1200" dirty="0" err="1" smtClean="0">
                          <a:latin typeface="+mj-lt"/>
                        </a:rPr>
                        <a:t>mn</a:t>
                      </a:r>
                      <a:r>
                        <a:rPr lang="en-IN" sz="1200" dirty="0" smtClean="0">
                          <a:latin typeface="+mj-lt"/>
                        </a:rPr>
                        <a:t> from </a:t>
                      </a:r>
                      <a:r>
                        <a:rPr lang="en-IN" sz="1200" dirty="0" err="1" smtClean="0">
                          <a:latin typeface="+mj-lt"/>
                        </a:rPr>
                        <a:t>Omidyar</a:t>
                      </a:r>
                      <a:r>
                        <a:rPr lang="en-IN" sz="1200" dirty="0" smtClean="0">
                          <a:latin typeface="+mj-lt"/>
                        </a:rPr>
                        <a:t> Network. Looking for 120 </a:t>
                      </a:r>
                      <a:r>
                        <a:rPr lang="en-IN" sz="1200" dirty="0" err="1" smtClean="0">
                          <a:latin typeface="+mj-lt"/>
                        </a:rPr>
                        <a:t>cr</a:t>
                      </a:r>
                      <a:r>
                        <a:rPr lang="en-IN" sz="1200" dirty="0" smtClean="0">
                          <a:latin typeface="+mj-lt"/>
                        </a:rPr>
                        <a:t> funding</a:t>
                      </a:r>
                      <a:endParaRPr lang="en-IN" sz="1200" dirty="0">
                        <a:latin typeface="+mj-lt"/>
                      </a:endParaRPr>
                    </a:p>
                  </a:txBody>
                  <a:tcPr/>
                </a:tc>
              </a:tr>
              <a:tr h="357587">
                <a:tc>
                  <a:txBody>
                    <a:bodyPr/>
                    <a:lstStyle/>
                    <a:p>
                      <a:pPr algn="l" fontAlgn="ctr"/>
                      <a:r>
                        <a:rPr lang="en-IN" sz="1200" b="0" i="0" u="none" strike="noStrike">
                          <a:solidFill>
                            <a:srgbClr val="000000"/>
                          </a:solidFill>
                          <a:latin typeface="+mj-lt"/>
                        </a:rPr>
                        <a:t>eLitmus</a:t>
                      </a:r>
                    </a:p>
                  </a:txBody>
                  <a:tcPr marL="0" marR="0" marT="0" marB="0" anchor="ctr"/>
                </a:tc>
                <a:tc>
                  <a:txBody>
                    <a:bodyPr/>
                    <a:lstStyle/>
                    <a:p>
                      <a:r>
                        <a:rPr lang="en-IN" sz="1200" dirty="0" smtClean="0">
                          <a:latin typeface="+mj-lt"/>
                        </a:rPr>
                        <a:t>Assists companies in hiring fresh and entry level recruitment candidates.</a:t>
                      </a:r>
                      <a:endParaRPr lang="en-IN" sz="1200" dirty="0">
                        <a:latin typeface="+mj-lt"/>
                      </a:endParaRPr>
                    </a:p>
                  </a:txBody>
                  <a:tcPr/>
                </a:tc>
                <a:tc>
                  <a:txBody>
                    <a:bodyPr/>
                    <a:lstStyle/>
                    <a:p>
                      <a:endParaRPr lang="en-IN" sz="1200" dirty="0">
                        <a:latin typeface="+mj-lt"/>
                      </a:endParaRPr>
                    </a:p>
                  </a:txBody>
                  <a:tcPr/>
                </a:tc>
                <a:tc>
                  <a:txBody>
                    <a:bodyPr/>
                    <a:lstStyle/>
                    <a:p>
                      <a:r>
                        <a:rPr lang="en-US" sz="1200" dirty="0" smtClean="0">
                          <a:latin typeface="+mj-lt"/>
                        </a:rPr>
                        <a:t>INR 920 per test</a:t>
                      </a:r>
                      <a:endParaRPr lang="en-IN" sz="1200" dirty="0">
                        <a:latin typeface="+mj-lt"/>
                      </a:endParaRPr>
                    </a:p>
                  </a:txBody>
                  <a:tcPr/>
                </a:tc>
                <a:tc>
                  <a:txBody>
                    <a:bodyPr/>
                    <a:lstStyle/>
                    <a:p>
                      <a:endParaRPr lang="en-IN" sz="1200" dirty="0">
                        <a:latin typeface="+mj-lt"/>
                      </a:endParaRPr>
                    </a:p>
                  </a:txBody>
                  <a:tcPr/>
                </a:tc>
              </a:tr>
              <a:tr h="214552">
                <a:tc>
                  <a:txBody>
                    <a:bodyPr/>
                    <a:lstStyle/>
                    <a:p>
                      <a:pPr algn="l" fontAlgn="b"/>
                      <a:r>
                        <a:rPr lang="en-IN" sz="1200" b="0" i="0" u="none" strike="noStrike">
                          <a:solidFill>
                            <a:srgbClr val="000000"/>
                          </a:solidFill>
                          <a:latin typeface="+mj-lt"/>
                        </a:rPr>
                        <a:t>Prometric</a:t>
                      </a:r>
                    </a:p>
                  </a:txBody>
                  <a:tcPr marL="0" marR="0" marT="0" marB="0" anchor="ct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r>
              <a:tr h="643656">
                <a:tc>
                  <a:txBody>
                    <a:bodyPr/>
                    <a:lstStyle/>
                    <a:p>
                      <a:pPr algn="l" fontAlgn="ctr"/>
                      <a:r>
                        <a:rPr lang="en-IN" sz="1200" b="0" i="0" u="none" strike="noStrike">
                          <a:solidFill>
                            <a:srgbClr val="000000"/>
                          </a:solidFill>
                          <a:latin typeface="+mj-lt"/>
                        </a:rPr>
                        <a:t>Interview Mocha</a:t>
                      </a:r>
                    </a:p>
                  </a:txBody>
                  <a:tcPr marL="0" marR="0" marT="0" marB="0" anchor="ctr"/>
                </a:tc>
                <a:tc>
                  <a:txBody>
                    <a:bodyPr/>
                    <a:lstStyle/>
                    <a:p>
                      <a:r>
                        <a:rPr lang="en-IN" sz="1200" dirty="0" smtClean="0">
                          <a:latin typeface="+mj-lt"/>
                        </a:rPr>
                        <a:t>Pre-employment testing solution for skills in Business, Finance, Marketing, Sales, Language, ERP, Design, Development, IT </a:t>
                      </a:r>
                      <a:endParaRPr lang="en-IN" sz="1200" dirty="0">
                        <a:latin typeface="+mj-lt"/>
                      </a:endParaRPr>
                    </a:p>
                  </a:txBody>
                  <a:tcPr/>
                </a:tc>
                <a:tc>
                  <a:txBody>
                    <a:bodyPr/>
                    <a:lstStyle/>
                    <a:p>
                      <a:endParaRPr lang="en-IN" sz="1200" dirty="0">
                        <a:latin typeface="+mj-lt"/>
                      </a:endParaRPr>
                    </a:p>
                  </a:txBody>
                  <a:tcPr/>
                </a:tc>
                <a:tc>
                  <a:txBody>
                    <a:bodyPr/>
                    <a:lstStyle/>
                    <a:p>
                      <a:r>
                        <a:rPr lang="en-IN" sz="1200" dirty="0" smtClean="0">
                          <a:latin typeface="+mj-lt"/>
                        </a:rPr>
                        <a:t>$99 (50 candidates)-999 (750 candidates)- </a:t>
                      </a:r>
                      <a:endParaRPr lang="en-IN" sz="1200" dirty="0">
                        <a:latin typeface="+mj-lt"/>
                      </a:endParaRPr>
                    </a:p>
                  </a:txBody>
                  <a:tcPr/>
                </a:tc>
                <a:tc>
                  <a:txBody>
                    <a:bodyPr/>
                    <a:lstStyle/>
                    <a:p>
                      <a:endParaRPr lang="en-IN" sz="1200" dirty="0">
                        <a:latin typeface="+mj-lt"/>
                      </a:endParaRPr>
                    </a:p>
                  </a:txBody>
                  <a:tcPr/>
                </a:tc>
              </a:tr>
              <a:tr h="357587">
                <a:tc>
                  <a:txBody>
                    <a:bodyPr/>
                    <a:lstStyle/>
                    <a:p>
                      <a:pPr algn="l" fontAlgn="ctr"/>
                      <a:r>
                        <a:rPr lang="en-IN" sz="1200" b="0" i="0" u="none" strike="noStrike" dirty="0" err="1">
                          <a:solidFill>
                            <a:srgbClr val="000000"/>
                          </a:solidFill>
                          <a:latin typeface="+mj-lt"/>
                        </a:rPr>
                        <a:t>Jombay</a:t>
                      </a:r>
                      <a:endParaRPr lang="en-IN" sz="1200" b="0" i="0" u="none" strike="noStrike" dirty="0">
                        <a:solidFill>
                          <a:srgbClr val="000000"/>
                        </a:solidFill>
                        <a:latin typeface="+mj-lt"/>
                      </a:endParaRPr>
                    </a:p>
                  </a:txBody>
                  <a:tcPr marL="0" marR="0" marT="0" marB="0" anchor="ctr"/>
                </a:tc>
                <a:tc>
                  <a:txBody>
                    <a:bodyPr/>
                    <a:lstStyle/>
                    <a:p>
                      <a:r>
                        <a:rPr lang="en-IN" sz="1200" dirty="0" smtClean="0">
                          <a:latin typeface="+mj-lt"/>
                        </a:rPr>
                        <a:t>Uses psychometrics and analytics to make hiring and promotions more scientific</a:t>
                      </a:r>
                      <a:endParaRPr lang="en-IN" sz="1200" dirty="0">
                        <a:latin typeface="+mj-lt"/>
                      </a:endParaRPr>
                    </a:p>
                  </a:txBody>
                  <a:tcPr/>
                </a:tc>
                <a:tc>
                  <a:txBody>
                    <a:bodyPr/>
                    <a:lstStyle/>
                    <a:p>
                      <a:r>
                        <a:rPr lang="en-US" sz="1200" dirty="0" smtClean="0">
                          <a:latin typeface="+mj-lt"/>
                        </a:rPr>
                        <a:t>Over 1mn</a:t>
                      </a:r>
                      <a:endParaRPr lang="en-IN" sz="1200" dirty="0">
                        <a:latin typeface="+mj-lt"/>
                      </a:endParaRPr>
                    </a:p>
                  </a:txBody>
                  <a:tcPr/>
                </a:tc>
                <a:tc>
                  <a:txBody>
                    <a:bodyPr/>
                    <a:lstStyle/>
                    <a:p>
                      <a:endParaRPr lang="en-IN" sz="1200" dirty="0">
                        <a:latin typeface="+mj-lt"/>
                      </a:endParaRPr>
                    </a:p>
                  </a:txBody>
                  <a:tcPr/>
                </a:tc>
                <a:tc>
                  <a:txBody>
                    <a:bodyPr/>
                    <a:lstStyle/>
                    <a:p>
                      <a:r>
                        <a:rPr lang="en-IN" sz="1200" dirty="0" smtClean="0">
                          <a:latin typeface="+mj-lt"/>
                        </a:rPr>
                        <a:t>Nirvana Ventures Advisors invested in 2011</a:t>
                      </a:r>
                      <a:endParaRPr lang="en-IN" sz="1200" dirty="0">
                        <a:latin typeface="+mj-lt"/>
                      </a:endParaRPr>
                    </a:p>
                  </a:txBody>
                  <a:tcPr/>
                </a:tc>
              </a:tr>
            </a:tbl>
          </a:graphicData>
        </a:graphic>
      </p:graphicFrame>
      <p:sp>
        <p:nvSpPr>
          <p:cNvPr id="1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TextBox 5"/>
          <p:cNvSpPr txBox="1"/>
          <p:nvPr/>
        </p:nvSpPr>
        <p:spPr>
          <a:xfrm>
            <a:off x="152400" y="6400800"/>
            <a:ext cx="8305800" cy="304800"/>
          </a:xfrm>
          <a:prstGeom prst="rect">
            <a:avLst/>
          </a:prstGeom>
          <a:noFill/>
        </p:spPr>
        <p:txBody>
          <a:bodyPr wrap="square" rtlCol="0">
            <a:noAutofit/>
          </a:bodyPr>
          <a:lstStyle/>
          <a:p>
            <a:r>
              <a:rPr lang="en-US" sz="1000" dirty="0" smtClean="0"/>
              <a:t>Source: </a:t>
            </a:r>
            <a:r>
              <a:rPr lang="en-US" sz="1000" dirty="0" smtClean="0">
                <a:hlinkClick r:id="rId3"/>
              </a:rPr>
              <a:t>PM</a:t>
            </a:r>
            <a:endParaRPr lang="en-IN" sz="1000" dirty="0" smtClean="0"/>
          </a:p>
        </p:txBody>
      </p:sp>
      <p:sp>
        <p:nvSpPr>
          <p:cNvPr id="7" name="Rectangle 6"/>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1</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RECRUITMENT MARKET – KEY PLAYERS</a:t>
            </a:r>
            <a:endParaRPr lang="en-US" dirty="0"/>
          </a:p>
        </p:txBody>
      </p:sp>
      <p:graphicFrame>
        <p:nvGraphicFramePr>
          <p:cNvPr id="17" name="Table 16"/>
          <p:cNvGraphicFramePr>
            <a:graphicFrameLocks noGrp="1"/>
          </p:cNvGraphicFramePr>
          <p:nvPr/>
        </p:nvGraphicFramePr>
        <p:xfrm>
          <a:off x="0" y="838201"/>
          <a:ext cx="9144000" cy="3089207"/>
        </p:xfrm>
        <a:graphic>
          <a:graphicData uri="http://schemas.openxmlformats.org/drawingml/2006/table">
            <a:tbl>
              <a:tblPr firstRow="1" bandRow="1">
                <a:tableStyleId>{00A15C55-8517-42AA-B614-E9B94910E393}</a:tableStyleId>
              </a:tblPr>
              <a:tblGrid>
                <a:gridCol w="1510748"/>
                <a:gridCol w="2527852"/>
                <a:gridCol w="1219200"/>
                <a:gridCol w="1524000"/>
                <a:gridCol w="2362200"/>
              </a:tblGrid>
              <a:tr h="262230">
                <a:tc>
                  <a:txBody>
                    <a:bodyPr/>
                    <a:lstStyle/>
                    <a:p>
                      <a:r>
                        <a:rPr lang="en-US" sz="1600" dirty="0" smtClean="0"/>
                        <a:t>Co.</a:t>
                      </a:r>
                      <a:r>
                        <a:rPr lang="en-US" sz="1600" baseline="0" dirty="0" smtClean="0"/>
                        <a:t> Name</a:t>
                      </a:r>
                      <a:endParaRPr lang="en-IN" sz="1600" dirty="0"/>
                    </a:p>
                  </a:txBody>
                  <a:tcPr anchor="ctr"/>
                </a:tc>
                <a:tc>
                  <a:txBody>
                    <a:bodyPr/>
                    <a:lstStyle/>
                    <a:p>
                      <a:r>
                        <a:rPr lang="en-IN" sz="1600" dirty="0" smtClean="0"/>
                        <a:t>Description</a:t>
                      </a:r>
                      <a:endParaRPr lang="en-IN" sz="1600" dirty="0"/>
                    </a:p>
                  </a:txBody>
                  <a:tcPr anchor="ctr"/>
                </a:tc>
                <a:tc>
                  <a:txBody>
                    <a:bodyPr/>
                    <a:lstStyle/>
                    <a:p>
                      <a:r>
                        <a:rPr lang="en-US" sz="1600" dirty="0" smtClean="0"/>
                        <a:t>Users</a:t>
                      </a:r>
                      <a:endParaRPr lang="en-IN" sz="1600" dirty="0"/>
                    </a:p>
                  </a:txBody>
                  <a:tcPr anchor="ctr"/>
                </a:tc>
                <a:tc>
                  <a:txBody>
                    <a:bodyPr/>
                    <a:lstStyle/>
                    <a:p>
                      <a:r>
                        <a:rPr lang="en-US" sz="1600" dirty="0" smtClean="0"/>
                        <a:t>Pricing</a:t>
                      </a:r>
                      <a:endParaRPr lang="en-IN" sz="1600" dirty="0"/>
                    </a:p>
                  </a:txBody>
                  <a:tcPr anchor="ctr"/>
                </a:tc>
                <a:tc>
                  <a:txBody>
                    <a:bodyPr/>
                    <a:lstStyle/>
                    <a:p>
                      <a:r>
                        <a:rPr lang="en-US" sz="1600" dirty="0" smtClean="0"/>
                        <a:t>Funding Details</a:t>
                      </a:r>
                      <a:endParaRPr lang="en-IN" sz="1600" dirty="0"/>
                    </a:p>
                  </a:txBody>
                  <a:tcPr anchor="ctr"/>
                </a:tc>
              </a:tr>
              <a:tr h="500621">
                <a:tc>
                  <a:txBody>
                    <a:bodyPr/>
                    <a:lstStyle/>
                    <a:p>
                      <a:pPr algn="l" fontAlgn="ctr"/>
                      <a:r>
                        <a:rPr lang="en-IN" sz="1200" b="0" i="0" u="none" strike="noStrike" dirty="0" err="1">
                          <a:solidFill>
                            <a:srgbClr val="000000"/>
                          </a:solidFill>
                          <a:latin typeface="+mj-lt"/>
                        </a:rPr>
                        <a:t>Talview</a:t>
                      </a:r>
                      <a:r>
                        <a:rPr lang="en-IN" sz="1200" b="0" i="0" u="none" strike="noStrike" dirty="0">
                          <a:solidFill>
                            <a:srgbClr val="000000"/>
                          </a:solidFill>
                          <a:latin typeface="+mj-lt"/>
                        </a:rPr>
                        <a:t>/Interview Master</a:t>
                      </a:r>
                    </a:p>
                  </a:txBody>
                  <a:tcPr marL="0" marR="0" marT="0" marB="0" anchor="ctr"/>
                </a:tc>
                <a:tc>
                  <a:txBody>
                    <a:bodyPr/>
                    <a:lstStyle/>
                    <a:p>
                      <a:pPr algn="l" fontAlgn="ctr"/>
                      <a:r>
                        <a:rPr lang="en-IN" sz="1200" b="0" i="0" u="none" strike="noStrike" dirty="0" smtClean="0">
                          <a:solidFill>
                            <a:srgbClr val="000000"/>
                          </a:solidFill>
                          <a:latin typeface="+mj-lt"/>
                        </a:rPr>
                        <a:t>Low </a:t>
                      </a:r>
                      <a:r>
                        <a:rPr lang="en-IN" sz="1200" b="0" i="0" u="none" strike="noStrike" dirty="0">
                          <a:solidFill>
                            <a:srgbClr val="000000"/>
                          </a:solidFill>
                          <a:latin typeface="+mj-lt"/>
                        </a:rPr>
                        <a:t>bandwidth requirements for one-way and two-way interviews</a:t>
                      </a:r>
                    </a:p>
                  </a:txBody>
                  <a:tcPr marL="0" marR="0" marT="0" marB="0" anchor="ctr"/>
                </a:tc>
                <a:tc>
                  <a:txBody>
                    <a:bodyPr/>
                    <a:lstStyle/>
                    <a:p>
                      <a:pPr algn="l" fontAlgn="ctr"/>
                      <a:r>
                        <a:rPr lang="en-IN" sz="1200" b="0" i="0" u="none" strike="noStrike" dirty="0" smtClean="0">
                          <a:solidFill>
                            <a:srgbClr val="000000"/>
                          </a:solidFill>
                          <a:latin typeface="+mj-lt"/>
                        </a:rPr>
                        <a:t>&gt;1 </a:t>
                      </a:r>
                      <a:r>
                        <a:rPr lang="en-IN" sz="1200" b="0" i="0" u="none" strike="noStrike" dirty="0">
                          <a:solidFill>
                            <a:srgbClr val="000000"/>
                          </a:solidFill>
                          <a:latin typeface="+mj-lt"/>
                        </a:rPr>
                        <a:t>million video responses</a:t>
                      </a:r>
                    </a:p>
                  </a:txBody>
                  <a:tcPr marL="0" marR="0" marT="0" marB="0" anchor="ctr"/>
                </a:tc>
                <a:tc>
                  <a:txBody>
                    <a:bodyPr/>
                    <a:lstStyle/>
                    <a:p>
                      <a:r>
                        <a:rPr lang="en-IN" sz="1200" dirty="0" smtClean="0">
                          <a:latin typeface="+mj-lt"/>
                        </a:rPr>
                        <a:t>one way - INR 120/ interview and 2-way INR 300 /interview</a:t>
                      </a:r>
                      <a:endParaRPr lang="en-IN" sz="1200" dirty="0">
                        <a:latin typeface="+mj-lt"/>
                      </a:endParaRPr>
                    </a:p>
                  </a:txBody>
                  <a:tcPr/>
                </a:tc>
                <a:tc>
                  <a:txBody>
                    <a:bodyPr/>
                    <a:lstStyle/>
                    <a:p>
                      <a:r>
                        <a:rPr lang="en-IN" sz="1200" dirty="0" smtClean="0">
                          <a:latin typeface="+mj-lt"/>
                        </a:rPr>
                        <a:t>Raised INR</a:t>
                      </a:r>
                      <a:r>
                        <a:rPr lang="en-IN" sz="1200" baseline="0" dirty="0" smtClean="0">
                          <a:latin typeface="+mj-lt"/>
                        </a:rPr>
                        <a:t> </a:t>
                      </a:r>
                      <a:r>
                        <a:rPr lang="en-IN" sz="1200" dirty="0" smtClean="0">
                          <a:latin typeface="+mj-lt"/>
                        </a:rPr>
                        <a:t>60L</a:t>
                      </a:r>
                      <a:r>
                        <a:rPr lang="en-IN" sz="1200" baseline="0" dirty="0" smtClean="0">
                          <a:latin typeface="+mj-lt"/>
                        </a:rPr>
                        <a:t> </a:t>
                      </a:r>
                      <a:r>
                        <a:rPr lang="en-IN" sz="1200" dirty="0" smtClean="0">
                          <a:latin typeface="+mj-lt"/>
                        </a:rPr>
                        <a:t>(under $100K) in seed funding from the incubator in early 2013. In 2014, Mayfield bought 20% stake</a:t>
                      </a:r>
                      <a:endParaRPr lang="en-IN" sz="1200" dirty="0">
                        <a:latin typeface="+mj-lt"/>
                      </a:endParaRPr>
                    </a:p>
                  </a:txBody>
                  <a:tcPr/>
                </a:tc>
              </a:tr>
              <a:tr h="786690">
                <a:tc>
                  <a:txBody>
                    <a:bodyPr/>
                    <a:lstStyle/>
                    <a:p>
                      <a:pPr algn="l" fontAlgn="ctr"/>
                      <a:r>
                        <a:rPr lang="en-IN" sz="1200" b="0" i="0" u="none" strike="noStrike" dirty="0">
                          <a:solidFill>
                            <a:srgbClr val="000000"/>
                          </a:solidFill>
                          <a:latin typeface="+mj-lt"/>
                        </a:rPr>
                        <a:t>Open clove</a:t>
                      </a:r>
                    </a:p>
                  </a:txBody>
                  <a:tcPr marL="0" marR="0" marT="0" marB="0" anchor="ctr"/>
                </a:tc>
                <a:tc>
                  <a:txBody>
                    <a:bodyPr/>
                    <a:lstStyle/>
                    <a:p>
                      <a:pPr algn="l" fontAlgn="ctr"/>
                      <a:r>
                        <a:rPr lang="en-IN" sz="1200" b="0" i="0" u="none" strike="noStrike" dirty="0" smtClean="0">
                          <a:solidFill>
                            <a:srgbClr val="000000"/>
                          </a:solidFill>
                          <a:latin typeface="+mj-lt"/>
                        </a:rPr>
                        <a:t>Cloud-based </a:t>
                      </a:r>
                      <a:r>
                        <a:rPr lang="en-IN" sz="1200" b="0" i="0" u="none" strike="noStrike" dirty="0">
                          <a:solidFill>
                            <a:srgbClr val="000000"/>
                          </a:solidFill>
                          <a:latin typeface="+mj-lt"/>
                        </a:rPr>
                        <a:t>mobile and video communication solutions - one, two-way and audio interviews</a:t>
                      </a:r>
                    </a:p>
                  </a:txBody>
                  <a:tcPr marL="0" marR="0" marT="0" marB="0" anchor="ct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r>
              <a:tr h="643656">
                <a:tc>
                  <a:txBody>
                    <a:bodyPr/>
                    <a:lstStyle/>
                    <a:p>
                      <a:pPr algn="l" fontAlgn="ctr"/>
                      <a:r>
                        <a:rPr lang="en-IN" sz="1200" b="0" i="0" u="none" strike="noStrike" dirty="0" smtClean="0">
                          <a:solidFill>
                            <a:srgbClr val="000000"/>
                          </a:solidFill>
                          <a:latin typeface="+mj-lt"/>
                        </a:rPr>
                        <a:t>Video Recruit</a:t>
                      </a:r>
                      <a:endParaRPr lang="en-IN" sz="1200" b="0" i="0" u="none" strike="noStrike" dirty="0">
                        <a:solidFill>
                          <a:srgbClr val="000000"/>
                        </a:solidFill>
                        <a:latin typeface="+mj-lt"/>
                      </a:endParaRPr>
                    </a:p>
                  </a:txBody>
                  <a:tcPr marL="0" marR="0" marT="0" marB="0" anchor="ctr"/>
                </a:tc>
                <a:tc>
                  <a:txBody>
                    <a:bodyPr/>
                    <a:lstStyle/>
                    <a:p>
                      <a:pPr algn="l" fontAlgn="ctr"/>
                      <a:r>
                        <a:rPr lang="en-IN" sz="1200" b="0" i="0" u="none" strike="noStrike" dirty="0" smtClean="0">
                          <a:solidFill>
                            <a:srgbClr val="000000"/>
                          </a:solidFill>
                          <a:latin typeface="+mj-lt"/>
                        </a:rPr>
                        <a:t>Only </a:t>
                      </a:r>
                      <a:r>
                        <a:rPr lang="en-IN" sz="1200" b="0" i="0" u="none" strike="noStrike" dirty="0">
                          <a:solidFill>
                            <a:srgbClr val="000000"/>
                          </a:solidFill>
                          <a:latin typeface="+mj-lt"/>
                        </a:rPr>
                        <a:t>one-way interview</a:t>
                      </a:r>
                    </a:p>
                  </a:txBody>
                  <a:tcPr marL="0" marR="0" marT="0" marB="0" anchor="ctr"/>
                </a:tc>
                <a:tc>
                  <a:txBody>
                    <a:bodyPr/>
                    <a:lstStyle/>
                    <a:p>
                      <a:endParaRPr lang="en-IN" sz="12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mj-lt"/>
                        </a:rPr>
                        <a:t>INR</a:t>
                      </a:r>
                      <a:r>
                        <a:rPr lang="en-IN" sz="1200" baseline="0" dirty="0" smtClean="0">
                          <a:latin typeface="+mj-lt"/>
                        </a:rPr>
                        <a:t> </a:t>
                      </a:r>
                      <a:r>
                        <a:rPr lang="en-IN" sz="1200" dirty="0" smtClean="0">
                          <a:latin typeface="+mj-lt"/>
                        </a:rPr>
                        <a:t>800 to 300 per interview</a:t>
                      </a:r>
                    </a:p>
                  </a:txBody>
                  <a:tcPr/>
                </a:tc>
                <a:tc>
                  <a:txBody>
                    <a:bodyPr/>
                    <a:lstStyle/>
                    <a:p>
                      <a:endParaRPr lang="en-IN" sz="1200" dirty="0">
                        <a:latin typeface="+mj-lt"/>
                      </a:endParaRPr>
                    </a:p>
                  </a:txBody>
                  <a:tcPr/>
                </a:tc>
              </a:tr>
              <a:tr h="50062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err="1" smtClean="0">
                          <a:solidFill>
                            <a:srgbClr val="000000"/>
                          </a:solidFill>
                          <a:latin typeface="+mj-lt"/>
                        </a:rPr>
                        <a:t>HireVue</a:t>
                      </a:r>
                      <a:r>
                        <a:rPr lang="en-IN" sz="1200" b="0" i="0" u="none" strike="noStrike" dirty="0" smtClean="0">
                          <a:solidFill>
                            <a:srgbClr val="000000"/>
                          </a:solidFill>
                          <a:latin typeface="+mj-lt"/>
                        </a:rPr>
                        <a:t> and  </a:t>
                      </a:r>
                      <a:r>
                        <a:rPr lang="en-IN" sz="1200" b="0" i="0" u="none" strike="noStrike" dirty="0" err="1" smtClean="0">
                          <a:solidFill>
                            <a:srgbClr val="000000"/>
                          </a:solidFill>
                          <a:latin typeface="+mj-lt"/>
                        </a:rPr>
                        <a:t>VidCruiter</a:t>
                      </a:r>
                      <a:endParaRPr lang="en-IN" sz="1200" b="0" i="0" u="none" strike="noStrike" dirty="0" smtClean="0">
                        <a:solidFill>
                          <a:srgbClr val="000000"/>
                        </a:solidFill>
                        <a:latin typeface="+mj-lt"/>
                      </a:endParaRPr>
                    </a:p>
                  </a:txBody>
                  <a:tcPr marL="0" marR="0" marT="0" marB="0" anchor="ct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c>
                  <a:txBody>
                    <a:bodyPr/>
                    <a:lstStyle/>
                    <a:p>
                      <a:endParaRPr lang="en-IN" sz="1200" dirty="0">
                        <a:latin typeface="+mj-lt"/>
                      </a:endParaRPr>
                    </a:p>
                  </a:txBody>
                  <a:tcPr/>
                </a:tc>
              </a:tr>
            </a:tbl>
          </a:graphicData>
        </a:graphic>
      </p:graphicFrame>
      <p:sp>
        <p:nvSpPr>
          <p:cNvPr id="18"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6" name="TextBox 5"/>
          <p:cNvSpPr txBox="1"/>
          <p:nvPr/>
        </p:nvSpPr>
        <p:spPr>
          <a:xfrm>
            <a:off x="152400" y="6400800"/>
            <a:ext cx="8305800" cy="304800"/>
          </a:xfrm>
          <a:prstGeom prst="rect">
            <a:avLst/>
          </a:prstGeom>
          <a:noFill/>
        </p:spPr>
        <p:txBody>
          <a:bodyPr wrap="square" rtlCol="0">
            <a:noAutofit/>
          </a:bodyPr>
          <a:lstStyle/>
          <a:p>
            <a:r>
              <a:rPr lang="en-US" sz="1000" dirty="0" smtClean="0"/>
              <a:t>Source:</a:t>
            </a:r>
            <a:r>
              <a:rPr lang="en-US" sz="1000" dirty="0" smtClean="0">
                <a:hlinkClick r:id="rId3"/>
              </a:rPr>
              <a:t> IM </a:t>
            </a:r>
            <a:endParaRPr lang="en-IN" sz="1000" dirty="0" smtClean="0"/>
          </a:p>
        </p:txBody>
      </p:sp>
      <p:sp>
        <p:nvSpPr>
          <p:cNvPr id="7" name="Rectangle 6"/>
          <p:cNvSpPr/>
          <p:nvPr/>
        </p:nvSpPr>
        <p:spPr>
          <a:xfrm>
            <a:off x="0" y="4267200"/>
            <a:ext cx="8534400" cy="1815882"/>
          </a:xfrm>
          <a:prstGeom prst="rect">
            <a:avLst/>
          </a:prstGeom>
        </p:spPr>
        <p:txBody>
          <a:bodyPr wrap="square">
            <a:spAutoFit/>
          </a:bodyPr>
          <a:lstStyle/>
          <a:p>
            <a:pPr marL="285750" indent="-285750" fontAlgn="b">
              <a:lnSpc>
                <a:spcPct val="150000"/>
              </a:lnSpc>
              <a:buFont typeface="Wingdings" pitchFamily="2" charset="2"/>
              <a:buChar char="Ø"/>
              <a:defRPr/>
            </a:pPr>
            <a:r>
              <a:rPr lang="en-IN" sz="1400" b="1" dirty="0" smtClean="0">
                <a:solidFill>
                  <a:srgbClr val="000000"/>
                </a:solidFill>
                <a:latin typeface="+mj-lt"/>
              </a:rPr>
              <a:t>Interview scheduling </a:t>
            </a:r>
            <a:r>
              <a:rPr lang="en-IN" sz="1400" b="1" dirty="0" err="1" smtClean="0">
                <a:solidFill>
                  <a:srgbClr val="000000"/>
                </a:solidFill>
                <a:latin typeface="+mj-lt"/>
              </a:rPr>
              <a:t>cos</a:t>
            </a:r>
            <a:r>
              <a:rPr lang="en-IN" sz="1400" b="1" dirty="0" smtClean="0">
                <a:solidFill>
                  <a:srgbClr val="000000"/>
                </a:solidFill>
                <a:latin typeface="+mj-lt"/>
              </a:rPr>
              <a:t>: C</a:t>
            </a:r>
            <a:r>
              <a:rPr lang="en-IN" sz="1400" dirty="0" smtClean="0">
                <a:solidFill>
                  <a:srgbClr val="000000"/>
                </a:solidFill>
                <a:latin typeface="+mj-lt"/>
              </a:rPr>
              <a:t>alendly.com, </a:t>
            </a:r>
            <a:r>
              <a:rPr lang="en-IN" sz="1400" dirty="0" err="1" smtClean="0">
                <a:solidFill>
                  <a:srgbClr val="000000"/>
                </a:solidFill>
                <a:latin typeface="+mj-lt"/>
              </a:rPr>
              <a:t>vCita</a:t>
            </a:r>
            <a:r>
              <a:rPr lang="en-IN" sz="1400" dirty="0" smtClean="0">
                <a:solidFill>
                  <a:srgbClr val="000000"/>
                </a:solidFill>
                <a:latin typeface="+mj-lt"/>
              </a:rPr>
              <a:t>, </a:t>
            </a:r>
            <a:r>
              <a:rPr lang="en-IN" sz="1400" dirty="0" smtClean="0">
                <a:latin typeface="+mj-lt"/>
              </a:rPr>
              <a:t>doodle.com, </a:t>
            </a:r>
            <a:r>
              <a:rPr lang="en-IN" sz="1400" dirty="0" err="1" smtClean="0">
                <a:solidFill>
                  <a:srgbClr val="000000"/>
                </a:solidFill>
                <a:latin typeface="+mj-lt"/>
              </a:rPr>
              <a:t>Zimbra</a:t>
            </a:r>
            <a:r>
              <a:rPr lang="en-IN" sz="1400" dirty="0" smtClean="0">
                <a:solidFill>
                  <a:srgbClr val="000000"/>
                </a:solidFill>
                <a:latin typeface="+mj-lt"/>
              </a:rPr>
              <a:t>, </a:t>
            </a:r>
            <a:r>
              <a:rPr lang="en-IN" sz="1400" dirty="0" err="1" smtClean="0">
                <a:solidFill>
                  <a:srgbClr val="000000"/>
                </a:solidFill>
                <a:latin typeface="+mj-lt"/>
              </a:rPr>
              <a:t>Interviewerassistant</a:t>
            </a:r>
            <a:r>
              <a:rPr lang="en-IN" sz="1400" dirty="0" smtClean="0">
                <a:solidFill>
                  <a:srgbClr val="000000"/>
                </a:solidFill>
                <a:latin typeface="+mj-lt"/>
              </a:rPr>
              <a:t>, </a:t>
            </a:r>
            <a:r>
              <a:rPr lang="en-IN" sz="1400" dirty="0" err="1" smtClean="0">
                <a:solidFill>
                  <a:srgbClr val="000000"/>
                </a:solidFill>
                <a:latin typeface="+mj-lt"/>
              </a:rPr>
              <a:t>Setmore</a:t>
            </a:r>
            <a:endParaRPr lang="en-IN" sz="1400" dirty="0">
              <a:solidFill>
                <a:srgbClr val="000000"/>
              </a:solidFill>
              <a:latin typeface="+mj-lt"/>
            </a:endParaRPr>
          </a:p>
          <a:p>
            <a:pPr marL="285750" indent="-285750" fontAlgn="b">
              <a:lnSpc>
                <a:spcPct val="150000"/>
              </a:lnSpc>
              <a:buFont typeface="Wingdings" pitchFamily="2" charset="2"/>
              <a:buChar char="Ø"/>
              <a:defRPr/>
            </a:pPr>
            <a:r>
              <a:rPr lang="en-IN" sz="1400" b="1" dirty="0" smtClean="0"/>
              <a:t>Primary competitors: </a:t>
            </a:r>
            <a:r>
              <a:rPr lang="en-IN" sz="1400" dirty="0" err="1" smtClean="0"/>
              <a:t>Talentpad</a:t>
            </a:r>
            <a:r>
              <a:rPr lang="en-IN" sz="1400" dirty="0" smtClean="0"/>
              <a:t> (IT jobs), </a:t>
            </a:r>
            <a:r>
              <a:rPr lang="en-IN" sz="1400" dirty="0" err="1" smtClean="0"/>
              <a:t>Zlemma</a:t>
            </a:r>
            <a:r>
              <a:rPr lang="en-IN" sz="1400" dirty="0" smtClean="0"/>
              <a:t> (high-end analytics jobs), </a:t>
            </a:r>
            <a:r>
              <a:rPr lang="en-IN" sz="1400" dirty="0" err="1" smtClean="0"/>
              <a:t>toptalent</a:t>
            </a:r>
            <a:r>
              <a:rPr lang="en-IN" sz="1400" dirty="0" smtClean="0"/>
              <a:t> (premium jobs)</a:t>
            </a:r>
          </a:p>
          <a:p>
            <a:pPr marL="285750" indent="-285750" fontAlgn="b">
              <a:lnSpc>
                <a:spcPct val="150000"/>
              </a:lnSpc>
              <a:buFont typeface="Wingdings" pitchFamily="2" charset="2"/>
              <a:buChar char="Ø"/>
              <a:defRPr/>
            </a:pPr>
            <a:r>
              <a:rPr lang="en-IN" sz="1400" b="1" dirty="0" smtClean="0"/>
              <a:t>Secondary competitors</a:t>
            </a:r>
            <a:r>
              <a:rPr lang="en-IN" sz="1400" dirty="0" smtClean="0"/>
              <a:t>: </a:t>
            </a:r>
            <a:r>
              <a:rPr lang="en-IN" sz="1400" dirty="0" err="1" smtClean="0"/>
              <a:t>Jscore</a:t>
            </a:r>
            <a:r>
              <a:rPr lang="en-IN" sz="1400" dirty="0" smtClean="0"/>
              <a:t>, </a:t>
            </a:r>
            <a:r>
              <a:rPr lang="en-IN" sz="1400" dirty="0" err="1" smtClean="0"/>
              <a:t>MyRefers</a:t>
            </a:r>
            <a:r>
              <a:rPr lang="en-IN" sz="1400" dirty="0" smtClean="0"/>
              <a:t>, </a:t>
            </a:r>
            <a:r>
              <a:rPr lang="en-IN" sz="1400" dirty="0"/>
              <a:t>Whistle Talk </a:t>
            </a:r>
            <a:r>
              <a:rPr lang="en-IN" sz="1400" dirty="0" smtClean="0"/>
              <a:t>(Sourcing through referrals)</a:t>
            </a:r>
          </a:p>
          <a:p>
            <a:pPr marL="285750" indent="-285750" fontAlgn="b">
              <a:lnSpc>
                <a:spcPct val="150000"/>
              </a:lnSpc>
              <a:buFont typeface="Wingdings" pitchFamily="2" charset="2"/>
              <a:buChar char="Ø"/>
              <a:defRPr/>
            </a:pPr>
            <a:r>
              <a:rPr lang="en-IN" sz="1400" b="1" dirty="0" smtClean="0"/>
              <a:t>Others:</a:t>
            </a:r>
            <a:r>
              <a:rPr lang="en-IN" sz="1400" dirty="0" smtClean="0"/>
              <a:t> </a:t>
            </a:r>
            <a:r>
              <a:rPr lang="en-IN" sz="1400" dirty="0" err="1" smtClean="0"/>
              <a:t>Talentnow</a:t>
            </a:r>
            <a:r>
              <a:rPr lang="en-IN" sz="1400" dirty="0" smtClean="0"/>
              <a:t> (ATS), </a:t>
            </a:r>
            <a:r>
              <a:rPr lang="en-IN" sz="1400" dirty="0" err="1"/>
              <a:t>GrownOut</a:t>
            </a:r>
            <a:endParaRPr lang="en-IN" sz="1400" dirty="0"/>
          </a:p>
          <a:p>
            <a:pPr fontAlgn="b">
              <a:defRPr/>
            </a:pPr>
            <a:endParaRPr lang="en-IN" sz="1400" dirty="0" smtClean="0">
              <a:solidFill>
                <a:srgbClr val="000000"/>
              </a:solidFill>
              <a:latin typeface="+mj-lt"/>
            </a:endParaRPr>
          </a:p>
          <a:p>
            <a:pPr fontAlgn="b">
              <a:defRPr/>
            </a:pPr>
            <a:endParaRPr lang="en-IN" sz="1400" dirty="0" smtClean="0">
              <a:solidFill>
                <a:srgbClr val="000000"/>
              </a:solidFill>
              <a:latin typeface="+mj-lt"/>
            </a:endParaRPr>
          </a:p>
        </p:txBody>
      </p:sp>
      <p:sp>
        <p:nvSpPr>
          <p:cNvPr id="8" name="Rectangle 7"/>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1</a:t>
            </a:r>
            <a:endParaRPr lang="en-US" sz="10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04800" y="1219200"/>
          <a:ext cx="8610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3139800" y="1828800"/>
            <a:ext cx="2880000" cy="4837222"/>
          </a:xfrm>
          <a:prstGeom prst="rect">
            <a:avLst/>
          </a:prstGeom>
          <a:ln>
            <a:solidFill>
              <a:schemeClr val="accent4">
                <a:lumMod val="75000"/>
              </a:schemeClr>
            </a:solidFill>
            <a:prstDash val="dash"/>
          </a:ln>
        </p:spPr>
        <p:txBody>
          <a:bodyPr wrap="square">
            <a:spAutoFit/>
          </a:bodyPr>
          <a:lstStyle/>
          <a:p>
            <a:pPr marL="285750" indent="-285750" algn="just">
              <a:lnSpc>
                <a:spcPts val="1440"/>
              </a:lnSpc>
              <a:spcAft>
                <a:spcPts val="600"/>
              </a:spcAft>
              <a:buFont typeface="Wingdings" pitchFamily="2" charset="2"/>
              <a:buChar char="ü"/>
            </a:pPr>
            <a:endParaRPr lang="en-IN" sz="1200" dirty="0" smtClean="0"/>
          </a:p>
          <a:p>
            <a:pPr marL="285750" indent="-285750" algn="just">
              <a:lnSpc>
                <a:spcPts val="1440"/>
              </a:lnSpc>
              <a:spcAft>
                <a:spcPts val="600"/>
              </a:spcAft>
              <a:buFont typeface="Wingdings" pitchFamily="2" charset="2"/>
              <a:buChar char="ü"/>
            </a:pPr>
            <a:endParaRPr lang="en-IN" sz="1200" dirty="0" smtClean="0"/>
          </a:p>
          <a:p>
            <a:pPr marL="285750" indent="-285750" algn="just">
              <a:lnSpc>
                <a:spcPts val="1440"/>
              </a:lnSpc>
              <a:spcAft>
                <a:spcPts val="600"/>
              </a:spcAft>
              <a:buFont typeface="Wingdings" pitchFamily="2" charset="2"/>
              <a:buChar char="ü"/>
            </a:pPr>
            <a:endParaRPr lang="en-IN" sz="1200" dirty="0" smtClean="0"/>
          </a:p>
          <a:p>
            <a:pPr marL="285750" indent="-285750" algn="just">
              <a:lnSpc>
                <a:spcPts val="1440"/>
              </a:lnSpc>
              <a:spcAft>
                <a:spcPts val="600"/>
              </a:spcAft>
              <a:buFont typeface="Wingdings" pitchFamily="2" charset="2"/>
              <a:buChar char="ü"/>
            </a:pPr>
            <a:endParaRPr lang="en-IN" sz="1200" dirty="0" smtClean="0"/>
          </a:p>
          <a:p>
            <a:pPr marL="285750" indent="-285750" algn="just">
              <a:lnSpc>
                <a:spcPts val="1440"/>
              </a:lnSpc>
              <a:spcAft>
                <a:spcPts val="600"/>
              </a:spcAft>
              <a:buFont typeface="Wingdings" pitchFamily="2" charset="2"/>
              <a:buChar char="ü"/>
            </a:pPr>
            <a:endParaRPr lang="en-IN" sz="1200" dirty="0" smtClean="0"/>
          </a:p>
          <a:p>
            <a:pPr marL="285750" indent="-285750" algn="just">
              <a:lnSpc>
                <a:spcPts val="1440"/>
              </a:lnSpc>
              <a:spcAft>
                <a:spcPts val="1200"/>
              </a:spcAft>
              <a:buFont typeface="Wingdings" pitchFamily="2" charset="2"/>
              <a:buChar char="ü"/>
            </a:pPr>
            <a:endParaRPr lang="en-IN" sz="1200" dirty="0" smtClean="0"/>
          </a:p>
          <a:p>
            <a:pPr marL="177800" indent="-177800" algn="just">
              <a:lnSpc>
                <a:spcPts val="1440"/>
              </a:lnSpc>
              <a:spcAft>
                <a:spcPts val="600"/>
              </a:spcAft>
              <a:buFont typeface="Arial" pitchFamily="34" charset="0"/>
              <a:buChar char="•"/>
            </a:pPr>
            <a:r>
              <a:rPr lang="en-IN" sz="1200" dirty="0" smtClean="0"/>
              <a:t>Job sites changed the concept of candidates waiting in long queues, getting recommendations from various sources in order to get a job. There were sophisticated employment exchange(s) / job-sites that came by in the early 2000’s and made companies pay for viewing CVs of candidates; and after a long drawn process, thereby, translating into employment. </a:t>
            </a:r>
          </a:p>
          <a:p>
            <a:pPr marL="177800" indent="-177800" algn="just">
              <a:lnSpc>
                <a:spcPts val="1440"/>
              </a:lnSpc>
              <a:spcAft>
                <a:spcPts val="600"/>
              </a:spcAft>
              <a:buFont typeface="Arial" pitchFamily="34" charset="0"/>
              <a:buChar char="•"/>
            </a:pPr>
            <a:r>
              <a:rPr lang="en-IN" sz="1200" dirty="0" smtClean="0"/>
              <a:t>With 40% of current workforce comprising of </a:t>
            </a:r>
            <a:r>
              <a:rPr lang="en-IN" sz="1200" dirty="0" err="1" smtClean="0"/>
              <a:t>millennials</a:t>
            </a:r>
            <a:r>
              <a:rPr lang="en-IN" sz="1200" dirty="0" smtClean="0"/>
              <a:t>, increasing to 65% by 2020 and over 75% by 2025*; huge need for a paradigm shift in recruitment and recruitment technology</a:t>
            </a:r>
          </a:p>
        </p:txBody>
      </p:sp>
      <p:sp>
        <p:nvSpPr>
          <p:cNvPr id="17412" name="Rectangle 2"/>
          <p:cNvSpPr>
            <a:spLocks noGrp="1" noChangeArrowheads="1"/>
          </p:cNvSpPr>
          <p:nvPr>
            <p:ph type="title"/>
          </p:nvPr>
        </p:nvSpPr>
        <p:spPr/>
        <p:txBody>
          <a:bodyPr/>
          <a:lstStyle/>
          <a:p>
            <a:r>
              <a:rPr lang="en-US" dirty="0" smtClean="0"/>
              <a:t>BACKGROUND AND CONCEPT</a:t>
            </a:r>
            <a:endParaRPr lang="en-US" dirty="0"/>
          </a:p>
        </p:txBody>
      </p:sp>
      <p:sp>
        <p:nvSpPr>
          <p:cNvPr id="17" name="Slide Number Placeholder 7"/>
          <p:cNvSpPr txBox="1">
            <a:spLocks/>
          </p:cNvSpPr>
          <p:nvPr/>
        </p:nvSpPr>
        <p:spPr>
          <a:xfrm>
            <a:off x="8534400" y="6492875"/>
            <a:ext cx="6096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060F55-A0C6-4B55-B32D-56989CEAA9B3}" type="slidenum">
              <a:rPr kumimoji="0" lang="en-US" sz="1800" b="0" i="0" u="none" strike="noStrike" kern="1200" cap="none" spc="0" normalizeH="0" baseline="0" noProof="0" smtClean="0">
                <a:ln>
                  <a:noFill/>
                </a:ln>
                <a:solidFill>
                  <a:prstClr val="black">
                    <a:tint val="75000"/>
                  </a:prst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32" name="Rectangle 31"/>
          <p:cNvSpPr/>
          <p:nvPr/>
        </p:nvSpPr>
        <p:spPr>
          <a:xfrm>
            <a:off x="228600" y="1828799"/>
            <a:ext cx="2700000" cy="2605842"/>
          </a:xfrm>
          <a:prstGeom prst="rect">
            <a:avLst/>
          </a:prstGeom>
          <a:ln>
            <a:solidFill>
              <a:schemeClr val="accent4">
                <a:lumMod val="75000"/>
              </a:schemeClr>
            </a:solidFill>
            <a:prstDash val="dash"/>
          </a:ln>
        </p:spPr>
        <p:txBody>
          <a:bodyPr wrap="square">
            <a:spAutoFit/>
          </a:bodyPr>
          <a:lstStyle/>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r>
              <a:rPr lang="en-IN" sz="1200" dirty="0" smtClean="0"/>
              <a:t>Candidates waiting in long queues, getting recommendations from various sources in order to get a job. </a:t>
            </a:r>
            <a:endParaRPr lang="en-IN" sz="1200" kern="0" dirty="0" smtClean="0">
              <a:solidFill>
                <a:prstClr val="black"/>
              </a:solidFill>
            </a:endParaRPr>
          </a:p>
        </p:txBody>
      </p:sp>
      <p:sp>
        <p:nvSpPr>
          <p:cNvPr id="9" name="Rectangle 8"/>
          <p:cNvSpPr/>
          <p:nvPr/>
        </p:nvSpPr>
        <p:spPr>
          <a:xfrm>
            <a:off x="6248400" y="1828800"/>
            <a:ext cx="2743200" cy="4965462"/>
          </a:xfrm>
          <a:prstGeom prst="rect">
            <a:avLst/>
          </a:prstGeom>
          <a:ln>
            <a:solidFill>
              <a:schemeClr val="accent4">
                <a:lumMod val="75000"/>
              </a:schemeClr>
            </a:solidFill>
            <a:prstDash val="dash"/>
          </a:ln>
        </p:spPr>
        <p:txBody>
          <a:bodyPr wrap="square">
            <a:spAutoFit/>
          </a:bodyPr>
          <a:lstStyle/>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600"/>
              </a:spcAft>
              <a:buFont typeface="Arial" pitchFamily="34" charset="0"/>
              <a:buChar char="•"/>
            </a:pPr>
            <a:endParaRPr lang="en-IN" sz="1400" dirty="0" smtClean="0"/>
          </a:p>
          <a:p>
            <a:pPr marL="177800" indent="-177800" algn="just">
              <a:lnSpc>
                <a:spcPts val="1440"/>
              </a:lnSpc>
              <a:spcAft>
                <a:spcPts val="1200"/>
              </a:spcAft>
              <a:buFont typeface="Arial" pitchFamily="34" charset="0"/>
              <a:buChar char="•"/>
            </a:pPr>
            <a:endParaRPr lang="en-IN" sz="1200" dirty="0" smtClean="0"/>
          </a:p>
          <a:p>
            <a:pPr marL="177800" indent="-177800" algn="just">
              <a:lnSpc>
                <a:spcPts val="1440"/>
              </a:lnSpc>
              <a:spcAft>
                <a:spcPts val="600"/>
              </a:spcAft>
              <a:buFont typeface="Arial" pitchFamily="34" charset="0"/>
              <a:buChar char="•"/>
            </a:pPr>
            <a:r>
              <a:rPr lang="en-IN" sz="1200" dirty="0" smtClean="0"/>
              <a:t>The concept of a talent stock exchange “dematerialises” the need for a job for a candidate and the need for the right fit employee for an employer.</a:t>
            </a:r>
          </a:p>
          <a:p>
            <a:pPr marL="177800" indent="-177800" algn="just">
              <a:lnSpc>
                <a:spcPts val="1440"/>
              </a:lnSpc>
              <a:spcAft>
                <a:spcPts val="600"/>
              </a:spcAft>
              <a:buFont typeface="Arial" pitchFamily="34" charset="0"/>
              <a:buChar char="•"/>
            </a:pPr>
            <a:r>
              <a:rPr lang="en-IN" sz="1200" dirty="0" smtClean="0"/>
              <a:t>Allows talent to find right job post detailed pre-screening schedule and employer to find the right quality talent, background verified with EASE</a:t>
            </a:r>
          </a:p>
          <a:p>
            <a:pPr marL="177800" indent="-177800" algn="just">
              <a:lnSpc>
                <a:spcPts val="1440"/>
              </a:lnSpc>
              <a:spcAft>
                <a:spcPts val="600"/>
              </a:spcAft>
              <a:buFont typeface="Arial" pitchFamily="34" charset="0"/>
              <a:buChar char="•"/>
            </a:pPr>
            <a:r>
              <a:rPr lang="en-IN" sz="1200" dirty="0" smtClean="0"/>
              <a:t>All translating into a BETTER LIFE. (EASE + SPEED + CERTAINITY = BETTER LIFE)</a:t>
            </a:r>
            <a:endParaRPr lang="en-IN" sz="1200" kern="0" dirty="0" smtClean="0">
              <a:solidFill>
                <a:prstClr val="black"/>
              </a:solidFill>
            </a:endParaRPr>
          </a:p>
        </p:txBody>
      </p:sp>
      <p:sp>
        <p:nvSpPr>
          <p:cNvPr id="10" name="Rectangle 9"/>
          <p:cNvSpPr/>
          <p:nvPr/>
        </p:nvSpPr>
        <p:spPr>
          <a:xfrm>
            <a:off x="0" y="6604084"/>
            <a:ext cx="3048000" cy="253916"/>
          </a:xfrm>
          <a:prstGeom prst="rect">
            <a:avLst/>
          </a:prstGeom>
        </p:spPr>
        <p:txBody>
          <a:bodyPr wrap="square">
            <a:spAutoFit/>
          </a:bodyPr>
          <a:lstStyle/>
          <a:p>
            <a:r>
              <a:rPr lang="en-IN" sz="1000" dirty="0" smtClean="0">
                <a:solidFill>
                  <a:prstClr val="black"/>
                </a:solidFill>
              </a:rPr>
              <a:t>*source: 2014 Deloitte Millennial Survey report </a:t>
            </a:r>
            <a:endParaRPr lang="en-IN" sz="1200" dirty="0"/>
          </a:p>
        </p:txBody>
      </p:sp>
      <p:sp>
        <p:nvSpPr>
          <p:cNvPr id="11" name="Rectangle 10"/>
          <p:cNvSpPr/>
          <p:nvPr/>
        </p:nvSpPr>
        <p:spPr>
          <a:xfrm>
            <a:off x="228600" y="859808"/>
            <a:ext cx="8748000" cy="324000"/>
          </a:xfrm>
          <a:prstGeom prst="rect">
            <a:avLst/>
          </a:prstGeom>
          <a:solidFill>
            <a:schemeClr val="accent4">
              <a:lumMod val="60000"/>
              <a:lumOff val="40000"/>
            </a:schemeClr>
          </a:solidFill>
        </p:spPr>
        <p:txBody>
          <a:bodyPr wrap="square">
            <a:spAutoFit/>
          </a:bodyPr>
          <a:lstStyle/>
          <a:p>
            <a:pPr algn="ctr"/>
            <a:r>
              <a:rPr lang="en-US" sz="1600" b="1" i="1" dirty="0" smtClean="0"/>
              <a:t>From Interview and Hire to View and Hire</a:t>
            </a:r>
            <a:endParaRPr lang="en-IN" sz="1600" b="1" dirty="0"/>
          </a:p>
        </p:txBody>
      </p:sp>
      <p:sp>
        <p:nvSpPr>
          <p:cNvPr id="12" name="Rectangle 11"/>
          <p:cNvSpPr/>
          <p:nvPr/>
        </p:nvSpPr>
        <p:spPr>
          <a:xfrm>
            <a:off x="8369429" y="548680"/>
            <a:ext cx="774571" cy="246221"/>
          </a:xfrm>
          <a:prstGeom prst="rect">
            <a:avLst/>
          </a:prstGeom>
        </p:spPr>
        <p:txBody>
          <a:bodyPr wrap="none">
            <a:spAutoFit/>
          </a:bodyPr>
          <a:lstStyle/>
          <a:p>
            <a:r>
              <a:rPr lang="en-US" sz="1000" b="1" kern="0" dirty="0" smtClean="0">
                <a:solidFill>
                  <a:schemeClr val="bg1"/>
                </a:solidFill>
              </a:rPr>
              <a:t>Chapter 2</a:t>
            </a:r>
            <a:endParaRPr lang="en-US" sz="1000"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_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000" dirty="0" smtClean="0"/>
        </a:defPPr>
      </a:lstStyle>
    </a:tx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1068</TotalTime>
  <Words>3406</Words>
  <Application>Microsoft Office PowerPoint</Application>
  <PresentationFormat>On-screen Show (4:3)</PresentationFormat>
  <Paragraphs>567</Paragraphs>
  <Slides>27</Slides>
  <Notes>21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5_Default Design</vt:lpstr>
      <vt:lpstr>Visio</vt:lpstr>
      <vt:lpstr>Worksheet</vt:lpstr>
      <vt:lpstr>Business Plan for Investors  April, 2015</vt:lpstr>
      <vt:lpstr>About Talocity</vt:lpstr>
      <vt:lpstr>Press coverage on Talent Stock Exchange in name of our co-founder</vt:lpstr>
      <vt:lpstr>TABLE OF CONTENTS</vt:lpstr>
      <vt:lpstr>RECRUITMENT MARKET – SIZE AND GROWTH</vt:lpstr>
      <vt:lpstr>TARGET RECRUITMENT MARKET – KEY PLAYERS</vt:lpstr>
      <vt:lpstr>TARGET RECRUITMENT MARKET – KEY PLAYERS</vt:lpstr>
      <vt:lpstr>RECRUITMENT MARKET – KEY PLAYERS</vt:lpstr>
      <vt:lpstr>BACKGROUND AND CONCEPT</vt:lpstr>
      <vt:lpstr>OPERATING FRAMEWORK – EMPLOYER VIEW</vt:lpstr>
      <vt:lpstr>OPERATING FRAMEWORK – CANDIDATE VIEW</vt:lpstr>
      <vt:lpstr>BUSINESS MODEL</vt:lpstr>
      <vt:lpstr>DIRECTION: PURPOSE, VISION, MISSION, GOALS</vt:lpstr>
      <vt:lpstr>VALUE PROPOSITION (Primary interactions with over 20 HR heads / Talent Acquisition Heads and over 200 candidates)</vt:lpstr>
      <vt:lpstr>Key Questions (1 of  6)</vt:lpstr>
      <vt:lpstr>Key Questions (2 of  6)</vt:lpstr>
      <vt:lpstr>Key Questions (3 of  6)</vt:lpstr>
      <vt:lpstr>Key Questions (4 of  6)</vt:lpstr>
      <vt:lpstr>Key Questions (5 of  6)</vt:lpstr>
      <vt:lpstr>Key Questions (6 of  6)</vt:lpstr>
      <vt:lpstr>FINANCIAL SUMMARY</vt:lpstr>
      <vt:lpstr>VALUATION AND RETURNS</vt:lpstr>
      <vt:lpstr>TEAM PROFILE – EXECUTIVE TEAM</vt:lpstr>
      <vt:lpstr>TEAM PROFILE – ADVISORS</vt:lpstr>
      <vt:lpstr>TEAM PROFILE – ADVISORS</vt:lpstr>
      <vt:lpstr>TEAM PROFILE – ADVISORS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dc:title>
  <dc:creator>pank</dc:creator>
  <cp:lastModifiedBy>admin</cp:lastModifiedBy>
  <cp:revision>212</cp:revision>
  <dcterms:created xsi:type="dcterms:W3CDTF">2006-08-16T00:00:00Z</dcterms:created>
  <dcterms:modified xsi:type="dcterms:W3CDTF">2015-05-18T20:27:46Z</dcterms:modified>
</cp:coreProperties>
</file>