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5" r:id="rId4"/>
    <p:sldId id="258" r:id="rId5"/>
    <p:sldId id="259" r:id="rId6"/>
    <p:sldId id="260" r:id="rId7"/>
    <p:sldId id="268" r:id="rId8"/>
    <p:sldId id="270" r:id="rId9"/>
    <p:sldId id="269" r:id="rId10"/>
    <p:sldId id="267" r:id="rId11"/>
    <p:sldId id="261" r:id="rId12"/>
    <p:sldId id="262" r:id="rId13"/>
    <p:sldId id="266" r:id="rId14"/>
    <p:sldId id="263"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4" autoAdjust="0"/>
    <p:restoredTop sz="94660"/>
  </p:normalViewPr>
  <p:slideViewPr>
    <p:cSldViewPr snapToGrid="0">
      <p:cViewPr>
        <p:scale>
          <a:sx n="77" d="100"/>
          <a:sy n="77" d="100"/>
        </p:scale>
        <p:origin x="-246"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2E6C16-77E0-4723-9D78-474F51E6B824}" type="doc">
      <dgm:prSet loTypeId="urn:microsoft.com/office/officeart/2005/8/layout/matrix3" loCatId="matrix" qsTypeId="urn:microsoft.com/office/officeart/2005/8/quickstyle/3d2" qsCatId="3D" csTypeId="urn:microsoft.com/office/officeart/2005/8/colors/accent1_2" csCatId="accent1" phldr="1"/>
      <dgm:spPr/>
      <dgm:t>
        <a:bodyPr/>
        <a:lstStyle/>
        <a:p>
          <a:endParaRPr lang="en-US"/>
        </a:p>
      </dgm:t>
    </dgm:pt>
    <dgm:pt modelId="{892A66B5-440B-4CA5-A03A-41B61E9E202A}">
      <dgm:prSet phldrT="[Text]"/>
      <dgm:spPr/>
      <dgm:t>
        <a:bodyPr/>
        <a:lstStyle/>
        <a:p>
          <a:r>
            <a:rPr lang="en-US" dirty="0" smtClean="0"/>
            <a:t>No options</a:t>
          </a:r>
          <a:endParaRPr lang="en-US" dirty="0"/>
        </a:p>
      </dgm:t>
    </dgm:pt>
    <dgm:pt modelId="{3C2FD6BE-B672-441C-8807-4990012D62EA}" type="parTrans" cxnId="{D0AFFD02-F211-487C-8387-B5A21CA7F9AA}">
      <dgm:prSet/>
      <dgm:spPr/>
      <dgm:t>
        <a:bodyPr/>
        <a:lstStyle/>
        <a:p>
          <a:endParaRPr lang="en-US"/>
        </a:p>
      </dgm:t>
    </dgm:pt>
    <dgm:pt modelId="{AD48958C-CB8E-4D9C-8CB2-23F4B9F508D3}" type="sibTrans" cxnId="{D0AFFD02-F211-487C-8387-B5A21CA7F9AA}">
      <dgm:prSet/>
      <dgm:spPr/>
      <dgm:t>
        <a:bodyPr/>
        <a:lstStyle/>
        <a:p>
          <a:endParaRPr lang="en-US"/>
        </a:p>
      </dgm:t>
    </dgm:pt>
    <dgm:pt modelId="{D0C6EC0D-EEB0-445D-AE28-EC6D8EEEB9CF}">
      <dgm:prSet phldrT="[Text]"/>
      <dgm:spPr/>
      <dgm:t>
        <a:bodyPr/>
        <a:lstStyle/>
        <a:p>
          <a:r>
            <a:rPr lang="en-US" dirty="0" smtClean="0"/>
            <a:t>High number of students</a:t>
          </a:r>
          <a:endParaRPr lang="en-US" dirty="0"/>
        </a:p>
      </dgm:t>
    </dgm:pt>
    <dgm:pt modelId="{81B3F587-64E9-4186-9964-1B85FAF17D9A}" type="parTrans" cxnId="{6551748E-095A-471E-BE4E-474539419097}">
      <dgm:prSet/>
      <dgm:spPr/>
      <dgm:t>
        <a:bodyPr/>
        <a:lstStyle/>
        <a:p>
          <a:endParaRPr lang="en-US"/>
        </a:p>
      </dgm:t>
    </dgm:pt>
    <dgm:pt modelId="{C079027D-E8DA-423E-AEDC-E6A5D5F72D36}" type="sibTrans" cxnId="{6551748E-095A-471E-BE4E-474539419097}">
      <dgm:prSet/>
      <dgm:spPr/>
      <dgm:t>
        <a:bodyPr/>
        <a:lstStyle/>
        <a:p>
          <a:endParaRPr lang="en-US"/>
        </a:p>
      </dgm:t>
    </dgm:pt>
    <dgm:pt modelId="{C6043D8A-6B81-494C-86F9-D28F872DCABC}">
      <dgm:prSet phldrT="[Text]"/>
      <dgm:spPr/>
      <dgm:t>
        <a:bodyPr/>
        <a:lstStyle/>
        <a:p>
          <a:r>
            <a:rPr lang="en-US" dirty="0" smtClean="0"/>
            <a:t>Not qualified personnel</a:t>
          </a:r>
          <a:endParaRPr lang="en-US" dirty="0"/>
        </a:p>
      </dgm:t>
    </dgm:pt>
    <dgm:pt modelId="{AF389022-0AD2-47D9-9E43-CC10ED4AD734}" type="parTrans" cxnId="{B5224B15-0713-41E2-8F9D-AA4CE29BA0E8}">
      <dgm:prSet/>
      <dgm:spPr/>
      <dgm:t>
        <a:bodyPr/>
        <a:lstStyle/>
        <a:p>
          <a:endParaRPr lang="en-US"/>
        </a:p>
      </dgm:t>
    </dgm:pt>
    <dgm:pt modelId="{C40F68B1-F5F5-4788-A57A-D013889EE628}" type="sibTrans" cxnId="{B5224B15-0713-41E2-8F9D-AA4CE29BA0E8}">
      <dgm:prSet/>
      <dgm:spPr/>
      <dgm:t>
        <a:bodyPr/>
        <a:lstStyle/>
        <a:p>
          <a:endParaRPr lang="en-US"/>
        </a:p>
      </dgm:t>
    </dgm:pt>
    <dgm:pt modelId="{DA5B6522-C0B0-45A1-9C5E-5043CFDA2E5A}">
      <dgm:prSet phldrT="[Text]"/>
      <dgm:spPr/>
      <dgm:t>
        <a:bodyPr/>
        <a:lstStyle/>
        <a:p>
          <a:r>
            <a:rPr lang="en-US" dirty="0" smtClean="0"/>
            <a:t>Numerous media companies</a:t>
          </a:r>
          <a:endParaRPr lang="en-US" dirty="0"/>
        </a:p>
      </dgm:t>
    </dgm:pt>
    <dgm:pt modelId="{E65DFCE3-80AE-4834-A0DE-90A08A04F524}" type="parTrans" cxnId="{900F86A7-B8C0-472C-8D82-0E21FB247FE4}">
      <dgm:prSet/>
      <dgm:spPr/>
      <dgm:t>
        <a:bodyPr/>
        <a:lstStyle/>
        <a:p>
          <a:endParaRPr lang="en-US"/>
        </a:p>
      </dgm:t>
    </dgm:pt>
    <dgm:pt modelId="{C84A9AD2-8986-453C-8637-45174796CF2B}" type="sibTrans" cxnId="{900F86A7-B8C0-472C-8D82-0E21FB247FE4}">
      <dgm:prSet/>
      <dgm:spPr/>
      <dgm:t>
        <a:bodyPr/>
        <a:lstStyle/>
        <a:p>
          <a:endParaRPr lang="en-US"/>
        </a:p>
      </dgm:t>
    </dgm:pt>
    <dgm:pt modelId="{ED126EC7-217B-49D0-A71D-8516A6BCD404}" type="pres">
      <dgm:prSet presAssocID="{4C2E6C16-77E0-4723-9D78-474F51E6B824}" presName="matrix" presStyleCnt="0">
        <dgm:presLayoutVars>
          <dgm:chMax val="1"/>
          <dgm:dir/>
          <dgm:resizeHandles val="exact"/>
        </dgm:presLayoutVars>
      </dgm:prSet>
      <dgm:spPr/>
      <dgm:t>
        <a:bodyPr/>
        <a:lstStyle/>
        <a:p>
          <a:endParaRPr lang="en-US"/>
        </a:p>
      </dgm:t>
    </dgm:pt>
    <dgm:pt modelId="{5C75A921-5530-4B5B-B928-810FDD95DCF4}" type="pres">
      <dgm:prSet presAssocID="{4C2E6C16-77E0-4723-9D78-474F51E6B824}" presName="diamond" presStyleLbl="bgShp" presStyleIdx="0" presStyleCnt="1"/>
      <dgm:spPr/>
    </dgm:pt>
    <dgm:pt modelId="{03434E84-5B88-4CB3-A26C-7B9E70FABB28}" type="pres">
      <dgm:prSet presAssocID="{4C2E6C16-77E0-4723-9D78-474F51E6B824}" presName="quad1" presStyleLbl="node1" presStyleIdx="0" presStyleCnt="4">
        <dgm:presLayoutVars>
          <dgm:chMax val="0"/>
          <dgm:chPref val="0"/>
          <dgm:bulletEnabled val="1"/>
        </dgm:presLayoutVars>
      </dgm:prSet>
      <dgm:spPr/>
      <dgm:t>
        <a:bodyPr/>
        <a:lstStyle/>
        <a:p>
          <a:endParaRPr lang="en-US"/>
        </a:p>
      </dgm:t>
    </dgm:pt>
    <dgm:pt modelId="{7008352D-A45D-45EF-9F50-C33E124A7C3F}" type="pres">
      <dgm:prSet presAssocID="{4C2E6C16-77E0-4723-9D78-474F51E6B824}" presName="quad2" presStyleLbl="node1" presStyleIdx="1" presStyleCnt="4">
        <dgm:presLayoutVars>
          <dgm:chMax val="0"/>
          <dgm:chPref val="0"/>
          <dgm:bulletEnabled val="1"/>
        </dgm:presLayoutVars>
      </dgm:prSet>
      <dgm:spPr/>
      <dgm:t>
        <a:bodyPr/>
        <a:lstStyle/>
        <a:p>
          <a:endParaRPr lang="en-US"/>
        </a:p>
      </dgm:t>
    </dgm:pt>
    <dgm:pt modelId="{D46629DC-BCB7-494E-B634-6AF0017C1CE6}" type="pres">
      <dgm:prSet presAssocID="{4C2E6C16-77E0-4723-9D78-474F51E6B824}" presName="quad3" presStyleLbl="node1" presStyleIdx="2" presStyleCnt="4">
        <dgm:presLayoutVars>
          <dgm:chMax val="0"/>
          <dgm:chPref val="0"/>
          <dgm:bulletEnabled val="1"/>
        </dgm:presLayoutVars>
      </dgm:prSet>
      <dgm:spPr/>
      <dgm:t>
        <a:bodyPr/>
        <a:lstStyle/>
        <a:p>
          <a:endParaRPr lang="en-US"/>
        </a:p>
      </dgm:t>
    </dgm:pt>
    <dgm:pt modelId="{391334BD-842B-4FB8-9496-D8ADB1E5A2F0}" type="pres">
      <dgm:prSet presAssocID="{4C2E6C16-77E0-4723-9D78-474F51E6B824}" presName="quad4" presStyleLbl="node1" presStyleIdx="3" presStyleCnt="4">
        <dgm:presLayoutVars>
          <dgm:chMax val="0"/>
          <dgm:chPref val="0"/>
          <dgm:bulletEnabled val="1"/>
        </dgm:presLayoutVars>
      </dgm:prSet>
      <dgm:spPr/>
      <dgm:t>
        <a:bodyPr/>
        <a:lstStyle/>
        <a:p>
          <a:endParaRPr lang="en-US"/>
        </a:p>
      </dgm:t>
    </dgm:pt>
  </dgm:ptLst>
  <dgm:cxnLst>
    <dgm:cxn modelId="{64E158D3-36CF-40E4-9783-6C4EE4A4BDD7}" type="presOf" srcId="{C6043D8A-6B81-494C-86F9-D28F872DCABC}" destId="{D46629DC-BCB7-494E-B634-6AF0017C1CE6}" srcOrd="0" destOrd="0" presId="urn:microsoft.com/office/officeart/2005/8/layout/matrix3"/>
    <dgm:cxn modelId="{E2558CF0-6C09-465C-B616-46E131E5F73C}" type="presOf" srcId="{4C2E6C16-77E0-4723-9D78-474F51E6B824}" destId="{ED126EC7-217B-49D0-A71D-8516A6BCD404}" srcOrd="0" destOrd="0" presId="urn:microsoft.com/office/officeart/2005/8/layout/matrix3"/>
    <dgm:cxn modelId="{6551748E-095A-471E-BE4E-474539419097}" srcId="{4C2E6C16-77E0-4723-9D78-474F51E6B824}" destId="{D0C6EC0D-EEB0-445D-AE28-EC6D8EEEB9CF}" srcOrd="1" destOrd="0" parTransId="{81B3F587-64E9-4186-9964-1B85FAF17D9A}" sibTransId="{C079027D-E8DA-423E-AEDC-E6A5D5F72D36}"/>
    <dgm:cxn modelId="{A2F8492A-3D98-4ACD-A7DC-968C1F6CB5B3}" type="presOf" srcId="{DA5B6522-C0B0-45A1-9C5E-5043CFDA2E5A}" destId="{391334BD-842B-4FB8-9496-D8ADB1E5A2F0}" srcOrd="0" destOrd="0" presId="urn:microsoft.com/office/officeart/2005/8/layout/matrix3"/>
    <dgm:cxn modelId="{A1EAC3F2-BD91-49B9-A06B-3EA6EBC5BC76}" type="presOf" srcId="{D0C6EC0D-EEB0-445D-AE28-EC6D8EEEB9CF}" destId="{7008352D-A45D-45EF-9F50-C33E124A7C3F}" srcOrd="0" destOrd="0" presId="urn:microsoft.com/office/officeart/2005/8/layout/matrix3"/>
    <dgm:cxn modelId="{D0AFFD02-F211-487C-8387-B5A21CA7F9AA}" srcId="{4C2E6C16-77E0-4723-9D78-474F51E6B824}" destId="{892A66B5-440B-4CA5-A03A-41B61E9E202A}" srcOrd="0" destOrd="0" parTransId="{3C2FD6BE-B672-441C-8807-4990012D62EA}" sibTransId="{AD48958C-CB8E-4D9C-8CB2-23F4B9F508D3}"/>
    <dgm:cxn modelId="{900F86A7-B8C0-472C-8D82-0E21FB247FE4}" srcId="{4C2E6C16-77E0-4723-9D78-474F51E6B824}" destId="{DA5B6522-C0B0-45A1-9C5E-5043CFDA2E5A}" srcOrd="3" destOrd="0" parTransId="{E65DFCE3-80AE-4834-A0DE-90A08A04F524}" sibTransId="{C84A9AD2-8986-453C-8637-45174796CF2B}"/>
    <dgm:cxn modelId="{2672A6EA-55E6-4438-8B36-D1BBDAA31BB4}" type="presOf" srcId="{892A66B5-440B-4CA5-A03A-41B61E9E202A}" destId="{03434E84-5B88-4CB3-A26C-7B9E70FABB28}" srcOrd="0" destOrd="0" presId="urn:microsoft.com/office/officeart/2005/8/layout/matrix3"/>
    <dgm:cxn modelId="{B5224B15-0713-41E2-8F9D-AA4CE29BA0E8}" srcId="{4C2E6C16-77E0-4723-9D78-474F51E6B824}" destId="{C6043D8A-6B81-494C-86F9-D28F872DCABC}" srcOrd="2" destOrd="0" parTransId="{AF389022-0AD2-47D9-9E43-CC10ED4AD734}" sibTransId="{C40F68B1-F5F5-4788-A57A-D013889EE628}"/>
    <dgm:cxn modelId="{55F6B054-C85B-42A8-9266-EFE202865A73}" type="presParOf" srcId="{ED126EC7-217B-49D0-A71D-8516A6BCD404}" destId="{5C75A921-5530-4B5B-B928-810FDD95DCF4}" srcOrd="0" destOrd="0" presId="urn:microsoft.com/office/officeart/2005/8/layout/matrix3"/>
    <dgm:cxn modelId="{ACFC6652-2D08-43E3-A996-586CF1F32FDF}" type="presParOf" srcId="{ED126EC7-217B-49D0-A71D-8516A6BCD404}" destId="{03434E84-5B88-4CB3-A26C-7B9E70FABB28}" srcOrd="1" destOrd="0" presId="urn:microsoft.com/office/officeart/2005/8/layout/matrix3"/>
    <dgm:cxn modelId="{6290CF3C-8A33-4BC7-84D3-1E3F91A203BD}" type="presParOf" srcId="{ED126EC7-217B-49D0-A71D-8516A6BCD404}" destId="{7008352D-A45D-45EF-9F50-C33E124A7C3F}" srcOrd="2" destOrd="0" presId="urn:microsoft.com/office/officeart/2005/8/layout/matrix3"/>
    <dgm:cxn modelId="{9C60FF73-5612-4922-8E91-881B3C0F1474}" type="presParOf" srcId="{ED126EC7-217B-49D0-A71D-8516A6BCD404}" destId="{D46629DC-BCB7-494E-B634-6AF0017C1CE6}" srcOrd="3" destOrd="0" presId="urn:microsoft.com/office/officeart/2005/8/layout/matrix3"/>
    <dgm:cxn modelId="{E50807A0-9509-45D0-A15C-594BE0AADB05}" type="presParOf" srcId="{ED126EC7-217B-49D0-A71D-8516A6BCD404}" destId="{391334BD-842B-4FB8-9496-D8ADB1E5A2F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5A921-5530-4B5B-B928-810FDD95DCF4}">
      <dsp:nvSpPr>
        <dsp:cNvPr id="0" name=""/>
        <dsp:cNvSpPr/>
      </dsp:nvSpPr>
      <dsp:spPr>
        <a:xfrm>
          <a:off x="2704306" y="0"/>
          <a:ext cx="3416300" cy="3416300"/>
        </a:xfrm>
        <a:prstGeom prst="diamond">
          <a:avLst/>
        </a:prstGeom>
        <a:gradFill rotWithShape="0">
          <a:gsLst>
            <a:gs pos="0">
              <a:schemeClr val="accent1">
                <a:tint val="40000"/>
                <a:hueOff val="0"/>
                <a:satOff val="0"/>
                <a:lumOff val="0"/>
                <a:alphaOff val="0"/>
                <a:tint val="98000"/>
                <a:lumMod val="114000"/>
              </a:schemeClr>
            </a:gs>
            <a:gs pos="100000">
              <a:schemeClr val="accent1">
                <a:tint val="40000"/>
                <a:hueOff val="0"/>
                <a:satOff val="0"/>
                <a:lumOff val="0"/>
                <a:alphaOff val="0"/>
                <a:shade val="90000"/>
                <a:lumMod val="84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03434E84-5B88-4CB3-A26C-7B9E70FABB28}">
      <dsp:nvSpPr>
        <dsp:cNvPr id="0" name=""/>
        <dsp:cNvSpPr/>
      </dsp:nvSpPr>
      <dsp:spPr>
        <a:xfrm>
          <a:off x="3028854" y="324548"/>
          <a:ext cx="1332357" cy="133235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No options</a:t>
          </a:r>
          <a:endParaRPr lang="en-US" sz="1500" kern="1200" dirty="0"/>
        </a:p>
      </dsp:txBody>
      <dsp:txXfrm>
        <a:off x="3093894" y="389588"/>
        <a:ext cx="1202277" cy="1202277"/>
      </dsp:txXfrm>
    </dsp:sp>
    <dsp:sp modelId="{7008352D-A45D-45EF-9F50-C33E124A7C3F}">
      <dsp:nvSpPr>
        <dsp:cNvPr id="0" name=""/>
        <dsp:cNvSpPr/>
      </dsp:nvSpPr>
      <dsp:spPr>
        <a:xfrm>
          <a:off x="4463700" y="324548"/>
          <a:ext cx="1332357" cy="133235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High number of students</a:t>
          </a:r>
          <a:endParaRPr lang="en-US" sz="1500" kern="1200" dirty="0"/>
        </a:p>
      </dsp:txBody>
      <dsp:txXfrm>
        <a:off x="4528740" y="389588"/>
        <a:ext cx="1202277" cy="1202277"/>
      </dsp:txXfrm>
    </dsp:sp>
    <dsp:sp modelId="{D46629DC-BCB7-494E-B634-6AF0017C1CE6}">
      <dsp:nvSpPr>
        <dsp:cNvPr id="0" name=""/>
        <dsp:cNvSpPr/>
      </dsp:nvSpPr>
      <dsp:spPr>
        <a:xfrm>
          <a:off x="3028854" y="1759394"/>
          <a:ext cx="1332357" cy="133235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Not qualified personnel</a:t>
          </a:r>
          <a:endParaRPr lang="en-US" sz="1500" kern="1200" dirty="0"/>
        </a:p>
      </dsp:txBody>
      <dsp:txXfrm>
        <a:off x="3093894" y="1824434"/>
        <a:ext cx="1202277" cy="1202277"/>
      </dsp:txXfrm>
    </dsp:sp>
    <dsp:sp modelId="{391334BD-842B-4FB8-9496-D8ADB1E5A2F0}">
      <dsp:nvSpPr>
        <dsp:cNvPr id="0" name=""/>
        <dsp:cNvSpPr/>
      </dsp:nvSpPr>
      <dsp:spPr>
        <a:xfrm>
          <a:off x="4463700" y="1759394"/>
          <a:ext cx="1332357" cy="1332357"/>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Numerous media companies</a:t>
          </a:r>
          <a:endParaRPr lang="en-US" sz="1500" kern="1200" dirty="0"/>
        </a:p>
      </dsp:txBody>
      <dsp:txXfrm>
        <a:off x="4528740" y="1824434"/>
        <a:ext cx="1202277" cy="1202277"/>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26-Jun-15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26-Jun-15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26-Jun-15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26-Jun-15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26-Jun-15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26-Jun-15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26-Jun-15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26-Jun-15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26-Jun-15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26-Jun-15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26-Jun-15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26-Jun-15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26-Jun-15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26-Jun-15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26-Jun-15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26-Jun-15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26-Jun-15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26-Jun-15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459" y="2879123"/>
            <a:ext cx="8773298" cy="2879126"/>
          </a:xfrm>
        </p:spPr>
        <p:txBody>
          <a:bodyPr/>
          <a:lstStyle/>
          <a:p>
            <a:r>
              <a:rPr lang="en-US" dirty="0" smtClean="0"/>
              <a:t/>
            </a:r>
            <a:br>
              <a:rPr lang="en-US" dirty="0" smtClean="0"/>
            </a:br>
            <a:r>
              <a:rPr lang="en-US" dirty="0" smtClean="0"/>
              <a:t>Indian Institute of Media </a:t>
            </a:r>
            <a:br>
              <a:rPr lang="en-US" dirty="0" smtClean="0"/>
            </a:br>
            <a:r>
              <a:rPr lang="en-US" dirty="0" smtClean="0"/>
              <a:t/>
            </a:r>
            <a:br>
              <a:rPr lang="en-US" dirty="0" smtClean="0"/>
            </a:br>
            <a:r>
              <a:rPr lang="en-US" dirty="0" smtClean="0"/>
              <a:t>(IIM)</a:t>
            </a:r>
            <a:endParaRPr lang="en-US" dirty="0"/>
          </a:p>
        </p:txBody>
      </p:sp>
      <p:sp>
        <p:nvSpPr>
          <p:cNvPr id="3" name="Subtitle 2"/>
          <p:cNvSpPr>
            <a:spLocks noGrp="1"/>
          </p:cNvSpPr>
          <p:nvPr>
            <p:ph type="subTitle" idx="1"/>
          </p:nvPr>
        </p:nvSpPr>
        <p:spPr>
          <a:xfrm>
            <a:off x="1285103" y="3966519"/>
            <a:ext cx="8695510" cy="1672281"/>
          </a:xfrm>
        </p:spPr>
        <p:txBody>
          <a:bodyPr/>
          <a:lstStyle/>
          <a:p>
            <a:r>
              <a:rPr lang="en-US" dirty="0" smtClean="0"/>
              <a:t>				Location: Lucknow, Uttar Pradesh</a:t>
            </a:r>
            <a:endParaRPr lang="en-US"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798" y="563118"/>
            <a:ext cx="5131431" cy="2719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3541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 profiles</a:t>
            </a:r>
            <a:endParaRPr lang="en-US" dirty="0"/>
          </a:p>
        </p:txBody>
      </p:sp>
      <p:sp>
        <p:nvSpPr>
          <p:cNvPr id="3" name="Content Placeholder 2"/>
          <p:cNvSpPr>
            <a:spLocks noGrp="1"/>
          </p:cNvSpPr>
          <p:nvPr>
            <p:ph idx="1"/>
          </p:nvPr>
        </p:nvSpPr>
        <p:spPr>
          <a:xfrm>
            <a:off x="1154954" y="2603500"/>
            <a:ext cx="9793132" cy="3416300"/>
          </a:xfrm>
        </p:spPr>
        <p:txBody>
          <a:bodyPr>
            <a:noAutofit/>
          </a:bodyPr>
          <a:lstStyle/>
          <a:p>
            <a:r>
              <a:rPr lang="en-US" sz="1000" b="1" u="sng" dirty="0"/>
              <a:t>Courses in General Communication include</a:t>
            </a:r>
            <a:r>
              <a:rPr lang="en-US" sz="1000" b="1" dirty="0"/>
              <a:t> </a:t>
            </a:r>
            <a:r>
              <a:rPr lang="en-US" sz="1000" dirty="0"/>
              <a:t>: Communication Theories, Social Change Communication, Media Research Methodology and Development Communication.</a:t>
            </a:r>
          </a:p>
          <a:p>
            <a:r>
              <a:rPr lang="en-US" sz="1000" b="1" u="sng" dirty="0"/>
              <a:t>Courses in Journalism include</a:t>
            </a:r>
            <a:r>
              <a:rPr lang="en-US" sz="1000" dirty="0"/>
              <a:t> : News Media, News Reporting, Editing, Feature Writing, Television News, </a:t>
            </a:r>
            <a:r>
              <a:rPr lang="en-US" sz="1000" dirty="0" err="1"/>
              <a:t>Specialised</a:t>
            </a:r>
            <a:r>
              <a:rPr lang="en-US" sz="1000" dirty="0"/>
              <a:t> Reporting, Business Journalism, Layout &amp; Design for Print Publications, Journalism in Hindi, Television News Production, International Communication &amp; Global Media Systems, Media Laws &amp; Ethics, Trends in News Agency &amp; Magazine Reporting, Development &amp; Civic Journalism, News Room Production and Cyber Media.</a:t>
            </a:r>
          </a:p>
          <a:p>
            <a:r>
              <a:rPr lang="en-US" sz="1000" b="1" u="sng" dirty="0"/>
              <a:t>Courses in Film &amp; Television include</a:t>
            </a:r>
            <a:r>
              <a:rPr lang="en-US" sz="1000" dirty="0"/>
              <a:t> : Aesthetics &amp; Visual Communication, Photography, Audio-Visual Communication, Broadcast &amp; Unconventional Media, Non-fiction Filmmaking, Storytelling, Camera &amp; Lighting, Post Production, </a:t>
            </a:r>
            <a:r>
              <a:rPr lang="en-US" sz="1000" dirty="0" err="1"/>
              <a:t>Audiography</a:t>
            </a:r>
            <a:r>
              <a:rPr lang="en-US" sz="1000" dirty="0"/>
              <a:t> &amp; Music, Scenic Design, Production Management, Electronic Media Production, Advertising Filmmaking, Television Channel Management &amp; Programming, Evolving Media Technologies, Scripting, Direction and Graduate Film.</a:t>
            </a:r>
          </a:p>
          <a:p>
            <a:r>
              <a:rPr lang="en-US" sz="1000" b="1" u="sng" dirty="0"/>
              <a:t>Courses in General Management include</a:t>
            </a:r>
            <a:r>
              <a:rPr lang="en-US" sz="1000" dirty="0"/>
              <a:t> : Business Studies, Marketing, Mathematics, Corporate Social Responsibility, Consumer </a:t>
            </a:r>
            <a:r>
              <a:rPr lang="en-US" sz="1000" dirty="0" err="1"/>
              <a:t>Behaviour</a:t>
            </a:r>
            <a:r>
              <a:rPr lang="en-US" sz="1000" dirty="0"/>
              <a:t>, Statistics, Brand Management, Digital Marketing, Entrepreneurship, Human Resource Management, Marketing Research, Services Marketing, Rural Marketing, Sales &amp; Distribution Management, Business Policy &amp; Corporate Strategy, </a:t>
            </a:r>
            <a:r>
              <a:rPr lang="en-US" sz="1000" dirty="0" err="1"/>
              <a:t>Organisational</a:t>
            </a:r>
            <a:r>
              <a:rPr lang="en-US" sz="1000" dirty="0"/>
              <a:t> </a:t>
            </a:r>
            <a:r>
              <a:rPr lang="en-US" sz="1000" dirty="0" err="1"/>
              <a:t>Behaviour</a:t>
            </a:r>
            <a:r>
              <a:rPr lang="en-US" sz="1000" dirty="0"/>
              <a:t>, Global Environmental Challenges, International Business, Corporate Governance &amp; Ethics, Accounting, Customer Relationship Management and Retail Marketing,</a:t>
            </a:r>
          </a:p>
          <a:p>
            <a:r>
              <a:rPr lang="en-US" sz="1000" b="1" u="sng" dirty="0"/>
              <a:t>Courses in Advertising include</a:t>
            </a:r>
            <a:r>
              <a:rPr lang="en-US" sz="1000" dirty="0"/>
              <a:t> : Advertising Management, Integrated Marketing Communication, Media Planning, Advertising Creative &amp; Copywriting, Advertising Strategy and Social Media Communication.</a:t>
            </a:r>
          </a:p>
          <a:p>
            <a:r>
              <a:rPr lang="en-US" sz="1000" b="1" u="sng" dirty="0"/>
              <a:t>Courses in Public Relations include</a:t>
            </a:r>
            <a:r>
              <a:rPr lang="en-US" sz="1000" b="1" dirty="0"/>
              <a:t> </a:t>
            </a:r>
            <a:r>
              <a:rPr lang="en-US" sz="1000" dirty="0"/>
              <a:t>: Public Relations, Event Management and Corporate Communication.</a:t>
            </a:r>
          </a:p>
          <a:p>
            <a:r>
              <a:rPr lang="en-US" sz="1000" b="1" u="sng" dirty="0"/>
              <a:t>Courses in Humanities &amp; Social Sciences include</a:t>
            </a:r>
            <a:r>
              <a:rPr lang="en-US" sz="1000" dirty="0"/>
              <a:t> : Language Skills, Business Communication, Literature, Creative Writing, Theatre, History, Sociology, Economics, Political Science, Psychology, Culture Studies, International Relations, History of Cinema and Film Appreciation</a:t>
            </a:r>
          </a:p>
          <a:p>
            <a:r>
              <a:rPr lang="en-US" sz="1000" b="1" u="sng" dirty="0"/>
              <a:t>Courses in Information Technology include</a:t>
            </a:r>
            <a:r>
              <a:rPr lang="en-US" sz="1000" dirty="0"/>
              <a:t> : Business Automation Tools, Design Tools and Web Design.</a:t>
            </a:r>
          </a:p>
          <a:p>
            <a:r>
              <a:rPr lang="en-US" sz="1000" b="1" u="sng" dirty="0"/>
              <a:t>Courses in Design include</a:t>
            </a:r>
            <a:r>
              <a:rPr lang="en-US" sz="1000" b="1" dirty="0"/>
              <a:t> </a:t>
            </a:r>
            <a:r>
              <a:rPr lang="en-US" sz="1000" dirty="0"/>
              <a:t>: Animation.</a:t>
            </a:r>
          </a:p>
          <a:p>
            <a:endParaRPr lang="en-US" sz="1000" dirty="0"/>
          </a:p>
        </p:txBody>
      </p:sp>
    </p:spTree>
    <p:extLst>
      <p:ext uri="{BB962C8B-B14F-4D97-AF65-F5344CB8AC3E}">
        <p14:creationId xmlns:p14="http://schemas.microsoft.com/office/powerpoint/2010/main" val="5156637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team</a:t>
            </a:r>
            <a:endParaRPr lang="en-US" dirty="0"/>
          </a:p>
        </p:txBody>
      </p:sp>
      <p:sp>
        <p:nvSpPr>
          <p:cNvPr id="3" name="Content Placeholder 2"/>
          <p:cNvSpPr>
            <a:spLocks noGrp="1"/>
          </p:cNvSpPr>
          <p:nvPr>
            <p:ph idx="1"/>
          </p:nvPr>
        </p:nvSpPr>
        <p:spPr>
          <a:xfrm>
            <a:off x="741406" y="2603500"/>
            <a:ext cx="10935730" cy="3416300"/>
          </a:xfrm>
        </p:spPr>
        <p:txBody>
          <a:bodyPr/>
          <a:lstStyle/>
          <a:p>
            <a:r>
              <a:rPr lang="en-US" dirty="0" smtClean="0"/>
              <a:t>Founder : Rajat Kumar – Presently working as Business Head for HT group UP</a:t>
            </a:r>
          </a:p>
          <a:p>
            <a:r>
              <a:rPr lang="en-US" dirty="0" smtClean="0"/>
              <a:t>Co – Founder : Naveen Joshi – 35 years of experience as a </a:t>
            </a:r>
            <a:r>
              <a:rPr lang="en-US" dirty="0" err="1" smtClean="0"/>
              <a:t>Sr</a:t>
            </a:r>
            <a:r>
              <a:rPr lang="en-US" dirty="0" smtClean="0"/>
              <a:t> editor for many National dailies.</a:t>
            </a:r>
          </a:p>
          <a:p>
            <a:r>
              <a:rPr lang="en-US" dirty="0" smtClean="0"/>
              <a:t>Co – Founder : Sunita Aron – 35 years of experience as a </a:t>
            </a:r>
            <a:r>
              <a:rPr lang="en-US" dirty="0" err="1" smtClean="0"/>
              <a:t>Sr</a:t>
            </a:r>
            <a:r>
              <a:rPr lang="en-US" dirty="0" smtClean="0"/>
              <a:t> editor for HT.</a:t>
            </a:r>
          </a:p>
          <a:p>
            <a:r>
              <a:rPr lang="en-US" dirty="0" smtClean="0"/>
              <a:t>Co – Founder : Smita Kumar – 15 years of experience in institution administration.</a:t>
            </a:r>
          </a:p>
          <a:p>
            <a:r>
              <a:rPr lang="en-US" dirty="0" smtClean="0"/>
              <a:t>Co – Founder : Saurabh Yadav – budding entrepreneur from IIM Kolkata </a:t>
            </a:r>
            <a:endParaRPr lang="en-US" dirty="0"/>
          </a:p>
        </p:txBody>
      </p:sp>
    </p:spTree>
    <p:extLst>
      <p:ext uri="{BB962C8B-B14F-4D97-AF65-F5344CB8AC3E}">
        <p14:creationId xmlns:p14="http://schemas.microsoft.com/office/powerpoint/2010/main" val="3416711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a:t>
            </a:r>
            <a:endParaRPr lang="en-US" dirty="0"/>
          </a:p>
        </p:txBody>
      </p:sp>
      <p:sp>
        <p:nvSpPr>
          <p:cNvPr id="3" name="Content Placeholder 2"/>
          <p:cNvSpPr>
            <a:spLocks noGrp="1"/>
          </p:cNvSpPr>
          <p:nvPr>
            <p:ph idx="1"/>
          </p:nvPr>
        </p:nvSpPr>
        <p:spPr>
          <a:xfrm>
            <a:off x="1154954" y="2603500"/>
            <a:ext cx="10040268" cy="3416300"/>
          </a:xfrm>
        </p:spPr>
        <p:txBody>
          <a:bodyPr/>
          <a:lstStyle/>
          <a:p>
            <a:r>
              <a:rPr lang="en-US" dirty="0" smtClean="0"/>
              <a:t>The project is in the build up stage</a:t>
            </a:r>
          </a:p>
          <a:p>
            <a:r>
              <a:rPr lang="en-US" dirty="0" smtClean="0"/>
              <a:t>Will be kicked off with a formation of society.</a:t>
            </a:r>
          </a:p>
          <a:p>
            <a:r>
              <a:rPr lang="en-US" dirty="0" smtClean="0"/>
              <a:t>Land some 90,000 square feet already shortlisted with just 12Km from </a:t>
            </a:r>
            <a:r>
              <a:rPr lang="en-US" dirty="0" err="1" smtClean="0"/>
              <a:t>Lko</a:t>
            </a:r>
            <a:r>
              <a:rPr lang="en-US" dirty="0" smtClean="0"/>
              <a:t> main city.</a:t>
            </a:r>
          </a:p>
          <a:p>
            <a:r>
              <a:rPr lang="en-US" dirty="0" smtClean="0"/>
              <a:t>We can immediately buy the land &amp; start construction.</a:t>
            </a:r>
          </a:p>
          <a:p>
            <a:r>
              <a:rPr lang="en-US" dirty="0" smtClean="0"/>
              <a:t>We would manage all affiliations, tie-ups &amp; NOC’s.</a:t>
            </a:r>
          </a:p>
          <a:p>
            <a:r>
              <a:rPr lang="en-US" dirty="0" smtClean="0"/>
              <a:t>We are all set to start admissions from the next session</a:t>
            </a:r>
          </a:p>
          <a:p>
            <a:r>
              <a:rPr lang="en-US" dirty="0" smtClean="0"/>
              <a:t> Some 12 member faculty is also shortlisted. </a:t>
            </a:r>
          </a:p>
          <a:p>
            <a:r>
              <a:rPr lang="en-US" dirty="0" smtClean="0"/>
              <a:t>We also plan to recruit international faculty.</a:t>
            </a:r>
            <a:endParaRPr lang="en-US" dirty="0"/>
          </a:p>
        </p:txBody>
      </p:sp>
    </p:spTree>
    <p:extLst>
      <p:ext uri="{BB962C8B-B14F-4D97-AF65-F5344CB8AC3E}">
        <p14:creationId xmlns:p14="http://schemas.microsoft.com/office/powerpoint/2010/main" val="19918696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Infrastructure planned</a:t>
            </a:r>
            <a:endParaRPr lang="en-US" dirty="0"/>
          </a:p>
        </p:txBody>
      </p:sp>
      <p:sp>
        <p:nvSpPr>
          <p:cNvPr id="3" name="Content Placeholder 2"/>
          <p:cNvSpPr>
            <a:spLocks noGrp="1"/>
          </p:cNvSpPr>
          <p:nvPr>
            <p:ph idx="1"/>
          </p:nvPr>
        </p:nvSpPr>
        <p:spPr>
          <a:xfrm>
            <a:off x="902043" y="2286000"/>
            <a:ext cx="10515599" cy="3733800"/>
          </a:xfrm>
        </p:spPr>
        <p:txBody>
          <a:bodyPr>
            <a:noAutofit/>
          </a:bodyPr>
          <a:lstStyle/>
          <a:p>
            <a:r>
              <a:rPr lang="en-US" sz="900" dirty="0" smtClean="0"/>
              <a:t>Modern classrooms To </a:t>
            </a:r>
            <a:r>
              <a:rPr lang="en-US" sz="900" dirty="0"/>
              <a:t>connect, communicate and </a:t>
            </a:r>
            <a:r>
              <a:rPr lang="en-US" sz="900" dirty="0" smtClean="0"/>
              <a:t>converge.</a:t>
            </a:r>
            <a:r>
              <a:rPr lang="en-US" sz="900" dirty="0"/>
              <a:t/>
            </a:r>
            <a:br>
              <a:rPr lang="en-US" sz="900" dirty="0"/>
            </a:br>
            <a:endParaRPr lang="en-US" sz="900" dirty="0"/>
          </a:p>
          <a:p>
            <a:r>
              <a:rPr lang="en-US" sz="900" dirty="0"/>
              <a:t>Infrastructure plays a very important role in the learning process. It not only makes the learning environment more appealing, but also aids in the understanding process of the student. Studios, screening rooms, post-production suites etc. help students practice &amp; gain experiential learning.</a:t>
            </a:r>
          </a:p>
          <a:p>
            <a:r>
              <a:rPr lang="en-US" sz="900" b="1" dirty="0"/>
              <a:t>Seminar Halls – </a:t>
            </a:r>
            <a:r>
              <a:rPr lang="en-US" sz="900" dirty="0"/>
              <a:t>These are provided with overhead LCD projectors and public-address systems.</a:t>
            </a:r>
          </a:p>
          <a:p>
            <a:r>
              <a:rPr lang="en-US" sz="900" b="1" dirty="0"/>
              <a:t>Screening Rooms –</a:t>
            </a:r>
            <a:r>
              <a:rPr lang="en-US" sz="900" dirty="0"/>
              <a:t> These are acoustically sealed, split air-conditioned mini-auditoriums with wall-to-wall carpeting and provided with overhead LCD projection systems and Dolby / DTS 7.1 surround sound system.</a:t>
            </a:r>
          </a:p>
          <a:p>
            <a:r>
              <a:rPr lang="en-US" sz="900" b="1" dirty="0"/>
              <a:t>Audio-Visual Studio –</a:t>
            </a:r>
            <a:r>
              <a:rPr lang="en-US" sz="900" dirty="0"/>
              <a:t> A shooting floor along with a Production Control Room. The same is equipped with multiple digital cameras (five Panasonic DVX102 &amp; four MD Panasonic 10000 cameras) and multi-channel digital mixers. Lighting equipment includes overhead moveable lighting grid, cool floods, spotlights &amp; shadow caster.</a:t>
            </a:r>
          </a:p>
          <a:p>
            <a:r>
              <a:rPr lang="en-US" sz="900" b="1" dirty="0"/>
              <a:t>Post-Production Suite –</a:t>
            </a:r>
            <a:r>
              <a:rPr lang="en-US" sz="900" dirty="0"/>
              <a:t> Five air-conditioned cubicles, as well as a post production laboratory, are equipped with non-linear edit systems to meet the students’ editing needs. The same has the following facilities : four Mac Pro with FCP and 10 iMac with Adobe Premier CS5. Additional software include </a:t>
            </a:r>
            <a:r>
              <a:rPr lang="en-US" sz="900" dirty="0" err="1"/>
              <a:t>Nundeo</a:t>
            </a:r>
            <a:r>
              <a:rPr lang="en-US" sz="900" dirty="0"/>
              <a:t> 5.0, Sound Forge 7.0 &amp; FCE.</a:t>
            </a:r>
          </a:p>
          <a:p>
            <a:r>
              <a:rPr lang="en-US" sz="900" b="1" dirty="0"/>
              <a:t>Photography Studio –</a:t>
            </a:r>
            <a:r>
              <a:rPr lang="en-US" sz="900" dirty="0"/>
              <a:t> The air-conditioned photography studio combines both manual and digital facilities. It has a darkroom with enlarger for manual D&amp;P, as well as computers with contemporary software for digital imagery. The studio is equipped with professional lights, SLR cameras and other essential equipment.</a:t>
            </a:r>
          </a:p>
          <a:p>
            <a:r>
              <a:rPr lang="en-US" sz="900" b="1" dirty="0"/>
              <a:t>Computer Laboratory –</a:t>
            </a:r>
            <a:r>
              <a:rPr lang="en-US" sz="900" dirty="0"/>
              <a:t> The air-conditioned computer laboratory has 39 terminals equipped with Pentium IV processor driven CPUs connected to LCD screens / overhead LCD projector. The laboratory is fully networked and provides high-speed broadband connectivity, with power back-up. A variety of Publishing, Post Production and Design Technology software are available. The entire campus is Wi-Fi enabled.</a:t>
            </a:r>
          </a:p>
          <a:p>
            <a:r>
              <a:rPr lang="en-US" sz="900" b="1" dirty="0"/>
              <a:t>Library – </a:t>
            </a:r>
            <a:r>
              <a:rPr lang="en-US" sz="900" dirty="0"/>
              <a:t>The library has a well-stocked collection acquired since its inception, and covering a broad span of technical and non-technical subjects pertaining to mass media and communication management. A </a:t>
            </a:r>
            <a:r>
              <a:rPr lang="en-US" sz="900" dirty="0" smtClean="0"/>
              <a:t>computerized </a:t>
            </a:r>
            <a:r>
              <a:rPr lang="en-US" sz="900" dirty="0"/>
              <a:t>cataloguing system provides instant access facility for any book, by title, author, publisher, or ISBN number. The library also subscribes to a wide assortment of national and international newspapers, magazines and journals, besides some other publications.</a:t>
            </a:r>
          </a:p>
          <a:p>
            <a:r>
              <a:rPr lang="en-US" sz="900" b="1" dirty="0"/>
              <a:t>Audio-Visual Library –</a:t>
            </a:r>
            <a:r>
              <a:rPr lang="en-US" sz="900" dirty="0"/>
              <a:t> The audio-visual library has a comprehensive collection of films, documentaries, radio &amp; television </a:t>
            </a:r>
            <a:r>
              <a:rPr lang="en-US" sz="900" dirty="0" err="1"/>
              <a:t>programmes</a:t>
            </a:r>
            <a:r>
              <a:rPr lang="en-US" sz="900" dirty="0"/>
              <a:t> in English, Hindi and other Foreign / Regional languages. Workstations are available to access these films at any time during working hours.</a:t>
            </a:r>
          </a:p>
          <a:p>
            <a:endParaRPr lang="en-US" sz="900" dirty="0"/>
          </a:p>
        </p:txBody>
      </p:sp>
    </p:spTree>
    <p:extLst>
      <p:ext uri="{BB962C8B-B14F-4D97-AF65-F5344CB8AC3E}">
        <p14:creationId xmlns:p14="http://schemas.microsoft.com/office/powerpoint/2010/main" val="3556228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Financials</a:t>
            </a:r>
            <a:endParaRPr lang="en-US" dirty="0"/>
          </a:p>
        </p:txBody>
      </p:sp>
      <p:sp>
        <p:nvSpPr>
          <p:cNvPr id="3" name="Content Placeholder 2"/>
          <p:cNvSpPr>
            <a:spLocks noGrp="1"/>
          </p:cNvSpPr>
          <p:nvPr>
            <p:ph idx="1"/>
          </p:nvPr>
        </p:nvSpPr>
        <p:spPr/>
        <p:txBody>
          <a:bodyPr/>
          <a:lstStyle/>
          <a:p>
            <a:r>
              <a:rPr lang="en-US" dirty="0"/>
              <a:t>3 years of UG </a:t>
            </a:r>
            <a:r>
              <a:rPr lang="en-US" dirty="0" smtClean="0"/>
              <a:t>(400 </a:t>
            </a:r>
            <a:r>
              <a:rPr lang="en-US" dirty="0"/>
              <a:t>students in each year</a:t>
            </a:r>
            <a:r>
              <a:rPr lang="en-US" dirty="0" smtClean="0"/>
              <a:t>) </a:t>
            </a:r>
            <a:endParaRPr lang="en-US" dirty="0"/>
          </a:p>
          <a:p>
            <a:r>
              <a:rPr lang="en-US" dirty="0"/>
              <a:t>2 years of PG </a:t>
            </a:r>
            <a:r>
              <a:rPr lang="en-US" dirty="0" smtClean="0"/>
              <a:t>(400 </a:t>
            </a:r>
            <a:r>
              <a:rPr lang="en-US" dirty="0"/>
              <a:t>students in each year</a:t>
            </a:r>
            <a:r>
              <a:rPr lang="en-US" dirty="0" smtClean="0"/>
              <a:t>)</a:t>
            </a:r>
          </a:p>
          <a:p>
            <a:r>
              <a:rPr lang="en-US" dirty="0" smtClean="0"/>
              <a:t>1</a:t>
            </a:r>
            <a:r>
              <a:rPr lang="en-US" baseline="30000" dirty="0" smtClean="0"/>
              <a:t>st</a:t>
            </a:r>
            <a:r>
              <a:rPr lang="en-US" dirty="0" smtClean="0"/>
              <a:t> year gross revenues 15 CR</a:t>
            </a:r>
          </a:p>
          <a:p>
            <a:r>
              <a:rPr lang="en-US" dirty="0" smtClean="0"/>
              <a:t>2</a:t>
            </a:r>
            <a:r>
              <a:rPr lang="en-US" baseline="30000" dirty="0" smtClean="0"/>
              <a:t>nd</a:t>
            </a:r>
            <a:r>
              <a:rPr lang="en-US" dirty="0" smtClean="0"/>
              <a:t> year onwards gross revenues 18  Cr</a:t>
            </a:r>
          </a:p>
          <a:p>
            <a:pPr marL="0" indent="0">
              <a:buNone/>
            </a:pPr>
            <a:endParaRPr lang="en-US" dirty="0" smtClean="0"/>
          </a:p>
          <a:p>
            <a:pPr marL="0" indent="0">
              <a:buNone/>
            </a:pPr>
            <a:r>
              <a:rPr lang="en-US" dirty="0" smtClean="0"/>
              <a:t> </a:t>
            </a:r>
          </a:p>
          <a:p>
            <a:endParaRPr lang="en-US" dirty="0" smtClean="0"/>
          </a:p>
          <a:p>
            <a:endParaRPr lang="en-US" dirty="0" smtClean="0"/>
          </a:p>
          <a:p>
            <a:pPr marL="0" indent="0">
              <a:buNone/>
            </a:pP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582129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 needed</a:t>
            </a:r>
            <a:endParaRPr lang="en-US" dirty="0"/>
          </a:p>
        </p:txBody>
      </p:sp>
      <p:sp>
        <p:nvSpPr>
          <p:cNvPr id="3" name="Content Placeholder 2"/>
          <p:cNvSpPr>
            <a:spLocks noGrp="1"/>
          </p:cNvSpPr>
          <p:nvPr>
            <p:ph idx="1"/>
          </p:nvPr>
        </p:nvSpPr>
        <p:spPr/>
        <p:txBody>
          <a:bodyPr/>
          <a:lstStyle/>
          <a:p>
            <a:r>
              <a:rPr lang="en-US" dirty="0" smtClean="0"/>
              <a:t>Infrastructure set up							</a:t>
            </a:r>
            <a:r>
              <a:rPr lang="en-US" dirty="0"/>
              <a:t>	</a:t>
            </a:r>
            <a:r>
              <a:rPr lang="en-US" dirty="0" smtClean="0"/>
              <a:t> 15 Cr</a:t>
            </a:r>
          </a:p>
          <a:p>
            <a:r>
              <a:rPr lang="en-US" dirty="0" smtClean="0"/>
              <a:t>Operational expenses for 1</a:t>
            </a:r>
            <a:r>
              <a:rPr lang="en-US" baseline="30000" dirty="0" smtClean="0"/>
              <a:t>st</a:t>
            </a:r>
            <a:r>
              <a:rPr lang="en-US" dirty="0" smtClean="0"/>
              <a:t> year  				   5 Cr</a:t>
            </a:r>
          </a:p>
          <a:p>
            <a:r>
              <a:rPr lang="en-US" dirty="0" smtClean="0"/>
              <a:t>Marketing budget								   5 Cr</a:t>
            </a:r>
          </a:p>
          <a:p>
            <a:pPr marL="0" indent="0">
              <a:buNone/>
            </a:pPr>
            <a:endParaRPr lang="en-US" dirty="0"/>
          </a:p>
        </p:txBody>
      </p:sp>
    </p:spTree>
    <p:extLst>
      <p:ext uri="{BB962C8B-B14F-4D97-AF65-F5344CB8AC3E}">
        <p14:creationId xmlns:p14="http://schemas.microsoft.com/office/powerpoint/2010/main" val="21193492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Lucknow or UP ?</a:t>
            </a:r>
            <a:endParaRPr lang="en-US" dirty="0"/>
          </a:p>
        </p:txBody>
      </p:sp>
      <p:sp>
        <p:nvSpPr>
          <p:cNvPr id="3" name="Content Placeholder 2"/>
          <p:cNvSpPr>
            <a:spLocks noGrp="1"/>
          </p:cNvSpPr>
          <p:nvPr>
            <p:ph idx="1"/>
          </p:nvPr>
        </p:nvSpPr>
        <p:spPr>
          <a:xfrm>
            <a:off x="1154954" y="2603500"/>
            <a:ext cx="10546895" cy="3416300"/>
          </a:xfrm>
        </p:spPr>
        <p:txBody>
          <a:bodyPr>
            <a:normAutofit fontScale="77500" lnSpcReduction="20000"/>
          </a:bodyPr>
          <a:lstStyle/>
          <a:p>
            <a:r>
              <a:rPr lang="en-US" dirty="0">
                <a:solidFill>
                  <a:schemeClr val="tx1"/>
                </a:solidFill>
              </a:rPr>
              <a:t>The </a:t>
            </a:r>
            <a:r>
              <a:rPr lang="en-US" dirty="0" smtClean="0">
                <a:solidFill>
                  <a:schemeClr val="tx1"/>
                </a:solidFill>
              </a:rPr>
              <a:t>state has population </a:t>
            </a:r>
            <a:r>
              <a:rPr lang="en-US" dirty="0">
                <a:solidFill>
                  <a:schemeClr val="tx1"/>
                </a:solidFill>
              </a:rPr>
              <a:t>of about 190 </a:t>
            </a:r>
            <a:r>
              <a:rPr lang="en-US" dirty="0" smtClean="0">
                <a:solidFill>
                  <a:schemeClr val="tx1"/>
                </a:solidFill>
              </a:rPr>
              <a:t>million which is almost a country in itself</a:t>
            </a:r>
          </a:p>
          <a:p>
            <a:r>
              <a:rPr lang="en-US" dirty="0" smtClean="0">
                <a:solidFill>
                  <a:schemeClr val="tx1"/>
                </a:solidFill>
              </a:rPr>
              <a:t>The </a:t>
            </a:r>
            <a:r>
              <a:rPr lang="en-US" dirty="0">
                <a:solidFill>
                  <a:schemeClr val="tx1"/>
                </a:solidFill>
              </a:rPr>
              <a:t>growth rate of the </a:t>
            </a:r>
            <a:r>
              <a:rPr lang="en-US" dirty="0" smtClean="0">
                <a:solidFill>
                  <a:schemeClr val="tx1"/>
                </a:solidFill>
              </a:rPr>
              <a:t>population </a:t>
            </a:r>
            <a:r>
              <a:rPr lang="en-US" dirty="0">
                <a:solidFill>
                  <a:schemeClr val="tx1"/>
                </a:solidFill>
              </a:rPr>
              <a:t>is about 20% which </a:t>
            </a:r>
            <a:r>
              <a:rPr lang="en-US" dirty="0" smtClean="0">
                <a:solidFill>
                  <a:schemeClr val="tx1"/>
                </a:solidFill>
              </a:rPr>
              <a:t>is the </a:t>
            </a:r>
            <a:r>
              <a:rPr lang="en-US" dirty="0">
                <a:solidFill>
                  <a:schemeClr val="tx1"/>
                </a:solidFill>
              </a:rPr>
              <a:t>highest growth rates in </a:t>
            </a:r>
            <a:r>
              <a:rPr lang="en-US" dirty="0" smtClean="0">
                <a:solidFill>
                  <a:schemeClr val="tx1"/>
                </a:solidFill>
              </a:rPr>
              <a:t>India</a:t>
            </a:r>
          </a:p>
          <a:p>
            <a:r>
              <a:rPr lang="en-US" dirty="0" smtClean="0">
                <a:solidFill>
                  <a:schemeClr val="tx1"/>
                </a:solidFill>
              </a:rPr>
              <a:t>Literacy is about 67.68% , hence the market will keep on growing as the rate increases.</a:t>
            </a:r>
          </a:p>
          <a:p>
            <a:r>
              <a:rPr lang="en-US" dirty="0" smtClean="0">
                <a:solidFill>
                  <a:schemeClr val="tx1"/>
                </a:solidFill>
              </a:rPr>
              <a:t>Number of graduates passing out in streams other than engineering &amp; medical</a:t>
            </a:r>
            <a:r>
              <a:rPr lang="en-US" dirty="0">
                <a:solidFill>
                  <a:schemeClr val="tx1"/>
                </a:solidFill>
              </a:rPr>
              <a:t> </a:t>
            </a:r>
          </a:p>
          <a:p>
            <a:r>
              <a:rPr lang="en-US" dirty="0" smtClean="0">
                <a:solidFill>
                  <a:schemeClr val="tx1"/>
                </a:solidFill>
              </a:rPr>
              <a:t>No </a:t>
            </a:r>
            <a:r>
              <a:rPr lang="en-US" dirty="0">
                <a:solidFill>
                  <a:schemeClr val="tx1"/>
                </a:solidFill>
              </a:rPr>
              <a:t>of school going kids above primary level are </a:t>
            </a:r>
            <a:r>
              <a:rPr lang="en-US" dirty="0" smtClean="0">
                <a:solidFill>
                  <a:schemeClr val="tx1"/>
                </a:solidFill>
              </a:rPr>
              <a:t>50Lacs</a:t>
            </a:r>
          </a:p>
          <a:p>
            <a:r>
              <a:rPr lang="en-US" dirty="0" smtClean="0">
                <a:solidFill>
                  <a:schemeClr val="tx1"/>
                </a:solidFill>
              </a:rPr>
              <a:t>35 </a:t>
            </a:r>
            <a:r>
              <a:rPr lang="en-US" dirty="0">
                <a:solidFill>
                  <a:schemeClr val="tx1"/>
                </a:solidFill>
              </a:rPr>
              <a:t>Lacs student appear for High school 10</a:t>
            </a:r>
            <a:r>
              <a:rPr lang="en-US" baseline="30000" dirty="0">
                <a:solidFill>
                  <a:schemeClr val="tx1"/>
                </a:solidFill>
              </a:rPr>
              <a:t>th</a:t>
            </a:r>
            <a:r>
              <a:rPr lang="en-US" dirty="0">
                <a:solidFill>
                  <a:schemeClr val="tx1"/>
                </a:solidFill>
              </a:rPr>
              <a:t>  board </a:t>
            </a:r>
            <a:r>
              <a:rPr lang="en-US" dirty="0" smtClean="0">
                <a:solidFill>
                  <a:schemeClr val="tx1"/>
                </a:solidFill>
              </a:rPr>
              <a:t>examinations</a:t>
            </a:r>
          </a:p>
          <a:p>
            <a:r>
              <a:rPr lang="en-US" dirty="0" smtClean="0">
                <a:solidFill>
                  <a:schemeClr val="tx1"/>
                </a:solidFill>
              </a:rPr>
              <a:t>30 </a:t>
            </a:r>
            <a:r>
              <a:rPr lang="en-US" dirty="0">
                <a:solidFill>
                  <a:schemeClr val="tx1"/>
                </a:solidFill>
              </a:rPr>
              <a:t>Lacs student appear for </a:t>
            </a:r>
            <a:r>
              <a:rPr lang="en-US" dirty="0" smtClean="0">
                <a:solidFill>
                  <a:schemeClr val="tx1"/>
                </a:solidFill>
              </a:rPr>
              <a:t>Intermediate.</a:t>
            </a:r>
          </a:p>
          <a:p>
            <a:r>
              <a:rPr lang="en-US" dirty="0" smtClean="0">
                <a:solidFill>
                  <a:schemeClr val="tx1"/>
                </a:solidFill>
              </a:rPr>
              <a:t>Some 20 Lacs </a:t>
            </a:r>
            <a:r>
              <a:rPr lang="en-US" dirty="0">
                <a:solidFill>
                  <a:schemeClr val="tx1"/>
                </a:solidFill>
              </a:rPr>
              <a:t>are for ICSE &amp; CBSE boards</a:t>
            </a:r>
            <a:r>
              <a:rPr lang="en-US" dirty="0" smtClean="0">
                <a:solidFill>
                  <a:schemeClr val="tx1"/>
                </a:solidFill>
              </a:rPr>
              <a:t>.</a:t>
            </a:r>
          </a:p>
          <a:p>
            <a:r>
              <a:rPr lang="en-US" dirty="0" smtClean="0">
                <a:solidFill>
                  <a:schemeClr val="tx1"/>
                </a:solidFill>
              </a:rPr>
              <a:t>But the state has hardly any world class institution apart from IIM Lucknow.</a:t>
            </a:r>
          </a:p>
          <a:p>
            <a:r>
              <a:rPr lang="en-US" dirty="0" smtClean="0">
                <a:solidFill>
                  <a:schemeClr val="tx1"/>
                </a:solidFill>
              </a:rPr>
              <a:t>Lucknow is among the best in tier 2 upcoming towns with great connectivity &amp; Infrastructure</a:t>
            </a:r>
          </a:p>
          <a:p>
            <a:r>
              <a:rPr lang="en-US" dirty="0" smtClean="0">
                <a:solidFill>
                  <a:schemeClr val="tx1"/>
                </a:solidFill>
              </a:rPr>
              <a:t>The relationship of Founders is such in this belt that the project cost would be just 1/ 3</a:t>
            </a:r>
            <a:r>
              <a:rPr lang="en-US" baseline="30000" dirty="0" smtClean="0">
                <a:solidFill>
                  <a:schemeClr val="tx1"/>
                </a:solidFill>
              </a:rPr>
              <a:t>rd</a:t>
            </a:r>
            <a:r>
              <a:rPr lang="en-US" dirty="0" smtClean="0">
                <a:solidFill>
                  <a:schemeClr val="tx1"/>
                </a:solidFill>
              </a:rPr>
              <a:t> of what it would be at any other metro or tier II cities.</a:t>
            </a:r>
          </a:p>
          <a:p>
            <a:endParaRPr lang="en-US" dirty="0" smtClean="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4026679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a:xfrm>
            <a:off x="1272746" y="2236573"/>
            <a:ext cx="10058400" cy="4188941"/>
          </a:xfrm>
        </p:spPr>
        <p:txBody>
          <a:bodyPr>
            <a:normAutofit/>
          </a:bodyPr>
          <a:lstStyle/>
          <a:p>
            <a:r>
              <a:rPr lang="en-US" dirty="0" smtClean="0"/>
              <a:t>To create a World Class Institute</a:t>
            </a:r>
          </a:p>
          <a:p>
            <a:r>
              <a:rPr lang="en-US" dirty="0"/>
              <a:t>Almost every aspect of the media industry is touched upon, which ensures complete clarity to students. Some of them are mentioned below-</a:t>
            </a:r>
            <a:br>
              <a:rPr lang="en-US" dirty="0"/>
            </a:br>
            <a:r>
              <a:rPr lang="en-US" dirty="0"/>
              <a:t/>
            </a:r>
            <a:br>
              <a:rPr lang="en-US" dirty="0"/>
            </a:br>
            <a:r>
              <a:rPr lang="en-US" dirty="0"/>
              <a:t>Newspapers, TV News Channels, Portals, Radio Channels, Television Production Houses, Television Channels, AD Filmmaking Houses, Independent Filmmakers, Advertising Agencies, Media Planning Houses, Market Research Agencies, PR Agencies, Event Management Firms, Corporate Houses, Media </a:t>
            </a:r>
            <a:r>
              <a:rPr lang="en-US" dirty="0" smtClean="0"/>
              <a:t>Organizations, </a:t>
            </a:r>
            <a:r>
              <a:rPr lang="en-US" dirty="0"/>
              <a:t>NGOs</a:t>
            </a:r>
            <a:r>
              <a:rPr lang="en-US" dirty="0" smtClean="0"/>
              <a:t>. There is no Media Institute in India which has courses covering all the mediums</a:t>
            </a:r>
          </a:p>
          <a:p>
            <a:r>
              <a:rPr lang="en-US" dirty="0" smtClean="0"/>
              <a:t>After 2 years expansion to 2 more institutes in India &amp; 1 more at Singapore or Dubai.</a:t>
            </a:r>
          </a:p>
        </p:txBody>
      </p:sp>
    </p:spTree>
    <p:extLst>
      <p:ext uri="{BB962C8B-B14F-4D97-AF65-F5344CB8AC3E}">
        <p14:creationId xmlns:p14="http://schemas.microsoft.com/office/powerpoint/2010/main" val="3617446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Indian Institute of Media</a:t>
            </a:r>
            <a:endParaRPr lang="en-US" dirty="0"/>
          </a:p>
        </p:txBody>
      </p:sp>
      <p:sp>
        <p:nvSpPr>
          <p:cNvPr id="3" name="Content Placeholder 2"/>
          <p:cNvSpPr>
            <a:spLocks noGrp="1"/>
          </p:cNvSpPr>
          <p:nvPr>
            <p:ph idx="1"/>
          </p:nvPr>
        </p:nvSpPr>
        <p:spPr/>
        <p:txBody>
          <a:bodyPr/>
          <a:lstStyle/>
          <a:p>
            <a:r>
              <a:rPr lang="en-US" dirty="0" smtClean="0"/>
              <a:t>A state of art campus in Lucknow with world class infrastructure </a:t>
            </a:r>
          </a:p>
          <a:p>
            <a:r>
              <a:rPr lang="en-US" dirty="0" smtClean="0"/>
              <a:t>Courses offered: UG &amp; PG- feeding every vertical of Media companies</a:t>
            </a:r>
          </a:p>
          <a:p>
            <a:pPr marL="0" indent="0">
              <a:buNone/>
            </a:pPr>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9178" y="3528740"/>
            <a:ext cx="5276336" cy="2719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5514" y="3528740"/>
            <a:ext cx="5667630" cy="2719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099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Supply &amp; Demand</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215662823"/>
              </p:ext>
            </p:extLst>
          </p:nvPr>
        </p:nvGraphicFramePr>
        <p:xfrm>
          <a:off x="1155700" y="26035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4213654" y="2360141"/>
            <a:ext cx="1272746" cy="383059"/>
          </a:xfrm>
          <a:prstGeom prst="rect">
            <a:avLst/>
          </a:prstGeom>
          <a:noFill/>
        </p:spPr>
        <p:txBody>
          <a:bodyPr wrap="square" rtlCol="0">
            <a:spAutoFit/>
          </a:bodyPr>
          <a:lstStyle/>
          <a:p>
            <a:pPr algn="ctr"/>
            <a:r>
              <a:rPr lang="en-US" dirty="0" smtClean="0"/>
              <a:t>Supply</a:t>
            </a:r>
            <a:endParaRPr lang="en-US" dirty="0"/>
          </a:p>
        </p:txBody>
      </p:sp>
      <p:sp>
        <p:nvSpPr>
          <p:cNvPr id="8" name="TextBox 7"/>
          <p:cNvSpPr txBox="1"/>
          <p:nvPr/>
        </p:nvSpPr>
        <p:spPr>
          <a:xfrm>
            <a:off x="5601737" y="2360141"/>
            <a:ext cx="1272746" cy="383059"/>
          </a:xfrm>
          <a:prstGeom prst="rect">
            <a:avLst/>
          </a:prstGeom>
          <a:noFill/>
        </p:spPr>
        <p:txBody>
          <a:bodyPr wrap="square" rtlCol="0">
            <a:spAutoFit/>
          </a:bodyPr>
          <a:lstStyle/>
          <a:p>
            <a:pPr algn="ctr"/>
            <a:r>
              <a:rPr lang="en-US" dirty="0" smtClean="0"/>
              <a:t>Demand</a:t>
            </a:r>
            <a:endParaRPr lang="en-US" dirty="0"/>
          </a:p>
        </p:txBody>
      </p:sp>
      <p:sp>
        <p:nvSpPr>
          <p:cNvPr id="9" name="TextBox 8"/>
          <p:cNvSpPr txBox="1"/>
          <p:nvPr/>
        </p:nvSpPr>
        <p:spPr>
          <a:xfrm>
            <a:off x="1458092" y="3266303"/>
            <a:ext cx="2178908" cy="369332"/>
          </a:xfrm>
          <a:prstGeom prst="rect">
            <a:avLst/>
          </a:prstGeom>
          <a:noFill/>
        </p:spPr>
        <p:txBody>
          <a:bodyPr wrap="square" rtlCol="0">
            <a:spAutoFit/>
          </a:bodyPr>
          <a:lstStyle/>
          <a:p>
            <a:pPr algn="ctr"/>
            <a:r>
              <a:rPr lang="en-US" dirty="0" smtClean="0"/>
              <a:t>Entry in college</a:t>
            </a:r>
            <a:endParaRPr lang="en-US" dirty="0"/>
          </a:p>
        </p:txBody>
      </p:sp>
      <p:sp>
        <p:nvSpPr>
          <p:cNvPr id="10" name="TextBox 9"/>
          <p:cNvSpPr txBox="1"/>
          <p:nvPr/>
        </p:nvSpPr>
        <p:spPr>
          <a:xfrm>
            <a:off x="1383957" y="4716163"/>
            <a:ext cx="2524897" cy="369332"/>
          </a:xfrm>
          <a:prstGeom prst="rect">
            <a:avLst/>
          </a:prstGeom>
          <a:noFill/>
        </p:spPr>
        <p:txBody>
          <a:bodyPr wrap="square" rtlCol="0">
            <a:spAutoFit/>
          </a:bodyPr>
          <a:lstStyle/>
          <a:p>
            <a:pPr algn="ctr"/>
            <a:r>
              <a:rPr lang="en-US" dirty="0" smtClean="0"/>
              <a:t>Entry in companies</a:t>
            </a:r>
            <a:endParaRPr lang="en-US" dirty="0"/>
          </a:p>
        </p:txBody>
      </p:sp>
    </p:spTree>
    <p:extLst>
      <p:ext uri="{BB962C8B-B14F-4D97-AF65-F5344CB8AC3E}">
        <p14:creationId xmlns:p14="http://schemas.microsoft.com/office/powerpoint/2010/main" val="3042657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Addressable Market</a:t>
            </a:r>
            <a:endParaRPr lang="en-US" dirty="0"/>
          </a:p>
        </p:txBody>
      </p:sp>
      <p:sp>
        <p:nvSpPr>
          <p:cNvPr id="3" name="Content Placeholder 2"/>
          <p:cNvSpPr>
            <a:spLocks noGrp="1"/>
          </p:cNvSpPr>
          <p:nvPr>
            <p:ph idx="1"/>
          </p:nvPr>
        </p:nvSpPr>
        <p:spPr/>
        <p:txBody>
          <a:bodyPr/>
          <a:lstStyle/>
          <a:p>
            <a:r>
              <a:rPr lang="en-US" dirty="0" smtClean="0"/>
              <a:t>Number of students graduating in non-engineering &amp; medical fields</a:t>
            </a:r>
          </a:p>
          <a:p>
            <a:r>
              <a:rPr lang="en-US" dirty="0"/>
              <a:t>There are around 12 lakh undergraduate (BA/BSc/</a:t>
            </a:r>
            <a:r>
              <a:rPr lang="en-US" dirty="0" err="1"/>
              <a:t>BCom</a:t>
            </a:r>
            <a:r>
              <a:rPr lang="en-US" dirty="0"/>
              <a:t>) seats in 138 government degree colleges, 331 government-aided degree colleges and 3,382 self-finance degree </a:t>
            </a:r>
            <a:r>
              <a:rPr lang="en-US" dirty="0" smtClean="0"/>
              <a:t>colleges</a:t>
            </a:r>
          </a:p>
          <a:p>
            <a:r>
              <a:rPr lang="en-US" dirty="0" smtClean="0"/>
              <a:t>Spend limits are easily almost </a:t>
            </a:r>
            <a:r>
              <a:rPr lang="en-US" dirty="0" err="1" smtClean="0"/>
              <a:t>Rs</a:t>
            </a:r>
            <a:r>
              <a:rPr lang="en-US" dirty="0" smtClean="0"/>
              <a:t>. 200000 per student per year</a:t>
            </a:r>
          </a:p>
          <a:p>
            <a:r>
              <a:rPr lang="en-US" dirty="0" smtClean="0"/>
              <a:t>TAM =1200000 x </a:t>
            </a:r>
            <a:r>
              <a:rPr lang="en-US" dirty="0" err="1" smtClean="0"/>
              <a:t>Rs</a:t>
            </a:r>
            <a:r>
              <a:rPr lang="en-US" dirty="0" smtClean="0"/>
              <a:t>. 200000 = </a:t>
            </a:r>
            <a:r>
              <a:rPr lang="en-US" dirty="0" err="1" smtClean="0"/>
              <a:t>Rs</a:t>
            </a:r>
            <a:r>
              <a:rPr lang="en-US" dirty="0" smtClean="0"/>
              <a:t>. 24000 crores per year</a:t>
            </a:r>
          </a:p>
          <a:p>
            <a:r>
              <a:rPr lang="en-US" dirty="0" smtClean="0"/>
              <a:t>UP is as good as a country in size &amp; population hence maximum number of voters so its relevance would be always big.</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4216463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 graduate key course</a:t>
            </a:r>
            <a:endParaRPr lang="en-US" dirty="0"/>
          </a:p>
        </p:txBody>
      </p:sp>
      <p:sp>
        <p:nvSpPr>
          <p:cNvPr id="5" name="Rectangle 2"/>
          <p:cNvSpPr>
            <a:spLocks noChangeArrowheads="1"/>
          </p:cNvSpPr>
          <p:nvPr/>
        </p:nvSpPr>
        <p:spPr bwMode="auto">
          <a:xfrm>
            <a:off x="864973" y="2129678"/>
            <a:ext cx="10953336"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8872"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en-US" altLang="en-US" sz="900" b="1" dirty="0">
              <a:solidFill>
                <a:srgbClr val="000000"/>
              </a:solidFill>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000" i="0" u="none" strike="noStrike" cap="none" normalizeH="0" baseline="0" dirty="0" err="1" smtClean="0">
                <a:ln>
                  <a:noFill/>
                </a:ln>
                <a:solidFill>
                  <a:srgbClr val="000000"/>
                </a:solidFill>
                <a:effectLst/>
                <a:latin typeface="+mj-lt"/>
                <a:cs typeface="Arial" pitchFamily="34" charset="0"/>
              </a:rPr>
              <a:t>Programme</a:t>
            </a:r>
            <a:r>
              <a:rPr kumimoji="0" lang="en-US" altLang="en-US" sz="1000" i="0" u="none" strike="noStrike" cap="none" normalizeH="0" baseline="0" dirty="0" smtClean="0">
                <a:ln>
                  <a:noFill/>
                </a:ln>
                <a:solidFill>
                  <a:srgbClr val="000000"/>
                </a:solidFill>
                <a:effectLst/>
                <a:latin typeface="+mj-lt"/>
                <a:cs typeface="Arial" pitchFamily="34" charset="0"/>
              </a:rPr>
              <a:t> offered –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000" i="0" u="none" strike="noStrike" cap="none" normalizeH="0" baseline="0" dirty="0" smtClean="0">
              <a:ln>
                <a:noFill/>
              </a:ln>
              <a:solidFill>
                <a:srgbClr val="000000"/>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dirty="0" smtClean="0">
                <a:ln>
                  <a:noFill/>
                </a:ln>
                <a:solidFill>
                  <a:srgbClr val="000000"/>
                </a:solidFill>
                <a:effectLst/>
                <a:latin typeface="+mj-lt"/>
                <a:cs typeface="Arial" pitchFamily="34" charset="0"/>
              </a:rPr>
              <a:t>Bachelor of Arts (Mass Communication)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dirty="0" smtClean="0">
                <a:ln>
                  <a:noFill/>
                </a:ln>
                <a:solidFill>
                  <a:srgbClr val="000000"/>
                </a:solidFill>
                <a:effectLst/>
                <a:latin typeface="+mj-lt"/>
                <a:cs typeface="Arial" pitchFamily="34" charset="0"/>
              </a:rPr>
              <a:t>The full-time </a:t>
            </a:r>
            <a:r>
              <a:rPr kumimoji="0" lang="en-US" altLang="en-US" sz="1000" i="0" u="none" strike="noStrike" cap="none" normalizeH="0" baseline="0" dirty="0" err="1" smtClean="0">
                <a:ln>
                  <a:noFill/>
                </a:ln>
                <a:solidFill>
                  <a:srgbClr val="000000"/>
                </a:solidFill>
                <a:effectLst/>
                <a:latin typeface="+mj-lt"/>
                <a:cs typeface="Arial" pitchFamily="34" charset="0"/>
              </a:rPr>
              <a:t>programme</a:t>
            </a:r>
            <a:r>
              <a:rPr kumimoji="0" lang="en-US" altLang="en-US" sz="1000" i="0" u="none" strike="noStrike" cap="none" normalizeH="0" baseline="0" dirty="0" smtClean="0">
                <a:ln>
                  <a:noFill/>
                </a:ln>
                <a:solidFill>
                  <a:srgbClr val="000000"/>
                </a:solidFill>
                <a:effectLst/>
                <a:latin typeface="+mj-lt"/>
                <a:cs typeface="Arial" pitchFamily="34" charset="0"/>
              </a:rPr>
              <a:t> is spread over a period of three years, and spaced out over six semesters of six months each, incorporating theoretical lectures, hands-on practical sessions,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dirty="0" smtClean="0">
                <a:ln>
                  <a:noFill/>
                </a:ln>
                <a:solidFill>
                  <a:srgbClr val="000000"/>
                </a:solidFill>
                <a:effectLst/>
                <a:latin typeface="+mj-lt"/>
                <a:cs typeface="Arial" pitchFamily="34" charset="0"/>
              </a:rPr>
              <a:t>tutorials, classroom presentations, take-home assignments, sporting &amp; cultural events, field trips, study tours, project and  internships.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dirty="0" smtClean="0">
                <a:ln>
                  <a:noFill/>
                </a:ln>
                <a:solidFill>
                  <a:srgbClr val="000000"/>
                </a:solidFill>
                <a:effectLst/>
                <a:latin typeface="+mj-lt"/>
                <a:cs typeface="Arial" pitchFamily="34" charset="0"/>
              </a:rPr>
              <a:t>Specializations –</a:t>
            </a:r>
            <a:endParaRPr kumimoji="0" lang="en-US" altLang="en-US" sz="100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Journalism including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Print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Electronic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Cyber Media</a:t>
            </a:r>
            <a:endParaRPr kumimoji="0" lang="en-US" altLang="en-US" sz="1000" i="0" u="none" strike="noStrike" cap="none" normalizeH="0" baseline="0" dirty="0" smtClean="0">
              <a:ln>
                <a:noFill/>
              </a:ln>
              <a:solidFill>
                <a:srgbClr val="000000"/>
              </a:solidFill>
              <a:effectLst/>
              <a:latin typeface="+mj-lt"/>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Film &amp; Television including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Radio &amp; Television Production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Ad Film-making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Documentary Film-making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Film Studies</a:t>
            </a:r>
            <a:endParaRPr kumimoji="0" lang="en-US" altLang="en-US" sz="1000" i="0" u="none" strike="noStrike" cap="none" normalizeH="0" baseline="0" dirty="0" smtClean="0">
              <a:ln>
                <a:noFill/>
              </a:ln>
              <a:solidFill>
                <a:srgbClr val="000000"/>
              </a:solidFill>
              <a:effectLst/>
              <a:latin typeface="+mj-lt"/>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Advertising including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Client Servicing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Account Planning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Media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Creative - Copy &amp; Visual</a:t>
            </a:r>
            <a:endParaRPr kumimoji="0" lang="en-US" altLang="en-US" sz="1000" i="0" u="none" strike="noStrike" cap="none" normalizeH="0" baseline="0" dirty="0" smtClean="0">
              <a:ln>
                <a:noFill/>
              </a:ln>
              <a:solidFill>
                <a:srgbClr val="000000"/>
              </a:solidFill>
              <a:effectLst/>
              <a:latin typeface="+mj-lt"/>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Public Relations including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Corporate Communication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i="0" u="none" strike="noStrike" cap="none" normalizeH="0" baseline="0" dirty="0" smtClean="0">
                <a:ln>
                  <a:noFill/>
                </a:ln>
                <a:solidFill>
                  <a:srgbClr val="000000"/>
                </a:solidFill>
                <a:effectLst/>
                <a:latin typeface="+mj-lt"/>
                <a:cs typeface="Arial" pitchFamily="34" charset="0"/>
              </a:rPr>
              <a:t>•  Event Management</a:t>
            </a:r>
            <a:endParaRPr kumimoji="0" lang="en-US" altLang="en-US" sz="1000" i="0" u="none" strike="noStrike" cap="none" normalizeH="0" baseline="0" dirty="0" smtClean="0">
              <a:ln>
                <a:noFill/>
              </a:ln>
              <a:solidFill>
                <a:srgbClr val="000000"/>
              </a:solidFill>
              <a:effectLst/>
              <a:latin typeface="+mj-lt"/>
              <a:cs typeface="Tahoma"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dirty="0" smtClean="0">
                <a:ln>
                  <a:noFill/>
                </a:ln>
                <a:solidFill>
                  <a:srgbClr val="000000"/>
                </a:solidFill>
                <a:effectLst/>
                <a:latin typeface="+mj-lt"/>
                <a:cs typeface="Arial" pitchFamily="34" charset="0"/>
              </a:rPr>
              <a:t>Duration -</a:t>
            </a:r>
            <a:br>
              <a:rPr kumimoji="0" lang="en-US" altLang="en-US" sz="1000" i="0" u="none" strike="noStrike" cap="none" normalizeH="0" baseline="0" dirty="0" smtClean="0">
                <a:ln>
                  <a:noFill/>
                </a:ln>
                <a:solidFill>
                  <a:srgbClr val="000000"/>
                </a:solidFill>
                <a:effectLst/>
                <a:latin typeface="+mj-lt"/>
                <a:cs typeface="Arial" pitchFamily="34" charset="0"/>
              </a:rPr>
            </a:br>
            <a:endParaRPr kumimoji="0" lang="en-US" altLang="en-US" sz="1000" i="0" u="none" strike="noStrike" cap="none" normalizeH="0" baseline="0" dirty="0" smtClean="0">
              <a:ln>
                <a:noFill/>
              </a:ln>
              <a:solidFill>
                <a:srgbClr val="000000"/>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i="0" u="none" strike="noStrike" cap="none" normalizeH="0" baseline="0" dirty="0" smtClean="0">
                <a:ln>
                  <a:noFill/>
                </a:ln>
                <a:solidFill>
                  <a:srgbClr val="000000"/>
                </a:solidFill>
                <a:effectLst/>
                <a:latin typeface="+mj-lt"/>
                <a:cs typeface="Arial" pitchFamily="34" charset="0"/>
              </a:rPr>
              <a:t>Three-year full-time </a:t>
            </a:r>
            <a:r>
              <a:rPr kumimoji="0" lang="en-US" altLang="en-US" sz="1000" i="0" u="none" strike="noStrike" cap="none" normalizeH="0" baseline="0" dirty="0" err="1" smtClean="0">
                <a:ln>
                  <a:noFill/>
                </a:ln>
                <a:solidFill>
                  <a:srgbClr val="000000"/>
                </a:solidFill>
                <a:effectLst/>
                <a:latin typeface="+mj-lt"/>
                <a:cs typeface="Arial" pitchFamily="34" charset="0"/>
              </a:rPr>
              <a:t>programme</a:t>
            </a:r>
            <a:endParaRPr kumimoji="0" lang="en-US" altLang="en-US" sz="1000" i="0" u="none" strike="noStrike" cap="none" normalizeH="0" baseline="0" dirty="0" smtClean="0">
              <a:ln>
                <a:noFill/>
              </a:ln>
              <a:solidFill>
                <a:schemeClr val="tx1"/>
              </a:solidFill>
              <a:effectLst/>
              <a:latin typeface="+mj-l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8434484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Post graduate course		</a:t>
            </a:r>
            <a:endParaRPr lang="en-US" dirty="0"/>
          </a:p>
        </p:txBody>
      </p:sp>
      <p:sp>
        <p:nvSpPr>
          <p:cNvPr id="3" name="Content Placeholder 2"/>
          <p:cNvSpPr>
            <a:spLocks noGrp="1"/>
          </p:cNvSpPr>
          <p:nvPr>
            <p:ph idx="1"/>
          </p:nvPr>
        </p:nvSpPr>
        <p:spPr/>
        <p:txBody>
          <a:bodyPr/>
          <a:lstStyle/>
          <a:p>
            <a:r>
              <a:rPr lang="en-US" dirty="0" smtClean="0"/>
              <a:t>Post graduate diploma in Media Management			- 2 years</a:t>
            </a:r>
          </a:p>
          <a:p>
            <a:r>
              <a:rPr lang="en-US" dirty="0" smtClean="0"/>
              <a:t>Post graduate diploma in Journalism						- 2 </a:t>
            </a:r>
            <a:r>
              <a:rPr lang="en-US" dirty="0" smtClean="0"/>
              <a:t>years</a:t>
            </a:r>
          </a:p>
          <a:p>
            <a:pPr marL="0" indent="0">
              <a:buNone/>
            </a:pPr>
            <a:endParaRPr lang="en-US" dirty="0" smtClean="0"/>
          </a:p>
          <a:p>
            <a:pPr marL="0" indent="0">
              <a:buNone/>
            </a:pPr>
            <a:r>
              <a:rPr lang="en-US" dirty="0" smtClean="0"/>
              <a:t>Certain differentiators</a:t>
            </a:r>
            <a:endParaRPr lang="en-US" dirty="0" smtClean="0"/>
          </a:p>
          <a:p>
            <a:r>
              <a:rPr lang="en-US" dirty="0" smtClean="0"/>
              <a:t>Post graduate diploma in digital media management		- 2 years</a:t>
            </a:r>
          </a:p>
          <a:p>
            <a:r>
              <a:rPr lang="en-US" dirty="0" smtClean="0"/>
              <a:t>Post graduate diploma in sales &amp; distribution				- 1 years</a:t>
            </a:r>
          </a:p>
          <a:p>
            <a:r>
              <a:rPr lang="en-US" dirty="0" smtClean="0"/>
              <a:t>Post graduate diploma in communication &amp; Leadership</a:t>
            </a:r>
          </a:p>
          <a:p>
            <a:pPr marL="0" indent="0">
              <a:buNone/>
            </a:pPr>
            <a:r>
              <a:rPr lang="en-US" dirty="0" smtClean="0"/>
              <a:t>      for </a:t>
            </a:r>
            <a:r>
              <a:rPr lang="en-US" dirty="0" smtClean="0"/>
              <a:t>political aspirants.										- 1 year</a:t>
            </a:r>
          </a:p>
          <a:p>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0071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738" y="691978"/>
            <a:ext cx="8761413" cy="852617"/>
          </a:xfrm>
        </p:spPr>
        <p:txBody>
          <a:bodyPr/>
          <a:lstStyle/>
          <a:p>
            <a:r>
              <a:rPr lang="en-US" dirty="0" smtClean="0"/>
              <a:t>Fee structure planned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70549757"/>
              </p:ext>
            </p:extLst>
          </p:nvPr>
        </p:nvGraphicFramePr>
        <p:xfrm>
          <a:off x="1161534" y="2567573"/>
          <a:ext cx="4411364" cy="3416300"/>
        </p:xfrm>
        <a:graphic>
          <a:graphicData uri="http://schemas.openxmlformats.org/drawingml/2006/table">
            <a:tbl>
              <a:tblPr/>
              <a:tblGrid>
                <a:gridCol w="2205682"/>
                <a:gridCol w="2205682"/>
              </a:tblGrid>
              <a:tr h="854075">
                <a:tc>
                  <a:txBody>
                    <a:bodyPr/>
                    <a:lstStyle/>
                    <a:p>
                      <a:pPr algn="l"/>
                      <a:r>
                        <a:rPr lang="en-US" sz="1300" b="1" dirty="0">
                          <a:solidFill>
                            <a:schemeClr val="tx1"/>
                          </a:solidFill>
                          <a:effectLst/>
                        </a:rPr>
                        <a:t>Bachelor of Media Studies</a:t>
                      </a:r>
                      <a:endParaRPr lang="en-US" sz="1300" dirty="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c>
                  <a:txBody>
                    <a:bodyPr/>
                    <a:lstStyle/>
                    <a:p>
                      <a:pPr algn="l"/>
                      <a:r>
                        <a:rPr lang="en-US" sz="1300" b="1">
                          <a:solidFill>
                            <a:schemeClr val="tx1"/>
                          </a:solidFill>
                          <a:effectLst/>
                        </a:rPr>
                        <a:t>Fee Per Annum (Amt. in Rupees)</a:t>
                      </a:r>
                      <a:endParaRPr lang="en-US" sz="130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r>
              <a:tr h="854075">
                <a:tc>
                  <a:txBody>
                    <a:bodyPr/>
                    <a:lstStyle/>
                    <a:p>
                      <a:pPr algn="l"/>
                      <a:r>
                        <a:rPr lang="en-US" sz="1300" b="1" dirty="0">
                          <a:solidFill>
                            <a:schemeClr val="tx1"/>
                          </a:solidFill>
                          <a:effectLst/>
                        </a:rPr>
                        <a:t>Tuition Fee (A)</a:t>
                      </a:r>
                      <a:endParaRPr lang="en-US" sz="1300" dirty="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c>
                  <a:txBody>
                    <a:bodyPr/>
                    <a:lstStyle/>
                    <a:p>
                      <a:pPr algn="l"/>
                      <a:r>
                        <a:rPr lang="en-US" sz="1300" dirty="0" err="1">
                          <a:solidFill>
                            <a:schemeClr val="tx1"/>
                          </a:solidFill>
                          <a:effectLst/>
                        </a:rPr>
                        <a:t>Rs</a:t>
                      </a:r>
                      <a:r>
                        <a:rPr lang="en-US" sz="1300" dirty="0">
                          <a:solidFill>
                            <a:schemeClr val="tx1"/>
                          </a:solidFill>
                          <a:effectLst/>
                        </a:rPr>
                        <a:t>. </a:t>
                      </a:r>
                      <a:r>
                        <a:rPr lang="en-US" sz="1300" dirty="0" smtClean="0">
                          <a:solidFill>
                            <a:schemeClr val="tx1"/>
                          </a:solidFill>
                          <a:effectLst/>
                        </a:rPr>
                        <a:t>1,90,000</a:t>
                      </a:r>
                      <a:r>
                        <a:rPr lang="en-US" sz="1300" dirty="0">
                          <a:solidFill>
                            <a:schemeClr val="tx1"/>
                          </a:solidFill>
                          <a:effectLst/>
                        </a:rPr>
                        <a:t>/- per annum</a:t>
                      </a: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r>
              <a:tr h="854075">
                <a:tc>
                  <a:txBody>
                    <a:bodyPr/>
                    <a:lstStyle/>
                    <a:p>
                      <a:pPr algn="l"/>
                      <a:r>
                        <a:rPr lang="en-US" sz="1300" b="1">
                          <a:solidFill>
                            <a:schemeClr val="tx1"/>
                          </a:solidFill>
                          <a:effectLst/>
                        </a:rPr>
                        <a:t>Caution Deposit (refundable) (B)</a:t>
                      </a:r>
                      <a:endParaRPr lang="en-US" sz="130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c>
                  <a:txBody>
                    <a:bodyPr/>
                    <a:lstStyle/>
                    <a:p>
                      <a:pPr algn="l"/>
                      <a:r>
                        <a:rPr lang="en-US" sz="1300" dirty="0" err="1">
                          <a:solidFill>
                            <a:schemeClr val="tx1"/>
                          </a:solidFill>
                          <a:effectLst/>
                        </a:rPr>
                        <a:t>Rs</a:t>
                      </a:r>
                      <a:r>
                        <a:rPr lang="en-US" sz="1300" dirty="0">
                          <a:solidFill>
                            <a:schemeClr val="tx1"/>
                          </a:solidFill>
                          <a:effectLst/>
                        </a:rPr>
                        <a:t>. 20,000/-</a:t>
                      </a: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r>
              <a:tr h="854075">
                <a:tc>
                  <a:txBody>
                    <a:bodyPr/>
                    <a:lstStyle/>
                    <a:p>
                      <a:pPr algn="l"/>
                      <a:r>
                        <a:rPr lang="en-US" sz="1300" b="1">
                          <a:solidFill>
                            <a:schemeClr val="tx1"/>
                          </a:solidFill>
                          <a:effectLst/>
                        </a:rPr>
                        <a:t>Total Fee with Deposit (A+B)</a:t>
                      </a:r>
                      <a:endParaRPr lang="en-US" sz="130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c>
                  <a:txBody>
                    <a:bodyPr/>
                    <a:lstStyle/>
                    <a:p>
                      <a:pPr algn="l"/>
                      <a:r>
                        <a:rPr lang="en-US" sz="1300" dirty="0" err="1">
                          <a:solidFill>
                            <a:schemeClr val="tx1"/>
                          </a:solidFill>
                          <a:effectLst/>
                        </a:rPr>
                        <a:t>Rs</a:t>
                      </a:r>
                      <a:r>
                        <a:rPr lang="en-US" sz="1300" dirty="0">
                          <a:solidFill>
                            <a:schemeClr val="tx1"/>
                          </a:solidFill>
                          <a:effectLst/>
                        </a:rPr>
                        <a:t>. </a:t>
                      </a:r>
                      <a:r>
                        <a:rPr lang="en-US" sz="1300" dirty="0" smtClean="0">
                          <a:solidFill>
                            <a:schemeClr val="tx1"/>
                          </a:solidFill>
                          <a:effectLst/>
                        </a:rPr>
                        <a:t>2,10,000</a:t>
                      </a:r>
                      <a:endParaRPr lang="en-US" sz="1300" dirty="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071947376"/>
              </p:ext>
            </p:extLst>
          </p:nvPr>
        </p:nvGraphicFramePr>
        <p:xfrm>
          <a:off x="6635578" y="2567573"/>
          <a:ext cx="4374292" cy="3416300"/>
        </p:xfrm>
        <a:graphic>
          <a:graphicData uri="http://schemas.openxmlformats.org/drawingml/2006/table">
            <a:tbl>
              <a:tblPr/>
              <a:tblGrid>
                <a:gridCol w="2187146"/>
                <a:gridCol w="2187146"/>
              </a:tblGrid>
              <a:tr h="854075">
                <a:tc>
                  <a:txBody>
                    <a:bodyPr/>
                    <a:lstStyle/>
                    <a:p>
                      <a:pPr algn="l"/>
                      <a:r>
                        <a:rPr lang="en-US" sz="1300" b="1" dirty="0" smtClean="0">
                          <a:solidFill>
                            <a:schemeClr val="tx1"/>
                          </a:solidFill>
                          <a:effectLst/>
                        </a:rPr>
                        <a:t>Post</a:t>
                      </a:r>
                      <a:r>
                        <a:rPr lang="en-US" sz="1300" b="1" baseline="0" dirty="0" smtClean="0">
                          <a:solidFill>
                            <a:schemeClr val="tx1"/>
                          </a:solidFill>
                          <a:effectLst/>
                        </a:rPr>
                        <a:t> Graduate Diploma</a:t>
                      </a:r>
                      <a:r>
                        <a:rPr lang="en-US" sz="1300" b="1" dirty="0" smtClean="0">
                          <a:solidFill>
                            <a:schemeClr val="tx1"/>
                          </a:solidFill>
                          <a:effectLst/>
                        </a:rPr>
                        <a:t> in </a:t>
                      </a:r>
                      <a:r>
                        <a:rPr lang="en-US" sz="1300" b="1" dirty="0">
                          <a:solidFill>
                            <a:schemeClr val="tx1"/>
                          </a:solidFill>
                          <a:effectLst/>
                        </a:rPr>
                        <a:t>Media Studies</a:t>
                      </a:r>
                      <a:endParaRPr lang="en-US" sz="1300" dirty="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c>
                  <a:txBody>
                    <a:bodyPr/>
                    <a:lstStyle/>
                    <a:p>
                      <a:pPr algn="l"/>
                      <a:r>
                        <a:rPr lang="en-US" sz="1300" b="1">
                          <a:solidFill>
                            <a:schemeClr val="tx1"/>
                          </a:solidFill>
                          <a:effectLst/>
                        </a:rPr>
                        <a:t>Fee Per Annum (Amt. in Rupees)</a:t>
                      </a:r>
                      <a:endParaRPr lang="en-US" sz="130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r>
              <a:tr h="854075">
                <a:tc>
                  <a:txBody>
                    <a:bodyPr/>
                    <a:lstStyle/>
                    <a:p>
                      <a:pPr algn="l"/>
                      <a:r>
                        <a:rPr lang="en-US" sz="1300" b="1" dirty="0">
                          <a:solidFill>
                            <a:schemeClr val="tx1"/>
                          </a:solidFill>
                          <a:effectLst/>
                        </a:rPr>
                        <a:t>Tuition Fee (A)</a:t>
                      </a:r>
                      <a:endParaRPr lang="en-US" sz="1300" dirty="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c>
                  <a:txBody>
                    <a:bodyPr/>
                    <a:lstStyle/>
                    <a:p>
                      <a:pPr algn="l"/>
                      <a:r>
                        <a:rPr lang="en-US" sz="1300" dirty="0" err="1">
                          <a:solidFill>
                            <a:schemeClr val="tx1"/>
                          </a:solidFill>
                          <a:effectLst/>
                        </a:rPr>
                        <a:t>Rs</a:t>
                      </a:r>
                      <a:r>
                        <a:rPr lang="en-US" sz="1300" dirty="0">
                          <a:solidFill>
                            <a:schemeClr val="tx1"/>
                          </a:solidFill>
                          <a:effectLst/>
                        </a:rPr>
                        <a:t>. </a:t>
                      </a:r>
                      <a:r>
                        <a:rPr lang="en-US" sz="1300" dirty="0" smtClean="0">
                          <a:solidFill>
                            <a:schemeClr val="tx1"/>
                          </a:solidFill>
                          <a:effectLst/>
                        </a:rPr>
                        <a:t>2,00,000</a:t>
                      </a:r>
                      <a:r>
                        <a:rPr lang="en-US" sz="1300" dirty="0">
                          <a:solidFill>
                            <a:schemeClr val="tx1"/>
                          </a:solidFill>
                          <a:effectLst/>
                        </a:rPr>
                        <a:t>/- per annum</a:t>
                      </a: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r>
              <a:tr h="854075">
                <a:tc>
                  <a:txBody>
                    <a:bodyPr/>
                    <a:lstStyle/>
                    <a:p>
                      <a:pPr algn="l"/>
                      <a:r>
                        <a:rPr lang="en-US" sz="1300" b="1">
                          <a:solidFill>
                            <a:schemeClr val="tx1"/>
                          </a:solidFill>
                          <a:effectLst/>
                        </a:rPr>
                        <a:t>Caution Deposit (refundable) (B)</a:t>
                      </a:r>
                      <a:endParaRPr lang="en-US" sz="130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c>
                  <a:txBody>
                    <a:bodyPr/>
                    <a:lstStyle/>
                    <a:p>
                      <a:pPr algn="l"/>
                      <a:r>
                        <a:rPr lang="en-US" sz="1300" dirty="0" err="1">
                          <a:solidFill>
                            <a:schemeClr val="tx1"/>
                          </a:solidFill>
                          <a:effectLst/>
                        </a:rPr>
                        <a:t>Rs</a:t>
                      </a:r>
                      <a:r>
                        <a:rPr lang="en-US" sz="1300" dirty="0">
                          <a:solidFill>
                            <a:schemeClr val="tx1"/>
                          </a:solidFill>
                          <a:effectLst/>
                        </a:rPr>
                        <a:t>. 20,000/-</a:t>
                      </a: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r>
              <a:tr h="854075">
                <a:tc>
                  <a:txBody>
                    <a:bodyPr/>
                    <a:lstStyle/>
                    <a:p>
                      <a:pPr algn="l"/>
                      <a:r>
                        <a:rPr lang="en-US" sz="1300" b="1">
                          <a:solidFill>
                            <a:schemeClr val="tx1"/>
                          </a:solidFill>
                          <a:effectLst/>
                        </a:rPr>
                        <a:t>Total Fee with Deposit (A+B)</a:t>
                      </a:r>
                      <a:endParaRPr lang="en-US" sz="130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c>
                  <a:txBody>
                    <a:bodyPr/>
                    <a:lstStyle/>
                    <a:p>
                      <a:pPr algn="l"/>
                      <a:r>
                        <a:rPr lang="en-US" sz="1300" dirty="0" err="1">
                          <a:solidFill>
                            <a:schemeClr val="tx1"/>
                          </a:solidFill>
                          <a:effectLst/>
                        </a:rPr>
                        <a:t>Rs</a:t>
                      </a:r>
                      <a:r>
                        <a:rPr lang="en-US" sz="1300" dirty="0">
                          <a:solidFill>
                            <a:schemeClr val="tx1"/>
                          </a:solidFill>
                          <a:effectLst/>
                        </a:rPr>
                        <a:t>. </a:t>
                      </a:r>
                      <a:r>
                        <a:rPr lang="en-US" sz="1300" dirty="0" smtClean="0">
                          <a:solidFill>
                            <a:schemeClr val="tx1"/>
                          </a:solidFill>
                          <a:effectLst/>
                        </a:rPr>
                        <a:t>2,20,000</a:t>
                      </a:r>
                      <a:endParaRPr lang="en-US" sz="1300" dirty="0">
                        <a:solidFill>
                          <a:schemeClr val="tx1"/>
                        </a:solidFill>
                        <a:effectLst/>
                      </a:endParaRPr>
                    </a:p>
                  </a:txBody>
                  <a:tcPr marL="66725" marR="66725" marT="66725" marB="66725">
                    <a:lnL w="9525" cap="flat" cmpd="sng" algn="ctr">
                      <a:solidFill>
                        <a:srgbClr val="EF6D23"/>
                      </a:solidFill>
                      <a:prstDash val="solid"/>
                      <a:round/>
                      <a:headEnd type="none" w="med" len="med"/>
                      <a:tailEnd type="none" w="med" len="med"/>
                    </a:lnL>
                    <a:lnR w="9525" cap="flat" cmpd="sng" algn="ctr">
                      <a:solidFill>
                        <a:srgbClr val="EF6D23"/>
                      </a:solidFill>
                      <a:prstDash val="solid"/>
                      <a:round/>
                      <a:headEnd type="none" w="med" len="med"/>
                      <a:tailEnd type="none" w="med" len="med"/>
                    </a:lnR>
                    <a:lnT w="9525" cap="flat" cmpd="sng" algn="ctr">
                      <a:solidFill>
                        <a:srgbClr val="EF6D23"/>
                      </a:solidFill>
                      <a:prstDash val="solid"/>
                      <a:round/>
                      <a:headEnd type="none" w="med" len="med"/>
                      <a:tailEnd type="none" w="med" len="med"/>
                    </a:lnT>
                    <a:lnB w="9525" cap="flat" cmpd="sng" algn="ctr">
                      <a:solidFill>
                        <a:srgbClr val="EF6D23"/>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423621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1185</TotalTime>
  <Words>732</Words>
  <Application>Microsoft Office PowerPoint</Application>
  <PresentationFormat>Custom</PresentationFormat>
  <Paragraphs>140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 Indian Institute of Media   (IIM)</vt:lpstr>
      <vt:lpstr>Why Lucknow or UP ?</vt:lpstr>
      <vt:lpstr>Objective</vt:lpstr>
      <vt:lpstr>About Indian Institute of Media</vt:lpstr>
      <vt:lpstr>Supply &amp; Demand</vt:lpstr>
      <vt:lpstr>Big Addressable Market</vt:lpstr>
      <vt:lpstr>Under graduate key course</vt:lpstr>
      <vt:lpstr>Post graduate course  </vt:lpstr>
      <vt:lpstr>Fee structure planned </vt:lpstr>
      <vt:lpstr>Program profiles</vt:lpstr>
      <vt:lpstr>The team</vt:lpstr>
      <vt:lpstr>Current Status</vt:lpstr>
      <vt:lpstr>Infrastructure planned</vt:lpstr>
      <vt:lpstr>Financials</vt:lpstr>
      <vt:lpstr>Funding needed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Rajat Kumar (Hindi Business, Lucknow)</dc:creator>
  <cp:lastModifiedBy>Rajat Kumar (Hindi Business, Lucknow)</cp:lastModifiedBy>
  <cp:revision>44</cp:revision>
  <dcterms:created xsi:type="dcterms:W3CDTF">2014-09-12T02:10:31Z</dcterms:created>
  <dcterms:modified xsi:type="dcterms:W3CDTF">2015-06-26T13:01:04Z</dcterms:modified>
</cp:coreProperties>
</file>