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6" r:id="rId2"/>
    <p:sldId id="281" r:id="rId3"/>
    <p:sldId id="277" r:id="rId4"/>
    <p:sldId id="271" r:id="rId5"/>
    <p:sldId id="275" r:id="rId6"/>
    <p:sldId id="278" r:id="rId7"/>
    <p:sldId id="280" r:id="rId8"/>
    <p:sldId id="279" r:id="rId9"/>
    <p:sldId id="267"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97" autoAdjust="0"/>
    <p:restoredTop sz="94660"/>
  </p:normalViewPr>
  <p:slideViewPr>
    <p:cSldViewPr>
      <p:cViewPr>
        <p:scale>
          <a:sx n="75" d="100"/>
          <a:sy n="75" d="100"/>
        </p:scale>
        <p:origin x="-1632"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doughnutChart>
        <c:varyColors val="1"/>
        <c:ser>
          <c:idx val="0"/>
          <c:order val="0"/>
          <c:cat>
            <c:strRef>
              <c:f>Sheet1!$F$9:$F$17</c:f>
              <c:strCache>
                <c:ptCount val="9"/>
                <c:pt idx="0">
                  <c:v>Television</c:v>
                </c:pt>
                <c:pt idx="1">
                  <c:v>Print</c:v>
                </c:pt>
                <c:pt idx="2">
                  <c:v>Films</c:v>
                </c:pt>
                <c:pt idx="3">
                  <c:v>Radio</c:v>
                </c:pt>
                <c:pt idx="4">
                  <c:v>Music</c:v>
                </c:pt>
                <c:pt idx="5">
                  <c:v>out of home</c:v>
                </c:pt>
                <c:pt idx="6">
                  <c:v>Animation &amp; VFX</c:v>
                </c:pt>
                <c:pt idx="7">
                  <c:v>Gaming</c:v>
                </c:pt>
                <c:pt idx="8">
                  <c:v>Digital Advertising</c:v>
                </c:pt>
              </c:strCache>
            </c:strRef>
          </c:cat>
          <c:val>
            <c:numRef>
              <c:f>Sheet1!$G$9:$G$17</c:f>
              <c:numCache>
                <c:formatCode>General</c:formatCode>
                <c:ptCount val="9"/>
              </c:numCache>
            </c:numRef>
          </c:val>
        </c:ser>
        <c:ser>
          <c:idx val="1"/>
          <c:order val="1"/>
          <c:dLbls>
            <c:showVal val="1"/>
            <c:showLeaderLines val="1"/>
          </c:dLbls>
          <c:cat>
            <c:strRef>
              <c:f>Sheet1!$F$9:$F$17</c:f>
              <c:strCache>
                <c:ptCount val="9"/>
                <c:pt idx="0">
                  <c:v>Television</c:v>
                </c:pt>
                <c:pt idx="1">
                  <c:v>Print</c:v>
                </c:pt>
                <c:pt idx="2">
                  <c:v>Films</c:v>
                </c:pt>
                <c:pt idx="3">
                  <c:v>Radio</c:v>
                </c:pt>
                <c:pt idx="4">
                  <c:v>Music</c:v>
                </c:pt>
                <c:pt idx="5">
                  <c:v>out of home</c:v>
                </c:pt>
                <c:pt idx="6">
                  <c:v>Animation &amp; VFX</c:v>
                </c:pt>
                <c:pt idx="7">
                  <c:v>Gaming</c:v>
                </c:pt>
                <c:pt idx="8">
                  <c:v>Digital Advertising</c:v>
                </c:pt>
              </c:strCache>
            </c:strRef>
          </c:cat>
          <c:val>
            <c:numRef>
              <c:f>Sheet1!$H$9:$H$17</c:f>
              <c:numCache>
                <c:formatCode>General</c:formatCode>
                <c:ptCount val="9"/>
                <c:pt idx="0">
                  <c:v>51</c:v>
                </c:pt>
                <c:pt idx="1">
                  <c:v>20</c:v>
                </c:pt>
                <c:pt idx="2">
                  <c:v>12</c:v>
                </c:pt>
                <c:pt idx="3">
                  <c:v>2</c:v>
                </c:pt>
                <c:pt idx="4">
                  <c:v>1</c:v>
                </c:pt>
                <c:pt idx="5">
                  <c:v>2</c:v>
                </c:pt>
                <c:pt idx="6">
                  <c:v>4</c:v>
                </c:pt>
                <c:pt idx="7">
                  <c:v>3</c:v>
                </c:pt>
                <c:pt idx="8">
                  <c:v>5</c:v>
                </c:pt>
              </c:numCache>
            </c:numRef>
          </c:val>
        </c:ser>
        <c:firstSliceAng val="0"/>
        <c:holeSize val="50"/>
      </c:doughnutChart>
    </c:plotArea>
    <c:legend>
      <c:legendPos val="r"/>
      <c:layout/>
      <c:txPr>
        <a:bodyPr/>
        <a:lstStyle/>
        <a:p>
          <a:pPr>
            <a:defRPr sz="12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sz="1600"/>
            </a:pPr>
            <a:r>
              <a:rPr lang="en-US" sz="1600" dirty="0"/>
              <a:t>Punjabi </a:t>
            </a:r>
            <a:r>
              <a:rPr lang="en-US" sz="1600" dirty="0" smtClean="0"/>
              <a:t>Films</a:t>
            </a:r>
          </a:p>
        </c:rich>
      </c:tx>
      <c:layout/>
    </c:title>
    <c:view3D>
      <c:rAngAx val="1"/>
    </c:view3D>
    <c:plotArea>
      <c:layout/>
      <c:bar3DChart>
        <c:barDir val="col"/>
        <c:grouping val="stacked"/>
        <c:ser>
          <c:idx val="0"/>
          <c:order val="0"/>
          <c:tx>
            <c:strRef>
              <c:f>Sheet1!$M$5</c:f>
              <c:strCache>
                <c:ptCount val="1"/>
                <c:pt idx="0">
                  <c:v>No. of Films</c:v>
                </c:pt>
              </c:strCache>
            </c:strRef>
          </c:tx>
          <c:cat>
            <c:strLit>
              <c:ptCount val="1"/>
              <c:pt idx="0">
                <c:v>Year</c:v>
              </c:pt>
            </c:strLit>
          </c:cat>
          <c:val>
            <c:numRef>
              <c:f>Sheet1!$M$6:$M$7</c:f>
              <c:numCache>
                <c:formatCode>General</c:formatCode>
                <c:ptCount val="2"/>
                <c:pt idx="0">
                  <c:v>11</c:v>
                </c:pt>
                <c:pt idx="1">
                  <c:v>42</c:v>
                </c:pt>
              </c:numCache>
            </c:numRef>
          </c:val>
        </c:ser>
        <c:shape val="cylinder"/>
        <c:axId val="48041984"/>
        <c:axId val="48043520"/>
        <c:axId val="0"/>
      </c:bar3DChart>
      <c:catAx>
        <c:axId val="48041984"/>
        <c:scaling>
          <c:orientation val="minMax"/>
        </c:scaling>
        <c:axPos val="b"/>
        <c:numFmt formatCode="General" sourceLinked="1"/>
        <c:tickLblPos val="nextTo"/>
        <c:crossAx val="48043520"/>
        <c:crosses val="autoZero"/>
        <c:auto val="1"/>
        <c:lblAlgn val="ctr"/>
        <c:lblOffset val="100"/>
      </c:catAx>
      <c:valAx>
        <c:axId val="48043520"/>
        <c:scaling>
          <c:orientation val="minMax"/>
        </c:scaling>
        <c:axPos val="l"/>
        <c:majorGridlines/>
        <c:numFmt formatCode="General" sourceLinked="1"/>
        <c:tickLblPos val="nextTo"/>
        <c:crossAx val="48041984"/>
        <c:crosses val="autoZero"/>
        <c:crossBetween val="between"/>
      </c:valAx>
    </c:plotArea>
    <c:legend>
      <c:legendPos val="r"/>
      <c:layout>
        <c:manualLayout>
          <c:xMode val="edge"/>
          <c:yMode val="edge"/>
          <c:x val="0.71940266841644751"/>
          <c:y val="0.53439153796762529"/>
          <c:w val="0.21393066491688539"/>
          <c:h val="8.7998039944577749E-2"/>
        </c:manualLayout>
      </c:layout>
      <c:txPr>
        <a:bodyPr/>
        <a:lstStyle/>
        <a:p>
          <a:pPr>
            <a:defRPr sz="1200"/>
          </a:pPr>
          <a:endParaRPr lang="en-US"/>
        </a:p>
      </c:txPr>
    </c:legend>
    <c:plotVisOnly val="1"/>
  </c:chart>
  <c:externalData r:id="rId1"/>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BE85DD-BCB4-4056-A7FA-182C6FACFC5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200A11B-03A8-4D68-9574-955073DF7D15}">
      <dgm:prSet phldrT="[Text]"/>
      <dgm:spPr>
        <a:solidFill>
          <a:schemeClr val="accent2"/>
        </a:solidFill>
        <a:ln>
          <a:solidFill>
            <a:schemeClr val="accent2"/>
          </a:solidFill>
        </a:ln>
      </dgm:spPr>
      <dgm:t>
        <a:bodyPr/>
        <a:lstStyle/>
        <a:p>
          <a:r>
            <a:rPr lang="en-US" dirty="0" smtClean="0"/>
            <a:t>1</a:t>
          </a:r>
          <a:endParaRPr lang="en-US" dirty="0"/>
        </a:p>
      </dgm:t>
    </dgm:pt>
    <dgm:pt modelId="{3A3064ED-B87F-4B40-ADDE-3CBE0E63CB13}" type="parTrans" cxnId="{7259252A-8572-426E-A6A8-E19B11F9DDC6}">
      <dgm:prSet/>
      <dgm:spPr/>
      <dgm:t>
        <a:bodyPr/>
        <a:lstStyle/>
        <a:p>
          <a:endParaRPr lang="en-US"/>
        </a:p>
      </dgm:t>
    </dgm:pt>
    <dgm:pt modelId="{DFACB0F8-4D4B-4F3E-8B1B-67E97CFFA46B}" type="sibTrans" cxnId="{7259252A-8572-426E-A6A8-E19B11F9DDC6}">
      <dgm:prSet/>
      <dgm:spPr/>
      <dgm:t>
        <a:bodyPr/>
        <a:lstStyle/>
        <a:p>
          <a:endParaRPr lang="en-US"/>
        </a:p>
      </dgm:t>
    </dgm:pt>
    <dgm:pt modelId="{77289E4C-1682-4020-9576-8FEE4CD36B68}">
      <dgm:prSet phldrT="[Text]"/>
      <dgm:spPr>
        <a:ln>
          <a:solidFill>
            <a:schemeClr val="accent2"/>
          </a:solidFill>
        </a:ln>
      </dgm:spPr>
      <dgm:t>
        <a:bodyPr/>
        <a:lstStyle/>
        <a:p>
          <a:pPr rtl="0"/>
          <a:r>
            <a:rPr lang="en-US" dirty="0" smtClean="0"/>
            <a:t>We are addicted to movies and serials. Team TheatreAdda.com loves to watch TV series, movies and theatre performances</a:t>
          </a:r>
          <a:endParaRPr lang="en-US" dirty="0"/>
        </a:p>
      </dgm:t>
    </dgm:pt>
    <dgm:pt modelId="{7820361C-19D2-4B54-9CD3-626EB6F6AA7F}" type="parTrans" cxnId="{0D6A4C9D-44E6-4F97-B8F2-C4A67B60764F}">
      <dgm:prSet/>
      <dgm:spPr/>
      <dgm:t>
        <a:bodyPr/>
        <a:lstStyle/>
        <a:p>
          <a:endParaRPr lang="en-US"/>
        </a:p>
      </dgm:t>
    </dgm:pt>
    <dgm:pt modelId="{73F9F057-856B-4A22-9D9C-005E837FA43D}" type="sibTrans" cxnId="{0D6A4C9D-44E6-4F97-B8F2-C4A67B60764F}">
      <dgm:prSet/>
      <dgm:spPr/>
      <dgm:t>
        <a:bodyPr/>
        <a:lstStyle/>
        <a:p>
          <a:endParaRPr lang="en-US"/>
        </a:p>
      </dgm:t>
    </dgm:pt>
    <dgm:pt modelId="{98675E92-E3B1-4370-B206-2B24B29BB113}">
      <dgm:prSet phldrT="[Text]"/>
      <dgm:spPr>
        <a:solidFill>
          <a:schemeClr val="accent2"/>
        </a:solidFill>
        <a:ln>
          <a:solidFill>
            <a:schemeClr val="accent2"/>
          </a:solidFill>
        </a:ln>
      </dgm:spPr>
      <dgm:t>
        <a:bodyPr/>
        <a:lstStyle/>
        <a:p>
          <a:r>
            <a:rPr lang="en-US" dirty="0" smtClean="0"/>
            <a:t>2</a:t>
          </a:r>
          <a:endParaRPr lang="en-US" dirty="0"/>
        </a:p>
      </dgm:t>
    </dgm:pt>
    <dgm:pt modelId="{BDE8C198-77D0-430C-8EC0-B9EA61723DC4}" type="parTrans" cxnId="{7FC1186A-867D-410F-B261-40D3473E3793}">
      <dgm:prSet/>
      <dgm:spPr/>
      <dgm:t>
        <a:bodyPr/>
        <a:lstStyle/>
        <a:p>
          <a:endParaRPr lang="en-US"/>
        </a:p>
      </dgm:t>
    </dgm:pt>
    <dgm:pt modelId="{E463874A-BC81-4F50-8800-12F49C6ADC10}" type="sibTrans" cxnId="{7FC1186A-867D-410F-B261-40D3473E3793}">
      <dgm:prSet/>
      <dgm:spPr/>
      <dgm:t>
        <a:bodyPr/>
        <a:lstStyle/>
        <a:p>
          <a:endParaRPr lang="en-US"/>
        </a:p>
      </dgm:t>
    </dgm:pt>
    <dgm:pt modelId="{D461A49A-DA2F-4F63-A9E2-8BFBBEF0DAB4}">
      <dgm:prSet phldrT="[Text]"/>
      <dgm:spPr>
        <a:ln>
          <a:solidFill>
            <a:schemeClr val="accent2"/>
          </a:solidFill>
        </a:ln>
      </dgm:spPr>
      <dgm:t>
        <a:bodyPr/>
        <a:lstStyle/>
        <a:p>
          <a:pPr rtl="0"/>
          <a:r>
            <a:rPr lang="en-US" dirty="0" smtClean="0"/>
            <a:t>Team TheatreAdda.com has performed on stage and wish to make a difference in the lives of the people who are talented and want to make difference but don’t get an opportunity or medium to showcase it</a:t>
          </a:r>
          <a:endParaRPr lang="en-US" dirty="0"/>
        </a:p>
      </dgm:t>
    </dgm:pt>
    <dgm:pt modelId="{A6D44482-E83B-415E-817D-132FD4E61085}" type="parTrans" cxnId="{4A4F496F-9BF2-4A7A-91F0-283306B0C6C8}">
      <dgm:prSet/>
      <dgm:spPr/>
      <dgm:t>
        <a:bodyPr/>
        <a:lstStyle/>
        <a:p>
          <a:endParaRPr lang="en-US"/>
        </a:p>
      </dgm:t>
    </dgm:pt>
    <dgm:pt modelId="{A6DBBB56-E5F1-48A8-8B72-4A06EF185EAE}" type="sibTrans" cxnId="{4A4F496F-9BF2-4A7A-91F0-283306B0C6C8}">
      <dgm:prSet/>
      <dgm:spPr/>
      <dgm:t>
        <a:bodyPr/>
        <a:lstStyle/>
        <a:p>
          <a:endParaRPr lang="en-US"/>
        </a:p>
      </dgm:t>
    </dgm:pt>
    <dgm:pt modelId="{9E79D868-C4E3-4DEB-BDB2-CD5822163685}">
      <dgm:prSet phldrT="[Text]"/>
      <dgm:spPr>
        <a:solidFill>
          <a:schemeClr val="accent2"/>
        </a:solidFill>
        <a:ln>
          <a:solidFill>
            <a:schemeClr val="accent2"/>
          </a:solidFill>
        </a:ln>
      </dgm:spPr>
      <dgm:t>
        <a:bodyPr/>
        <a:lstStyle/>
        <a:p>
          <a:r>
            <a:rPr lang="en-US" dirty="0" smtClean="0"/>
            <a:t>3</a:t>
          </a:r>
          <a:endParaRPr lang="en-US" dirty="0"/>
        </a:p>
      </dgm:t>
    </dgm:pt>
    <dgm:pt modelId="{D7314B22-9F1A-4A7F-A5E6-9A33F2267C4F}" type="parTrans" cxnId="{3E43B0BD-341D-42DA-8344-52E2AB698A38}">
      <dgm:prSet/>
      <dgm:spPr/>
      <dgm:t>
        <a:bodyPr/>
        <a:lstStyle/>
        <a:p>
          <a:endParaRPr lang="en-US"/>
        </a:p>
      </dgm:t>
    </dgm:pt>
    <dgm:pt modelId="{F7506191-FA32-4E17-B498-6A8C8FCC5599}" type="sibTrans" cxnId="{3E43B0BD-341D-42DA-8344-52E2AB698A38}">
      <dgm:prSet/>
      <dgm:spPr/>
      <dgm:t>
        <a:bodyPr/>
        <a:lstStyle/>
        <a:p>
          <a:endParaRPr lang="en-US"/>
        </a:p>
      </dgm:t>
    </dgm:pt>
    <dgm:pt modelId="{4031E244-10AE-40FE-B533-A94E64390E77}">
      <dgm:prSet phldrT="[Text]"/>
      <dgm:spPr>
        <a:ln>
          <a:solidFill>
            <a:schemeClr val="accent2"/>
          </a:solidFill>
        </a:ln>
      </dgm:spPr>
      <dgm:t>
        <a:bodyPr/>
        <a:lstStyle/>
        <a:p>
          <a:pPr rtl="0"/>
          <a:r>
            <a:rPr lang="en-US" dirty="0" smtClean="0"/>
            <a:t>A lot of ground research on the pain points and issues being faced by the artists and the production houses has been done and based on our findings, we have come up with the solution </a:t>
          </a:r>
          <a:r>
            <a:rPr lang="en-US" dirty="0" err="1" smtClean="0"/>
            <a:t>i.e</a:t>
          </a:r>
          <a:r>
            <a:rPr lang="en-US" dirty="0" smtClean="0"/>
            <a:t> </a:t>
          </a:r>
          <a:r>
            <a:rPr lang="en-US" b="1" dirty="0" smtClean="0"/>
            <a:t>TheatreAdda.com</a:t>
          </a:r>
          <a:endParaRPr lang="en-US" dirty="0"/>
        </a:p>
      </dgm:t>
    </dgm:pt>
    <dgm:pt modelId="{8643231E-9475-4F5F-A5ED-DDD7B546DFBC}" type="parTrans" cxnId="{28F1FD4C-525E-4274-9E62-ACF5A99DAD30}">
      <dgm:prSet/>
      <dgm:spPr/>
      <dgm:t>
        <a:bodyPr/>
        <a:lstStyle/>
        <a:p>
          <a:endParaRPr lang="en-US"/>
        </a:p>
      </dgm:t>
    </dgm:pt>
    <dgm:pt modelId="{9E3BFEDD-258E-4EA5-AA4C-F8BA14245BC1}" type="sibTrans" cxnId="{28F1FD4C-525E-4274-9E62-ACF5A99DAD30}">
      <dgm:prSet/>
      <dgm:spPr/>
      <dgm:t>
        <a:bodyPr/>
        <a:lstStyle/>
        <a:p>
          <a:endParaRPr lang="en-US"/>
        </a:p>
      </dgm:t>
    </dgm:pt>
    <dgm:pt modelId="{BD1E0E99-89B1-4FC2-8E4E-5762D9155F82}" type="pres">
      <dgm:prSet presAssocID="{09BE85DD-BCB4-4056-A7FA-182C6FACFC58}" presName="linearFlow" presStyleCnt="0">
        <dgm:presLayoutVars>
          <dgm:dir/>
          <dgm:animLvl val="lvl"/>
          <dgm:resizeHandles val="exact"/>
        </dgm:presLayoutVars>
      </dgm:prSet>
      <dgm:spPr/>
      <dgm:t>
        <a:bodyPr/>
        <a:lstStyle/>
        <a:p>
          <a:endParaRPr lang="en-US"/>
        </a:p>
      </dgm:t>
    </dgm:pt>
    <dgm:pt modelId="{96CF661E-0C40-454A-991C-FEA959696D54}" type="pres">
      <dgm:prSet presAssocID="{A200A11B-03A8-4D68-9574-955073DF7D15}" presName="composite" presStyleCnt="0"/>
      <dgm:spPr/>
    </dgm:pt>
    <dgm:pt modelId="{EA8F40FB-2790-4B1C-92B9-5C6370425DF9}" type="pres">
      <dgm:prSet presAssocID="{A200A11B-03A8-4D68-9574-955073DF7D15}" presName="parentText" presStyleLbl="alignNode1" presStyleIdx="0" presStyleCnt="3">
        <dgm:presLayoutVars>
          <dgm:chMax val="1"/>
          <dgm:bulletEnabled val="1"/>
        </dgm:presLayoutVars>
      </dgm:prSet>
      <dgm:spPr/>
      <dgm:t>
        <a:bodyPr/>
        <a:lstStyle/>
        <a:p>
          <a:endParaRPr lang="en-US"/>
        </a:p>
      </dgm:t>
    </dgm:pt>
    <dgm:pt modelId="{1455A43A-102F-424B-8636-569CEEBEB93F}" type="pres">
      <dgm:prSet presAssocID="{A200A11B-03A8-4D68-9574-955073DF7D15}" presName="descendantText" presStyleLbl="alignAcc1" presStyleIdx="0" presStyleCnt="3">
        <dgm:presLayoutVars>
          <dgm:bulletEnabled val="1"/>
        </dgm:presLayoutVars>
      </dgm:prSet>
      <dgm:spPr/>
      <dgm:t>
        <a:bodyPr/>
        <a:lstStyle/>
        <a:p>
          <a:endParaRPr lang="en-US"/>
        </a:p>
      </dgm:t>
    </dgm:pt>
    <dgm:pt modelId="{BE91507E-CE4E-453B-99A3-7CA8E2D4B843}" type="pres">
      <dgm:prSet presAssocID="{DFACB0F8-4D4B-4F3E-8B1B-67E97CFFA46B}" presName="sp" presStyleCnt="0"/>
      <dgm:spPr/>
    </dgm:pt>
    <dgm:pt modelId="{2306B4BB-01BF-41A1-B053-C6E98DF3538E}" type="pres">
      <dgm:prSet presAssocID="{98675E92-E3B1-4370-B206-2B24B29BB113}" presName="composite" presStyleCnt="0"/>
      <dgm:spPr/>
    </dgm:pt>
    <dgm:pt modelId="{14395948-3A77-4E85-A248-4D4D52D7C871}" type="pres">
      <dgm:prSet presAssocID="{98675E92-E3B1-4370-B206-2B24B29BB113}" presName="parentText" presStyleLbl="alignNode1" presStyleIdx="1" presStyleCnt="3">
        <dgm:presLayoutVars>
          <dgm:chMax val="1"/>
          <dgm:bulletEnabled val="1"/>
        </dgm:presLayoutVars>
      </dgm:prSet>
      <dgm:spPr/>
      <dgm:t>
        <a:bodyPr/>
        <a:lstStyle/>
        <a:p>
          <a:endParaRPr lang="en-US"/>
        </a:p>
      </dgm:t>
    </dgm:pt>
    <dgm:pt modelId="{FAFD0CE6-D083-4CCB-BD77-A6FEBCDF0544}" type="pres">
      <dgm:prSet presAssocID="{98675E92-E3B1-4370-B206-2B24B29BB113}" presName="descendantText" presStyleLbl="alignAcc1" presStyleIdx="1" presStyleCnt="3">
        <dgm:presLayoutVars>
          <dgm:bulletEnabled val="1"/>
        </dgm:presLayoutVars>
      </dgm:prSet>
      <dgm:spPr/>
      <dgm:t>
        <a:bodyPr/>
        <a:lstStyle/>
        <a:p>
          <a:endParaRPr lang="en-US"/>
        </a:p>
      </dgm:t>
    </dgm:pt>
    <dgm:pt modelId="{672CBE86-D10D-4D76-80E0-154D186EA084}" type="pres">
      <dgm:prSet presAssocID="{E463874A-BC81-4F50-8800-12F49C6ADC10}" presName="sp" presStyleCnt="0"/>
      <dgm:spPr/>
    </dgm:pt>
    <dgm:pt modelId="{ABDDFD1B-7694-4533-AEA4-9115FE5A764F}" type="pres">
      <dgm:prSet presAssocID="{9E79D868-C4E3-4DEB-BDB2-CD5822163685}" presName="composite" presStyleCnt="0"/>
      <dgm:spPr/>
    </dgm:pt>
    <dgm:pt modelId="{5CEC250F-2A90-44C9-88E5-F53982AA4711}" type="pres">
      <dgm:prSet presAssocID="{9E79D868-C4E3-4DEB-BDB2-CD5822163685}" presName="parentText" presStyleLbl="alignNode1" presStyleIdx="2" presStyleCnt="3">
        <dgm:presLayoutVars>
          <dgm:chMax val="1"/>
          <dgm:bulletEnabled val="1"/>
        </dgm:presLayoutVars>
      </dgm:prSet>
      <dgm:spPr/>
      <dgm:t>
        <a:bodyPr/>
        <a:lstStyle/>
        <a:p>
          <a:endParaRPr lang="en-US"/>
        </a:p>
      </dgm:t>
    </dgm:pt>
    <dgm:pt modelId="{496826BF-F758-454F-BEC0-79E5DB391343}" type="pres">
      <dgm:prSet presAssocID="{9E79D868-C4E3-4DEB-BDB2-CD5822163685}" presName="descendantText" presStyleLbl="alignAcc1" presStyleIdx="2" presStyleCnt="3">
        <dgm:presLayoutVars>
          <dgm:bulletEnabled val="1"/>
        </dgm:presLayoutVars>
      </dgm:prSet>
      <dgm:spPr/>
      <dgm:t>
        <a:bodyPr/>
        <a:lstStyle/>
        <a:p>
          <a:endParaRPr lang="en-US"/>
        </a:p>
      </dgm:t>
    </dgm:pt>
  </dgm:ptLst>
  <dgm:cxnLst>
    <dgm:cxn modelId="{4A4F496F-9BF2-4A7A-91F0-283306B0C6C8}" srcId="{98675E92-E3B1-4370-B206-2B24B29BB113}" destId="{D461A49A-DA2F-4F63-A9E2-8BFBBEF0DAB4}" srcOrd="0" destOrd="0" parTransId="{A6D44482-E83B-415E-817D-132FD4E61085}" sibTransId="{A6DBBB56-E5F1-48A8-8B72-4A06EF185EAE}"/>
    <dgm:cxn modelId="{533492B0-5026-4981-A9B7-18CA9C951CFC}" type="presOf" srcId="{77289E4C-1682-4020-9576-8FEE4CD36B68}" destId="{1455A43A-102F-424B-8636-569CEEBEB93F}" srcOrd="0" destOrd="0" presId="urn:microsoft.com/office/officeart/2005/8/layout/chevron2"/>
    <dgm:cxn modelId="{DC0C06E3-37B7-4F37-9073-12D437539572}" type="presOf" srcId="{4031E244-10AE-40FE-B533-A94E64390E77}" destId="{496826BF-F758-454F-BEC0-79E5DB391343}" srcOrd="0" destOrd="0" presId="urn:microsoft.com/office/officeart/2005/8/layout/chevron2"/>
    <dgm:cxn modelId="{3E43B0BD-341D-42DA-8344-52E2AB698A38}" srcId="{09BE85DD-BCB4-4056-A7FA-182C6FACFC58}" destId="{9E79D868-C4E3-4DEB-BDB2-CD5822163685}" srcOrd="2" destOrd="0" parTransId="{D7314B22-9F1A-4A7F-A5E6-9A33F2267C4F}" sibTransId="{F7506191-FA32-4E17-B498-6A8C8FCC5599}"/>
    <dgm:cxn modelId="{0B521C2A-C645-414C-90E2-6C4D7D39CF93}" type="presOf" srcId="{09BE85DD-BCB4-4056-A7FA-182C6FACFC58}" destId="{BD1E0E99-89B1-4FC2-8E4E-5762D9155F82}" srcOrd="0" destOrd="0" presId="urn:microsoft.com/office/officeart/2005/8/layout/chevron2"/>
    <dgm:cxn modelId="{8186684A-51E5-485D-A1F5-8FE346BF89E7}" type="presOf" srcId="{9E79D868-C4E3-4DEB-BDB2-CD5822163685}" destId="{5CEC250F-2A90-44C9-88E5-F53982AA4711}" srcOrd="0" destOrd="0" presId="urn:microsoft.com/office/officeart/2005/8/layout/chevron2"/>
    <dgm:cxn modelId="{228D504D-29E5-4A75-8D1A-30024ACCE87C}" type="presOf" srcId="{A200A11B-03A8-4D68-9574-955073DF7D15}" destId="{EA8F40FB-2790-4B1C-92B9-5C6370425DF9}" srcOrd="0" destOrd="0" presId="urn:microsoft.com/office/officeart/2005/8/layout/chevron2"/>
    <dgm:cxn modelId="{7259252A-8572-426E-A6A8-E19B11F9DDC6}" srcId="{09BE85DD-BCB4-4056-A7FA-182C6FACFC58}" destId="{A200A11B-03A8-4D68-9574-955073DF7D15}" srcOrd="0" destOrd="0" parTransId="{3A3064ED-B87F-4B40-ADDE-3CBE0E63CB13}" sibTransId="{DFACB0F8-4D4B-4F3E-8B1B-67E97CFFA46B}"/>
    <dgm:cxn modelId="{E4D09834-1581-40F9-B1F4-E94A405BF03F}" type="presOf" srcId="{D461A49A-DA2F-4F63-A9E2-8BFBBEF0DAB4}" destId="{FAFD0CE6-D083-4CCB-BD77-A6FEBCDF0544}" srcOrd="0" destOrd="0" presId="urn:microsoft.com/office/officeart/2005/8/layout/chevron2"/>
    <dgm:cxn modelId="{7FC1186A-867D-410F-B261-40D3473E3793}" srcId="{09BE85DD-BCB4-4056-A7FA-182C6FACFC58}" destId="{98675E92-E3B1-4370-B206-2B24B29BB113}" srcOrd="1" destOrd="0" parTransId="{BDE8C198-77D0-430C-8EC0-B9EA61723DC4}" sibTransId="{E463874A-BC81-4F50-8800-12F49C6ADC10}"/>
    <dgm:cxn modelId="{27EF0F53-16D8-4F45-90AC-5DEEFF37793B}" type="presOf" srcId="{98675E92-E3B1-4370-B206-2B24B29BB113}" destId="{14395948-3A77-4E85-A248-4D4D52D7C871}" srcOrd="0" destOrd="0" presId="urn:microsoft.com/office/officeart/2005/8/layout/chevron2"/>
    <dgm:cxn modelId="{0D6A4C9D-44E6-4F97-B8F2-C4A67B60764F}" srcId="{A200A11B-03A8-4D68-9574-955073DF7D15}" destId="{77289E4C-1682-4020-9576-8FEE4CD36B68}" srcOrd="0" destOrd="0" parTransId="{7820361C-19D2-4B54-9CD3-626EB6F6AA7F}" sibTransId="{73F9F057-856B-4A22-9D9C-005E837FA43D}"/>
    <dgm:cxn modelId="{28F1FD4C-525E-4274-9E62-ACF5A99DAD30}" srcId="{9E79D868-C4E3-4DEB-BDB2-CD5822163685}" destId="{4031E244-10AE-40FE-B533-A94E64390E77}" srcOrd="0" destOrd="0" parTransId="{8643231E-9475-4F5F-A5ED-DDD7B546DFBC}" sibTransId="{9E3BFEDD-258E-4EA5-AA4C-F8BA14245BC1}"/>
    <dgm:cxn modelId="{DAFC35FE-EBE4-41D9-AA8F-5E9A0972CEC6}" type="presParOf" srcId="{BD1E0E99-89B1-4FC2-8E4E-5762D9155F82}" destId="{96CF661E-0C40-454A-991C-FEA959696D54}" srcOrd="0" destOrd="0" presId="urn:microsoft.com/office/officeart/2005/8/layout/chevron2"/>
    <dgm:cxn modelId="{ECFAD72C-D52F-47C7-A1C0-515438653DC8}" type="presParOf" srcId="{96CF661E-0C40-454A-991C-FEA959696D54}" destId="{EA8F40FB-2790-4B1C-92B9-5C6370425DF9}" srcOrd="0" destOrd="0" presId="urn:microsoft.com/office/officeart/2005/8/layout/chevron2"/>
    <dgm:cxn modelId="{C3EC1599-F77F-4F26-A27D-3B28D6DC4A97}" type="presParOf" srcId="{96CF661E-0C40-454A-991C-FEA959696D54}" destId="{1455A43A-102F-424B-8636-569CEEBEB93F}" srcOrd="1" destOrd="0" presId="urn:microsoft.com/office/officeart/2005/8/layout/chevron2"/>
    <dgm:cxn modelId="{325BF0DB-353E-4243-91FE-40109F8EFAF2}" type="presParOf" srcId="{BD1E0E99-89B1-4FC2-8E4E-5762D9155F82}" destId="{BE91507E-CE4E-453B-99A3-7CA8E2D4B843}" srcOrd="1" destOrd="0" presId="urn:microsoft.com/office/officeart/2005/8/layout/chevron2"/>
    <dgm:cxn modelId="{8E9937BA-21F3-4F3A-B788-061A89A5344E}" type="presParOf" srcId="{BD1E0E99-89B1-4FC2-8E4E-5762D9155F82}" destId="{2306B4BB-01BF-41A1-B053-C6E98DF3538E}" srcOrd="2" destOrd="0" presId="urn:microsoft.com/office/officeart/2005/8/layout/chevron2"/>
    <dgm:cxn modelId="{F46306D0-BFFF-4278-AFA6-A1A3A58CFE4D}" type="presParOf" srcId="{2306B4BB-01BF-41A1-B053-C6E98DF3538E}" destId="{14395948-3A77-4E85-A248-4D4D52D7C871}" srcOrd="0" destOrd="0" presId="urn:microsoft.com/office/officeart/2005/8/layout/chevron2"/>
    <dgm:cxn modelId="{D27EAB78-8E42-4FD7-B8F2-2214F4B77F66}" type="presParOf" srcId="{2306B4BB-01BF-41A1-B053-C6E98DF3538E}" destId="{FAFD0CE6-D083-4CCB-BD77-A6FEBCDF0544}" srcOrd="1" destOrd="0" presId="urn:microsoft.com/office/officeart/2005/8/layout/chevron2"/>
    <dgm:cxn modelId="{76A0BC36-5F00-47E7-9EAF-8F40322DDD0E}" type="presParOf" srcId="{BD1E0E99-89B1-4FC2-8E4E-5762D9155F82}" destId="{672CBE86-D10D-4D76-80E0-154D186EA084}" srcOrd="3" destOrd="0" presId="urn:microsoft.com/office/officeart/2005/8/layout/chevron2"/>
    <dgm:cxn modelId="{895327AE-F9B8-49DA-BBC0-4E2622D68009}" type="presParOf" srcId="{BD1E0E99-89B1-4FC2-8E4E-5762D9155F82}" destId="{ABDDFD1B-7694-4533-AEA4-9115FE5A764F}" srcOrd="4" destOrd="0" presId="urn:microsoft.com/office/officeart/2005/8/layout/chevron2"/>
    <dgm:cxn modelId="{515D302F-8972-4D92-8730-8D74D5D48108}" type="presParOf" srcId="{ABDDFD1B-7694-4533-AEA4-9115FE5A764F}" destId="{5CEC250F-2A90-44C9-88E5-F53982AA4711}" srcOrd="0" destOrd="0" presId="urn:microsoft.com/office/officeart/2005/8/layout/chevron2"/>
    <dgm:cxn modelId="{89F5D1D1-78E6-4E42-88AD-0D33EF321E60}" type="presParOf" srcId="{ABDDFD1B-7694-4533-AEA4-9115FE5A764F}" destId="{496826BF-F758-454F-BEC0-79E5DB391343}"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FFAB75-0D87-49DD-A8B4-B81776042492}" type="doc">
      <dgm:prSet loTypeId="urn:microsoft.com/office/officeart/2005/8/layout/arrow2" loCatId="process" qsTypeId="urn:microsoft.com/office/officeart/2005/8/quickstyle/simple1" qsCatId="simple" csTypeId="urn:microsoft.com/office/officeart/2005/8/colors/accent2_2" csCatId="accent2" phldr="1"/>
      <dgm:spPr/>
    </dgm:pt>
    <dgm:pt modelId="{D34BF895-E270-419A-966A-BBC2364BFDF7}">
      <dgm:prSet phldrT="[Text]"/>
      <dgm:spPr/>
      <dgm:t>
        <a:bodyPr/>
        <a:lstStyle/>
        <a:p>
          <a:r>
            <a:rPr lang="en-US" dirty="0" smtClean="0"/>
            <a:t>To Increase technical capability</a:t>
          </a:r>
          <a:endParaRPr lang="en-US" dirty="0"/>
        </a:p>
      </dgm:t>
    </dgm:pt>
    <dgm:pt modelId="{4AEA27A2-1E9B-425D-85AF-8E15EA4F8610}" type="parTrans" cxnId="{089ACBBB-6856-4C6E-9E9E-6DDC03C543D2}">
      <dgm:prSet/>
      <dgm:spPr/>
      <dgm:t>
        <a:bodyPr/>
        <a:lstStyle/>
        <a:p>
          <a:endParaRPr lang="en-US"/>
        </a:p>
      </dgm:t>
    </dgm:pt>
    <dgm:pt modelId="{0880B7BF-273A-44A2-BD12-C2237BFD49F7}" type="sibTrans" cxnId="{089ACBBB-6856-4C6E-9E9E-6DDC03C543D2}">
      <dgm:prSet/>
      <dgm:spPr/>
      <dgm:t>
        <a:bodyPr/>
        <a:lstStyle/>
        <a:p>
          <a:endParaRPr lang="en-US"/>
        </a:p>
      </dgm:t>
    </dgm:pt>
    <dgm:pt modelId="{F02E99D2-D567-48DE-AF80-C4D9CBE616D4}">
      <dgm:prSet phldrT="[Text]"/>
      <dgm:spPr/>
      <dgm:t>
        <a:bodyPr/>
        <a:lstStyle/>
        <a:p>
          <a:r>
            <a:rPr lang="en-US" dirty="0" smtClean="0"/>
            <a:t>To Build Relationship with production houses</a:t>
          </a:r>
          <a:endParaRPr lang="en-US" dirty="0"/>
        </a:p>
      </dgm:t>
    </dgm:pt>
    <dgm:pt modelId="{41E3918F-AC46-410B-B3B4-2A439CFD5BB8}" type="parTrans" cxnId="{6F18584C-DBA2-460E-A117-C27D00FD0DAC}">
      <dgm:prSet/>
      <dgm:spPr/>
      <dgm:t>
        <a:bodyPr/>
        <a:lstStyle/>
        <a:p>
          <a:endParaRPr lang="en-US"/>
        </a:p>
      </dgm:t>
    </dgm:pt>
    <dgm:pt modelId="{B2330686-19F6-4A0C-82C0-14C94A2650E4}" type="sibTrans" cxnId="{6F18584C-DBA2-460E-A117-C27D00FD0DAC}">
      <dgm:prSet/>
      <dgm:spPr/>
      <dgm:t>
        <a:bodyPr/>
        <a:lstStyle/>
        <a:p>
          <a:endParaRPr lang="en-US"/>
        </a:p>
      </dgm:t>
    </dgm:pt>
    <dgm:pt modelId="{BDC8EB18-C8D3-4FFE-B36A-A7FC28DC9D00}">
      <dgm:prSet phldrT="[Text]"/>
      <dgm:spPr/>
      <dgm:t>
        <a:bodyPr/>
        <a:lstStyle/>
        <a:p>
          <a:r>
            <a:rPr lang="en-US" dirty="0" smtClean="0"/>
            <a:t>To create barrier for new players</a:t>
          </a:r>
          <a:endParaRPr lang="en-US" dirty="0"/>
        </a:p>
      </dgm:t>
    </dgm:pt>
    <dgm:pt modelId="{E7AE1B02-5961-43A3-A9D5-872C2FD5076B}" type="parTrans" cxnId="{9BD9903A-9B52-41AD-8355-A189E7A74EAE}">
      <dgm:prSet/>
      <dgm:spPr/>
      <dgm:t>
        <a:bodyPr/>
        <a:lstStyle/>
        <a:p>
          <a:endParaRPr lang="en-US"/>
        </a:p>
      </dgm:t>
    </dgm:pt>
    <dgm:pt modelId="{DB5739F5-CAD1-4724-96D2-04F1E3B2ECEF}" type="sibTrans" cxnId="{9BD9903A-9B52-41AD-8355-A189E7A74EAE}">
      <dgm:prSet/>
      <dgm:spPr/>
      <dgm:t>
        <a:bodyPr/>
        <a:lstStyle/>
        <a:p>
          <a:endParaRPr lang="en-US"/>
        </a:p>
      </dgm:t>
    </dgm:pt>
    <dgm:pt modelId="{760CA2AD-31A1-4159-AC93-13BBC7983B38}" type="pres">
      <dgm:prSet presAssocID="{61FFAB75-0D87-49DD-A8B4-B81776042492}" presName="arrowDiagram" presStyleCnt="0">
        <dgm:presLayoutVars>
          <dgm:chMax val="5"/>
          <dgm:dir/>
          <dgm:resizeHandles val="exact"/>
        </dgm:presLayoutVars>
      </dgm:prSet>
      <dgm:spPr/>
    </dgm:pt>
    <dgm:pt modelId="{0E42020B-1939-4F7F-BAD2-8AD968E6B5F5}" type="pres">
      <dgm:prSet presAssocID="{61FFAB75-0D87-49DD-A8B4-B81776042492}" presName="arrow" presStyleLbl="bgShp" presStyleIdx="0" presStyleCnt="1" custLinFactNeighborY="10667"/>
      <dgm:spPr/>
    </dgm:pt>
    <dgm:pt modelId="{8CDB158C-F24E-4325-BC49-1D2AFE1D863E}" type="pres">
      <dgm:prSet presAssocID="{61FFAB75-0D87-49DD-A8B4-B81776042492}" presName="arrowDiagram3" presStyleCnt="0"/>
      <dgm:spPr/>
    </dgm:pt>
    <dgm:pt modelId="{2AAFC2F6-0485-4558-A225-B8A68D6C00F9}" type="pres">
      <dgm:prSet presAssocID="{D34BF895-E270-419A-966A-BBC2364BFDF7}" presName="bullet3a" presStyleLbl="node1" presStyleIdx="0" presStyleCnt="3"/>
      <dgm:spPr/>
    </dgm:pt>
    <dgm:pt modelId="{62BB5192-3EE9-4091-A256-3BDB0744CB85}" type="pres">
      <dgm:prSet presAssocID="{D34BF895-E270-419A-966A-BBC2364BFDF7}" presName="textBox3a" presStyleLbl="revTx" presStyleIdx="0" presStyleCnt="3">
        <dgm:presLayoutVars>
          <dgm:bulletEnabled val="1"/>
        </dgm:presLayoutVars>
      </dgm:prSet>
      <dgm:spPr/>
      <dgm:t>
        <a:bodyPr/>
        <a:lstStyle/>
        <a:p>
          <a:endParaRPr lang="en-US"/>
        </a:p>
      </dgm:t>
    </dgm:pt>
    <dgm:pt modelId="{E117C04A-C205-4925-A9B2-9E475C8997A9}" type="pres">
      <dgm:prSet presAssocID="{BDC8EB18-C8D3-4FFE-B36A-A7FC28DC9D00}" presName="bullet3b" presStyleLbl="node1" presStyleIdx="1" presStyleCnt="3"/>
      <dgm:spPr/>
    </dgm:pt>
    <dgm:pt modelId="{803A2CFF-3FA1-4C31-98E5-7B584504E197}" type="pres">
      <dgm:prSet presAssocID="{BDC8EB18-C8D3-4FFE-B36A-A7FC28DC9D00}" presName="textBox3b" presStyleLbl="revTx" presStyleIdx="1" presStyleCnt="3">
        <dgm:presLayoutVars>
          <dgm:bulletEnabled val="1"/>
        </dgm:presLayoutVars>
      </dgm:prSet>
      <dgm:spPr/>
      <dgm:t>
        <a:bodyPr/>
        <a:lstStyle/>
        <a:p>
          <a:endParaRPr lang="en-US"/>
        </a:p>
      </dgm:t>
    </dgm:pt>
    <dgm:pt modelId="{A99E0B15-26CE-4C5C-85E1-6A2518465FAB}" type="pres">
      <dgm:prSet presAssocID="{F02E99D2-D567-48DE-AF80-C4D9CBE616D4}" presName="bullet3c" presStyleLbl="node1" presStyleIdx="2" presStyleCnt="3"/>
      <dgm:spPr/>
    </dgm:pt>
    <dgm:pt modelId="{126761A4-14A1-4B55-B964-1B470AA33C86}" type="pres">
      <dgm:prSet presAssocID="{F02E99D2-D567-48DE-AF80-C4D9CBE616D4}" presName="textBox3c" presStyleLbl="revTx" presStyleIdx="2" presStyleCnt="3">
        <dgm:presLayoutVars>
          <dgm:bulletEnabled val="1"/>
        </dgm:presLayoutVars>
      </dgm:prSet>
      <dgm:spPr/>
      <dgm:t>
        <a:bodyPr/>
        <a:lstStyle/>
        <a:p>
          <a:endParaRPr lang="en-US"/>
        </a:p>
      </dgm:t>
    </dgm:pt>
  </dgm:ptLst>
  <dgm:cxnLst>
    <dgm:cxn modelId="{67DB3EC0-612B-440C-9E6B-E666D7655568}" type="presOf" srcId="{F02E99D2-D567-48DE-AF80-C4D9CBE616D4}" destId="{126761A4-14A1-4B55-B964-1B470AA33C86}" srcOrd="0" destOrd="0" presId="urn:microsoft.com/office/officeart/2005/8/layout/arrow2"/>
    <dgm:cxn modelId="{C0559DE5-F7D0-43CE-84AC-3497E7BD6C66}" type="presOf" srcId="{61FFAB75-0D87-49DD-A8B4-B81776042492}" destId="{760CA2AD-31A1-4159-AC93-13BBC7983B38}" srcOrd="0" destOrd="0" presId="urn:microsoft.com/office/officeart/2005/8/layout/arrow2"/>
    <dgm:cxn modelId="{9BD9903A-9B52-41AD-8355-A189E7A74EAE}" srcId="{61FFAB75-0D87-49DD-A8B4-B81776042492}" destId="{BDC8EB18-C8D3-4FFE-B36A-A7FC28DC9D00}" srcOrd="1" destOrd="0" parTransId="{E7AE1B02-5961-43A3-A9D5-872C2FD5076B}" sibTransId="{DB5739F5-CAD1-4724-96D2-04F1E3B2ECEF}"/>
    <dgm:cxn modelId="{089ACBBB-6856-4C6E-9E9E-6DDC03C543D2}" srcId="{61FFAB75-0D87-49DD-A8B4-B81776042492}" destId="{D34BF895-E270-419A-966A-BBC2364BFDF7}" srcOrd="0" destOrd="0" parTransId="{4AEA27A2-1E9B-425D-85AF-8E15EA4F8610}" sibTransId="{0880B7BF-273A-44A2-BD12-C2237BFD49F7}"/>
    <dgm:cxn modelId="{6F18584C-DBA2-460E-A117-C27D00FD0DAC}" srcId="{61FFAB75-0D87-49DD-A8B4-B81776042492}" destId="{F02E99D2-D567-48DE-AF80-C4D9CBE616D4}" srcOrd="2" destOrd="0" parTransId="{41E3918F-AC46-410B-B3B4-2A439CFD5BB8}" sibTransId="{B2330686-19F6-4A0C-82C0-14C94A2650E4}"/>
    <dgm:cxn modelId="{7EF306D1-039F-4A7C-83E3-B5A8D8357E64}" type="presOf" srcId="{D34BF895-E270-419A-966A-BBC2364BFDF7}" destId="{62BB5192-3EE9-4091-A256-3BDB0744CB85}" srcOrd="0" destOrd="0" presId="urn:microsoft.com/office/officeart/2005/8/layout/arrow2"/>
    <dgm:cxn modelId="{ADF82BA5-A36C-41B6-B873-765CE6FF1B0D}" type="presOf" srcId="{BDC8EB18-C8D3-4FFE-B36A-A7FC28DC9D00}" destId="{803A2CFF-3FA1-4C31-98E5-7B584504E197}" srcOrd="0" destOrd="0" presId="urn:microsoft.com/office/officeart/2005/8/layout/arrow2"/>
    <dgm:cxn modelId="{D8DAC60B-5051-4818-A923-F42E4D374564}" type="presParOf" srcId="{760CA2AD-31A1-4159-AC93-13BBC7983B38}" destId="{0E42020B-1939-4F7F-BAD2-8AD968E6B5F5}" srcOrd="0" destOrd="0" presId="urn:microsoft.com/office/officeart/2005/8/layout/arrow2"/>
    <dgm:cxn modelId="{0D59ED3E-AE6A-4DFD-A34D-5AADF0B7CB27}" type="presParOf" srcId="{760CA2AD-31A1-4159-AC93-13BBC7983B38}" destId="{8CDB158C-F24E-4325-BC49-1D2AFE1D863E}" srcOrd="1" destOrd="0" presId="urn:microsoft.com/office/officeart/2005/8/layout/arrow2"/>
    <dgm:cxn modelId="{A8D68DE9-A6CF-48E7-B4F6-AE619FCAA259}" type="presParOf" srcId="{8CDB158C-F24E-4325-BC49-1D2AFE1D863E}" destId="{2AAFC2F6-0485-4558-A225-B8A68D6C00F9}" srcOrd="0" destOrd="0" presId="urn:microsoft.com/office/officeart/2005/8/layout/arrow2"/>
    <dgm:cxn modelId="{A3660EF9-153E-4B21-9786-94C25F9035CF}" type="presParOf" srcId="{8CDB158C-F24E-4325-BC49-1D2AFE1D863E}" destId="{62BB5192-3EE9-4091-A256-3BDB0744CB85}" srcOrd="1" destOrd="0" presId="urn:microsoft.com/office/officeart/2005/8/layout/arrow2"/>
    <dgm:cxn modelId="{1FE359AB-63D3-4BA6-83D7-8F669B45BDCA}" type="presParOf" srcId="{8CDB158C-F24E-4325-BC49-1D2AFE1D863E}" destId="{E117C04A-C205-4925-A9B2-9E475C8997A9}" srcOrd="2" destOrd="0" presId="urn:microsoft.com/office/officeart/2005/8/layout/arrow2"/>
    <dgm:cxn modelId="{2AC2F444-AF81-4B33-9C4F-753D5550BF7D}" type="presParOf" srcId="{8CDB158C-F24E-4325-BC49-1D2AFE1D863E}" destId="{803A2CFF-3FA1-4C31-98E5-7B584504E197}" srcOrd="3" destOrd="0" presId="urn:microsoft.com/office/officeart/2005/8/layout/arrow2"/>
    <dgm:cxn modelId="{BE88FAC7-0F9E-45A0-8CA8-0786348C2B5B}" type="presParOf" srcId="{8CDB158C-F24E-4325-BC49-1D2AFE1D863E}" destId="{A99E0B15-26CE-4C5C-85E1-6A2518465FAB}" srcOrd="4" destOrd="0" presId="urn:microsoft.com/office/officeart/2005/8/layout/arrow2"/>
    <dgm:cxn modelId="{D441A755-1676-4E4C-8FED-5D385A4FA6C0}" type="presParOf" srcId="{8CDB158C-F24E-4325-BC49-1D2AFE1D863E}" destId="{126761A4-14A1-4B55-B964-1B470AA33C86}" srcOrd="5"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8F40FB-2790-4B1C-92B9-5C6370425DF9}">
      <dsp:nvSpPr>
        <dsp:cNvPr id="0" name=""/>
        <dsp:cNvSpPr/>
      </dsp:nvSpPr>
      <dsp:spPr>
        <a:xfrm rot="5400000">
          <a:off x="-242619" y="245441"/>
          <a:ext cx="1617464" cy="1132224"/>
        </a:xfrm>
        <a:prstGeom prst="chevron">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1</a:t>
          </a:r>
          <a:endParaRPr lang="en-US" sz="3100" kern="1200" dirty="0"/>
        </a:p>
      </dsp:txBody>
      <dsp:txXfrm rot="5400000">
        <a:off x="-242619" y="245441"/>
        <a:ext cx="1617464" cy="1132224"/>
      </dsp:txXfrm>
    </dsp:sp>
    <dsp:sp modelId="{1455A43A-102F-424B-8636-569CEEBEB93F}">
      <dsp:nvSpPr>
        <dsp:cNvPr id="0" name=""/>
        <dsp:cNvSpPr/>
      </dsp:nvSpPr>
      <dsp:spPr>
        <a:xfrm rot="5400000">
          <a:off x="3812336" y="-2677290"/>
          <a:ext cx="1051351" cy="6411575"/>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We are addicted to movies and serials. Team TheatreAdda.com loves to watch TV series, movies and theatre performances</a:t>
          </a:r>
          <a:endParaRPr lang="en-US" sz="1600" kern="1200" dirty="0"/>
        </a:p>
      </dsp:txBody>
      <dsp:txXfrm rot="5400000">
        <a:off x="3812336" y="-2677290"/>
        <a:ext cx="1051351" cy="6411575"/>
      </dsp:txXfrm>
    </dsp:sp>
    <dsp:sp modelId="{14395948-3A77-4E85-A248-4D4D52D7C871}">
      <dsp:nvSpPr>
        <dsp:cNvPr id="0" name=""/>
        <dsp:cNvSpPr/>
      </dsp:nvSpPr>
      <dsp:spPr>
        <a:xfrm rot="5400000">
          <a:off x="-242619" y="1669087"/>
          <a:ext cx="1617464" cy="1132224"/>
        </a:xfrm>
        <a:prstGeom prst="chevron">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2</a:t>
          </a:r>
          <a:endParaRPr lang="en-US" sz="3100" kern="1200" dirty="0"/>
        </a:p>
      </dsp:txBody>
      <dsp:txXfrm rot="5400000">
        <a:off x="-242619" y="1669087"/>
        <a:ext cx="1617464" cy="1132224"/>
      </dsp:txXfrm>
    </dsp:sp>
    <dsp:sp modelId="{FAFD0CE6-D083-4CCB-BD77-A6FEBCDF0544}">
      <dsp:nvSpPr>
        <dsp:cNvPr id="0" name=""/>
        <dsp:cNvSpPr/>
      </dsp:nvSpPr>
      <dsp:spPr>
        <a:xfrm rot="5400000">
          <a:off x="3812336" y="-1253643"/>
          <a:ext cx="1051351" cy="6411575"/>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Team TheatreAdda.com has performed on stage and wish to make a difference in the lives of the people who are talented and want to make difference but don’t get an opportunity or medium to showcase it</a:t>
          </a:r>
          <a:endParaRPr lang="en-US" sz="1600" kern="1200" dirty="0"/>
        </a:p>
      </dsp:txBody>
      <dsp:txXfrm rot="5400000">
        <a:off x="3812336" y="-1253643"/>
        <a:ext cx="1051351" cy="6411575"/>
      </dsp:txXfrm>
    </dsp:sp>
    <dsp:sp modelId="{5CEC250F-2A90-44C9-88E5-F53982AA4711}">
      <dsp:nvSpPr>
        <dsp:cNvPr id="0" name=""/>
        <dsp:cNvSpPr/>
      </dsp:nvSpPr>
      <dsp:spPr>
        <a:xfrm rot="5400000">
          <a:off x="-242619" y="3092733"/>
          <a:ext cx="1617464" cy="1132224"/>
        </a:xfrm>
        <a:prstGeom prst="chevron">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3</a:t>
          </a:r>
          <a:endParaRPr lang="en-US" sz="3100" kern="1200" dirty="0"/>
        </a:p>
      </dsp:txBody>
      <dsp:txXfrm rot="5400000">
        <a:off x="-242619" y="3092733"/>
        <a:ext cx="1617464" cy="1132224"/>
      </dsp:txXfrm>
    </dsp:sp>
    <dsp:sp modelId="{496826BF-F758-454F-BEC0-79E5DB391343}">
      <dsp:nvSpPr>
        <dsp:cNvPr id="0" name=""/>
        <dsp:cNvSpPr/>
      </dsp:nvSpPr>
      <dsp:spPr>
        <a:xfrm rot="5400000">
          <a:off x="3812336" y="170002"/>
          <a:ext cx="1051351" cy="6411575"/>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A lot of ground research on the pain points and issues being faced by the artists and the production houses has been done and based on our findings, we have come up with the solution </a:t>
          </a:r>
          <a:r>
            <a:rPr lang="en-US" sz="1600" kern="1200" dirty="0" err="1" smtClean="0"/>
            <a:t>i.e</a:t>
          </a:r>
          <a:r>
            <a:rPr lang="en-US" sz="1600" kern="1200" dirty="0" smtClean="0"/>
            <a:t> </a:t>
          </a:r>
          <a:r>
            <a:rPr lang="en-US" sz="1600" b="1" kern="1200" dirty="0" smtClean="0"/>
            <a:t>TheatreAdda.com</a:t>
          </a:r>
          <a:endParaRPr lang="en-US" sz="1600" kern="1200" dirty="0"/>
        </a:p>
      </dsp:txBody>
      <dsp:txXfrm rot="5400000">
        <a:off x="3812336" y="170002"/>
        <a:ext cx="1051351" cy="641157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42020B-1939-4F7F-BAD2-8AD968E6B5F5}">
      <dsp:nvSpPr>
        <dsp:cNvPr id="0" name=""/>
        <dsp:cNvSpPr/>
      </dsp:nvSpPr>
      <dsp:spPr>
        <a:xfrm>
          <a:off x="0" y="177799"/>
          <a:ext cx="5486400" cy="3429000"/>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FC2F6-0485-4558-A225-B8A68D6C00F9}">
      <dsp:nvSpPr>
        <dsp:cNvPr id="0" name=""/>
        <dsp:cNvSpPr/>
      </dsp:nvSpPr>
      <dsp:spPr>
        <a:xfrm>
          <a:off x="696772" y="2455595"/>
          <a:ext cx="142646" cy="14264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B5192-3EE9-4091-A256-3BDB0744CB85}">
      <dsp:nvSpPr>
        <dsp:cNvPr id="0" name=""/>
        <dsp:cNvSpPr/>
      </dsp:nvSpPr>
      <dsp:spPr>
        <a:xfrm>
          <a:off x="768096" y="2526918"/>
          <a:ext cx="1278331" cy="990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585" tIns="0" rIns="0" bIns="0" numCol="1" spcCol="1270" anchor="t" anchorCtr="0">
          <a:noAutofit/>
        </a:bodyPr>
        <a:lstStyle/>
        <a:p>
          <a:pPr lvl="0" algn="l" defTabSz="755650">
            <a:lnSpc>
              <a:spcPct val="90000"/>
            </a:lnSpc>
            <a:spcBef>
              <a:spcPct val="0"/>
            </a:spcBef>
            <a:spcAft>
              <a:spcPct val="35000"/>
            </a:spcAft>
          </a:pPr>
          <a:r>
            <a:rPr lang="en-US" sz="1700" kern="1200" dirty="0" smtClean="0"/>
            <a:t>To Increase technical capability</a:t>
          </a:r>
          <a:endParaRPr lang="en-US" sz="1700" kern="1200" dirty="0"/>
        </a:p>
      </dsp:txBody>
      <dsp:txXfrm>
        <a:off x="768096" y="2526918"/>
        <a:ext cx="1278331" cy="990981"/>
      </dsp:txXfrm>
    </dsp:sp>
    <dsp:sp modelId="{E117C04A-C205-4925-A9B2-9E475C8997A9}">
      <dsp:nvSpPr>
        <dsp:cNvPr id="0" name=""/>
        <dsp:cNvSpPr/>
      </dsp:nvSpPr>
      <dsp:spPr>
        <a:xfrm>
          <a:off x="1955901" y="1523593"/>
          <a:ext cx="257860" cy="25786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3A2CFF-3FA1-4C31-98E5-7B584504E197}">
      <dsp:nvSpPr>
        <dsp:cNvPr id="0" name=""/>
        <dsp:cNvSpPr/>
      </dsp:nvSpPr>
      <dsp:spPr>
        <a:xfrm>
          <a:off x="2084832" y="1652523"/>
          <a:ext cx="1316736" cy="1865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35" tIns="0" rIns="0" bIns="0" numCol="1" spcCol="1270" anchor="t" anchorCtr="0">
          <a:noAutofit/>
        </a:bodyPr>
        <a:lstStyle/>
        <a:p>
          <a:pPr lvl="0" algn="l" defTabSz="755650">
            <a:lnSpc>
              <a:spcPct val="90000"/>
            </a:lnSpc>
            <a:spcBef>
              <a:spcPct val="0"/>
            </a:spcBef>
            <a:spcAft>
              <a:spcPct val="35000"/>
            </a:spcAft>
          </a:pPr>
          <a:r>
            <a:rPr lang="en-US" sz="1700" kern="1200" dirty="0" smtClean="0"/>
            <a:t>To create barrier for new players</a:t>
          </a:r>
          <a:endParaRPr lang="en-US" sz="1700" kern="1200" dirty="0"/>
        </a:p>
      </dsp:txBody>
      <dsp:txXfrm>
        <a:off x="2084832" y="1652523"/>
        <a:ext cx="1316736" cy="1865376"/>
      </dsp:txXfrm>
    </dsp:sp>
    <dsp:sp modelId="{A99E0B15-26CE-4C5C-85E1-6A2518465FAB}">
      <dsp:nvSpPr>
        <dsp:cNvPr id="0" name=""/>
        <dsp:cNvSpPr/>
      </dsp:nvSpPr>
      <dsp:spPr>
        <a:xfrm>
          <a:off x="3470148" y="956436"/>
          <a:ext cx="356616" cy="35661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6761A4-14A1-4B55-B964-1B470AA33C86}">
      <dsp:nvSpPr>
        <dsp:cNvPr id="0" name=""/>
        <dsp:cNvSpPr/>
      </dsp:nvSpPr>
      <dsp:spPr>
        <a:xfrm>
          <a:off x="3648456" y="1134744"/>
          <a:ext cx="1316736" cy="238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963" tIns="0" rIns="0" bIns="0" numCol="1" spcCol="1270" anchor="t" anchorCtr="0">
          <a:noAutofit/>
        </a:bodyPr>
        <a:lstStyle/>
        <a:p>
          <a:pPr lvl="0" algn="l" defTabSz="755650">
            <a:lnSpc>
              <a:spcPct val="90000"/>
            </a:lnSpc>
            <a:spcBef>
              <a:spcPct val="0"/>
            </a:spcBef>
            <a:spcAft>
              <a:spcPct val="35000"/>
            </a:spcAft>
          </a:pPr>
          <a:r>
            <a:rPr lang="en-US" sz="1700" kern="1200" dirty="0" smtClean="0"/>
            <a:t>To Build Relationship with production houses</a:t>
          </a:r>
          <a:endParaRPr lang="en-US" sz="1700" kern="1200" dirty="0"/>
        </a:p>
      </dsp:txBody>
      <dsp:txXfrm>
        <a:off x="3648456" y="1134744"/>
        <a:ext cx="1316736" cy="238315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cdr:x>
      <cdr:y>0.175</cdr:y>
    </cdr:from>
    <cdr:to>
      <cdr:x>0.63965</cdr:x>
      <cdr:y>0.28008</cdr:y>
    </cdr:to>
    <cdr:sp macro="" textlink="">
      <cdr:nvSpPr>
        <cdr:cNvPr id="3" name="TextBox 2"/>
        <cdr:cNvSpPr txBox="1"/>
      </cdr:nvSpPr>
      <cdr:spPr>
        <a:xfrm xmlns:a="http://schemas.openxmlformats.org/drawingml/2006/main">
          <a:off x="2286000" y="533400"/>
          <a:ext cx="638478" cy="32028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2014</a:t>
          </a:r>
        </a:p>
      </cdr:txBody>
    </cdr:sp>
  </cdr:relSizeAnchor>
  <cdr:relSizeAnchor xmlns:cdr="http://schemas.openxmlformats.org/drawingml/2006/chartDrawing">
    <cdr:from>
      <cdr:x>0.21667</cdr:x>
      <cdr:y>0.575</cdr:y>
    </cdr:from>
    <cdr:to>
      <cdr:x>0.35133</cdr:x>
      <cdr:y>0.63659</cdr:y>
    </cdr:to>
    <cdr:sp macro="" textlink="">
      <cdr:nvSpPr>
        <cdr:cNvPr id="2" name="TextBox 1"/>
        <cdr:cNvSpPr txBox="1"/>
      </cdr:nvSpPr>
      <cdr:spPr>
        <a:xfrm xmlns:a="http://schemas.openxmlformats.org/drawingml/2006/main">
          <a:off x="990600" y="1752600"/>
          <a:ext cx="615665" cy="1877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2011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D4186-1920-4D87-A32B-8BAE55C276CD}" type="datetimeFigureOut">
              <a:rPr lang="en-US" smtClean="0"/>
              <a:pPr/>
              <a:t>6/19/2015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D27F9E-89EF-4D95-8405-E078E69BE1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D27F9E-89EF-4D95-8405-E078E69BE1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D27F9E-89EF-4D95-8405-E078E69BE16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D27F9E-89EF-4D95-8405-E078E69BE16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D27F9E-89EF-4D95-8405-E078E69BE160}"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8CB735-3055-4DD0-AFD3-14730A2F33A6}" type="datetimeFigureOut">
              <a:rPr lang="en-US" smtClean="0"/>
              <a:pPr/>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CB735-3055-4DD0-AFD3-14730A2F33A6}" type="datetimeFigureOut">
              <a:rPr lang="en-US" smtClean="0"/>
              <a:pPr/>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CB735-3055-4DD0-AFD3-14730A2F33A6}" type="datetimeFigureOut">
              <a:rPr lang="en-US" smtClean="0"/>
              <a:pPr/>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CB735-3055-4DD0-AFD3-14730A2F33A6}" type="datetimeFigureOut">
              <a:rPr lang="en-US" smtClean="0"/>
              <a:pPr/>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8CB735-3055-4DD0-AFD3-14730A2F33A6}" type="datetimeFigureOut">
              <a:rPr lang="en-US" smtClean="0"/>
              <a:pPr/>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8CB735-3055-4DD0-AFD3-14730A2F33A6}" type="datetimeFigureOut">
              <a:rPr lang="en-US" smtClean="0"/>
              <a:pPr/>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8CB735-3055-4DD0-AFD3-14730A2F33A6}" type="datetimeFigureOut">
              <a:rPr lang="en-US" smtClean="0"/>
              <a:pPr/>
              <a:t>6/19/2015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8CB735-3055-4DD0-AFD3-14730A2F33A6}" type="datetimeFigureOut">
              <a:rPr lang="en-US" smtClean="0"/>
              <a:pPr/>
              <a:t>6/19/2015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CB735-3055-4DD0-AFD3-14730A2F33A6}" type="datetimeFigureOut">
              <a:rPr lang="en-US" smtClean="0"/>
              <a:pPr/>
              <a:t>6/19/2015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8CB735-3055-4DD0-AFD3-14730A2F33A6}" type="datetimeFigureOut">
              <a:rPr lang="en-US" smtClean="0"/>
              <a:pPr/>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8CB735-3055-4DD0-AFD3-14730A2F33A6}" type="datetimeFigureOut">
              <a:rPr lang="en-US" smtClean="0"/>
              <a:pPr/>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A0B5-E675-428A-B4BA-B28375A217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CB735-3055-4DD0-AFD3-14730A2F33A6}" type="datetimeFigureOut">
              <a:rPr lang="en-US" smtClean="0"/>
              <a:pPr/>
              <a:t>6/19/2015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4A0B5-E675-428A-B4BA-B28375A217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in.linkedin.com/in/abhinavnarang" TargetMode="External"/><Relationship Id="rId7"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in.linkedin.com/pub/anand-kaushik/55/1a2/483" TargetMode="External"/><Relationship Id="rId4" Type="http://schemas.openxmlformats.org/officeDocument/2006/relationships/hyperlink" Target="https://in.linkedin.com/in/agarwalsaurabh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atreAdda logo final.jpg"/>
          <p:cNvPicPr>
            <a:picLocks noChangeAspect="1"/>
          </p:cNvPicPr>
          <p:nvPr/>
        </p:nvPicPr>
        <p:blipFill>
          <a:blip r:embed="rId3" cstate="print"/>
          <a:stretch>
            <a:fillRect/>
          </a:stretch>
        </p:blipFill>
        <p:spPr>
          <a:xfrm>
            <a:off x="304800" y="685800"/>
            <a:ext cx="8382000" cy="4438374"/>
          </a:xfrm>
          <a:prstGeom prst="rect">
            <a:avLst/>
          </a:prstGeom>
        </p:spPr>
      </p:pic>
      <p:sp>
        <p:nvSpPr>
          <p:cNvPr id="3" name="TextBox 2"/>
          <p:cNvSpPr txBox="1"/>
          <p:nvPr/>
        </p:nvSpPr>
        <p:spPr>
          <a:xfrm>
            <a:off x="6248400" y="5200471"/>
            <a:ext cx="3276601" cy="1200329"/>
          </a:xfrm>
          <a:prstGeom prst="rect">
            <a:avLst/>
          </a:prstGeom>
          <a:noFill/>
        </p:spPr>
        <p:txBody>
          <a:bodyPr wrap="square" rtlCol="0">
            <a:spAutoFit/>
          </a:bodyPr>
          <a:lstStyle/>
          <a:p>
            <a:r>
              <a:rPr lang="en-US" dirty="0" err="1" smtClean="0"/>
              <a:t>Saurabh</a:t>
            </a:r>
            <a:r>
              <a:rPr lang="en-US" dirty="0" smtClean="0"/>
              <a:t> </a:t>
            </a:r>
            <a:r>
              <a:rPr lang="en-US" dirty="0" err="1" smtClean="0"/>
              <a:t>Agarwal</a:t>
            </a:r>
            <a:endParaRPr lang="en-US" dirty="0" smtClean="0"/>
          </a:p>
          <a:p>
            <a:r>
              <a:rPr lang="en-US" dirty="0" smtClean="0"/>
              <a:t>Co-Founder</a:t>
            </a:r>
          </a:p>
          <a:p>
            <a:r>
              <a:rPr lang="en-US" dirty="0" smtClean="0"/>
              <a:t>saurabh@theatreadda.com</a:t>
            </a:r>
          </a:p>
          <a:p>
            <a:r>
              <a:rPr lang="en-US" dirty="0" smtClean="0"/>
              <a:t>+91-8800249990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0" y="5867400"/>
            <a:ext cx="9144000" cy="762000"/>
          </a:xfrm>
          <a:prstGeom prst="rect">
            <a:avLst/>
          </a:prstGeom>
          <a:solidFill>
            <a:srgbClr val="B21A1E"/>
          </a:solidFill>
          <a:ln w="9525">
            <a:solidFill>
              <a:schemeClr val="tx1"/>
            </a:solidFill>
            <a:miter lim="800000"/>
            <a:headEnd/>
            <a:tailEnd/>
          </a:ln>
          <a:effectLst/>
        </p:spPr>
        <p:txBody>
          <a:bodyPr wrap="none" anchor="ctr"/>
          <a:lstStyle/>
          <a:p>
            <a:pPr algn="ctr"/>
            <a:r>
              <a:rPr lang="en-US" dirty="0">
                <a:solidFill>
                  <a:schemeClr val="bg1"/>
                </a:solidFill>
              </a:rPr>
              <a:t>                                                                                                </a:t>
            </a:r>
            <a:r>
              <a:rPr lang="en-US" dirty="0" smtClean="0">
                <a:solidFill>
                  <a:schemeClr val="bg1"/>
                </a:solidFill>
              </a:rPr>
              <a:t>www.TheatreAdda.com</a:t>
            </a:r>
            <a:endParaRPr lang="en-US" dirty="0">
              <a:solidFill>
                <a:schemeClr val="bg1"/>
              </a:solidFill>
            </a:endParaRPr>
          </a:p>
        </p:txBody>
      </p:sp>
      <p:pic>
        <p:nvPicPr>
          <p:cNvPr id="8" name="Picture 7" descr="TheatreAdda logo final.jpg"/>
          <p:cNvPicPr>
            <a:picLocks noChangeAspect="1"/>
          </p:cNvPicPr>
          <p:nvPr/>
        </p:nvPicPr>
        <p:blipFill>
          <a:blip r:embed="rId2" cstate="print"/>
          <a:stretch>
            <a:fillRect/>
          </a:stretch>
        </p:blipFill>
        <p:spPr>
          <a:xfrm>
            <a:off x="838200" y="5728232"/>
            <a:ext cx="2133600" cy="1129768"/>
          </a:xfrm>
          <a:prstGeom prst="rect">
            <a:avLst/>
          </a:prstGeom>
        </p:spPr>
      </p:pic>
      <p:sp>
        <p:nvSpPr>
          <p:cNvPr id="11" name="AutoShape 7"/>
          <p:cNvSpPr>
            <a:spLocks noChangeArrowheads="1"/>
          </p:cNvSpPr>
          <p:nvPr/>
        </p:nvSpPr>
        <p:spPr bwMode="auto">
          <a:xfrm>
            <a:off x="8686800" y="0"/>
            <a:ext cx="228600" cy="228600"/>
          </a:xfrm>
          <a:prstGeom prst="downArrow">
            <a:avLst>
              <a:gd name="adj1" fmla="val 50000"/>
              <a:gd name="adj2" fmla="val 25000"/>
            </a:avLst>
          </a:prstGeom>
          <a:solidFill>
            <a:srgbClr val="B21A1E"/>
          </a:solidFill>
          <a:ln w="9525">
            <a:solidFill>
              <a:srgbClr val="B21A1E"/>
            </a:solidFill>
            <a:miter lim="800000"/>
            <a:headEnd/>
            <a:tailEnd/>
          </a:ln>
          <a:effectLst/>
        </p:spPr>
        <p:txBody>
          <a:bodyPr wrap="none" anchor="ctr"/>
          <a:lstStyle/>
          <a:p>
            <a:endParaRPr lang="en-US"/>
          </a:p>
        </p:txBody>
      </p:sp>
      <p:sp>
        <p:nvSpPr>
          <p:cNvPr id="10" name="Rectangle 9"/>
          <p:cNvSpPr/>
          <p:nvPr/>
        </p:nvSpPr>
        <p:spPr>
          <a:xfrm>
            <a:off x="1447800" y="838201"/>
            <a:ext cx="7696200" cy="4801314"/>
          </a:xfrm>
          <a:prstGeom prst="rect">
            <a:avLst/>
          </a:prstGeom>
        </p:spPr>
        <p:txBody>
          <a:bodyPr wrap="square">
            <a:spAutoFit/>
          </a:bodyPr>
          <a:lstStyle/>
          <a:p>
            <a:r>
              <a:rPr lang="en-US" b="1" dirty="0" err="1" smtClean="0"/>
              <a:t>Abhinav</a:t>
            </a:r>
            <a:r>
              <a:rPr lang="en-US" dirty="0" smtClean="0"/>
              <a:t> </a:t>
            </a:r>
            <a:r>
              <a:rPr lang="en-US" b="1" dirty="0" err="1" smtClean="0"/>
              <a:t>Narang</a:t>
            </a:r>
            <a:r>
              <a:rPr lang="en-US" b="1" dirty="0" smtClean="0"/>
              <a:t> </a:t>
            </a:r>
            <a:r>
              <a:rPr lang="en-US" dirty="0" smtClean="0"/>
              <a:t>is a computer engineering graduate from MIT, </a:t>
            </a:r>
            <a:r>
              <a:rPr lang="en-US" dirty="0" err="1" smtClean="0"/>
              <a:t>Manipal</a:t>
            </a:r>
            <a:r>
              <a:rPr lang="en-US" dirty="0" smtClean="0"/>
              <a:t> and a postgraduate in Marketing from SOIL, </a:t>
            </a:r>
            <a:r>
              <a:rPr lang="en-US" dirty="0" err="1" smtClean="0"/>
              <a:t>Gurgaon</a:t>
            </a:r>
            <a:r>
              <a:rPr lang="en-US" dirty="0" smtClean="0"/>
              <a:t>. He has over 6.5 years of experience of Business Analysis, Algorithm Design, Product Management &amp; Consulting in various domains. He has worked in various countries in Asia &amp; Europe and currently working on creating TheatreAdda.com a global name in the Theatre world </a:t>
            </a:r>
            <a:r>
              <a:rPr lang="en-US" dirty="0" err="1" smtClean="0"/>
              <a:t>Linkedin</a:t>
            </a:r>
            <a:r>
              <a:rPr lang="en-US" dirty="0" smtClean="0"/>
              <a:t>- </a:t>
            </a:r>
            <a:r>
              <a:rPr lang="en-US" dirty="0" err="1" smtClean="0">
                <a:hlinkClick r:id="rId3"/>
              </a:rPr>
              <a:t>Abhinav</a:t>
            </a:r>
            <a:endParaRPr lang="en-US" dirty="0" smtClean="0"/>
          </a:p>
          <a:p>
            <a:endParaRPr lang="en-US" dirty="0" smtClean="0"/>
          </a:p>
          <a:p>
            <a:r>
              <a:rPr lang="en-US" b="1" dirty="0" err="1" smtClean="0"/>
              <a:t>Saurabh</a:t>
            </a:r>
            <a:r>
              <a:rPr lang="en-US" b="1" dirty="0" smtClean="0"/>
              <a:t> </a:t>
            </a:r>
            <a:r>
              <a:rPr lang="en-US" b="1" dirty="0" err="1" smtClean="0"/>
              <a:t>Agarwal</a:t>
            </a:r>
            <a:r>
              <a:rPr lang="en-US" dirty="0" smtClean="0"/>
              <a:t> is a mechanical engineering graduate from MIT </a:t>
            </a:r>
            <a:r>
              <a:rPr lang="en-US" dirty="0" err="1" smtClean="0"/>
              <a:t>Manipal</a:t>
            </a:r>
            <a:r>
              <a:rPr lang="en-US" dirty="0" smtClean="0"/>
              <a:t> &amp; a post graduate in Marketing from SIBM, </a:t>
            </a:r>
            <a:r>
              <a:rPr lang="en-US" dirty="0" err="1" smtClean="0"/>
              <a:t>Pune</a:t>
            </a:r>
            <a:r>
              <a:rPr lang="en-US" dirty="0" smtClean="0"/>
              <a:t>. He has over 5 years of experience of </a:t>
            </a:r>
            <a:r>
              <a:rPr lang="en-US" dirty="0" err="1" smtClean="0"/>
              <a:t>Sales,Digital</a:t>
            </a:r>
            <a:r>
              <a:rPr lang="en-US" dirty="0" smtClean="0"/>
              <a:t> Marketing, International Business Operations &amp; Logistics Management. His aim is to showcase the hidden talent of theatre artists of rural India by giving them a global platform like TheatreAdda.com  </a:t>
            </a:r>
            <a:r>
              <a:rPr lang="en-US" dirty="0" err="1" smtClean="0"/>
              <a:t>Linkedin</a:t>
            </a:r>
            <a:r>
              <a:rPr lang="en-US" dirty="0" smtClean="0"/>
              <a:t>- </a:t>
            </a:r>
            <a:r>
              <a:rPr lang="en-US" dirty="0" err="1" smtClean="0">
                <a:hlinkClick r:id="rId4"/>
              </a:rPr>
              <a:t>Saurabh</a:t>
            </a:r>
            <a:endParaRPr lang="en-US" dirty="0" smtClean="0"/>
          </a:p>
          <a:p>
            <a:endParaRPr lang="en-US" dirty="0" smtClean="0"/>
          </a:p>
          <a:p>
            <a:r>
              <a:rPr lang="en-US" b="1" dirty="0" err="1" smtClean="0"/>
              <a:t>Anand</a:t>
            </a:r>
            <a:r>
              <a:rPr lang="en-US" b="1" dirty="0" smtClean="0"/>
              <a:t> </a:t>
            </a:r>
            <a:r>
              <a:rPr lang="en-US" b="1" dirty="0" err="1" smtClean="0"/>
              <a:t>Kaushik</a:t>
            </a:r>
            <a:r>
              <a:rPr lang="en-US" dirty="0" smtClean="0"/>
              <a:t> is a core techie by heart. He loves to code and learn new technologies. He is part of online startup community from last few years and was the CTO of education based online portal and now leading the technology vertical of TheatreAdda.com </a:t>
            </a:r>
            <a:r>
              <a:rPr lang="en-US" dirty="0" err="1" smtClean="0"/>
              <a:t>Linkedin</a:t>
            </a:r>
            <a:r>
              <a:rPr lang="en-US" dirty="0" smtClean="0"/>
              <a:t>- </a:t>
            </a:r>
            <a:r>
              <a:rPr lang="en-US" dirty="0" err="1" smtClean="0">
                <a:hlinkClick r:id="rId5"/>
              </a:rPr>
              <a:t>Anand</a:t>
            </a:r>
            <a:endParaRPr lang="en-US" dirty="0" smtClean="0"/>
          </a:p>
        </p:txBody>
      </p:sp>
      <p:pic>
        <p:nvPicPr>
          <p:cNvPr id="13" name="Picture 12" descr="abhina.jpg"/>
          <p:cNvPicPr>
            <a:picLocks noChangeAspect="1"/>
          </p:cNvPicPr>
          <p:nvPr/>
        </p:nvPicPr>
        <p:blipFill>
          <a:blip r:embed="rId6" cstate="print"/>
          <a:stretch>
            <a:fillRect/>
          </a:stretch>
        </p:blipFill>
        <p:spPr>
          <a:xfrm>
            <a:off x="76200" y="914400"/>
            <a:ext cx="1371600" cy="1371600"/>
          </a:xfrm>
          <a:prstGeom prst="rect">
            <a:avLst/>
          </a:prstGeom>
        </p:spPr>
      </p:pic>
      <p:pic>
        <p:nvPicPr>
          <p:cNvPr id="14" name="Picture 13" descr="saurabh_A.jpg"/>
          <p:cNvPicPr>
            <a:picLocks noChangeAspect="1"/>
          </p:cNvPicPr>
          <p:nvPr/>
        </p:nvPicPr>
        <p:blipFill>
          <a:blip r:embed="rId7" cstate="print"/>
          <a:stretch>
            <a:fillRect/>
          </a:stretch>
        </p:blipFill>
        <p:spPr>
          <a:xfrm>
            <a:off x="76200" y="2667000"/>
            <a:ext cx="1375410" cy="1447800"/>
          </a:xfrm>
          <a:prstGeom prst="rect">
            <a:avLst/>
          </a:prstGeom>
        </p:spPr>
      </p:pic>
      <p:pic>
        <p:nvPicPr>
          <p:cNvPr id="15" name="Picture 14" descr="anand.jpg"/>
          <p:cNvPicPr>
            <a:picLocks noChangeAspect="1"/>
          </p:cNvPicPr>
          <p:nvPr/>
        </p:nvPicPr>
        <p:blipFill>
          <a:blip r:embed="rId8" cstate="print"/>
          <a:stretch>
            <a:fillRect/>
          </a:stretch>
        </p:blipFill>
        <p:spPr>
          <a:xfrm>
            <a:off x="42863" y="4419600"/>
            <a:ext cx="1328737" cy="1328737"/>
          </a:xfrm>
          <a:prstGeom prst="rect">
            <a:avLst/>
          </a:prstGeom>
        </p:spPr>
      </p:pic>
      <p:sp>
        <p:nvSpPr>
          <p:cNvPr id="12" name="Rectangle 6"/>
          <p:cNvSpPr>
            <a:spLocks noChangeArrowheads="1"/>
          </p:cNvSpPr>
          <p:nvPr/>
        </p:nvSpPr>
        <p:spPr bwMode="auto">
          <a:xfrm>
            <a:off x="0" y="228600"/>
            <a:ext cx="9144000" cy="457200"/>
          </a:xfrm>
          <a:prstGeom prst="rect">
            <a:avLst/>
          </a:prstGeom>
          <a:solidFill>
            <a:schemeClr val="bg1"/>
          </a:solidFill>
          <a:ln w="28575">
            <a:solidFill>
              <a:srgbClr val="B21A1E"/>
            </a:solidFill>
            <a:miter lim="800000"/>
            <a:headEnd/>
            <a:tailEnd/>
          </a:ln>
          <a:effectLst/>
        </p:spPr>
        <p:txBody>
          <a:bodyPr wrap="none" anchor="ctr"/>
          <a:lstStyle/>
          <a:p>
            <a:pPr algn="ctr"/>
            <a:r>
              <a:rPr lang="en-US" dirty="0" smtClean="0"/>
              <a:t>    Problem      Market Size    Solution   Why TheatreAdda.com?     Current Status     Funds    Team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AutoShape 4" descr="Image result for image of theat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Image result for image of theat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p1.jpg"/>
          <p:cNvPicPr>
            <a:picLocks noChangeAspect="1"/>
          </p:cNvPicPr>
          <p:nvPr/>
        </p:nvPicPr>
        <p:blipFill>
          <a:blip r:embed="rId3" cstate="print"/>
          <a:stretch>
            <a:fillRect/>
          </a:stretch>
        </p:blipFill>
        <p:spPr>
          <a:xfrm>
            <a:off x="0" y="76639"/>
            <a:ext cx="9144000" cy="6324161"/>
          </a:xfrm>
          <a:prstGeom prst="rect">
            <a:avLst/>
          </a:prstGeom>
        </p:spPr>
      </p:pic>
      <p:sp>
        <p:nvSpPr>
          <p:cNvPr id="9" name="Rectangle 8"/>
          <p:cNvSpPr/>
          <p:nvPr/>
        </p:nvSpPr>
        <p:spPr>
          <a:xfrm>
            <a:off x="1905000" y="1859340"/>
            <a:ext cx="5715000" cy="2062103"/>
          </a:xfrm>
          <a:prstGeom prst="rect">
            <a:avLst/>
          </a:prstGeom>
        </p:spPr>
        <p:txBody>
          <a:bodyPr wrap="square">
            <a:spAutoFit/>
          </a:bodyPr>
          <a:lstStyle/>
          <a:p>
            <a:pPr>
              <a:buNone/>
            </a:pPr>
            <a:r>
              <a:rPr lang="en-US" sz="1000" dirty="0" smtClean="0">
                <a:latin typeface="Arial" pitchFamily="34" charset="0"/>
                <a:cs typeface="Arial" pitchFamily="34" charset="0"/>
              </a:rPr>
              <a:t> </a:t>
            </a:r>
            <a:r>
              <a:rPr lang="en-US" sz="1600" dirty="0" smtClean="0">
                <a:latin typeface="Arial" pitchFamily="34" charset="0"/>
                <a:cs typeface="Arial" pitchFamily="34" charset="0"/>
              </a:rPr>
              <a:t>TheatreAdda.com is an </a:t>
            </a:r>
            <a:r>
              <a:rPr lang="en-US" sz="1600" b="1" dirty="0" smtClean="0">
                <a:latin typeface="Arial" pitchFamily="34" charset="0"/>
                <a:cs typeface="Arial" pitchFamily="34" charset="0"/>
              </a:rPr>
              <a:t>online platform for </a:t>
            </a:r>
            <a:r>
              <a:rPr lang="en-US" sz="1600" dirty="0" smtClean="0">
                <a:latin typeface="Arial" pitchFamily="34" charset="0"/>
                <a:cs typeface="Arial" pitchFamily="34" charset="0"/>
              </a:rPr>
              <a:t>theatre enthusiasts /performers to connect with each other &amp; showcase their work to larger audience across the world. </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TheatreAdda.com aims to be the innovative platform to </a:t>
            </a:r>
            <a:r>
              <a:rPr lang="en-US" sz="1600" b="1" dirty="0" smtClean="0">
                <a:latin typeface="Arial" pitchFamily="34" charset="0"/>
                <a:cs typeface="Arial" pitchFamily="34" charset="0"/>
              </a:rPr>
              <a:t>amalgamate Theatre to Movies and TV Serials</a:t>
            </a:r>
            <a:r>
              <a:rPr lang="en-US" sz="1600" dirty="0" smtClean="0">
                <a:latin typeface="Arial" pitchFamily="34" charset="0"/>
                <a:cs typeface="Arial" pitchFamily="34" charset="0"/>
              </a:rPr>
              <a:t>, thus conduct </a:t>
            </a:r>
            <a:r>
              <a:rPr lang="en-US" sz="1600" b="1" dirty="0" smtClean="0">
                <a:latin typeface="Arial" pitchFamily="34" charset="0"/>
                <a:cs typeface="Arial" pitchFamily="34" charset="0"/>
              </a:rPr>
              <a:t>online auditions </a:t>
            </a:r>
            <a:r>
              <a:rPr lang="en-US" sz="1600" dirty="0" smtClean="0">
                <a:latin typeface="Arial" pitchFamily="34" charset="0"/>
                <a:cs typeface="Arial" pitchFamily="34" charset="0"/>
              </a:rPr>
              <a:t>of artists for movies and TV  serials through a simpler and transparent method. </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609600" y="0"/>
            <a:ext cx="228600" cy="228600"/>
          </a:xfrm>
          <a:prstGeom prst="downArrow">
            <a:avLst>
              <a:gd name="adj1" fmla="val 50000"/>
              <a:gd name="adj2" fmla="val 25000"/>
            </a:avLst>
          </a:prstGeom>
          <a:solidFill>
            <a:srgbClr val="B21A1E"/>
          </a:solidFill>
          <a:ln w="9525">
            <a:solidFill>
              <a:srgbClr val="B21A1E"/>
            </a:solidFill>
            <a:miter lim="800000"/>
            <a:headEnd/>
            <a:tailEnd/>
          </a:ln>
          <a:effectLst/>
        </p:spPr>
        <p:txBody>
          <a:bodyPr wrap="none" anchor="ctr"/>
          <a:lstStyle/>
          <a:p>
            <a:endParaRPr lang="en-US"/>
          </a:p>
        </p:txBody>
      </p:sp>
      <p:sp>
        <p:nvSpPr>
          <p:cNvPr id="6" name="Rectangle 4"/>
          <p:cNvSpPr>
            <a:spLocks noChangeArrowheads="1"/>
          </p:cNvSpPr>
          <p:nvPr/>
        </p:nvSpPr>
        <p:spPr bwMode="auto">
          <a:xfrm>
            <a:off x="0" y="5867400"/>
            <a:ext cx="9144000" cy="762000"/>
          </a:xfrm>
          <a:prstGeom prst="rect">
            <a:avLst/>
          </a:prstGeom>
          <a:solidFill>
            <a:srgbClr val="B21A1E"/>
          </a:solidFill>
          <a:ln w="9525">
            <a:solidFill>
              <a:schemeClr val="tx1"/>
            </a:solidFill>
            <a:miter lim="800000"/>
            <a:headEnd/>
            <a:tailEnd/>
          </a:ln>
          <a:effectLst/>
        </p:spPr>
        <p:txBody>
          <a:bodyPr wrap="none" anchor="ctr"/>
          <a:lstStyle/>
          <a:p>
            <a:pPr algn="ctr"/>
            <a:r>
              <a:rPr lang="en-US" dirty="0">
                <a:solidFill>
                  <a:schemeClr val="bg1"/>
                </a:solidFill>
              </a:rPr>
              <a:t>                                                                                                </a:t>
            </a:r>
            <a:r>
              <a:rPr lang="en-US" dirty="0" smtClean="0">
                <a:solidFill>
                  <a:schemeClr val="bg1"/>
                </a:solidFill>
              </a:rPr>
              <a:t>www.TheatreAdda.com</a:t>
            </a:r>
            <a:endParaRPr lang="en-US" dirty="0">
              <a:solidFill>
                <a:schemeClr val="bg1"/>
              </a:solidFill>
            </a:endParaRPr>
          </a:p>
        </p:txBody>
      </p:sp>
      <p:pic>
        <p:nvPicPr>
          <p:cNvPr id="7" name="Picture 6" descr="TheatreAdda logo final.jpg"/>
          <p:cNvPicPr>
            <a:picLocks noChangeAspect="1"/>
          </p:cNvPicPr>
          <p:nvPr/>
        </p:nvPicPr>
        <p:blipFill>
          <a:blip r:embed="rId2" cstate="print"/>
          <a:stretch>
            <a:fillRect/>
          </a:stretch>
        </p:blipFill>
        <p:spPr>
          <a:xfrm>
            <a:off x="838200" y="5728232"/>
            <a:ext cx="2133600" cy="1129768"/>
          </a:xfrm>
          <a:prstGeom prst="rect">
            <a:avLst/>
          </a:prstGeom>
        </p:spPr>
      </p:pic>
      <p:sp>
        <p:nvSpPr>
          <p:cNvPr id="9" name="Rectangle 6"/>
          <p:cNvSpPr>
            <a:spLocks noChangeArrowheads="1"/>
          </p:cNvSpPr>
          <p:nvPr/>
        </p:nvSpPr>
        <p:spPr bwMode="auto">
          <a:xfrm>
            <a:off x="0" y="228600"/>
            <a:ext cx="9144000" cy="457200"/>
          </a:xfrm>
          <a:prstGeom prst="rect">
            <a:avLst/>
          </a:prstGeom>
          <a:solidFill>
            <a:schemeClr val="bg1"/>
          </a:solidFill>
          <a:ln w="28575">
            <a:solidFill>
              <a:srgbClr val="B21A1E"/>
            </a:solidFill>
            <a:miter lim="800000"/>
            <a:headEnd/>
            <a:tailEnd/>
          </a:ln>
          <a:effectLst/>
        </p:spPr>
        <p:txBody>
          <a:bodyPr wrap="none" anchor="ctr"/>
          <a:lstStyle/>
          <a:p>
            <a:pPr algn="ctr"/>
            <a:r>
              <a:rPr lang="en-US" dirty="0" smtClean="0"/>
              <a:t>    Problem      Market Size    Solution   Why TheatreAdda.com?     Current Status     Funds    Team</a:t>
            </a:r>
            <a:endParaRPr lang="en-US" dirty="0"/>
          </a:p>
        </p:txBody>
      </p:sp>
      <p:sp>
        <p:nvSpPr>
          <p:cNvPr id="8" name="Rounded Rectangle 7"/>
          <p:cNvSpPr/>
          <p:nvPr/>
        </p:nvSpPr>
        <p:spPr>
          <a:xfrm>
            <a:off x="1447800" y="1143000"/>
            <a:ext cx="1752600" cy="990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Artists</a:t>
            </a:r>
            <a:endParaRPr lang="en-US" dirty="0"/>
          </a:p>
        </p:txBody>
      </p:sp>
      <p:sp>
        <p:nvSpPr>
          <p:cNvPr id="11" name="Rounded Rectangle 10"/>
          <p:cNvSpPr/>
          <p:nvPr/>
        </p:nvSpPr>
        <p:spPr>
          <a:xfrm>
            <a:off x="5791200" y="1143000"/>
            <a:ext cx="1752600" cy="990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Production Houses</a:t>
            </a:r>
            <a:endParaRPr lang="en-US" dirty="0"/>
          </a:p>
        </p:txBody>
      </p:sp>
      <p:sp>
        <p:nvSpPr>
          <p:cNvPr id="14" name="Rounded Rectangle 13"/>
          <p:cNvSpPr/>
          <p:nvPr/>
        </p:nvSpPr>
        <p:spPr>
          <a:xfrm>
            <a:off x="533400" y="2209800"/>
            <a:ext cx="3657600" cy="3505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buFont typeface="Arial" pitchFamily="34" charset="0"/>
              <a:buChar char="•"/>
            </a:pPr>
            <a:r>
              <a:rPr lang="en-US" sz="1600" dirty="0" smtClean="0">
                <a:solidFill>
                  <a:srgbClr val="C00000"/>
                </a:solidFill>
                <a:latin typeface="Arial" pitchFamily="34" charset="0"/>
                <a:cs typeface="Arial" pitchFamily="34" charset="0"/>
              </a:rPr>
              <a:t>Lack of connections in media to showcase their talent on a larger platform</a:t>
            </a:r>
          </a:p>
          <a:p>
            <a:pPr lvl="0"/>
            <a:endParaRPr lang="en-US" sz="1600" dirty="0" smtClean="0">
              <a:solidFill>
                <a:srgbClr val="C00000"/>
              </a:solidFill>
            </a:endParaRPr>
          </a:p>
          <a:p>
            <a:pPr lvl="0">
              <a:buFont typeface="Arial" pitchFamily="34" charset="0"/>
              <a:buChar char="•"/>
            </a:pPr>
            <a:r>
              <a:rPr lang="en-US" sz="1600" dirty="0" smtClean="0">
                <a:solidFill>
                  <a:srgbClr val="C00000"/>
                </a:solidFill>
                <a:latin typeface="Arial" pitchFamily="34" charset="0"/>
                <a:cs typeface="Arial" pitchFamily="34" charset="0"/>
              </a:rPr>
              <a:t>Hesitate to approach casting agents because  of their bad reputation and behavior</a:t>
            </a:r>
          </a:p>
          <a:p>
            <a:pPr lvl="0">
              <a:buFont typeface="Arial" pitchFamily="34" charset="0"/>
              <a:buChar char="•"/>
            </a:pPr>
            <a:endParaRPr lang="en-US" sz="1600" dirty="0" smtClean="0">
              <a:solidFill>
                <a:srgbClr val="C00000"/>
              </a:solidFill>
              <a:latin typeface="Arial" pitchFamily="34" charset="0"/>
              <a:cs typeface="Arial" pitchFamily="34" charset="0"/>
            </a:endParaRPr>
          </a:p>
          <a:p>
            <a:pPr lvl="0">
              <a:buFont typeface="Arial" pitchFamily="34" charset="0"/>
              <a:buChar char="•"/>
            </a:pPr>
            <a:r>
              <a:rPr lang="en-US" sz="1600" dirty="0" smtClean="0">
                <a:solidFill>
                  <a:srgbClr val="C00000"/>
                </a:solidFill>
                <a:latin typeface="Arial" pitchFamily="34" charset="0"/>
                <a:cs typeface="Arial" pitchFamily="34" charset="0"/>
              </a:rPr>
              <a:t> Wastage of time and money in traditional auditions</a:t>
            </a:r>
          </a:p>
          <a:p>
            <a:pPr lvl="0">
              <a:buFont typeface="Arial" pitchFamily="34" charset="0"/>
              <a:buChar char="•"/>
            </a:pPr>
            <a:endParaRPr lang="en-US" sz="1600" dirty="0" smtClean="0">
              <a:solidFill>
                <a:srgbClr val="C00000"/>
              </a:solidFill>
              <a:latin typeface="Arial" pitchFamily="34" charset="0"/>
              <a:cs typeface="Arial" pitchFamily="34" charset="0"/>
            </a:endParaRPr>
          </a:p>
          <a:p>
            <a:pPr lvl="0">
              <a:buFont typeface="Arial" pitchFamily="34" charset="0"/>
              <a:buChar char="•"/>
            </a:pPr>
            <a:r>
              <a:rPr lang="en-US" sz="1600" dirty="0" smtClean="0">
                <a:solidFill>
                  <a:srgbClr val="C00000"/>
                </a:solidFill>
                <a:latin typeface="Arial" pitchFamily="34" charset="0"/>
                <a:cs typeface="Arial" pitchFamily="34" charset="0"/>
              </a:rPr>
              <a:t>Struggle for recognition seems perpetual</a:t>
            </a:r>
          </a:p>
        </p:txBody>
      </p:sp>
      <p:sp>
        <p:nvSpPr>
          <p:cNvPr id="15" name="Rounded Rectangle 14"/>
          <p:cNvSpPr/>
          <p:nvPr/>
        </p:nvSpPr>
        <p:spPr>
          <a:xfrm>
            <a:off x="4876800" y="2209800"/>
            <a:ext cx="3657600" cy="3505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buFont typeface="Arial" pitchFamily="34" charset="0"/>
              <a:buChar char="•"/>
            </a:pPr>
            <a:r>
              <a:rPr lang="en-US" sz="1600" dirty="0" smtClean="0">
                <a:solidFill>
                  <a:srgbClr val="C00000"/>
                </a:solidFill>
                <a:latin typeface="Arial" pitchFamily="34" charset="0"/>
                <a:cs typeface="Arial" pitchFamily="34" charset="0"/>
              </a:rPr>
              <a:t>Lot of time and money expenditure to conduct auditions at various places</a:t>
            </a:r>
          </a:p>
          <a:p>
            <a:pPr lvl="0">
              <a:buFont typeface="Arial" pitchFamily="34" charset="0"/>
              <a:buChar char="•"/>
            </a:pPr>
            <a:endParaRPr lang="en-US" sz="1600" dirty="0" smtClean="0">
              <a:solidFill>
                <a:srgbClr val="C00000"/>
              </a:solidFill>
            </a:endParaRPr>
          </a:p>
          <a:p>
            <a:pPr lvl="0">
              <a:buFont typeface="Arial" pitchFamily="34" charset="0"/>
              <a:buChar char="•"/>
            </a:pPr>
            <a:r>
              <a:rPr lang="en-US" sz="1600" dirty="0" smtClean="0">
                <a:solidFill>
                  <a:srgbClr val="C00000"/>
                </a:solidFill>
                <a:latin typeface="Arial" pitchFamily="34" charset="0"/>
                <a:cs typeface="Arial" pitchFamily="34" charset="0"/>
              </a:rPr>
              <a:t>Talent of various towns and cities is not accessible</a:t>
            </a:r>
          </a:p>
          <a:p>
            <a:pPr lvl="0">
              <a:buFont typeface="Arial" pitchFamily="34" charset="0"/>
              <a:buChar char="•"/>
            </a:pPr>
            <a:endParaRPr lang="en-US" sz="1600" dirty="0" smtClean="0">
              <a:solidFill>
                <a:srgbClr val="C00000"/>
              </a:solidFill>
              <a:latin typeface="Arial" pitchFamily="34" charset="0"/>
              <a:cs typeface="Arial" pitchFamily="34" charset="0"/>
            </a:endParaRPr>
          </a:p>
          <a:p>
            <a:pPr lvl="0">
              <a:buFont typeface="Arial" pitchFamily="34" charset="0"/>
              <a:buChar char="•"/>
            </a:pPr>
            <a:r>
              <a:rPr lang="en-US" sz="1600" dirty="0" smtClean="0">
                <a:solidFill>
                  <a:srgbClr val="C00000"/>
                </a:solidFill>
                <a:latin typeface="Arial" pitchFamily="34" charset="0"/>
                <a:cs typeface="Arial" pitchFamily="34" charset="0"/>
              </a:rPr>
              <a:t>Complete dependence on Casting agencies for fulfillment of their requirements</a:t>
            </a:r>
          </a:p>
        </p:txBody>
      </p:sp>
      <p:sp>
        <p:nvSpPr>
          <p:cNvPr id="10" name="Rectangle 9"/>
          <p:cNvSpPr/>
          <p:nvPr/>
        </p:nvSpPr>
        <p:spPr>
          <a:xfrm>
            <a:off x="1752600" y="773668"/>
            <a:ext cx="6172200" cy="369332"/>
          </a:xfrm>
          <a:prstGeom prst="rect">
            <a:avLst/>
          </a:prstGeom>
        </p:spPr>
        <p:txBody>
          <a:bodyPr wrap="square">
            <a:spAutoFit/>
          </a:bodyPr>
          <a:lstStyle/>
          <a:p>
            <a:r>
              <a:rPr lang="en-US" b="1" dirty="0" smtClean="0"/>
              <a:t>Unorganized Audition process for Movies &amp; Television serials</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4525963"/>
          </a:xfrm>
        </p:spPr>
        <p:txBody>
          <a:bodyPr>
            <a:normAutofit/>
          </a:bodyPr>
          <a:lstStyle/>
          <a:p>
            <a:pPr fontAlgn="base">
              <a:lnSpc>
                <a:spcPct val="80000"/>
              </a:lnSpc>
              <a:spcAft>
                <a:spcPct val="0"/>
              </a:spcAft>
              <a:buNone/>
              <a:defRPr/>
            </a:pPr>
            <a:r>
              <a:rPr lang="en-US" sz="1500" b="1" dirty="0" smtClean="0">
                <a:latin typeface="Arial" pitchFamily="34" charset="0"/>
                <a:cs typeface="Arial" pitchFamily="34" charset="0"/>
              </a:rPr>
              <a:t>			</a:t>
            </a:r>
            <a:r>
              <a:rPr lang="en-US" sz="2000" b="1" dirty="0" smtClean="0">
                <a:latin typeface="Arial" pitchFamily="34" charset="0"/>
                <a:cs typeface="Arial" pitchFamily="34" charset="0"/>
              </a:rPr>
              <a:t>Media and Entertainment industry</a:t>
            </a:r>
            <a:endParaRPr lang="en-US" sz="2000" dirty="0" smtClean="0">
              <a:latin typeface="Arial" pitchFamily="34" charset="0"/>
              <a:cs typeface="Arial" pitchFamily="34" charset="0"/>
            </a:endParaRPr>
          </a:p>
          <a:p>
            <a:pPr fontAlgn="base">
              <a:lnSpc>
                <a:spcPct val="80000"/>
              </a:lnSpc>
              <a:spcAft>
                <a:spcPct val="0"/>
              </a:spcAft>
              <a:defRPr/>
            </a:pPr>
            <a:endParaRPr lang="en-US" sz="1500" dirty="0" smtClean="0">
              <a:latin typeface="Arial" pitchFamily="34" charset="0"/>
              <a:cs typeface="Arial" pitchFamily="34" charset="0"/>
            </a:endParaRPr>
          </a:p>
          <a:p>
            <a:pPr fontAlgn="base">
              <a:lnSpc>
                <a:spcPct val="80000"/>
              </a:lnSpc>
              <a:spcAft>
                <a:spcPct val="0"/>
              </a:spcAft>
              <a:defRPr/>
            </a:pPr>
            <a:endParaRPr lang="en-US" sz="1500"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p:txBody>
      </p:sp>
      <p:sp>
        <p:nvSpPr>
          <p:cNvPr id="6" name="Rectangle 4"/>
          <p:cNvSpPr>
            <a:spLocks noChangeArrowheads="1"/>
          </p:cNvSpPr>
          <p:nvPr/>
        </p:nvSpPr>
        <p:spPr bwMode="auto">
          <a:xfrm>
            <a:off x="0" y="5867400"/>
            <a:ext cx="9144000" cy="762000"/>
          </a:xfrm>
          <a:prstGeom prst="rect">
            <a:avLst/>
          </a:prstGeom>
          <a:solidFill>
            <a:srgbClr val="B21A1E"/>
          </a:solidFill>
          <a:ln w="9525">
            <a:solidFill>
              <a:schemeClr val="tx1"/>
            </a:solidFill>
            <a:miter lim="800000"/>
            <a:headEnd/>
            <a:tailEnd/>
          </a:ln>
          <a:effectLst/>
        </p:spPr>
        <p:txBody>
          <a:bodyPr wrap="none" anchor="ctr"/>
          <a:lstStyle/>
          <a:p>
            <a:pPr algn="ctr"/>
            <a:r>
              <a:rPr lang="en-US" dirty="0">
                <a:solidFill>
                  <a:schemeClr val="bg1"/>
                </a:solidFill>
              </a:rPr>
              <a:t>                                                                                                </a:t>
            </a:r>
            <a:r>
              <a:rPr lang="en-US" dirty="0" smtClean="0">
                <a:solidFill>
                  <a:schemeClr val="bg1"/>
                </a:solidFill>
              </a:rPr>
              <a:t>www.TheatreAdda.com</a:t>
            </a:r>
            <a:endParaRPr lang="en-US" dirty="0">
              <a:solidFill>
                <a:schemeClr val="bg1"/>
              </a:solidFill>
            </a:endParaRPr>
          </a:p>
        </p:txBody>
      </p:sp>
      <p:pic>
        <p:nvPicPr>
          <p:cNvPr id="7" name="Picture 6" descr="TheatreAdda logo final.jpg"/>
          <p:cNvPicPr>
            <a:picLocks noChangeAspect="1"/>
          </p:cNvPicPr>
          <p:nvPr/>
        </p:nvPicPr>
        <p:blipFill>
          <a:blip r:embed="rId3" cstate="print"/>
          <a:stretch>
            <a:fillRect/>
          </a:stretch>
        </p:blipFill>
        <p:spPr>
          <a:xfrm>
            <a:off x="838200" y="5728232"/>
            <a:ext cx="2133600" cy="1129768"/>
          </a:xfrm>
          <a:prstGeom prst="rect">
            <a:avLst/>
          </a:prstGeom>
        </p:spPr>
      </p:pic>
      <p:sp>
        <p:nvSpPr>
          <p:cNvPr id="8" name="AutoShape 7"/>
          <p:cNvSpPr>
            <a:spLocks noChangeArrowheads="1"/>
          </p:cNvSpPr>
          <p:nvPr/>
        </p:nvSpPr>
        <p:spPr bwMode="auto">
          <a:xfrm>
            <a:off x="1828800" y="0"/>
            <a:ext cx="228600" cy="228600"/>
          </a:xfrm>
          <a:prstGeom prst="downArrow">
            <a:avLst>
              <a:gd name="adj1" fmla="val 50000"/>
              <a:gd name="adj2" fmla="val 25000"/>
            </a:avLst>
          </a:prstGeom>
          <a:solidFill>
            <a:srgbClr val="B21A1E"/>
          </a:solidFill>
          <a:ln w="9525">
            <a:solidFill>
              <a:srgbClr val="B21A1E"/>
            </a:solidFill>
            <a:miter lim="800000"/>
            <a:headEnd/>
            <a:tailEnd/>
          </a:ln>
          <a:effectLst/>
        </p:spPr>
        <p:txBody>
          <a:bodyPr wrap="none" anchor="ctr"/>
          <a:lstStyle/>
          <a:p>
            <a:endParaRPr lang="en-US"/>
          </a:p>
        </p:txBody>
      </p:sp>
      <p:graphicFrame>
        <p:nvGraphicFramePr>
          <p:cNvPr id="11" name="Chart 10"/>
          <p:cNvGraphicFramePr/>
          <p:nvPr/>
        </p:nvGraphicFramePr>
        <p:xfrm>
          <a:off x="1676400" y="1676400"/>
          <a:ext cx="5181600" cy="290830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2514600" y="1371600"/>
            <a:ext cx="4267200" cy="369332"/>
          </a:xfrm>
          <a:prstGeom prst="rect">
            <a:avLst/>
          </a:prstGeom>
          <a:noFill/>
        </p:spPr>
        <p:txBody>
          <a:bodyPr wrap="square" rtlCol="0">
            <a:spAutoFit/>
          </a:bodyPr>
          <a:lstStyle/>
          <a:p>
            <a:r>
              <a:rPr lang="en-US" dirty="0" smtClean="0">
                <a:latin typeface="Arial" pitchFamily="34" charset="0"/>
                <a:cs typeface="Arial" pitchFamily="34" charset="0"/>
              </a:rPr>
              <a:t>18bn$ market, growing 16%YoY</a:t>
            </a:r>
            <a:endParaRPr lang="en-US" dirty="0"/>
          </a:p>
        </p:txBody>
      </p:sp>
      <p:sp>
        <p:nvSpPr>
          <p:cNvPr id="13" name="TextBox 12"/>
          <p:cNvSpPr txBox="1"/>
          <p:nvPr/>
        </p:nvSpPr>
        <p:spPr>
          <a:xfrm>
            <a:off x="2362200" y="4343400"/>
            <a:ext cx="5105400" cy="307777"/>
          </a:xfrm>
          <a:prstGeom prst="rect">
            <a:avLst/>
          </a:prstGeom>
          <a:noFill/>
        </p:spPr>
        <p:txBody>
          <a:bodyPr wrap="square" rtlCol="0">
            <a:spAutoFit/>
          </a:bodyPr>
          <a:lstStyle/>
          <a:p>
            <a:r>
              <a:rPr lang="en-US" sz="1400" dirty="0" smtClean="0"/>
              <a:t>Source: KPMG Report 13, </a:t>
            </a:r>
            <a:r>
              <a:rPr lang="en-US" sz="1400" dirty="0" err="1" smtClean="0"/>
              <a:t>Aranca</a:t>
            </a:r>
            <a:r>
              <a:rPr lang="en-US" sz="1400" dirty="0" smtClean="0"/>
              <a:t> research</a:t>
            </a:r>
            <a:endParaRPr lang="en-US" sz="1400" dirty="0"/>
          </a:p>
        </p:txBody>
      </p:sp>
      <p:cxnSp>
        <p:nvCxnSpPr>
          <p:cNvPr id="15" name="Straight Connector 14"/>
          <p:cNvCxnSpPr/>
          <p:nvPr/>
        </p:nvCxnSpPr>
        <p:spPr>
          <a:xfrm flipH="1">
            <a:off x="1828800" y="31242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828800" y="3048000"/>
            <a:ext cx="25908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38200" y="3286780"/>
            <a:ext cx="1295400" cy="523220"/>
          </a:xfrm>
          <a:prstGeom prst="rect">
            <a:avLst/>
          </a:prstGeom>
          <a:noFill/>
        </p:spPr>
        <p:txBody>
          <a:bodyPr wrap="square" rtlCol="0">
            <a:spAutoFit/>
          </a:bodyPr>
          <a:lstStyle/>
          <a:p>
            <a:r>
              <a:rPr lang="en-US" sz="1400" dirty="0" smtClean="0"/>
              <a:t>Enablers for Target Market</a:t>
            </a:r>
            <a:endParaRPr lang="en-US" sz="1400" dirty="0"/>
          </a:p>
        </p:txBody>
      </p:sp>
      <p:sp>
        <p:nvSpPr>
          <p:cNvPr id="14" name="Rectangle 13"/>
          <p:cNvSpPr/>
          <p:nvPr/>
        </p:nvSpPr>
        <p:spPr>
          <a:xfrm>
            <a:off x="381000" y="4800600"/>
            <a:ext cx="8610600" cy="1126462"/>
          </a:xfrm>
          <a:prstGeom prst="rect">
            <a:avLst/>
          </a:prstGeom>
        </p:spPr>
        <p:txBody>
          <a:bodyPr wrap="square">
            <a:spAutoFit/>
          </a:bodyPr>
          <a:lstStyle/>
          <a:p>
            <a:pPr fontAlgn="base">
              <a:lnSpc>
                <a:spcPct val="80000"/>
              </a:lnSpc>
              <a:spcAft>
                <a:spcPct val="0"/>
              </a:spcAft>
              <a:buFont typeface="Arial" pitchFamily="34" charset="0"/>
              <a:buChar char="•"/>
              <a:defRPr/>
            </a:pPr>
            <a:r>
              <a:rPr lang="en-US" sz="1600" dirty="0" smtClean="0">
                <a:latin typeface="Arial" pitchFamily="34" charset="0"/>
                <a:cs typeface="Arial" pitchFamily="34" charset="0"/>
              </a:rPr>
              <a:t> Around 800 TV channels and more than 1500 movies produced in India in all languages</a:t>
            </a:r>
          </a:p>
          <a:p>
            <a:pPr fontAlgn="base">
              <a:lnSpc>
                <a:spcPct val="80000"/>
              </a:lnSpc>
              <a:spcAft>
                <a:spcPct val="0"/>
              </a:spcAft>
              <a:buFont typeface="Arial" pitchFamily="34" charset="0"/>
              <a:buChar char="•"/>
              <a:defRPr/>
            </a:pPr>
            <a:endParaRPr lang="en-US" sz="1600" dirty="0" smtClean="0">
              <a:latin typeface="Arial" pitchFamily="34" charset="0"/>
              <a:cs typeface="Arial" pitchFamily="34" charset="0"/>
            </a:endParaRPr>
          </a:p>
          <a:p>
            <a:pPr marL="114300" indent="-114300" fontAlgn="base">
              <a:lnSpc>
                <a:spcPct val="80000"/>
              </a:lnSpc>
              <a:spcAft>
                <a:spcPct val="0"/>
              </a:spcAft>
              <a:buFont typeface="Arial" pitchFamily="34" charset="0"/>
              <a:buChar char="•"/>
              <a:defRPr/>
            </a:pPr>
            <a:r>
              <a:rPr lang="en-US" sz="1600" dirty="0" smtClean="0">
                <a:latin typeface="Arial" pitchFamily="34" charset="0"/>
                <a:cs typeface="Arial" pitchFamily="34" charset="0"/>
              </a:rPr>
              <a:t>Talent is the basic requirement of this market and we look to serve multi million users in our           endeavor</a:t>
            </a:r>
          </a:p>
          <a:p>
            <a:pPr>
              <a:buFont typeface="Arial" pitchFamily="34" charset="0"/>
              <a:buChar char="•"/>
            </a:pPr>
            <a:endParaRPr lang="en-US" sz="1600" dirty="0"/>
          </a:p>
        </p:txBody>
      </p:sp>
      <p:sp>
        <p:nvSpPr>
          <p:cNvPr id="17" name="Rectangle 6"/>
          <p:cNvSpPr>
            <a:spLocks noChangeArrowheads="1"/>
          </p:cNvSpPr>
          <p:nvPr/>
        </p:nvSpPr>
        <p:spPr bwMode="auto">
          <a:xfrm>
            <a:off x="0" y="228600"/>
            <a:ext cx="9144000" cy="457200"/>
          </a:xfrm>
          <a:prstGeom prst="rect">
            <a:avLst/>
          </a:prstGeom>
          <a:solidFill>
            <a:schemeClr val="bg1"/>
          </a:solidFill>
          <a:ln w="28575">
            <a:solidFill>
              <a:srgbClr val="B21A1E"/>
            </a:solidFill>
            <a:miter lim="800000"/>
            <a:headEnd/>
            <a:tailEnd/>
          </a:ln>
          <a:effectLst/>
        </p:spPr>
        <p:txBody>
          <a:bodyPr wrap="none" anchor="ctr"/>
          <a:lstStyle/>
          <a:p>
            <a:pPr algn="ctr"/>
            <a:r>
              <a:rPr lang="en-US" dirty="0" smtClean="0"/>
              <a:t>    Problem      Market Size    Solution   Why TheatreAdda.com?     Current Status     Funds    Team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5867400"/>
            <a:ext cx="9144000" cy="762000"/>
          </a:xfrm>
          <a:prstGeom prst="rect">
            <a:avLst/>
          </a:prstGeom>
          <a:solidFill>
            <a:srgbClr val="B21A1E"/>
          </a:solidFill>
          <a:ln w="9525">
            <a:solidFill>
              <a:schemeClr val="tx1"/>
            </a:solidFill>
            <a:miter lim="800000"/>
            <a:headEnd/>
            <a:tailEnd/>
          </a:ln>
          <a:effectLst/>
        </p:spPr>
        <p:txBody>
          <a:bodyPr wrap="none" anchor="ctr"/>
          <a:lstStyle/>
          <a:p>
            <a:pPr algn="ctr"/>
            <a:r>
              <a:rPr lang="en-US" dirty="0">
                <a:solidFill>
                  <a:schemeClr val="bg1"/>
                </a:solidFill>
              </a:rPr>
              <a:t>                                                                                                </a:t>
            </a:r>
            <a:r>
              <a:rPr lang="en-US" dirty="0" smtClean="0">
                <a:solidFill>
                  <a:schemeClr val="bg1"/>
                </a:solidFill>
              </a:rPr>
              <a:t>www.TheatreAdda.com</a:t>
            </a:r>
            <a:endParaRPr lang="en-US" dirty="0">
              <a:solidFill>
                <a:schemeClr val="bg1"/>
              </a:solidFill>
            </a:endParaRPr>
          </a:p>
        </p:txBody>
      </p:sp>
      <p:pic>
        <p:nvPicPr>
          <p:cNvPr id="7" name="Picture 6" descr="TheatreAdda logo final.jpg"/>
          <p:cNvPicPr>
            <a:picLocks noChangeAspect="1"/>
          </p:cNvPicPr>
          <p:nvPr/>
        </p:nvPicPr>
        <p:blipFill>
          <a:blip r:embed="rId3" cstate="print"/>
          <a:stretch>
            <a:fillRect/>
          </a:stretch>
        </p:blipFill>
        <p:spPr>
          <a:xfrm>
            <a:off x="838200" y="5728232"/>
            <a:ext cx="2133600" cy="1129768"/>
          </a:xfrm>
          <a:prstGeom prst="rect">
            <a:avLst/>
          </a:prstGeom>
        </p:spPr>
      </p:pic>
      <p:sp>
        <p:nvSpPr>
          <p:cNvPr id="8" name="AutoShape 7"/>
          <p:cNvSpPr>
            <a:spLocks noChangeArrowheads="1"/>
          </p:cNvSpPr>
          <p:nvPr/>
        </p:nvSpPr>
        <p:spPr bwMode="auto">
          <a:xfrm>
            <a:off x="1828800" y="0"/>
            <a:ext cx="228600" cy="228600"/>
          </a:xfrm>
          <a:prstGeom prst="downArrow">
            <a:avLst>
              <a:gd name="adj1" fmla="val 50000"/>
              <a:gd name="adj2" fmla="val 25000"/>
            </a:avLst>
          </a:prstGeom>
          <a:solidFill>
            <a:srgbClr val="B21A1E"/>
          </a:solidFill>
          <a:ln w="9525">
            <a:solidFill>
              <a:srgbClr val="B21A1E"/>
            </a:solidFill>
            <a:miter lim="800000"/>
            <a:headEnd/>
            <a:tailEnd/>
          </a:ln>
          <a:effectLst/>
        </p:spPr>
        <p:txBody>
          <a:bodyPr wrap="none" anchor="ctr"/>
          <a:lstStyle/>
          <a:p>
            <a:endParaRPr lang="en-US"/>
          </a:p>
        </p:txBody>
      </p:sp>
      <p:sp>
        <p:nvSpPr>
          <p:cNvPr id="10" name="Rectangle 6"/>
          <p:cNvSpPr>
            <a:spLocks noChangeArrowheads="1"/>
          </p:cNvSpPr>
          <p:nvPr/>
        </p:nvSpPr>
        <p:spPr bwMode="auto">
          <a:xfrm>
            <a:off x="0" y="228600"/>
            <a:ext cx="9144000" cy="457200"/>
          </a:xfrm>
          <a:prstGeom prst="rect">
            <a:avLst/>
          </a:prstGeom>
          <a:solidFill>
            <a:schemeClr val="bg1"/>
          </a:solidFill>
          <a:ln w="28575">
            <a:solidFill>
              <a:srgbClr val="B21A1E"/>
            </a:solidFill>
            <a:miter lim="800000"/>
            <a:headEnd/>
            <a:tailEnd/>
          </a:ln>
          <a:effectLst/>
        </p:spPr>
        <p:txBody>
          <a:bodyPr wrap="none" anchor="ctr"/>
          <a:lstStyle/>
          <a:p>
            <a:pPr algn="ctr"/>
            <a:r>
              <a:rPr lang="en-US" dirty="0" smtClean="0"/>
              <a:t>    Problem      Market Size    Solution   Why TheatreAdda.com?     Current Status     Funds    Team</a:t>
            </a:r>
            <a:endParaRPr lang="en-US" dirty="0"/>
          </a:p>
        </p:txBody>
      </p:sp>
      <p:graphicFrame>
        <p:nvGraphicFramePr>
          <p:cNvPr id="18" name="Chart 17"/>
          <p:cNvGraphicFramePr/>
          <p:nvPr/>
        </p:nvGraphicFramePr>
        <p:xfrm>
          <a:off x="609600" y="1231900"/>
          <a:ext cx="4572000" cy="2959100"/>
        </p:xfrm>
        <a:graphic>
          <a:graphicData uri="http://schemas.openxmlformats.org/drawingml/2006/chart">
            <c:chart xmlns:c="http://schemas.openxmlformats.org/drawingml/2006/chart" xmlns:r="http://schemas.openxmlformats.org/officeDocument/2006/relationships" r:id="rId4"/>
          </a:graphicData>
        </a:graphic>
      </p:graphicFrame>
      <p:cxnSp>
        <p:nvCxnSpPr>
          <p:cNvPr id="20" name="Straight Arrow Connector 19"/>
          <p:cNvCxnSpPr/>
          <p:nvPr/>
        </p:nvCxnSpPr>
        <p:spPr>
          <a:xfrm>
            <a:off x="1981200" y="4038600"/>
            <a:ext cx="1447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5486400" y="1828800"/>
          <a:ext cx="3416300" cy="335280"/>
        </p:xfrm>
        <a:graphic>
          <a:graphicData uri="http://schemas.openxmlformats.org/drawingml/2006/table">
            <a:tbl>
              <a:tblPr/>
              <a:tblGrid>
                <a:gridCol w="3416300"/>
              </a:tblGrid>
              <a:tr h="190500">
                <a:tc>
                  <a:txBody>
                    <a:bodyPr/>
                    <a:lstStyle/>
                    <a:p>
                      <a:pPr algn="l" fontAlgn="b"/>
                      <a:endParaRPr lang="en-US" sz="1100" b="0" i="0" u="none" strike="noStrike" dirty="0" smtClean="0">
                        <a:solidFill>
                          <a:srgbClr val="000000"/>
                        </a:solidFill>
                        <a:latin typeface="Calibri"/>
                      </a:endParaRPr>
                    </a:p>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
        <p:nvSpPr>
          <p:cNvPr id="26" name="TextBox 25"/>
          <p:cNvSpPr txBox="1"/>
          <p:nvPr/>
        </p:nvSpPr>
        <p:spPr>
          <a:xfrm>
            <a:off x="5029200" y="1600200"/>
            <a:ext cx="4343400" cy="1200329"/>
          </a:xfrm>
          <a:prstGeom prst="rect">
            <a:avLst/>
          </a:prstGeom>
          <a:noFill/>
        </p:spPr>
        <p:txBody>
          <a:bodyPr wrap="square" rtlCol="0">
            <a:spAutoFit/>
          </a:bodyPr>
          <a:lstStyle/>
          <a:p>
            <a:pPr fontAlgn="b">
              <a:buFont typeface="Arial" pitchFamily="34" charset="0"/>
              <a:buChar char="•"/>
            </a:pPr>
            <a:r>
              <a:rPr lang="en-US" dirty="0" smtClean="0">
                <a:solidFill>
                  <a:srgbClr val="000000"/>
                </a:solidFill>
              </a:rPr>
              <a:t>35 million viewership of </a:t>
            </a:r>
            <a:r>
              <a:rPr lang="en-US" dirty="0" err="1" smtClean="0">
                <a:solidFill>
                  <a:srgbClr val="000000"/>
                </a:solidFill>
              </a:rPr>
              <a:t>punjabi</a:t>
            </a:r>
            <a:r>
              <a:rPr lang="en-US" dirty="0" smtClean="0">
                <a:solidFill>
                  <a:srgbClr val="000000"/>
                </a:solidFill>
              </a:rPr>
              <a:t> television</a:t>
            </a:r>
          </a:p>
          <a:p>
            <a:pPr fontAlgn="b">
              <a:buFont typeface="Arial" pitchFamily="34" charset="0"/>
              <a:buChar char="•"/>
            </a:pPr>
            <a:r>
              <a:rPr lang="en-US" dirty="0" smtClean="0">
                <a:solidFill>
                  <a:srgbClr val="000000"/>
                </a:solidFill>
              </a:rPr>
              <a:t>TV industry INR 200 </a:t>
            </a:r>
            <a:r>
              <a:rPr lang="en-US" dirty="0" err="1" smtClean="0">
                <a:solidFill>
                  <a:srgbClr val="000000"/>
                </a:solidFill>
              </a:rPr>
              <a:t>crore</a:t>
            </a:r>
            <a:endParaRPr lang="en-US" dirty="0" smtClean="0">
              <a:solidFill>
                <a:srgbClr val="000000"/>
              </a:solidFill>
            </a:endParaRPr>
          </a:p>
          <a:p>
            <a:pPr fontAlgn="b">
              <a:buFont typeface="Arial" pitchFamily="34" charset="0"/>
              <a:buChar char="•"/>
            </a:pPr>
            <a:r>
              <a:rPr lang="en-US" dirty="0" smtClean="0">
                <a:solidFill>
                  <a:srgbClr val="000000"/>
                </a:solidFill>
              </a:rPr>
              <a:t>Films 500 INR </a:t>
            </a:r>
            <a:r>
              <a:rPr lang="en-US" dirty="0" err="1" smtClean="0">
                <a:solidFill>
                  <a:srgbClr val="000000"/>
                </a:solidFill>
              </a:rPr>
              <a:t>crore</a:t>
            </a:r>
            <a:endParaRPr lang="en-US" dirty="0" smtClean="0">
              <a:solidFill>
                <a:srgbClr val="000000"/>
              </a:solidFill>
            </a:endParaRPr>
          </a:p>
          <a:p>
            <a:pPr fontAlgn="b">
              <a:buFont typeface="Arial" pitchFamily="34" charset="0"/>
              <a:buChar char="•"/>
            </a:pPr>
            <a:endParaRPr lang="en-US" dirty="0" smtClean="0">
              <a:solidFill>
                <a:srgbClr val="000000"/>
              </a:solidFill>
            </a:endParaRPr>
          </a:p>
        </p:txBody>
      </p:sp>
      <p:sp>
        <p:nvSpPr>
          <p:cNvPr id="27" name="Rectangle 26"/>
          <p:cNvSpPr/>
          <p:nvPr/>
        </p:nvSpPr>
        <p:spPr>
          <a:xfrm>
            <a:off x="914400" y="4343400"/>
            <a:ext cx="8001000" cy="1200329"/>
          </a:xfrm>
          <a:prstGeom prst="rect">
            <a:avLst/>
          </a:prstGeom>
        </p:spPr>
        <p:txBody>
          <a:bodyPr wrap="square">
            <a:spAutoFit/>
          </a:bodyPr>
          <a:lstStyle/>
          <a:p>
            <a:r>
              <a:rPr lang="en-US" dirty="0" smtClean="0"/>
              <a:t>Viacom 18 and Eros Now, and Indian biggies, including T-series, Tips, </a:t>
            </a:r>
            <a:r>
              <a:rPr lang="en-US" dirty="0" err="1" smtClean="0"/>
              <a:t>Subhash</a:t>
            </a:r>
            <a:r>
              <a:rPr lang="en-US" dirty="0" smtClean="0"/>
              <a:t> </a:t>
            </a:r>
            <a:r>
              <a:rPr lang="en-US" dirty="0" err="1" smtClean="0"/>
              <a:t>Ghai's</a:t>
            </a:r>
            <a:r>
              <a:rPr lang="en-US" dirty="0" smtClean="0"/>
              <a:t> </a:t>
            </a:r>
            <a:r>
              <a:rPr lang="en-US" dirty="0" err="1" smtClean="0"/>
              <a:t>Mukta</a:t>
            </a:r>
            <a:r>
              <a:rPr lang="en-US" dirty="0" smtClean="0"/>
              <a:t> Arts, </a:t>
            </a:r>
            <a:r>
              <a:rPr lang="en-US" dirty="0" err="1" smtClean="0"/>
              <a:t>Akshay</a:t>
            </a:r>
            <a:r>
              <a:rPr lang="en-US" dirty="0" smtClean="0"/>
              <a:t> Kumar's Grazing Goat and Jimmy </a:t>
            </a:r>
            <a:r>
              <a:rPr lang="en-US" dirty="0" err="1" smtClean="0"/>
              <a:t>Shergill's</a:t>
            </a:r>
            <a:r>
              <a:rPr lang="en-US" dirty="0" smtClean="0"/>
              <a:t> Productions, are looking to grab a share of the pie in producing and distributing products of the lucrative Punjabi film industry.</a:t>
            </a:r>
            <a:endParaRPr lang="en-US" dirty="0"/>
          </a:p>
        </p:txBody>
      </p:sp>
      <p:sp>
        <p:nvSpPr>
          <p:cNvPr id="11" name="TextBox 10"/>
          <p:cNvSpPr txBox="1"/>
          <p:nvPr/>
        </p:nvSpPr>
        <p:spPr>
          <a:xfrm>
            <a:off x="152400" y="838200"/>
            <a:ext cx="8686800" cy="400110"/>
          </a:xfrm>
          <a:prstGeom prst="rect">
            <a:avLst/>
          </a:prstGeom>
          <a:noFill/>
        </p:spPr>
        <p:txBody>
          <a:bodyPr wrap="square" rtlCol="0">
            <a:spAutoFit/>
          </a:bodyPr>
          <a:lstStyle/>
          <a:p>
            <a:pPr algn="ctr"/>
            <a:r>
              <a:rPr lang="en-US" sz="2000" b="1" dirty="0" smtClean="0"/>
              <a:t>Go To Market Strategy </a:t>
            </a:r>
            <a:endParaRPr lang="en-US"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5867400"/>
            <a:ext cx="9144000" cy="762000"/>
          </a:xfrm>
          <a:prstGeom prst="rect">
            <a:avLst/>
          </a:prstGeom>
          <a:solidFill>
            <a:srgbClr val="B21A1E"/>
          </a:solidFill>
          <a:ln w="9525">
            <a:solidFill>
              <a:schemeClr val="tx1"/>
            </a:solidFill>
            <a:miter lim="800000"/>
            <a:headEnd/>
            <a:tailEnd/>
          </a:ln>
          <a:effectLst/>
        </p:spPr>
        <p:txBody>
          <a:bodyPr wrap="none" anchor="ctr"/>
          <a:lstStyle/>
          <a:p>
            <a:pPr algn="ctr"/>
            <a:r>
              <a:rPr lang="en-US" dirty="0">
                <a:solidFill>
                  <a:schemeClr val="bg1"/>
                </a:solidFill>
              </a:rPr>
              <a:t>                                                                                                </a:t>
            </a:r>
            <a:r>
              <a:rPr lang="en-US" dirty="0" smtClean="0">
                <a:solidFill>
                  <a:schemeClr val="bg1"/>
                </a:solidFill>
              </a:rPr>
              <a:t>www.TheatreAdda.com</a:t>
            </a:r>
            <a:endParaRPr lang="en-US" dirty="0">
              <a:solidFill>
                <a:schemeClr val="bg1"/>
              </a:solidFill>
            </a:endParaRPr>
          </a:p>
        </p:txBody>
      </p:sp>
      <p:pic>
        <p:nvPicPr>
          <p:cNvPr id="7" name="Picture 6" descr="TheatreAdda logo final.jpg"/>
          <p:cNvPicPr>
            <a:picLocks noChangeAspect="1"/>
          </p:cNvPicPr>
          <p:nvPr/>
        </p:nvPicPr>
        <p:blipFill>
          <a:blip r:embed="rId2" cstate="print"/>
          <a:stretch>
            <a:fillRect/>
          </a:stretch>
        </p:blipFill>
        <p:spPr>
          <a:xfrm>
            <a:off x="838200" y="5728232"/>
            <a:ext cx="2133600" cy="1129768"/>
          </a:xfrm>
          <a:prstGeom prst="rect">
            <a:avLst/>
          </a:prstGeom>
        </p:spPr>
      </p:pic>
      <p:sp>
        <p:nvSpPr>
          <p:cNvPr id="8" name="AutoShape 7"/>
          <p:cNvSpPr>
            <a:spLocks noChangeArrowheads="1"/>
          </p:cNvSpPr>
          <p:nvPr/>
        </p:nvSpPr>
        <p:spPr bwMode="auto">
          <a:xfrm>
            <a:off x="3048000" y="0"/>
            <a:ext cx="228600" cy="228600"/>
          </a:xfrm>
          <a:prstGeom prst="downArrow">
            <a:avLst>
              <a:gd name="adj1" fmla="val 50000"/>
              <a:gd name="adj2" fmla="val 25000"/>
            </a:avLst>
          </a:prstGeom>
          <a:solidFill>
            <a:srgbClr val="B21A1E"/>
          </a:solidFill>
          <a:ln w="9525">
            <a:solidFill>
              <a:srgbClr val="B21A1E"/>
            </a:solidFill>
            <a:miter lim="800000"/>
            <a:headEnd/>
            <a:tailEnd/>
          </a:ln>
          <a:effectLst/>
        </p:spPr>
        <p:txBody>
          <a:bodyPr wrap="none" anchor="ctr"/>
          <a:lstStyle/>
          <a:p>
            <a:endParaRPr lang="en-US"/>
          </a:p>
        </p:txBody>
      </p:sp>
      <p:sp>
        <p:nvSpPr>
          <p:cNvPr id="9" name="Rectangle 6"/>
          <p:cNvSpPr>
            <a:spLocks noChangeArrowheads="1"/>
          </p:cNvSpPr>
          <p:nvPr/>
        </p:nvSpPr>
        <p:spPr bwMode="auto">
          <a:xfrm>
            <a:off x="0" y="228600"/>
            <a:ext cx="9144000" cy="457200"/>
          </a:xfrm>
          <a:prstGeom prst="rect">
            <a:avLst/>
          </a:prstGeom>
          <a:solidFill>
            <a:schemeClr val="bg1"/>
          </a:solidFill>
          <a:ln w="28575">
            <a:solidFill>
              <a:srgbClr val="B21A1E"/>
            </a:solidFill>
            <a:miter lim="800000"/>
            <a:headEnd/>
            <a:tailEnd/>
          </a:ln>
          <a:effectLst/>
        </p:spPr>
        <p:txBody>
          <a:bodyPr wrap="none" anchor="ctr"/>
          <a:lstStyle/>
          <a:p>
            <a:pPr algn="ctr"/>
            <a:r>
              <a:rPr lang="en-US" dirty="0" smtClean="0"/>
              <a:t>    Problem      Market Size    Solution   Why TheatreAdda.com?     Current Status     Funds    Team</a:t>
            </a:r>
            <a:endParaRPr lang="en-US" dirty="0"/>
          </a:p>
        </p:txBody>
      </p:sp>
      <p:grpSp>
        <p:nvGrpSpPr>
          <p:cNvPr id="13" name="Group 12"/>
          <p:cNvGrpSpPr/>
          <p:nvPr/>
        </p:nvGrpSpPr>
        <p:grpSpPr>
          <a:xfrm>
            <a:off x="2514600" y="1219200"/>
            <a:ext cx="3830909" cy="3467764"/>
            <a:chOff x="2656546" y="1695118"/>
            <a:chExt cx="3830909" cy="3467764"/>
          </a:xfrm>
        </p:grpSpPr>
        <p:sp>
          <p:nvSpPr>
            <p:cNvPr id="14" name="Oval 13"/>
            <p:cNvSpPr/>
            <p:nvPr/>
          </p:nvSpPr>
          <p:spPr>
            <a:xfrm>
              <a:off x="3682748" y="2358369"/>
              <a:ext cx="2057400" cy="20574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15" name="Donut 13"/>
            <p:cNvSpPr/>
            <p:nvPr/>
          </p:nvSpPr>
          <p:spPr>
            <a:xfrm rot="267487">
              <a:off x="4622038" y="1695118"/>
              <a:ext cx="1865417" cy="1605219"/>
            </a:xfrm>
            <a:custGeom>
              <a:avLst/>
              <a:gdLst/>
              <a:ahLst/>
              <a:cxnLst/>
              <a:rect l="l" t="t" r="r" b="b"/>
              <a:pathLst>
                <a:path w="1865417" h="1605219">
                  <a:moveTo>
                    <a:pt x="0" y="8030"/>
                  </a:moveTo>
                  <a:lnTo>
                    <a:pt x="159028" y="0"/>
                  </a:lnTo>
                  <a:cubicBezTo>
                    <a:pt x="991199" y="0"/>
                    <a:pt x="1687907" y="579987"/>
                    <a:pt x="1865417" y="1358146"/>
                  </a:cubicBezTo>
                  <a:lnTo>
                    <a:pt x="1639259" y="1605219"/>
                  </a:lnTo>
                  <a:lnTo>
                    <a:pt x="1368670" y="1389100"/>
                  </a:lnTo>
                  <a:cubicBezTo>
                    <a:pt x="1213037" y="868500"/>
                    <a:pt x="730317" y="489291"/>
                    <a:pt x="159028" y="489291"/>
                  </a:cubicBezTo>
                  <a:cubicBezTo>
                    <a:pt x="108852" y="489291"/>
                    <a:pt x="59358" y="492216"/>
                    <a:pt x="10805" y="498722"/>
                  </a:cubicBezTo>
                  <a:lnTo>
                    <a:pt x="237769" y="25908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6" name="Donut 13"/>
            <p:cNvSpPr/>
            <p:nvPr/>
          </p:nvSpPr>
          <p:spPr>
            <a:xfrm rot="10680000">
              <a:off x="2993653" y="3059643"/>
              <a:ext cx="1903797" cy="2103239"/>
            </a:xfrm>
            <a:custGeom>
              <a:avLst/>
              <a:gdLst/>
              <a:ahLst/>
              <a:cxnLst/>
              <a:rect l="l" t="t" r="r" b="b"/>
              <a:pathLst>
                <a:path w="1903797" h="2103239">
                  <a:moveTo>
                    <a:pt x="1651489" y="1817409"/>
                  </a:moveTo>
                  <a:lnTo>
                    <a:pt x="1408194" y="1573498"/>
                  </a:lnTo>
                  <a:cubicBezTo>
                    <a:pt x="1322635" y="960503"/>
                    <a:pt x="795860" y="489291"/>
                    <a:pt x="159028" y="489291"/>
                  </a:cubicBezTo>
                  <a:cubicBezTo>
                    <a:pt x="108852" y="489291"/>
                    <a:pt x="59358" y="492216"/>
                    <a:pt x="10805" y="498722"/>
                  </a:cubicBezTo>
                  <a:lnTo>
                    <a:pt x="237769" y="259080"/>
                  </a:lnTo>
                  <a:lnTo>
                    <a:pt x="0" y="8030"/>
                  </a:lnTo>
                  <a:lnTo>
                    <a:pt x="159028" y="0"/>
                  </a:lnTo>
                  <a:cubicBezTo>
                    <a:pt x="1074672" y="0"/>
                    <a:pt x="1826314" y="702176"/>
                    <a:pt x="1903797" y="1597521"/>
                  </a:cubicBezTo>
                  <a:close/>
                  <a:moveTo>
                    <a:pt x="1374645" y="2103239"/>
                  </a:moveTo>
                  <a:lnTo>
                    <a:pt x="1371400" y="2092516"/>
                  </a:lnTo>
                  <a:lnTo>
                    <a:pt x="1375661" y="207415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7" name="Donut 13"/>
            <p:cNvSpPr/>
            <p:nvPr/>
          </p:nvSpPr>
          <p:spPr>
            <a:xfrm rot="14667487">
              <a:off x="3180234" y="1420094"/>
              <a:ext cx="1260828" cy="2308204"/>
            </a:xfrm>
            <a:custGeom>
              <a:avLst/>
              <a:gdLst/>
              <a:ahLst/>
              <a:cxnLst/>
              <a:rect l="l" t="t" r="r" b="b"/>
              <a:pathLst>
                <a:path w="1260828" h="2308204">
                  <a:moveTo>
                    <a:pt x="1146334" y="2234615"/>
                  </a:moveTo>
                  <a:lnTo>
                    <a:pt x="838482" y="2308204"/>
                  </a:lnTo>
                  <a:lnTo>
                    <a:pt x="728791" y="1939226"/>
                  </a:lnTo>
                  <a:cubicBezTo>
                    <a:pt x="757047" y="1836418"/>
                    <a:pt x="771537" y="1728126"/>
                    <a:pt x="771537" y="1616449"/>
                  </a:cubicBezTo>
                  <a:cubicBezTo>
                    <a:pt x="771537" y="1093183"/>
                    <a:pt x="453402" y="644221"/>
                    <a:pt x="0" y="452434"/>
                  </a:cubicBezTo>
                  <a:lnTo>
                    <a:pt x="292806" y="337768"/>
                  </a:lnTo>
                  <a:lnTo>
                    <a:pt x="186110" y="0"/>
                  </a:lnTo>
                  <a:cubicBezTo>
                    <a:pt x="817477" y="264850"/>
                    <a:pt x="1260828" y="888875"/>
                    <a:pt x="1260828" y="1616449"/>
                  </a:cubicBezTo>
                  <a:cubicBezTo>
                    <a:pt x="1260828" y="1834342"/>
                    <a:pt x="1221065" y="2042949"/>
                    <a:pt x="1146334" y="2234615"/>
                  </a:cubicBezTo>
                  <a:close/>
                </a:path>
              </a:pathLst>
            </a:cu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18" name="Donut 13"/>
            <p:cNvSpPr/>
            <p:nvPr/>
          </p:nvSpPr>
          <p:spPr>
            <a:xfrm rot="5460000">
              <a:off x="4700905" y="3378379"/>
              <a:ext cx="1865417" cy="1605219"/>
            </a:xfrm>
            <a:custGeom>
              <a:avLst/>
              <a:gdLst/>
              <a:ahLst/>
              <a:cxnLst/>
              <a:rect l="l" t="t" r="r" b="b"/>
              <a:pathLst>
                <a:path w="1865417" h="1605219">
                  <a:moveTo>
                    <a:pt x="0" y="8030"/>
                  </a:moveTo>
                  <a:lnTo>
                    <a:pt x="159028" y="0"/>
                  </a:lnTo>
                  <a:cubicBezTo>
                    <a:pt x="991199" y="0"/>
                    <a:pt x="1687907" y="579987"/>
                    <a:pt x="1865417" y="1358146"/>
                  </a:cubicBezTo>
                  <a:lnTo>
                    <a:pt x="1639259" y="1605219"/>
                  </a:lnTo>
                  <a:lnTo>
                    <a:pt x="1368670" y="1389100"/>
                  </a:lnTo>
                  <a:cubicBezTo>
                    <a:pt x="1213037" y="868500"/>
                    <a:pt x="730317" y="489291"/>
                    <a:pt x="159028" y="489291"/>
                  </a:cubicBezTo>
                  <a:cubicBezTo>
                    <a:pt x="108852" y="489291"/>
                    <a:pt x="59358" y="492216"/>
                    <a:pt x="10805" y="498722"/>
                  </a:cubicBezTo>
                  <a:lnTo>
                    <a:pt x="237769" y="259080"/>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3723346" y="3142918"/>
              <a:ext cx="2024739"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400" b="1" dirty="0" err="1" smtClean="0">
                  <a:solidFill>
                    <a:schemeClr val="bg1"/>
                  </a:solidFill>
                  <a:effectLst>
                    <a:outerShdw blurRad="63500" sx="102000" sy="102000" algn="ctr" rotWithShape="0">
                      <a:prstClr val="black">
                        <a:alpha val="40000"/>
                      </a:prstClr>
                    </a:outerShdw>
                  </a:effectLst>
                </a:rPr>
                <a:t>TheatreAdda</a:t>
              </a:r>
              <a:endParaRPr lang="en-US" sz="2400" b="1" dirty="0">
                <a:solidFill>
                  <a:schemeClr val="bg1"/>
                </a:solidFill>
                <a:effectLst>
                  <a:outerShdw blurRad="63500" sx="102000" sy="102000" algn="ctr" rotWithShape="0">
                    <a:prstClr val="black">
                      <a:alpha val="40000"/>
                    </a:prstClr>
                  </a:outerShdw>
                </a:effectLst>
              </a:endParaRPr>
            </a:p>
          </p:txBody>
        </p:sp>
      </p:grpSp>
      <p:cxnSp>
        <p:nvCxnSpPr>
          <p:cNvPr id="20" name="Elbow Connector 19"/>
          <p:cNvCxnSpPr/>
          <p:nvPr/>
        </p:nvCxnSpPr>
        <p:spPr>
          <a:xfrm flipV="1">
            <a:off x="644013" y="1386522"/>
            <a:ext cx="2937387" cy="535838"/>
          </a:xfrm>
          <a:prstGeom prst="bentConnector3">
            <a:avLst>
              <a:gd name="adj1" fmla="val 68577"/>
            </a:avLst>
          </a:prstGeom>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663678" y="1380477"/>
            <a:ext cx="367408" cy="523220"/>
          </a:xfrm>
          <a:prstGeom prst="rect">
            <a:avLst/>
          </a:prstGeom>
          <a:noFill/>
        </p:spPr>
        <p:txBody>
          <a:bodyPr wrap="none" rtlCol="0">
            <a:spAutoFit/>
          </a:bodyPr>
          <a:lstStyle/>
          <a:p>
            <a:r>
              <a:rPr lang="en-US" sz="2800" dirty="0" smtClean="0"/>
              <a:t>1</a:t>
            </a:r>
            <a:endParaRPr lang="en-US" sz="2800" dirty="0"/>
          </a:p>
        </p:txBody>
      </p:sp>
      <p:sp>
        <p:nvSpPr>
          <p:cNvPr id="22" name="TextBox 21"/>
          <p:cNvSpPr txBox="1"/>
          <p:nvPr/>
        </p:nvSpPr>
        <p:spPr>
          <a:xfrm>
            <a:off x="0" y="2020831"/>
            <a:ext cx="2703873" cy="1169551"/>
          </a:xfrm>
          <a:prstGeom prst="rect">
            <a:avLst/>
          </a:prstGeom>
          <a:noFill/>
        </p:spPr>
        <p:txBody>
          <a:bodyPr wrap="square" rtlCol="0">
            <a:spAutoFit/>
          </a:bodyPr>
          <a:lstStyle/>
          <a:p>
            <a:pPr lvl="0"/>
            <a:r>
              <a:rPr lang="en-US" sz="1400" dirty="0" smtClean="0"/>
              <a:t>An online platform where all performing artists and production houses can come together to make the process of auditions more transparent and effective.</a:t>
            </a:r>
            <a:endParaRPr lang="en-US" sz="1400" dirty="0"/>
          </a:p>
        </p:txBody>
      </p:sp>
      <p:cxnSp>
        <p:nvCxnSpPr>
          <p:cNvPr id="23" name="Elbow Connector 22"/>
          <p:cNvCxnSpPr/>
          <p:nvPr/>
        </p:nvCxnSpPr>
        <p:spPr>
          <a:xfrm>
            <a:off x="5943600" y="1436598"/>
            <a:ext cx="2751428" cy="523220"/>
          </a:xfrm>
          <a:prstGeom prst="bentConnector3">
            <a:avLst>
              <a:gd name="adj1" fmla="val 20518"/>
            </a:avLst>
          </a:prstGeom>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6826125" y="1436598"/>
            <a:ext cx="367408" cy="523220"/>
          </a:xfrm>
          <a:prstGeom prst="rect">
            <a:avLst/>
          </a:prstGeom>
          <a:noFill/>
        </p:spPr>
        <p:txBody>
          <a:bodyPr wrap="none" rtlCol="0">
            <a:spAutoFit/>
          </a:bodyPr>
          <a:lstStyle/>
          <a:p>
            <a:r>
              <a:rPr lang="en-US" sz="2800" dirty="0" smtClean="0"/>
              <a:t>2</a:t>
            </a:r>
          </a:p>
        </p:txBody>
      </p:sp>
      <p:sp>
        <p:nvSpPr>
          <p:cNvPr id="25" name="TextBox 24"/>
          <p:cNvSpPr txBox="1"/>
          <p:nvPr/>
        </p:nvSpPr>
        <p:spPr>
          <a:xfrm>
            <a:off x="6477000" y="2049404"/>
            <a:ext cx="2666999" cy="954107"/>
          </a:xfrm>
          <a:prstGeom prst="rect">
            <a:avLst/>
          </a:prstGeom>
          <a:noFill/>
        </p:spPr>
        <p:txBody>
          <a:bodyPr wrap="square" rtlCol="0">
            <a:spAutoFit/>
          </a:bodyPr>
          <a:lstStyle/>
          <a:p>
            <a:pPr lvl="0"/>
            <a:r>
              <a:rPr lang="en-US" sz="1400" dirty="0" smtClean="0"/>
              <a:t>A one stop solution for people who wish to learn and make their career on screen by becoming part of the community.</a:t>
            </a:r>
            <a:endParaRPr lang="en-US" sz="1400" dirty="0"/>
          </a:p>
        </p:txBody>
      </p:sp>
      <p:cxnSp>
        <p:nvCxnSpPr>
          <p:cNvPr id="26" name="Elbow Connector 25"/>
          <p:cNvCxnSpPr/>
          <p:nvPr/>
        </p:nvCxnSpPr>
        <p:spPr>
          <a:xfrm flipV="1">
            <a:off x="644013" y="3590277"/>
            <a:ext cx="2175387" cy="482660"/>
          </a:xfrm>
          <a:prstGeom prst="bentConnector3">
            <a:avLst>
              <a:gd name="adj1" fmla="val 88951"/>
            </a:avLst>
          </a:prstGeom>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663678" y="3531054"/>
            <a:ext cx="367408" cy="523220"/>
          </a:xfrm>
          <a:prstGeom prst="rect">
            <a:avLst/>
          </a:prstGeom>
          <a:noFill/>
        </p:spPr>
        <p:txBody>
          <a:bodyPr wrap="none" rtlCol="0">
            <a:spAutoFit/>
          </a:bodyPr>
          <a:lstStyle/>
          <a:p>
            <a:r>
              <a:rPr lang="en-US" sz="2800" dirty="0" smtClean="0"/>
              <a:t>4</a:t>
            </a:r>
            <a:endParaRPr lang="en-US" sz="2800" dirty="0"/>
          </a:p>
        </p:txBody>
      </p:sp>
      <p:sp>
        <p:nvSpPr>
          <p:cNvPr id="28" name="TextBox 27"/>
          <p:cNvSpPr txBox="1"/>
          <p:nvPr/>
        </p:nvSpPr>
        <p:spPr>
          <a:xfrm>
            <a:off x="0" y="4171408"/>
            <a:ext cx="2703873" cy="1169551"/>
          </a:xfrm>
          <a:prstGeom prst="rect">
            <a:avLst/>
          </a:prstGeom>
          <a:noFill/>
        </p:spPr>
        <p:txBody>
          <a:bodyPr wrap="square" rtlCol="0">
            <a:spAutoFit/>
          </a:bodyPr>
          <a:lstStyle/>
          <a:p>
            <a:pPr lvl="0"/>
            <a:r>
              <a:rPr lang="en-US" sz="1400" dirty="0" smtClean="0"/>
              <a:t>An </a:t>
            </a:r>
            <a:r>
              <a:rPr lang="en-US" sz="1400" dirty="0" err="1" smtClean="0"/>
              <a:t>Adda</a:t>
            </a:r>
            <a:r>
              <a:rPr lang="en-US" sz="1400" dirty="0" smtClean="0"/>
              <a:t> of artists, where any aspiring or professional artist can apply for auditions from his/her home without travelling to different cities.</a:t>
            </a:r>
            <a:endParaRPr lang="en-US" sz="1400" dirty="0"/>
          </a:p>
        </p:txBody>
      </p:sp>
      <p:cxnSp>
        <p:nvCxnSpPr>
          <p:cNvPr id="29" name="Elbow Connector 28"/>
          <p:cNvCxnSpPr/>
          <p:nvPr/>
        </p:nvCxnSpPr>
        <p:spPr>
          <a:xfrm>
            <a:off x="6452379" y="3705531"/>
            <a:ext cx="2242649" cy="523220"/>
          </a:xfrm>
          <a:prstGeom prst="bentConnector3">
            <a:avLst>
              <a:gd name="adj1" fmla="val 9884"/>
            </a:avLst>
          </a:prstGeom>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6826125" y="3705531"/>
            <a:ext cx="367408" cy="523220"/>
          </a:xfrm>
          <a:prstGeom prst="rect">
            <a:avLst/>
          </a:prstGeom>
          <a:noFill/>
        </p:spPr>
        <p:txBody>
          <a:bodyPr wrap="none" rtlCol="0">
            <a:spAutoFit/>
          </a:bodyPr>
          <a:lstStyle/>
          <a:p>
            <a:r>
              <a:rPr lang="en-US" sz="2800" dirty="0" smtClean="0"/>
              <a:t>3</a:t>
            </a:r>
          </a:p>
        </p:txBody>
      </p:sp>
      <p:sp>
        <p:nvSpPr>
          <p:cNvPr id="31" name="TextBox 30"/>
          <p:cNvSpPr txBox="1"/>
          <p:nvPr/>
        </p:nvSpPr>
        <p:spPr>
          <a:xfrm>
            <a:off x="6400800" y="4318337"/>
            <a:ext cx="2743199" cy="1169551"/>
          </a:xfrm>
          <a:prstGeom prst="rect">
            <a:avLst/>
          </a:prstGeom>
          <a:noFill/>
        </p:spPr>
        <p:txBody>
          <a:bodyPr wrap="square" rtlCol="0">
            <a:spAutoFit/>
          </a:bodyPr>
          <a:lstStyle/>
          <a:p>
            <a:pPr lvl="0"/>
            <a:r>
              <a:rPr lang="en-US" sz="1400" dirty="0" smtClean="0"/>
              <a:t>An </a:t>
            </a:r>
            <a:r>
              <a:rPr lang="en-US" sz="1400" dirty="0" err="1" smtClean="0"/>
              <a:t>Adda</a:t>
            </a:r>
            <a:r>
              <a:rPr lang="en-US" sz="1400" dirty="0" smtClean="0"/>
              <a:t> of production houses, where they can search for the talent online and conduct first level auditions from their respective offices.</a:t>
            </a:r>
            <a:endParaRPr lang="en-US" sz="1400" dirty="0"/>
          </a:p>
        </p:txBody>
      </p:sp>
      <p:pic>
        <p:nvPicPr>
          <p:cNvPr id="32" name="Picture 31" descr="TheatreAdda logo final.jpg"/>
          <p:cNvPicPr>
            <a:picLocks noChangeAspect="1"/>
          </p:cNvPicPr>
          <p:nvPr/>
        </p:nvPicPr>
        <p:blipFill>
          <a:blip r:embed="rId2" cstate="print"/>
          <a:stretch>
            <a:fillRect/>
          </a:stretch>
        </p:blipFill>
        <p:spPr>
          <a:xfrm>
            <a:off x="3505200" y="2375431"/>
            <a:ext cx="2133600" cy="108941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5867400"/>
            <a:ext cx="9144000" cy="762000"/>
          </a:xfrm>
          <a:prstGeom prst="rect">
            <a:avLst/>
          </a:prstGeom>
          <a:solidFill>
            <a:srgbClr val="B21A1E"/>
          </a:solidFill>
          <a:ln w="9525">
            <a:solidFill>
              <a:schemeClr val="tx1"/>
            </a:solidFill>
            <a:miter lim="800000"/>
            <a:headEnd/>
            <a:tailEnd/>
          </a:ln>
          <a:effectLst/>
        </p:spPr>
        <p:txBody>
          <a:bodyPr wrap="none" anchor="ctr"/>
          <a:lstStyle/>
          <a:p>
            <a:pPr algn="ctr"/>
            <a:r>
              <a:rPr lang="en-US" dirty="0">
                <a:solidFill>
                  <a:schemeClr val="bg1"/>
                </a:solidFill>
              </a:rPr>
              <a:t>                                                                                                </a:t>
            </a:r>
            <a:r>
              <a:rPr lang="en-US" dirty="0" smtClean="0">
                <a:solidFill>
                  <a:schemeClr val="bg1"/>
                </a:solidFill>
              </a:rPr>
              <a:t>www.TheatreAdda.com</a:t>
            </a:r>
            <a:endParaRPr lang="en-US" dirty="0">
              <a:solidFill>
                <a:schemeClr val="bg1"/>
              </a:solidFill>
            </a:endParaRPr>
          </a:p>
        </p:txBody>
      </p:sp>
      <p:pic>
        <p:nvPicPr>
          <p:cNvPr id="7" name="Picture 6" descr="TheatreAdda logo final.jpg"/>
          <p:cNvPicPr>
            <a:picLocks noChangeAspect="1"/>
          </p:cNvPicPr>
          <p:nvPr/>
        </p:nvPicPr>
        <p:blipFill>
          <a:blip r:embed="rId2" cstate="print"/>
          <a:stretch>
            <a:fillRect/>
          </a:stretch>
        </p:blipFill>
        <p:spPr>
          <a:xfrm>
            <a:off x="838200" y="5728232"/>
            <a:ext cx="2133600" cy="1129768"/>
          </a:xfrm>
          <a:prstGeom prst="rect">
            <a:avLst/>
          </a:prstGeom>
        </p:spPr>
      </p:pic>
      <p:sp>
        <p:nvSpPr>
          <p:cNvPr id="8" name="AutoShape 7"/>
          <p:cNvSpPr>
            <a:spLocks noChangeArrowheads="1"/>
          </p:cNvSpPr>
          <p:nvPr/>
        </p:nvSpPr>
        <p:spPr bwMode="auto">
          <a:xfrm>
            <a:off x="4572000" y="0"/>
            <a:ext cx="228600" cy="228600"/>
          </a:xfrm>
          <a:prstGeom prst="downArrow">
            <a:avLst>
              <a:gd name="adj1" fmla="val 50000"/>
              <a:gd name="adj2" fmla="val 25000"/>
            </a:avLst>
          </a:prstGeom>
          <a:solidFill>
            <a:srgbClr val="B21A1E"/>
          </a:solidFill>
          <a:ln w="9525">
            <a:solidFill>
              <a:srgbClr val="B21A1E"/>
            </a:solidFill>
            <a:miter lim="800000"/>
            <a:headEnd/>
            <a:tailEnd/>
          </a:ln>
          <a:effectLst/>
        </p:spPr>
        <p:txBody>
          <a:bodyPr wrap="none" anchor="ctr"/>
          <a:lstStyle/>
          <a:p>
            <a:endParaRPr lang="en-US"/>
          </a:p>
        </p:txBody>
      </p:sp>
      <p:sp>
        <p:nvSpPr>
          <p:cNvPr id="12" name="Rectangle 6"/>
          <p:cNvSpPr>
            <a:spLocks noChangeArrowheads="1"/>
          </p:cNvSpPr>
          <p:nvPr/>
        </p:nvSpPr>
        <p:spPr bwMode="auto">
          <a:xfrm>
            <a:off x="0" y="228600"/>
            <a:ext cx="9144000" cy="457200"/>
          </a:xfrm>
          <a:prstGeom prst="rect">
            <a:avLst/>
          </a:prstGeom>
          <a:solidFill>
            <a:schemeClr val="bg1"/>
          </a:solidFill>
          <a:ln w="28575">
            <a:solidFill>
              <a:srgbClr val="B21A1E"/>
            </a:solidFill>
            <a:miter lim="800000"/>
            <a:headEnd/>
            <a:tailEnd/>
          </a:ln>
          <a:effectLst/>
        </p:spPr>
        <p:txBody>
          <a:bodyPr wrap="none" anchor="ctr"/>
          <a:lstStyle/>
          <a:p>
            <a:pPr algn="ctr"/>
            <a:r>
              <a:rPr lang="en-US" dirty="0" smtClean="0"/>
              <a:t>    Problem      Market Size    Solution   Why TheatreAdda.com?     Current Status     Funds    Team</a:t>
            </a:r>
            <a:endParaRPr lang="en-US" dirty="0"/>
          </a:p>
        </p:txBody>
      </p:sp>
      <p:graphicFrame>
        <p:nvGraphicFramePr>
          <p:cNvPr id="10" name="Diagram 9"/>
          <p:cNvGraphicFramePr/>
          <p:nvPr/>
        </p:nvGraphicFramePr>
        <p:xfrm>
          <a:off x="762000" y="990600"/>
          <a:ext cx="754380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0" y="5867400"/>
            <a:ext cx="9144000" cy="762000"/>
          </a:xfrm>
          <a:prstGeom prst="rect">
            <a:avLst/>
          </a:prstGeom>
          <a:solidFill>
            <a:srgbClr val="B21A1E"/>
          </a:solidFill>
          <a:ln w="9525">
            <a:solidFill>
              <a:schemeClr val="tx1"/>
            </a:solidFill>
            <a:miter lim="800000"/>
            <a:headEnd/>
            <a:tailEnd/>
          </a:ln>
          <a:effectLst/>
        </p:spPr>
        <p:txBody>
          <a:bodyPr wrap="none" anchor="ctr"/>
          <a:lstStyle/>
          <a:p>
            <a:pPr algn="ctr"/>
            <a:r>
              <a:rPr lang="en-US" dirty="0">
                <a:solidFill>
                  <a:schemeClr val="bg1"/>
                </a:solidFill>
              </a:rPr>
              <a:t>                                                                                                </a:t>
            </a:r>
            <a:r>
              <a:rPr lang="en-US" dirty="0" smtClean="0">
                <a:solidFill>
                  <a:schemeClr val="bg1"/>
                </a:solidFill>
              </a:rPr>
              <a:t>www.TheatreAdda.com</a:t>
            </a:r>
            <a:endParaRPr lang="en-US" dirty="0">
              <a:solidFill>
                <a:schemeClr val="bg1"/>
              </a:solidFill>
            </a:endParaRPr>
          </a:p>
        </p:txBody>
      </p:sp>
      <p:pic>
        <p:nvPicPr>
          <p:cNvPr id="8" name="Picture 7" descr="TheatreAdda logo final.jpg"/>
          <p:cNvPicPr>
            <a:picLocks noChangeAspect="1"/>
          </p:cNvPicPr>
          <p:nvPr/>
        </p:nvPicPr>
        <p:blipFill>
          <a:blip r:embed="rId2" cstate="print"/>
          <a:stretch>
            <a:fillRect/>
          </a:stretch>
        </p:blipFill>
        <p:spPr>
          <a:xfrm>
            <a:off x="838200" y="5728232"/>
            <a:ext cx="2133600" cy="1129768"/>
          </a:xfrm>
          <a:prstGeom prst="rect">
            <a:avLst/>
          </a:prstGeom>
        </p:spPr>
      </p:pic>
      <p:sp>
        <p:nvSpPr>
          <p:cNvPr id="11" name="AutoShape 7"/>
          <p:cNvSpPr>
            <a:spLocks noChangeArrowheads="1"/>
          </p:cNvSpPr>
          <p:nvPr/>
        </p:nvSpPr>
        <p:spPr bwMode="auto">
          <a:xfrm>
            <a:off x="6705600" y="0"/>
            <a:ext cx="228600" cy="228600"/>
          </a:xfrm>
          <a:prstGeom prst="downArrow">
            <a:avLst>
              <a:gd name="adj1" fmla="val 50000"/>
              <a:gd name="adj2" fmla="val 25000"/>
            </a:avLst>
          </a:prstGeom>
          <a:solidFill>
            <a:srgbClr val="B21A1E"/>
          </a:solidFill>
          <a:ln w="9525">
            <a:solidFill>
              <a:srgbClr val="B21A1E"/>
            </a:solidFill>
            <a:miter lim="800000"/>
            <a:headEnd/>
            <a:tailEnd/>
          </a:ln>
          <a:effectLst/>
        </p:spPr>
        <p:txBody>
          <a:bodyPr wrap="none" anchor="ctr"/>
          <a:lstStyle/>
          <a:p>
            <a:endParaRPr lang="en-US"/>
          </a:p>
        </p:txBody>
      </p:sp>
      <p:sp>
        <p:nvSpPr>
          <p:cNvPr id="10" name="Rectangle 6"/>
          <p:cNvSpPr>
            <a:spLocks noChangeArrowheads="1"/>
          </p:cNvSpPr>
          <p:nvPr/>
        </p:nvSpPr>
        <p:spPr bwMode="auto">
          <a:xfrm>
            <a:off x="0" y="228600"/>
            <a:ext cx="9144000" cy="457200"/>
          </a:xfrm>
          <a:prstGeom prst="rect">
            <a:avLst/>
          </a:prstGeom>
          <a:solidFill>
            <a:schemeClr val="bg1"/>
          </a:solidFill>
          <a:ln w="28575">
            <a:solidFill>
              <a:srgbClr val="B21A1E"/>
            </a:solidFill>
            <a:miter lim="800000"/>
            <a:headEnd/>
            <a:tailEnd/>
          </a:ln>
          <a:effectLst/>
        </p:spPr>
        <p:txBody>
          <a:bodyPr wrap="none" anchor="ctr"/>
          <a:lstStyle/>
          <a:p>
            <a:pPr algn="ctr"/>
            <a:r>
              <a:rPr lang="en-US" dirty="0" smtClean="0"/>
              <a:t>    Problem      Market Size    Solution   Why TheatreAdda.com?     Current Status     Funds    Team</a:t>
            </a:r>
            <a:endParaRPr lang="en-US" dirty="0"/>
          </a:p>
        </p:txBody>
      </p:sp>
      <p:sp>
        <p:nvSpPr>
          <p:cNvPr id="46" name="Right Triangle 119"/>
          <p:cNvSpPr>
            <a:spLocks noChangeArrowheads="1"/>
          </p:cNvSpPr>
          <p:nvPr/>
        </p:nvSpPr>
        <p:spPr bwMode="auto">
          <a:xfrm flipV="1">
            <a:off x="85692" y="838200"/>
            <a:ext cx="4953000" cy="2209800"/>
          </a:xfrm>
          <a:prstGeom prst="rtTriangle">
            <a:avLst/>
          </a:prstGeom>
          <a:solidFill>
            <a:schemeClr val="accent2"/>
          </a:solidFill>
          <a:ln w="9525" algn="ctr">
            <a:solidFill>
              <a:schemeClr val="accent2"/>
            </a:solidFill>
            <a:round/>
            <a:headEnd/>
            <a:tailEnd/>
          </a:ln>
        </p:spPr>
        <p:txBody>
          <a:bodyPr/>
          <a:lstStyle/>
          <a:p>
            <a:pPr algn="ctr">
              <a:defRPr/>
            </a:pPr>
            <a:endParaRPr lang="en-US" sz="1600" dirty="0">
              <a:solidFill>
                <a:srgbClr val="000000"/>
              </a:solidFill>
            </a:endParaRPr>
          </a:p>
        </p:txBody>
      </p:sp>
      <p:sp>
        <p:nvSpPr>
          <p:cNvPr id="47" name="Right Triangle 123"/>
          <p:cNvSpPr>
            <a:spLocks noChangeArrowheads="1"/>
          </p:cNvSpPr>
          <p:nvPr/>
        </p:nvSpPr>
        <p:spPr bwMode="auto">
          <a:xfrm rot="5400000">
            <a:off x="-1438308" y="2362200"/>
            <a:ext cx="4953000" cy="1905000"/>
          </a:xfrm>
          <a:prstGeom prst="rtTriangle">
            <a:avLst/>
          </a:prstGeom>
          <a:solidFill>
            <a:schemeClr val="accent2"/>
          </a:solidFill>
          <a:ln w="9525" algn="ctr">
            <a:solidFill>
              <a:schemeClr val="accent2"/>
            </a:solidFill>
            <a:round/>
            <a:headEnd/>
            <a:tailEnd/>
          </a:ln>
        </p:spPr>
        <p:txBody>
          <a:bodyPr/>
          <a:lstStyle/>
          <a:p>
            <a:pPr algn="ctr">
              <a:defRPr/>
            </a:pPr>
            <a:endParaRPr lang="en-US" sz="1600" dirty="0">
              <a:solidFill>
                <a:srgbClr val="000000"/>
              </a:solidFill>
            </a:endParaRPr>
          </a:p>
        </p:txBody>
      </p:sp>
      <p:grpSp>
        <p:nvGrpSpPr>
          <p:cNvPr id="48" name="Group 54"/>
          <p:cNvGrpSpPr/>
          <p:nvPr/>
        </p:nvGrpSpPr>
        <p:grpSpPr>
          <a:xfrm rot="19899396">
            <a:off x="1607121" y="2912365"/>
            <a:ext cx="7625273" cy="1553103"/>
            <a:chOff x="-779632" y="3499769"/>
            <a:chExt cx="6559466" cy="1219200"/>
          </a:xfrm>
          <a:scene3d>
            <a:camera prst="isometricOffAxis1Top"/>
            <a:lightRig rig="threePt" dir="t"/>
          </a:scene3d>
        </p:grpSpPr>
        <p:sp>
          <p:nvSpPr>
            <p:cNvPr id="49" name="Rectangle 48"/>
            <p:cNvSpPr/>
            <p:nvPr/>
          </p:nvSpPr>
          <p:spPr bwMode="auto">
            <a:xfrm>
              <a:off x="-779632" y="3499769"/>
              <a:ext cx="6559466" cy="1219200"/>
            </a:xfrm>
            <a:prstGeom prst="rect">
              <a:avLst/>
            </a:prstGeom>
            <a:solidFill>
              <a:srgbClr val="FFFFFF">
                <a:lumMod val="50000"/>
              </a:srgbClr>
            </a:solidFill>
            <a:ln w="9525" cap="flat" cmpd="sng" algn="ctr">
              <a:noFill/>
              <a:prstDash val="solid"/>
              <a:round/>
              <a:headEnd type="none" w="med" len="med"/>
              <a:tailEnd type="none" w="med" len="med"/>
            </a:ln>
            <a:effectLst/>
          </p:spPr>
          <p:txBody>
            <a:bodyPr/>
            <a:lstStyle/>
            <a:p>
              <a:pPr algn="ctr">
                <a:defRPr/>
              </a:pPr>
              <a:endParaRPr lang="en-US" sz="1600" dirty="0">
                <a:solidFill>
                  <a:srgbClr val="000000"/>
                </a:solidFill>
                <a:latin typeface="Arial" pitchFamily="34" charset="0"/>
              </a:endParaRPr>
            </a:p>
          </p:txBody>
        </p:sp>
        <p:cxnSp>
          <p:nvCxnSpPr>
            <p:cNvPr id="50" name="Straight Connector 49"/>
            <p:cNvCxnSpPr/>
            <p:nvPr/>
          </p:nvCxnSpPr>
          <p:spPr bwMode="auto">
            <a:xfrm>
              <a:off x="-533400" y="4114800"/>
              <a:ext cx="533400" cy="1588"/>
            </a:xfrm>
            <a:prstGeom prst="line">
              <a:avLst/>
            </a:prstGeom>
            <a:solidFill>
              <a:srgbClr val="FFFFFF"/>
            </a:solidFill>
            <a:ln w="9525" cap="flat" cmpd="sng" algn="ctr">
              <a:solidFill>
                <a:srgbClr val="FFFFFF"/>
              </a:solidFill>
              <a:prstDash val="solid"/>
              <a:round/>
              <a:headEnd type="none" w="med" len="med"/>
              <a:tailEnd type="none" w="med" len="med"/>
            </a:ln>
            <a:effectLst/>
          </p:spPr>
        </p:cxnSp>
        <p:cxnSp>
          <p:nvCxnSpPr>
            <p:cNvPr id="51" name="Straight Connector 50"/>
            <p:cNvCxnSpPr/>
            <p:nvPr/>
          </p:nvCxnSpPr>
          <p:spPr bwMode="auto">
            <a:xfrm>
              <a:off x="903514" y="4114800"/>
              <a:ext cx="533400" cy="1588"/>
            </a:xfrm>
            <a:prstGeom prst="line">
              <a:avLst/>
            </a:prstGeom>
            <a:solidFill>
              <a:srgbClr val="FFFFFF"/>
            </a:solidFill>
            <a:ln w="9525" cap="flat" cmpd="sng" algn="ctr">
              <a:solidFill>
                <a:srgbClr val="FFFFFF"/>
              </a:solidFill>
              <a:prstDash val="solid"/>
              <a:round/>
              <a:headEnd type="none" w="med" len="med"/>
              <a:tailEnd type="none" w="med" len="med"/>
            </a:ln>
            <a:effectLst/>
          </p:spPr>
        </p:cxnSp>
        <p:cxnSp>
          <p:nvCxnSpPr>
            <p:cNvPr id="52" name="Straight Connector 51"/>
            <p:cNvCxnSpPr/>
            <p:nvPr/>
          </p:nvCxnSpPr>
          <p:spPr bwMode="auto">
            <a:xfrm>
              <a:off x="1621971" y="4114800"/>
              <a:ext cx="533400" cy="1588"/>
            </a:xfrm>
            <a:prstGeom prst="line">
              <a:avLst/>
            </a:prstGeom>
            <a:solidFill>
              <a:srgbClr val="FFFFFF"/>
            </a:solidFill>
            <a:ln w="9525" cap="flat" cmpd="sng" algn="ctr">
              <a:solidFill>
                <a:srgbClr val="FFFFFF"/>
              </a:solidFill>
              <a:prstDash val="solid"/>
              <a:round/>
              <a:headEnd type="none" w="med" len="med"/>
              <a:tailEnd type="none" w="med" len="med"/>
            </a:ln>
            <a:effectLst/>
          </p:spPr>
        </p:cxnSp>
        <p:cxnSp>
          <p:nvCxnSpPr>
            <p:cNvPr id="53" name="Straight Connector 52"/>
            <p:cNvCxnSpPr/>
            <p:nvPr/>
          </p:nvCxnSpPr>
          <p:spPr bwMode="auto">
            <a:xfrm>
              <a:off x="2340428" y="4114800"/>
              <a:ext cx="533400" cy="1588"/>
            </a:xfrm>
            <a:prstGeom prst="line">
              <a:avLst/>
            </a:prstGeom>
            <a:solidFill>
              <a:srgbClr val="FFFFFF"/>
            </a:solidFill>
            <a:ln w="9525" cap="flat" cmpd="sng" algn="ctr">
              <a:solidFill>
                <a:srgbClr val="FFFFFF"/>
              </a:solidFill>
              <a:prstDash val="solid"/>
              <a:round/>
              <a:headEnd type="none" w="med" len="med"/>
              <a:tailEnd type="none" w="med" len="med"/>
            </a:ln>
            <a:effectLst/>
          </p:spPr>
        </p:cxnSp>
        <p:cxnSp>
          <p:nvCxnSpPr>
            <p:cNvPr id="54" name="Straight Connector 53"/>
            <p:cNvCxnSpPr/>
            <p:nvPr/>
          </p:nvCxnSpPr>
          <p:spPr bwMode="auto">
            <a:xfrm>
              <a:off x="3058885" y="4114800"/>
              <a:ext cx="533400" cy="1588"/>
            </a:xfrm>
            <a:prstGeom prst="line">
              <a:avLst/>
            </a:prstGeom>
            <a:solidFill>
              <a:srgbClr val="FFFFFF"/>
            </a:solidFill>
            <a:ln w="9525" cap="flat" cmpd="sng" algn="ctr">
              <a:solidFill>
                <a:srgbClr val="FFFFFF"/>
              </a:solidFill>
              <a:prstDash val="solid"/>
              <a:round/>
              <a:headEnd type="none" w="med" len="med"/>
              <a:tailEnd type="none" w="med" len="med"/>
            </a:ln>
            <a:effectLst/>
          </p:spPr>
        </p:cxnSp>
        <p:cxnSp>
          <p:nvCxnSpPr>
            <p:cNvPr id="55" name="Straight Connector 54"/>
            <p:cNvCxnSpPr/>
            <p:nvPr/>
          </p:nvCxnSpPr>
          <p:spPr bwMode="auto">
            <a:xfrm>
              <a:off x="3777342" y="4114800"/>
              <a:ext cx="533400" cy="1588"/>
            </a:xfrm>
            <a:prstGeom prst="line">
              <a:avLst/>
            </a:prstGeom>
            <a:solidFill>
              <a:srgbClr val="FFFFFF"/>
            </a:solidFill>
            <a:ln w="9525" cap="flat" cmpd="sng" algn="ctr">
              <a:solidFill>
                <a:srgbClr val="FFFFFF"/>
              </a:solidFill>
              <a:prstDash val="solid"/>
              <a:round/>
              <a:headEnd type="none" w="med" len="med"/>
              <a:tailEnd type="none" w="med" len="med"/>
            </a:ln>
            <a:effectLst/>
          </p:spPr>
        </p:cxnSp>
        <p:cxnSp>
          <p:nvCxnSpPr>
            <p:cNvPr id="56" name="Straight Connector 55"/>
            <p:cNvCxnSpPr/>
            <p:nvPr/>
          </p:nvCxnSpPr>
          <p:spPr bwMode="auto">
            <a:xfrm>
              <a:off x="4495800" y="4114800"/>
              <a:ext cx="533400" cy="1588"/>
            </a:xfrm>
            <a:prstGeom prst="line">
              <a:avLst/>
            </a:prstGeom>
            <a:solidFill>
              <a:srgbClr val="FFFFFF"/>
            </a:solidFill>
            <a:ln w="9525" cap="flat" cmpd="sng" algn="ctr">
              <a:solidFill>
                <a:srgbClr val="FFFFFF"/>
              </a:solidFill>
              <a:prstDash val="solid"/>
              <a:round/>
              <a:headEnd type="none" w="med" len="med"/>
              <a:tailEnd type="none" w="med" len="med"/>
            </a:ln>
            <a:effectLst/>
          </p:spPr>
        </p:cxnSp>
        <p:cxnSp>
          <p:nvCxnSpPr>
            <p:cNvPr id="57" name="Straight Connector 56"/>
            <p:cNvCxnSpPr/>
            <p:nvPr/>
          </p:nvCxnSpPr>
          <p:spPr bwMode="auto">
            <a:xfrm>
              <a:off x="185057" y="4114800"/>
              <a:ext cx="533400" cy="1588"/>
            </a:xfrm>
            <a:prstGeom prst="line">
              <a:avLst/>
            </a:prstGeom>
            <a:solidFill>
              <a:srgbClr val="FFFFFF"/>
            </a:solidFill>
            <a:ln w="9525" cap="flat" cmpd="sng" algn="ctr">
              <a:solidFill>
                <a:srgbClr val="FFFFFF"/>
              </a:solidFill>
              <a:prstDash val="solid"/>
              <a:round/>
              <a:headEnd type="none" w="med" len="med"/>
              <a:tailEnd type="none" w="med" len="med"/>
            </a:ln>
            <a:effectLst/>
          </p:spPr>
        </p:cxnSp>
        <p:cxnSp>
          <p:nvCxnSpPr>
            <p:cNvPr id="58" name="Straight Connector 57"/>
            <p:cNvCxnSpPr/>
            <p:nvPr/>
          </p:nvCxnSpPr>
          <p:spPr bwMode="auto">
            <a:xfrm>
              <a:off x="5136396" y="4114800"/>
              <a:ext cx="533400" cy="1588"/>
            </a:xfrm>
            <a:prstGeom prst="line">
              <a:avLst/>
            </a:prstGeom>
            <a:solidFill>
              <a:srgbClr val="FFFFFF"/>
            </a:solidFill>
            <a:ln w="9525" cap="flat" cmpd="sng" algn="ctr">
              <a:solidFill>
                <a:srgbClr val="FFFFFF"/>
              </a:solidFill>
              <a:prstDash val="solid"/>
              <a:round/>
              <a:headEnd type="none" w="med" len="med"/>
              <a:tailEnd type="none" w="med" len="med"/>
            </a:ln>
            <a:effectLst/>
          </p:spPr>
        </p:cxnSp>
      </p:grpSp>
      <p:grpSp>
        <p:nvGrpSpPr>
          <p:cNvPr id="59" name="Group 67"/>
          <p:cNvGrpSpPr>
            <a:grpSpLocks/>
          </p:cNvGrpSpPr>
          <p:nvPr/>
        </p:nvGrpSpPr>
        <p:grpSpPr bwMode="auto">
          <a:xfrm>
            <a:off x="1500134" y="3595715"/>
            <a:ext cx="1981200" cy="1600203"/>
            <a:chOff x="-105510" y="3623470"/>
            <a:chExt cx="2133600" cy="1520194"/>
          </a:xfrm>
        </p:grpSpPr>
        <p:sp>
          <p:nvSpPr>
            <p:cNvPr id="60" name="Rectangle 68"/>
            <p:cNvSpPr>
              <a:spLocks noChangeArrowheads="1"/>
            </p:cNvSpPr>
            <p:nvPr/>
          </p:nvSpPr>
          <p:spPr bwMode="auto">
            <a:xfrm>
              <a:off x="-105510" y="3623470"/>
              <a:ext cx="2133600" cy="1063229"/>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anchor="ctr"/>
            <a:lstStyle/>
            <a:p>
              <a:pPr lvl="0"/>
              <a:r>
                <a:rPr lang="en-US" sz="1600" dirty="0" smtClean="0"/>
                <a:t>Database of 2500+ theatre lovers and enthusiasts</a:t>
              </a:r>
              <a:endParaRPr lang="en-US" sz="1600" dirty="0"/>
            </a:p>
          </p:txBody>
        </p:sp>
        <p:cxnSp>
          <p:nvCxnSpPr>
            <p:cNvPr id="61" name="Straight Connector 60"/>
            <p:cNvCxnSpPr/>
            <p:nvPr/>
          </p:nvCxnSpPr>
          <p:spPr bwMode="auto">
            <a:xfrm rot="5400000">
              <a:off x="182504" y="4903456"/>
              <a:ext cx="456962" cy="171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62" name="Straight Connector 61"/>
            <p:cNvCxnSpPr/>
            <p:nvPr/>
          </p:nvCxnSpPr>
          <p:spPr bwMode="auto">
            <a:xfrm rot="5400000">
              <a:off x="1226033" y="4914328"/>
              <a:ext cx="456962" cy="171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grpSp>
      <p:grpSp>
        <p:nvGrpSpPr>
          <p:cNvPr id="63" name="Group 67"/>
          <p:cNvGrpSpPr>
            <a:grpSpLocks/>
          </p:cNvGrpSpPr>
          <p:nvPr/>
        </p:nvGrpSpPr>
        <p:grpSpPr bwMode="auto">
          <a:xfrm>
            <a:off x="4305280" y="1295401"/>
            <a:ext cx="2019320" cy="1757378"/>
            <a:chOff x="-105510" y="3474154"/>
            <a:chExt cx="2174652" cy="1669510"/>
          </a:xfrm>
        </p:grpSpPr>
        <p:sp>
          <p:nvSpPr>
            <p:cNvPr id="64" name="Rectangle 68"/>
            <p:cNvSpPr>
              <a:spLocks noChangeArrowheads="1"/>
            </p:cNvSpPr>
            <p:nvPr/>
          </p:nvSpPr>
          <p:spPr bwMode="auto">
            <a:xfrm>
              <a:off x="-105510" y="3474154"/>
              <a:ext cx="2174652" cy="1212547"/>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anchor="ctr"/>
            <a:lstStyle/>
            <a:p>
              <a:pPr lvl="0"/>
              <a:r>
                <a:rPr lang="en-US" sz="1400" dirty="0" smtClean="0"/>
                <a:t>Being part of biggest theatre festivals of India purely on value addition provided by us to the practitioners ( Bharat Rang Mahotsav’15)</a:t>
              </a:r>
              <a:endParaRPr lang="en-US" sz="1400" dirty="0"/>
            </a:p>
          </p:txBody>
        </p:sp>
        <p:cxnSp>
          <p:nvCxnSpPr>
            <p:cNvPr id="65" name="Straight Connector 64"/>
            <p:cNvCxnSpPr/>
            <p:nvPr/>
          </p:nvCxnSpPr>
          <p:spPr bwMode="auto">
            <a:xfrm rot="5400000">
              <a:off x="182504" y="4903456"/>
              <a:ext cx="456962" cy="171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bwMode="auto">
            <a:xfrm rot="5400000">
              <a:off x="1226033" y="4914328"/>
              <a:ext cx="456962" cy="171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grpSp>
        <p:nvGrpSpPr>
          <p:cNvPr id="67" name="Group 67"/>
          <p:cNvGrpSpPr>
            <a:grpSpLocks/>
          </p:cNvGrpSpPr>
          <p:nvPr/>
        </p:nvGrpSpPr>
        <p:grpSpPr bwMode="auto">
          <a:xfrm>
            <a:off x="4357654" y="3267092"/>
            <a:ext cx="1981200" cy="1600201"/>
            <a:chOff x="-105510" y="3623472"/>
            <a:chExt cx="2133600" cy="1520192"/>
          </a:xfrm>
        </p:grpSpPr>
        <p:sp>
          <p:nvSpPr>
            <p:cNvPr id="68" name="Rectangle 68"/>
            <p:cNvSpPr>
              <a:spLocks noChangeArrowheads="1"/>
            </p:cNvSpPr>
            <p:nvPr/>
          </p:nvSpPr>
          <p:spPr bwMode="auto">
            <a:xfrm>
              <a:off x="-105510" y="3623472"/>
              <a:ext cx="2133600" cy="1063230"/>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anchor="ctr"/>
            <a:lstStyle/>
            <a:p>
              <a:pPr lvl="0"/>
              <a:r>
                <a:rPr lang="en-US" sz="1600" dirty="0" smtClean="0"/>
                <a:t>120+ Theatre groups registered on the website, tie ups with most of them </a:t>
              </a:r>
              <a:endParaRPr lang="en-US" sz="1600" dirty="0"/>
            </a:p>
          </p:txBody>
        </p:sp>
        <p:cxnSp>
          <p:nvCxnSpPr>
            <p:cNvPr id="69" name="Straight Connector 68"/>
            <p:cNvCxnSpPr/>
            <p:nvPr/>
          </p:nvCxnSpPr>
          <p:spPr bwMode="auto">
            <a:xfrm rot="5400000">
              <a:off x="182504" y="4903456"/>
              <a:ext cx="456962" cy="171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70" name="Straight Connector 69"/>
            <p:cNvCxnSpPr/>
            <p:nvPr/>
          </p:nvCxnSpPr>
          <p:spPr bwMode="auto">
            <a:xfrm rot="5400000">
              <a:off x="1226033" y="4914328"/>
              <a:ext cx="456962" cy="171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grpSp>
      <p:sp>
        <p:nvSpPr>
          <p:cNvPr id="71" name="Rectangle 122"/>
          <p:cNvSpPr>
            <a:spLocks noChangeArrowheads="1"/>
          </p:cNvSpPr>
          <p:nvPr/>
        </p:nvSpPr>
        <p:spPr bwMode="auto">
          <a:xfrm>
            <a:off x="152400" y="914400"/>
            <a:ext cx="2743200" cy="1676400"/>
          </a:xfrm>
          <a:prstGeom prst="rect">
            <a:avLst/>
          </a:prstGeom>
          <a:solidFill>
            <a:schemeClr val="bg1"/>
          </a:solidFill>
          <a:ln w="9525" algn="ctr">
            <a:solidFill>
              <a:schemeClr val="accent2"/>
            </a:solidFill>
            <a:round/>
            <a:headEnd/>
            <a:tailEnd/>
          </a:ln>
        </p:spPr>
        <p:txBody>
          <a:bodyPr anchor="ctr"/>
          <a:lstStyle/>
          <a:p>
            <a:pPr lvl="0"/>
            <a:r>
              <a:rPr lang="en-US" sz="1600" dirty="0" smtClean="0">
                <a:solidFill>
                  <a:srgbClr val="C00000"/>
                </a:solidFill>
              </a:rPr>
              <a:t>Expenditure so far 3 </a:t>
            </a:r>
            <a:r>
              <a:rPr lang="en-US" sz="1600" dirty="0" err="1" smtClean="0">
                <a:solidFill>
                  <a:srgbClr val="C00000"/>
                </a:solidFill>
              </a:rPr>
              <a:t>lakhs</a:t>
            </a:r>
            <a:r>
              <a:rPr lang="en-US" sz="1600" dirty="0" smtClean="0">
                <a:solidFill>
                  <a:srgbClr val="C00000"/>
                </a:solidFill>
              </a:rPr>
              <a:t> (Web development, Company Registration, Trademark Registration, Festival Coordination, Customer acquisition etc)</a:t>
            </a:r>
            <a:endParaRPr lang="en-US" sz="1600" dirty="0">
              <a:solidFill>
                <a:srgbClr val="C00000"/>
              </a:solidFill>
            </a:endParaRPr>
          </a:p>
        </p:txBody>
      </p:sp>
      <p:sp>
        <p:nvSpPr>
          <p:cNvPr id="72" name="Isosceles Triangle 71"/>
          <p:cNvSpPr/>
          <p:nvPr/>
        </p:nvSpPr>
        <p:spPr>
          <a:xfrm>
            <a:off x="2386151" y="4910166"/>
            <a:ext cx="328429" cy="322325"/>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IN" b="1" dirty="0">
              <a:solidFill>
                <a:schemeClr val="tx1"/>
              </a:solidFill>
            </a:endParaRPr>
          </a:p>
        </p:txBody>
      </p:sp>
      <p:sp>
        <p:nvSpPr>
          <p:cNvPr id="73" name="Isosceles Triangle 72"/>
          <p:cNvSpPr/>
          <p:nvPr/>
        </p:nvSpPr>
        <p:spPr>
          <a:xfrm>
            <a:off x="5286348" y="4552976"/>
            <a:ext cx="328429" cy="322325"/>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endParaRPr lang="en-IN" b="1" dirty="0">
              <a:solidFill>
                <a:schemeClr val="tx1"/>
              </a:solidFill>
            </a:endParaRPr>
          </a:p>
        </p:txBody>
      </p:sp>
      <p:sp>
        <p:nvSpPr>
          <p:cNvPr id="74" name="Isosceles Triangle 73"/>
          <p:cNvSpPr/>
          <p:nvPr/>
        </p:nvSpPr>
        <p:spPr>
          <a:xfrm>
            <a:off x="4957919" y="2801891"/>
            <a:ext cx="328429" cy="322325"/>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endParaRPr lang="en-IN" b="1" dirty="0">
              <a:solidFill>
                <a:schemeClr val="tx1"/>
              </a:solidFill>
            </a:endParaRPr>
          </a:p>
        </p:txBody>
      </p:sp>
      <p:sp>
        <p:nvSpPr>
          <p:cNvPr id="75" name="Isosceles Triangle 74"/>
          <p:cNvSpPr/>
          <p:nvPr/>
        </p:nvSpPr>
        <p:spPr>
          <a:xfrm>
            <a:off x="7715240" y="2338398"/>
            <a:ext cx="328429" cy="322325"/>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4</a:t>
            </a:r>
            <a:endParaRPr lang="en-IN" b="1" dirty="0">
              <a:solidFill>
                <a:schemeClr val="tx1"/>
              </a:solidFill>
            </a:endParaRPr>
          </a:p>
        </p:txBody>
      </p:sp>
      <p:sp>
        <p:nvSpPr>
          <p:cNvPr id="76" name="Rectangle 62"/>
          <p:cNvSpPr>
            <a:spLocks noChangeArrowheads="1"/>
          </p:cNvSpPr>
          <p:nvPr/>
        </p:nvSpPr>
        <p:spPr bwMode="auto">
          <a:xfrm>
            <a:off x="6929422" y="1052514"/>
            <a:ext cx="1981200" cy="1119188"/>
          </a:xfrm>
          <a:prstGeom prst="rect">
            <a:avLst/>
          </a:prstGeom>
          <a:solidFill>
            <a:schemeClr val="accent2"/>
          </a:solidFill>
          <a:ln>
            <a:headEnd/>
            <a:tailEnd/>
          </a:ln>
        </p:spPr>
        <p:style>
          <a:lnRef idx="1">
            <a:schemeClr val="accent2"/>
          </a:lnRef>
          <a:fillRef idx="2">
            <a:schemeClr val="accent2"/>
          </a:fillRef>
          <a:effectRef idx="1">
            <a:schemeClr val="accent2"/>
          </a:effectRef>
          <a:fontRef idx="minor">
            <a:schemeClr val="dk1"/>
          </a:fontRef>
        </p:style>
        <p:txBody>
          <a:bodyPr anchor="ctr"/>
          <a:lstStyle/>
          <a:p>
            <a:r>
              <a:rPr lang="en-US" sz="1600" dirty="0" smtClean="0">
                <a:solidFill>
                  <a:schemeClr val="bg1"/>
                </a:solidFill>
              </a:rPr>
              <a:t>Team is working on audition platform</a:t>
            </a:r>
            <a:endParaRPr lang="en-US" sz="1600" dirty="0">
              <a:solidFill>
                <a:schemeClr val="bg1"/>
              </a:solidFill>
            </a:endParaRPr>
          </a:p>
        </p:txBody>
      </p:sp>
      <p:cxnSp>
        <p:nvCxnSpPr>
          <p:cNvPr id="77" name="Straight Connector 76"/>
          <p:cNvCxnSpPr/>
          <p:nvPr/>
        </p:nvCxnSpPr>
        <p:spPr bwMode="auto">
          <a:xfrm rot="5400000">
            <a:off x="7118338" y="2435235"/>
            <a:ext cx="481012" cy="1587"/>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bwMode="auto">
          <a:xfrm rot="5400000">
            <a:off x="8189908" y="2435235"/>
            <a:ext cx="481012" cy="1587"/>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Autofit/>
          </a:bodyPr>
          <a:lstStyle/>
          <a:p>
            <a:pPr algn="ctr">
              <a:buFont typeface="Arial" pitchFamily="34" charset="0"/>
              <a:buNone/>
            </a:pPr>
            <a:r>
              <a:rPr lang="en-US" sz="2000" b="1" dirty="0" smtClean="0">
                <a:latin typeface="Arial" pitchFamily="34" charset="0"/>
                <a:cs typeface="Arial" pitchFamily="34" charset="0"/>
              </a:rPr>
              <a:t>We need funds</a:t>
            </a:r>
            <a:endParaRPr lang="en-US" sz="2000" dirty="0" smtClean="0">
              <a:latin typeface="Arial" pitchFamily="34" charset="0"/>
              <a:cs typeface="Arial" pitchFamily="34" charset="0"/>
            </a:endParaRPr>
          </a:p>
        </p:txBody>
      </p:sp>
      <p:sp>
        <p:nvSpPr>
          <p:cNvPr id="7" name="Rectangle 4"/>
          <p:cNvSpPr>
            <a:spLocks noChangeArrowheads="1"/>
          </p:cNvSpPr>
          <p:nvPr/>
        </p:nvSpPr>
        <p:spPr bwMode="auto">
          <a:xfrm>
            <a:off x="0" y="5867400"/>
            <a:ext cx="9144000" cy="762000"/>
          </a:xfrm>
          <a:prstGeom prst="rect">
            <a:avLst/>
          </a:prstGeom>
          <a:solidFill>
            <a:srgbClr val="B21A1E"/>
          </a:solidFill>
          <a:ln w="9525">
            <a:solidFill>
              <a:schemeClr val="tx1"/>
            </a:solidFill>
            <a:miter lim="800000"/>
            <a:headEnd/>
            <a:tailEnd/>
          </a:ln>
          <a:effectLst/>
        </p:spPr>
        <p:txBody>
          <a:bodyPr wrap="none" anchor="ctr"/>
          <a:lstStyle/>
          <a:p>
            <a:pPr algn="ctr"/>
            <a:r>
              <a:rPr lang="en-US" dirty="0">
                <a:solidFill>
                  <a:schemeClr val="bg1"/>
                </a:solidFill>
              </a:rPr>
              <a:t>                                                                                                </a:t>
            </a:r>
            <a:r>
              <a:rPr lang="en-US" dirty="0" smtClean="0">
                <a:solidFill>
                  <a:schemeClr val="bg1"/>
                </a:solidFill>
              </a:rPr>
              <a:t>www.TheatreAdda.com</a:t>
            </a:r>
            <a:endParaRPr lang="en-US" dirty="0">
              <a:solidFill>
                <a:schemeClr val="bg1"/>
              </a:solidFill>
            </a:endParaRPr>
          </a:p>
        </p:txBody>
      </p:sp>
      <p:pic>
        <p:nvPicPr>
          <p:cNvPr id="8" name="Picture 7" descr="TheatreAdda logo final.jpg"/>
          <p:cNvPicPr>
            <a:picLocks noChangeAspect="1"/>
          </p:cNvPicPr>
          <p:nvPr/>
        </p:nvPicPr>
        <p:blipFill>
          <a:blip r:embed="rId2" cstate="print"/>
          <a:stretch>
            <a:fillRect/>
          </a:stretch>
        </p:blipFill>
        <p:spPr>
          <a:xfrm>
            <a:off x="838200" y="5728232"/>
            <a:ext cx="2133600" cy="1129768"/>
          </a:xfrm>
          <a:prstGeom prst="rect">
            <a:avLst/>
          </a:prstGeom>
        </p:spPr>
      </p:pic>
      <p:sp>
        <p:nvSpPr>
          <p:cNvPr id="11" name="AutoShape 7"/>
          <p:cNvSpPr>
            <a:spLocks noChangeArrowheads="1"/>
          </p:cNvSpPr>
          <p:nvPr/>
        </p:nvSpPr>
        <p:spPr bwMode="auto">
          <a:xfrm>
            <a:off x="7848600" y="0"/>
            <a:ext cx="228600" cy="228600"/>
          </a:xfrm>
          <a:prstGeom prst="downArrow">
            <a:avLst>
              <a:gd name="adj1" fmla="val 50000"/>
              <a:gd name="adj2" fmla="val 25000"/>
            </a:avLst>
          </a:prstGeom>
          <a:solidFill>
            <a:srgbClr val="B21A1E"/>
          </a:solidFill>
          <a:ln w="9525">
            <a:solidFill>
              <a:srgbClr val="B21A1E"/>
            </a:solidFill>
            <a:miter lim="800000"/>
            <a:headEnd/>
            <a:tailEnd/>
          </a:ln>
          <a:effectLst/>
        </p:spPr>
        <p:txBody>
          <a:bodyPr wrap="none" anchor="ctr"/>
          <a:lstStyle/>
          <a:p>
            <a:endParaRPr lang="en-US"/>
          </a:p>
        </p:txBody>
      </p:sp>
      <p:graphicFrame>
        <p:nvGraphicFramePr>
          <p:cNvPr id="12" name="Diagram 11"/>
          <p:cNvGraphicFramePr/>
          <p:nvPr/>
        </p:nvGraphicFramePr>
        <p:xfrm>
          <a:off x="1600200" y="990600"/>
          <a:ext cx="5486400"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1447800" y="4648200"/>
            <a:ext cx="6629400"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We are seeking for </a:t>
            </a:r>
            <a:r>
              <a:rPr lang="en-US" b="1" dirty="0" smtClean="0">
                <a:latin typeface="Times New Roman" panose="02020603050405020304" pitchFamily="18" charset="0"/>
                <a:cs typeface="Times New Roman" panose="02020603050405020304" pitchFamily="18" charset="0"/>
              </a:rPr>
              <a:t>INR </a:t>
            </a:r>
            <a:r>
              <a:rPr lang="en-US" b="1" dirty="0" smtClean="0">
                <a:latin typeface="Times New Roman" panose="02020603050405020304" pitchFamily="18" charset="0"/>
                <a:cs typeface="Times New Roman" panose="02020603050405020304" pitchFamily="18" charset="0"/>
              </a:rPr>
              <a:t>50 </a:t>
            </a:r>
            <a:r>
              <a:rPr lang="en-US" b="1" dirty="0" err="1" smtClean="0">
                <a:latin typeface="Times New Roman" panose="02020603050405020304" pitchFamily="18" charset="0"/>
                <a:cs typeface="Times New Roman" panose="02020603050405020304" pitchFamily="18" charset="0"/>
              </a:rPr>
              <a:t>Lakhs</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for a period of 6 months</a:t>
            </a:r>
            <a:r>
              <a:rPr lang="en-US" dirty="0" smtClean="0">
                <a:latin typeface="Times New Roman" panose="02020603050405020304" pitchFamily="18" charset="0"/>
                <a:cs typeface="Times New Roman" panose="02020603050405020304" pitchFamily="18" charset="0"/>
              </a:rPr>
              <a:t> of operations</a:t>
            </a:r>
          </a:p>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10" name="Rectangle 6"/>
          <p:cNvSpPr>
            <a:spLocks noChangeArrowheads="1"/>
          </p:cNvSpPr>
          <p:nvPr/>
        </p:nvSpPr>
        <p:spPr bwMode="auto">
          <a:xfrm>
            <a:off x="0" y="228600"/>
            <a:ext cx="9144000" cy="457200"/>
          </a:xfrm>
          <a:prstGeom prst="rect">
            <a:avLst/>
          </a:prstGeom>
          <a:solidFill>
            <a:schemeClr val="bg1"/>
          </a:solidFill>
          <a:ln w="28575">
            <a:solidFill>
              <a:srgbClr val="B21A1E"/>
            </a:solidFill>
            <a:miter lim="800000"/>
            <a:headEnd/>
            <a:tailEnd/>
          </a:ln>
          <a:effectLst/>
        </p:spPr>
        <p:txBody>
          <a:bodyPr wrap="none" anchor="ctr"/>
          <a:lstStyle/>
          <a:p>
            <a:pPr algn="ctr"/>
            <a:r>
              <a:rPr lang="en-US" dirty="0" smtClean="0"/>
              <a:t>    Problem      Market Size    Solution   Why TheatreAdda.com?     Current Status     Funds    Team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3284</TotalTime>
  <Words>799</Words>
  <Application>Microsoft Office PowerPoint</Application>
  <PresentationFormat>On-screen Show (4:3)</PresentationFormat>
  <Paragraphs>93</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daleep</dc:creator>
  <cp:lastModifiedBy>daleep</cp:lastModifiedBy>
  <cp:revision>85</cp:revision>
  <dcterms:created xsi:type="dcterms:W3CDTF">2015-04-06T05:46:02Z</dcterms:created>
  <dcterms:modified xsi:type="dcterms:W3CDTF">2015-06-20T01:14:07Z</dcterms:modified>
</cp:coreProperties>
</file>