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60" r:id="rId4"/>
    <p:sldId id="294" r:id="rId5"/>
    <p:sldId id="295" r:id="rId6"/>
    <p:sldId id="293" r:id="rId7"/>
    <p:sldId id="296" r:id="rId8"/>
    <p:sldId id="297" r:id="rId9"/>
    <p:sldId id="289" r:id="rId10"/>
    <p:sldId id="298" r:id="rId11"/>
    <p:sldId id="299" r:id="rId12"/>
    <p:sldId id="300" r:id="rId13"/>
    <p:sldId id="276" r:id="rId1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043F"/>
    <a:srgbClr val="00999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87544" autoAdjust="0"/>
  </p:normalViewPr>
  <p:slideViewPr>
    <p:cSldViewPr>
      <p:cViewPr>
        <p:scale>
          <a:sx n="100" d="100"/>
          <a:sy n="100" d="100"/>
        </p:scale>
        <p:origin x="-408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rihar\Documents\CYRUS\Market%20Size%20Analysis\Market%20Share%20Calcul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rihar\Desktop\Charts%20for%20TC%20Presentatio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rihar\Desktop\Charts%20for%20TC%20Presentatio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rihar\Desktop\Charts%20for%20TC%20Presentatio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arihar\Desktop\Charts%20for%20TC%20Presentati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Total Market Size ( Bn USD 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Sheet3!$B$4</c:f>
              <c:strCache>
                <c:ptCount val="1"/>
                <c:pt idx="0">
                  <c:v>Total Market Size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Sheet3!$C$3:$G$3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Sheet3!$C$4:$G$4</c:f>
              <c:numCache>
                <c:formatCode>0</c:formatCode>
                <c:ptCount val="5"/>
                <c:pt idx="0">
                  <c:v>40</c:v>
                </c:pt>
                <c:pt idx="1">
                  <c:v>42.800000000000004</c:v>
                </c:pt>
                <c:pt idx="2">
                  <c:v>45.796000000000006</c:v>
                </c:pt>
                <c:pt idx="3">
                  <c:v>49.001720000000013</c:v>
                </c:pt>
                <c:pt idx="4">
                  <c:v>52.43184040000002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704960"/>
        <c:axId val="49706496"/>
      </c:barChart>
      <c:catAx>
        <c:axId val="49704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9706496"/>
        <c:crosses val="autoZero"/>
        <c:auto val="1"/>
        <c:lblAlgn val="ctr"/>
        <c:lblOffset val="100"/>
        <c:noMultiLvlLbl val="0"/>
      </c:catAx>
      <c:valAx>
        <c:axId val="4970649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crossAx val="49704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Calibri" panose="020F050202020403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monthly!$C$2</c:f>
              <c:strCache>
                <c:ptCount val="1"/>
                <c:pt idx="0">
                  <c:v>Monthy</c:v>
                </c:pt>
              </c:strCache>
            </c:strRef>
          </c:tx>
          <c:invertIfNegative val="0"/>
          <c:cat>
            <c:strRef>
              <c:f>monthly!$B$3:$B$9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monthly!$C$3:$C$9</c:f>
              <c:numCache>
                <c:formatCode>General</c:formatCode>
                <c:ptCount val="7"/>
                <c:pt idx="0">
                  <c:v>19738.2</c:v>
                </c:pt>
                <c:pt idx="1">
                  <c:v>60777.5</c:v>
                </c:pt>
                <c:pt idx="2">
                  <c:v>80516.010000000009</c:v>
                </c:pt>
                <c:pt idx="3">
                  <c:v>267010.07000000007</c:v>
                </c:pt>
                <c:pt idx="4">
                  <c:v>210879.50999999995</c:v>
                </c:pt>
                <c:pt idx="5">
                  <c:v>176539.91999999998</c:v>
                </c:pt>
                <c:pt idx="6">
                  <c:v>293445.88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781312"/>
        <c:axId val="144782848"/>
      </c:barChart>
      <c:lineChart>
        <c:grouping val="standard"/>
        <c:varyColors val="0"/>
        <c:ser>
          <c:idx val="1"/>
          <c:order val="1"/>
          <c:tx>
            <c:strRef>
              <c:f>monthly!$D$2</c:f>
              <c:strCache>
                <c:ptCount val="1"/>
                <c:pt idx="0">
                  <c:v>Cumulative</c:v>
                </c:pt>
              </c:strCache>
            </c:strRef>
          </c:tx>
          <c:marker>
            <c:symbol val="none"/>
          </c:marker>
          <c:cat>
            <c:strRef>
              <c:f>monthly!$B$3:$B$9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monthly!$D$3:$D$9</c:f>
              <c:numCache>
                <c:formatCode>General</c:formatCode>
                <c:ptCount val="7"/>
                <c:pt idx="0">
                  <c:v>19738.2</c:v>
                </c:pt>
                <c:pt idx="1">
                  <c:v>80515.7</c:v>
                </c:pt>
                <c:pt idx="2">
                  <c:v>161031.71000000002</c:v>
                </c:pt>
                <c:pt idx="3">
                  <c:v>428041.78000000009</c:v>
                </c:pt>
                <c:pt idx="4">
                  <c:v>638921.29</c:v>
                </c:pt>
                <c:pt idx="5">
                  <c:v>815461.21</c:v>
                </c:pt>
                <c:pt idx="6">
                  <c:v>1108907.0899999999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786176"/>
        <c:axId val="144784384"/>
      </c:lineChart>
      <c:catAx>
        <c:axId val="1447813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44782848"/>
        <c:crosses val="autoZero"/>
        <c:auto val="1"/>
        <c:lblAlgn val="ctr"/>
        <c:lblOffset val="100"/>
        <c:noMultiLvlLbl val="0"/>
      </c:catAx>
      <c:valAx>
        <c:axId val="14478284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144781312"/>
        <c:crosses val="autoZero"/>
        <c:crossBetween val="between"/>
        <c:dispUnits>
          <c:builtInUnit val="thousands"/>
          <c:dispUnitsLbl>
            <c:layout/>
          </c:dispUnitsLbl>
        </c:dispUnits>
      </c:valAx>
      <c:valAx>
        <c:axId val="1447843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144786176"/>
        <c:crosses val="max"/>
        <c:crossBetween val="between"/>
        <c:dispUnits>
          <c:builtInUnit val="thousands"/>
          <c:dispUnitsLbl>
            <c:layout/>
          </c:dispUnitsLbl>
        </c:dispUnits>
      </c:valAx>
      <c:catAx>
        <c:axId val="144786176"/>
        <c:scaling>
          <c:orientation val="minMax"/>
        </c:scaling>
        <c:delete val="1"/>
        <c:axPos val="b"/>
        <c:majorTickMark val="out"/>
        <c:minorTickMark val="none"/>
        <c:tickLblPos val="nextTo"/>
        <c:crossAx val="144784384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spPr>
    <a:ln>
      <a:solidFill>
        <a:schemeClr val="bg1">
          <a:lumMod val="95000"/>
        </a:schemeClr>
      </a:solidFill>
    </a:ln>
  </c:spPr>
  <c:txPr>
    <a:bodyPr/>
    <a:lstStyle/>
    <a:p>
      <a:pPr>
        <a:defRPr sz="800">
          <a:latin typeface="Calibri" panose="020F0502020204030204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monthly!$B$44</c:f>
              <c:strCache>
                <c:ptCount val="1"/>
                <c:pt idx="0">
                  <c:v>Business Enterprises</c:v>
                </c:pt>
              </c:strCache>
            </c:strRef>
          </c:tx>
          <c:invertIfNegative val="0"/>
          <c:cat>
            <c:strRef>
              <c:f>monthly!$C$43:$I$43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monthly!$C$44:$I$44</c:f>
              <c:numCache>
                <c:formatCode>General</c:formatCode>
                <c:ptCount val="7"/>
                <c:pt idx="0">
                  <c:v>15033.2</c:v>
                </c:pt>
                <c:pt idx="1">
                  <c:v>48653.5</c:v>
                </c:pt>
                <c:pt idx="2">
                  <c:v>48277.91</c:v>
                </c:pt>
                <c:pt idx="3">
                  <c:v>207434.30000000002</c:v>
                </c:pt>
                <c:pt idx="4">
                  <c:v>133298.64999999997</c:v>
                </c:pt>
                <c:pt idx="5">
                  <c:v>119200.92</c:v>
                </c:pt>
                <c:pt idx="6">
                  <c:v>192360.09</c:v>
                </c:pt>
              </c:numCache>
            </c:numRef>
          </c:val>
        </c:ser>
        <c:ser>
          <c:idx val="1"/>
          <c:order val="1"/>
          <c:tx>
            <c:strRef>
              <c:f>monthly!$B$45</c:f>
              <c:strCache>
                <c:ptCount val="1"/>
                <c:pt idx="0">
                  <c:v>Individual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monthly!$C$43:$I$43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monthly!$C$45:$I$45</c:f>
              <c:numCache>
                <c:formatCode>General</c:formatCode>
                <c:ptCount val="7"/>
                <c:pt idx="0">
                  <c:v>4705</c:v>
                </c:pt>
                <c:pt idx="1">
                  <c:v>12124</c:v>
                </c:pt>
                <c:pt idx="2">
                  <c:v>32238.1</c:v>
                </c:pt>
                <c:pt idx="3">
                  <c:v>59575.770000000004</c:v>
                </c:pt>
                <c:pt idx="4">
                  <c:v>77580.859999999986</c:v>
                </c:pt>
                <c:pt idx="5">
                  <c:v>57339</c:v>
                </c:pt>
                <c:pt idx="6">
                  <c:v>101085.79000000001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811136"/>
        <c:axId val="144812672"/>
      </c:barChart>
      <c:catAx>
        <c:axId val="1448111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44812672"/>
        <c:crosses val="autoZero"/>
        <c:auto val="1"/>
        <c:lblAlgn val="ctr"/>
        <c:lblOffset val="100"/>
        <c:noMultiLvlLbl val="0"/>
      </c:catAx>
      <c:valAx>
        <c:axId val="14481267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crossAx val="14481113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solidFill>
        <a:schemeClr val="bg1">
          <a:lumMod val="95000"/>
        </a:schemeClr>
      </a:solidFill>
    </a:ln>
  </c:spPr>
  <c:txPr>
    <a:bodyPr/>
    <a:lstStyle/>
    <a:p>
      <a:pPr>
        <a:defRPr sz="800">
          <a:latin typeface="Calibri" panose="020F050202020403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24992709244678"/>
          <c:y val="0.17826990376202975"/>
          <c:w val="0.80182414698162729"/>
          <c:h val="0.594341414560022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monthly!$B$35</c:f>
              <c:strCache>
                <c:ptCount val="1"/>
                <c:pt idx="0">
                  <c:v>CC/Net Banking</c:v>
                </c:pt>
              </c:strCache>
            </c:strRef>
          </c:tx>
          <c:invertIfNegative val="0"/>
          <c:cat>
            <c:strRef>
              <c:f>monthly!$C$34:$I$34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monthly!$C$35:$I$35</c:f>
              <c:numCache>
                <c:formatCode>General</c:formatCode>
                <c:ptCount val="7"/>
                <c:pt idx="0">
                  <c:v>6605</c:v>
                </c:pt>
                <c:pt idx="1">
                  <c:v>35580</c:v>
                </c:pt>
                <c:pt idx="2">
                  <c:v>53452</c:v>
                </c:pt>
                <c:pt idx="3">
                  <c:v>58545</c:v>
                </c:pt>
                <c:pt idx="4">
                  <c:v>78237.100000000006</c:v>
                </c:pt>
                <c:pt idx="5">
                  <c:v>64034.3</c:v>
                </c:pt>
                <c:pt idx="6">
                  <c:v>77086.95</c:v>
                </c:pt>
              </c:numCache>
            </c:numRef>
          </c:val>
        </c:ser>
        <c:ser>
          <c:idx val="2"/>
          <c:order val="1"/>
          <c:tx>
            <c:strRef>
              <c:f>monthly!$B$36</c:f>
              <c:strCache>
                <c:ptCount val="1"/>
                <c:pt idx="0">
                  <c:v>COD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strRef>
              <c:f>monthly!$C$34:$I$34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monthly!$C$36:$I$36</c:f>
              <c:numCache>
                <c:formatCode>General</c:formatCode>
                <c:ptCount val="7"/>
                <c:pt idx="0">
                  <c:v>13133.2</c:v>
                </c:pt>
                <c:pt idx="1">
                  <c:v>25197.5</c:v>
                </c:pt>
                <c:pt idx="2">
                  <c:v>27064.01</c:v>
                </c:pt>
                <c:pt idx="3">
                  <c:v>208465.01</c:v>
                </c:pt>
                <c:pt idx="4">
                  <c:v>132642.40999999997</c:v>
                </c:pt>
                <c:pt idx="5">
                  <c:v>112505.62</c:v>
                </c:pt>
                <c:pt idx="6">
                  <c:v>216358.93000000002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45153024"/>
        <c:axId val="145154816"/>
      </c:barChart>
      <c:catAx>
        <c:axId val="14515302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145154816"/>
        <c:crosses val="autoZero"/>
        <c:auto val="1"/>
        <c:lblAlgn val="ctr"/>
        <c:lblOffset val="100"/>
        <c:noMultiLvlLbl val="0"/>
      </c:catAx>
      <c:valAx>
        <c:axId val="14515481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crossAx val="1451530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4128499562554681"/>
          <c:y val="4.1812865497076017E-2"/>
          <c:w val="0.46187445319335085"/>
          <c:h val="0.11452721370355022"/>
        </c:manualLayout>
      </c:layout>
      <c:overlay val="0"/>
    </c:legend>
    <c:plotVisOnly val="1"/>
    <c:dispBlanksAs val="gap"/>
    <c:showDLblsOverMax val="0"/>
  </c:chart>
  <c:spPr>
    <a:noFill/>
    <a:ln>
      <a:solidFill>
        <a:schemeClr val="bg1">
          <a:lumMod val="95000"/>
        </a:schemeClr>
      </a:solidFill>
    </a:ln>
  </c:spPr>
  <c:txPr>
    <a:bodyPr/>
    <a:lstStyle/>
    <a:p>
      <a:pPr>
        <a:defRPr sz="800">
          <a:latin typeface="Calibri" panose="020F0502020204030204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56655418072"/>
          <c:y val="3.9022313668452234E-2"/>
          <c:w val="0.85341933820772409"/>
          <c:h val="0.642251696437125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order!$B$1</c:f>
              <c:strCache>
                <c:ptCount val="1"/>
                <c:pt idx="0">
                  <c:v>Abrasives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order!$B$2:$B$8</c:f>
              <c:numCache>
                <c:formatCode>General</c:formatCode>
                <c:ptCount val="7"/>
                <c:pt idx="3">
                  <c:v>3150</c:v>
                </c:pt>
                <c:pt idx="4">
                  <c:v>848</c:v>
                </c:pt>
                <c:pt idx="5">
                  <c:v>1054</c:v>
                </c:pt>
                <c:pt idx="6">
                  <c:v>1914.8</c:v>
                </c:pt>
              </c:numCache>
            </c:numRef>
          </c:val>
        </c:ser>
        <c:ser>
          <c:idx val="1"/>
          <c:order val="1"/>
          <c:tx>
            <c:strRef>
              <c:f>order!$C$1</c:f>
              <c:strCache>
                <c:ptCount val="1"/>
                <c:pt idx="0">
                  <c:v>Automotive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order!$C$2:$C$8</c:f>
              <c:numCache>
                <c:formatCode>General</c:formatCode>
                <c:ptCount val="7"/>
                <c:pt idx="1">
                  <c:v>886</c:v>
                </c:pt>
                <c:pt idx="2">
                  <c:v>6663.35</c:v>
                </c:pt>
                <c:pt idx="3">
                  <c:v>13439.380000000001</c:v>
                </c:pt>
                <c:pt idx="4">
                  <c:v>8376</c:v>
                </c:pt>
                <c:pt idx="5">
                  <c:v>7943</c:v>
                </c:pt>
                <c:pt idx="6">
                  <c:v>20606.7</c:v>
                </c:pt>
              </c:numCache>
            </c:numRef>
          </c:val>
        </c:ser>
        <c:ser>
          <c:idx val="2"/>
          <c:order val="2"/>
          <c:tx>
            <c:strRef>
              <c:f>order!$D$1</c:f>
              <c:strCache>
                <c:ptCount val="1"/>
                <c:pt idx="0">
                  <c:v>Cleaning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order!$D$2:$D$8</c:f>
              <c:numCache>
                <c:formatCode>General</c:formatCode>
                <c:ptCount val="7"/>
                <c:pt idx="5">
                  <c:v>4516</c:v>
                </c:pt>
                <c:pt idx="6">
                  <c:v>1279</c:v>
                </c:pt>
              </c:numCache>
            </c:numRef>
          </c:val>
        </c:ser>
        <c:ser>
          <c:idx val="3"/>
          <c:order val="3"/>
          <c:tx>
            <c:strRef>
              <c:f>order!$E$1</c:f>
              <c:strCache>
                <c:ptCount val="1"/>
                <c:pt idx="0">
                  <c:v>Electrical Tools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order!$E$2:$E$8</c:f>
              <c:numCache>
                <c:formatCode>General</c:formatCode>
                <c:ptCount val="7"/>
                <c:pt idx="1">
                  <c:v>355</c:v>
                </c:pt>
                <c:pt idx="3">
                  <c:v>1614</c:v>
                </c:pt>
                <c:pt idx="6">
                  <c:v>3907.35</c:v>
                </c:pt>
              </c:numCache>
            </c:numRef>
          </c:val>
        </c:ser>
        <c:ser>
          <c:idx val="4"/>
          <c:order val="4"/>
          <c:tx>
            <c:strRef>
              <c:f>order!$F$1</c:f>
              <c:strCache>
                <c:ptCount val="1"/>
                <c:pt idx="0">
                  <c:v>ESD &amp; CleanRoom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order!$F$2:$F$8</c:f>
              <c:numCache>
                <c:formatCode>General</c:formatCode>
                <c:ptCount val="7"/>
                <c:pt idx="1">
                  <c:v>19058</c:v>
                </c:pt>
                <c:pt idx="2">
                  <c:v>4787</c:v>
                </c:pt>
                <c:pt idx="3">
                  <c:v>1412</c:v>
                </c:pt>
                <c:pt idx="4">
                  <c:v>7480</c:v>
                </c:pt>
                <c:pt idx="5">
                  <c:v>13737.1</c:v>
                </c:pt>
                <c:pt idx="6">
                  <c:v>47309.5</c:v>
                </c:pt>
              </c:numCache>
            </c:numRef>
          </c:val>
        </c:ser>
        <c:ser>
          <c:idx val="5"/>
          <c:order val="5"/>
          <c:tx>
            <c:strRef>
              <c:f>order!$G$1</c:f>
              <c:strCache>
                <c:ptCount val="1"/>
                <c:pt idx="0">
                  <c:v>Fasteners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order!$G$2:$G$8</c:f>
              <c:numCache>
                <c:formatCode>General</c:formatCode>
                <c:ptCount val="7"/>
                <c:pt idx="5">
                  <c:v>1135</c:v>
                </c:pt>
                <c:pt idx="6">
                  <c:v>733</c:v>
                </c:pt>
              </c:numCache>
            </c:numRef>
          </c:val>
        </c:ser>
        <c:ser>
          <c:idx val="6"/>
          <c:order val="6"/>
          <c:tx>
            <c:strRef>
              <c:f>order!$H$1</c:f>
              <c:strCache>
                <c:ptCount val="1"/>
                <c:pt idx="0">
                  <c:v>Gardening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order!$H$2:$H$8</c:f>
              <c:numCache>
                <c:formatCode>General</c:formatCode>
                <c:ptCount val="7"/>
                <c:pt idx="1">
                  <c:v>559</c:v>
                </c:pt>
                <c:pt idx="2">
                  <c:v>2064</c:v>
                </c:pt>
                <c:pt idx="3">
                  <c:v>2753</c:v>
                </c:pt>
                <c:pt idx="4">
                  <c:v>7927</c:v>
                </c:pt>
                <c:pt idx="5">
                  <c:v>1402</c:v>
                </c:pt>
                <c:pt idx="6">
                  <c:v>4042</c:v>
                </c:pt>
              </c:numCache>
            </c:numRef>
          </c:val>
        </c:ser>
        <c:ser>
          <c:idx val="7"/>
          <c:order val="7"/>
          <c:tx>
            <c:strRef>
              <c:f>order!$I$1</c:f>
              <c:strCache>
                <c:ptCount val="1"/>
                <c:pt idx="0">
                  <c:v>Hand Tools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order!$I$2:$I$8</c:f>
              <c:numCache>
                <c:formatCode>General</c:formatCode>
                <c:ptCount val="7"/>
                <c:pt idx="0">
                  <c:v>4597</c:v>
                </c:pt>
                <c:pt idx="1">
                  <c:v>2908</c:v>
                </c:pt>
                <c:pt idx="2">
                  <c:v>7140</c:v>
                </c:pt>
                <c:pt idx="3">
                  <c:v>12102.189999999999</c:v>
                </c:pt>
                <c:pt idx="4">
                  <c:v>14192.6</c:v>
                </c:pt>
                <c:pt idx="5">
                  <c:v>14009</c:v>
                </c:pt>
                <c:pt idx="6">
                  <c:v>18593.8</c:v>
                </c:pt>
              </c:numCache>
            </c:numRef>
          </c:val>
        </c:ser>
        <c:ser>
          <c:idx val="8"/>
          <c:order val="8"/>
          <c:tx>
            <c:strRef>
              <c:f>order!$J$1</c:f>
              <c:strCache>
                <c:ptCount val="1"/>
                <c:pt idx="0">
                  <c:v>Lighting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order!$J$2:$J$8</c:f>
              <c:numCache>
                <c:formatCode>General</c:formatCode>
                <c:ptCount val="7"/>
                <c:pt idx="1">
                  <c:v>735</c:v>
                </c:pt>
                <c:pt idx="2">
                  <c:v>978</c:v>
                </c:pt>
                <c:pt idx="3">
                  <c:v>2939</c:v>
                </c:pt>
                <c:pt idx="4">
                  <c:v>14662</c:v>
                </c:pt>
                <c:pt idx="5">
                  <c:v>28932</c:v>
                </c:pt>
                <c:pt idx="6">
                  <c:v>34413.699999999997</c:v>
                </c:pt>
              </c:numCache>
            </c:numRef>
          </c:val>
        </c:ser>
        <c:ser>
          <c:idx val="9"/>
          <c:order val="9"/>
          <c:tx>
            <c:strRef>
              <c:f>order!$K$1</c:f>
              <c:strCache>
                <c:ptCount val="1"/>
                <c:pt idx="0">
                  <c:v>Lubrication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order!$K$2:$K$8</c:f>
              <c:numCache>
                <c:formatCode>General</c:formatCode>
                <c:ptCount val="7"/>
                <c:pt idx="1">
                  <c:v>1711</c:v>
                </c:pt>
                <c:pt idx="2">
                  <c:v>4905</c:v>
                </c:pt>
                <c:pt idx="3">
                  <c:v>6094</c:v>
                </c:pt>
                <c:pt idx="4">
                  <c:v>4886</c:v>
                </c:pt>
                <c:pt idx="5">
                  <c:v>4209</c:v>
                </c:pt>
                <c:pt idx="6">
                  <c:v>3941</c:v>
                </c:pt>
              </c:numCache>
            </c:numRef>
          </c:val>
        </c:ser>
        <c:ser>
          <c:idx val="10"/>
          <c:order val="10"/>
          <c:tx>
            <c:strRef>
              <c:f>order!$L$1</c:f>
              <c:strCache>
                <c:ptCount val="1"/>
                <c:pt idx="0">
                  <c:v>Measuring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order!$L$2:$L$8</c:f>
              <c:numCache>
                <c:formatCode>General</c:formatCode>
                <c:ptCount val="7"/>
                <c:pt idx="0">
                  <c:v>108</c:v>
                </c:pt>
                <c:pt idx="1">
                  <c:v>1547</c:v>
                </c:pt>
                <c:pt idx="2">
                  <c:v>4032</c:v>
                </c:pt>
                <c:pt idx="3">
                  <c:v>3344</c:v>
                </c:pt>
                <c:pt idx="4">
                  <c:v>7578.3</c:v>
                </c:pt>
                <c:pt idx="5">
                  <c:v>5482</c:v>
                </c:pt>
                <c:pt idx="6">
                  <c:v>2696</c:v>
                </c:pt>
              </c:numCache>
            </c:numRef>
          </c:val>
        </c:ser>
        <c:ser>
          <c:idx val="11"/>
          <c:order val="11"/>
          <c:tx>
            <c:strRef>
              <c:f>order!$M$1</c:f>
              <c:strCache>
                <c:ptCount val="1"/>
                <c:pt idx="0">
                  <c:v>Packing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order!$M$2:$M$8</c:f>
              <c:numCache>
                <c:formatCode>General</c:formatCode>
                <c:ptCount val="7"/>
                <c:pt idx="4">
                  <c:v>1338</c:v>
                </c:pt>
                <c:pt idx="5">
                  <c:v>1202</c:v>
                </c:pt>
                <c:pt idx="6">
                  <c:v>25133.02</c:v>
                </c:pt>
              </c:numCache>
            </c:numRef>
          </c:val>
        </c:ser>
        <c:ser>
          <c:idx val="12"/>
          <c:order val="12"/>
          <c:tx>
            <c:strRef>
              <c:f>order!$N$1</c:f>
              <c:strCache>
                <c:ptCount val="1"/>
                <c:pt idx="0">
                  <c:v>Power Tool Accesory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order!$N$2:$N$8</c:f>
              <c:numCache>
                <c:formatCode>General</c:formatCode>
                <c:ptCount val="7"/>
                <c:pt idx="4">
                  <c:v>10497.8</c:v>
                </c:pt>
                <c:pt idx="5">
                  <c:v>3376</c:v>
                </c:pt>
                <c:pt idx="6">
                  <c:v>3443</c:v>
                </c:pt>
              </c:numCache>
            </c:numRef>
          </c:val>
        </c:ser>
        <c:ser>
          <c:idx val="13"/>
          <c:order val="13"/>
          <c:tx>
            <c:strRef>
              <c:f>order!$O$1</c:f>
              <c:strCache>
                <c:ptCount val="1"/>
                <c:pt idx="0">
                  <c:v>Power Tool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order!$O$2:$O$8</c:f>
              <c:numCache>
                <c:formatCode>General</c:formatCode>
                <c:ptCount val="7"/>
                <c:pt idx="2">
                  <c:v>8098.75</c:v>
                </c:pt>
                <c:pt idx="3">
                  <c:v>53480</c:v>
                </c:pt>
                <c:pt idx="4">
                  <c:v>45253.599999999999</c:v>
                </c:pt>
                <c:pt idx="5">
                  <c:v>19066</c:v>
                </c:pt>
                <c:pt idx="6">
                  <c:v>3749</c:v>
                </c:pt>
              </c:numCache>
            </c:numRef>
          </c:val>
        </c:ser>
        <c:ser>
          <c:idx val="14"/>
          <c:order val="14"/>
          <c:tx>
            <c:strRef>
              <c:f>order!$P$1</c:f>
              <c:strCache>
                <c:ptCount val="1"/>
                <c:pt idx="0">
                  <c:v>Safety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order!$P$2:$P$8</c:f>
              <c:numCache>
                <c:formatCode>General</c:formatCode>
                <c:ptCount val="7"/>
                <c:pt idx="0">
                  <c:v>367.2</c:v>
                </c:pt>
                <c:pt idx="1">
                  <c:v>18123</c:v>
                </c:pt>
                <c:pt idx="2">
                  <c:v>19800</c:v>
                </c:pt>
                <c:pt idx="3">
                  <c:v>157593.50000000003</c:v>
                </c:pt>
                <c:pt idx="4">
                  <c:v>57966.960000000006</c:v>
                </c:pt>
                <c:pt idx="5">
                  <c:v>34070.92</c:v>
                </c:pt>
                <c:pt idx="6">
                  <c:v>76647.489999999991</c:v>
                </c:pt>
              </c:numCache>
            </c:numRef>
          </c:val>
        </c:ser>
        <c:ser>
          <c:idx val="15"/>
          <c:order val="15"/>
          <c:tx>
            <c:strRef>
              <c:f>order!$Q$1</c:f>
              <c:strCache>
                <c:ptCount val="1"/>
                <c:pt idx="0">
                  <c:v>Storage</c:v>
                </c:pt>
              </c:strCache>
            </c:strRef>
          </c:tx>
          <c:invertIfNegative val="0"/>
          <c:cat>
            <c:strRef>
              <c:f>order!$A$2:$A$8</c:f>
              <c:strCache>
                <c:ptCount val="7"/>
                <c:pt idx="0">
                  <c:v>2014 Nov</c:v>
                </c:pt>
                <c:pt idx="1">
                  <c:v>2014 Dec</c:v>
                </c:pt>
                <c:pt idx="2">
                  <c:v>2015 Jan</c:v>
                </c:pt>
                <c:pt idx="3">
                  <c:v>2015 Feb</c:v>
                </c:pt>
                <c:pt idx="4">
                  <c:v>2015 March</c:v>
                </c:pt>
                <c:pt idx="5">
                  <c:v>2015 April</c:v>
                </c:pt>
                <c:pt idx="6">
                  <c:v>2015 May</c:v>
                </c:pt>
              </c:strCache>
            </c:strRef>
          </c:cat>
          <c:val>
            <c:numRef>
              <c:f>order!$Q$2:$Q$8</c:f>
              <c:numCache>
                <c:formatCode>General</c:formatCode>
                <c:ptCount val="7"/>
                <c:pt idx="0">
                  <c:v>14666</c:v>
                </c:pt>
                <c:pt idx="1">
                  <c:v>14895.5</c:v>
                </c:pt>
                <c:pt idx="2">
                  <c:v>22047.91</c:v>
                </c:pt>
                <c:pt idx="3">
                  <c:v>9089</c:v>
                </c:pt>
                <c:pt idx="4">
                  <c:v>29873.25</c:v>
                </c:pt>
                <c:pt idx="5">
                  <c:v>36405.9</c:v>
                </c:pt>
                <c:pt idx="6">
                  <c:v>45036.520000000004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774464"/>
        <c:axId val="35776000"/>
      </c:barChart>
      <c:catAx>
        <c:axId val="35774464"/>
        <c:scaling>
          <c:orientation val="minMax"/>
        </c:scaling>
        <c:delete val="0"/>
        <c:axPos val="b"/>
        <c:majorTickMark val="out"/>
        <c:minorTickMark val="none"/>
        <c:tickLblPos val="nextTo"/>
        <c:crossAx val="35776000"/>
        <c:crosses val="autoZero"/>
        <c:auto val="1"/>
        <c:lblAlgn val="ctr"/>
        <c:lblOffset val="100"/>
        <c:noMultiLvlLbl val="0"/>
      </c:catAx>
      <c:valAx>
        <c:axId val="357760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3577446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0460419010123735"/>
          <c:y val="0.76762589305092765"/>
          <c:w val="0.85626781027371579"/>
          <c:h val="0.21108920858446209"/>
        </c:manualLayout>
      </c:layout>
      <c:overlay val="0"/>
    </c:legend>
    <c:plotVisOnly val="1"/>
    <c:dispBlanksAs val="gap"/>
    <c:showDLblsOverMax val="0"/>
  </c:chart>
  <c:spPr>
    <a:ln>
      <a:solidFill>
        <a:schemeClr val="bg1">
          <a:lumMod val="85000"/>
        </a:schemeClr>
      </a:solidFill>
    </a:ln>
  </c:spPr>
  <c:txPr>
    <a:bodyPr/>
    <a:lstStyle/>
    <a:p>
      <a:pPr>
        <a:defRPr sz="800">
          <a:latin typeface="Calibri" panose="020F0502020204030204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17-Jun-15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1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rgbClr val="CB043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tx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17-Jun-15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17-Jun-15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rgbClr val="CB043F"/>
          </a:solidFill>
          <a:ln w="50800" cap="rnd" cmpd="dbl" algn="ctr">
            <a:solidFill>
              <a:srgbClr val="CB043F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solidFill>
              <a:srgbClr val="7F7F7F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17-Jun-15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noFill/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17-Jun-15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17-Jun-15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17-Jun-15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17-Jun-15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17-Jun-15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rgbClr val="7F7F7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17-Jun-15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37149"/>
            <a:ext cx="8153400" cy="3457711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17-Jun-15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97119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931409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31409"/>
            <a:ext cx="8553450" cy="171450"/>
          </a:xfrm>
          <a:prstGeom prst="rect">
            <a:avLst/>
          </a:prstGeom>
          <a:solidFill>
            <a:srgbClr val="7F7F7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25456"/>
            <a:ext cx="533400" cy="183357"/>
          </a:xfrm>
          <a:prstGeom prst="rect">
            <a:avLst/>
          </a:prstGeom>
          <a:solidFill>
            <a:srgbClr val="CB043F"/>
          </a:solidFill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7772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olcasa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v.sembian@toolcasa.com" TargetMode="External"/><Relationship Id="rId2" Type="http://schemas.openxmlformats.org/officeDocument/2006/relationships/hyperlink" Target="mailto:harihar@toolcasa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jpeg"/><Relationship Id="rId10" Type="http://schemas.openxmlformats.org/officeDocument/2006/relationships/image" Target="../media/image14.png"/><Relationship Id="rId19" Type="http://schemas.openxmlformats.org/officeDocument/2006/relationships/image" Target="../media/image23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gif"/><Relationship Id="rId5" Type="http://schemas.openxmlformats.org/officeDocument/2006/relationships/image" Target="../media/image29.gif"/><Relationship Id="rId4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oolcasa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gif"/><Relationship Id="rId5" Type="http://schemas.openxmlformats.org/officeDocument/2006/relationships/image" Target="../media/image29.gif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olcasa.com/" TargetMode="External"/><Relationship Id="rId3" Type="http://schemas.openxmlformats.org/officeDocument/2006/relationships/image" Target="../media/image27.jpeg"/><Relationship Id="rId7" Type="http://schemas.openxmlformats.org/officeDocument/2006/relationships/image" Target="../media/image31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gif"/><Relationship Id="rId5" Type="http://schemas.openxmlformats.org/officeDocument/2006/relationships/image" Target="../media/image29.gif"/><Relationship Id="rId4" Type="http://schemas.openxmlformats.org/officeDocument/2006/relationships/image" Target="../media/image28.jpe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toolcasa.com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Harihar\Documents\CYRUS\Logos\ToolCasa_New\Logo Grey High Res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7150"/>
            <a:ext cx="4191000" cy="143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3" b="-1"/>
          <a:stretch/>
        </p:blipFill>
        <p:spPr bwMode="auto">
          <a:xfrm>
            <a:off x="762000" y="1733550"/>
            <a:ext cx="4114800" cy="2098498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4953000" y="1885950"/>
            <a:ext cx="3505200" cy="1752600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2400" i="1" dirty="0" smtClean="0">
                <a:solidFill>
                  <a:schemeClr val="bg1"/>
                </a:solidFill>
              </a:rPr>
              <a:t>“Online portal </a:t>
            </a:r>
            <a:br>
              <a:rPr lang="en-US" sz="2400" i="1" dirty="0" smtClean="0">
                <a:solidFill>
                  <a:schemeClr val="bg1"/>
                </a:solidFill>
              </a:rPr>
            </a:br>
            <a:r>
              <a:rPr lang="en-US" sz="2400" i="1" dirty="0" smtClean="0">
                <a:solidFill>
                  <a:schemeClr val="bg1"/>
                </a:solidFill>
              </a:rPr>
              <a:t>for </a:t>
            </a:r>
            <a:br>
              <a:rPr lang="en-US" sz="2400" i="1" dirty="0" smtClean="0">
                <a:solidFill>
                  <a:schemeClr val="bg1"/>
                </a:solidFill>
              </a:rPr>
            </a:br>
            <a:r>
              <a:rPr lang="en-US" sz="2400" i="1" dirty="0" smtClean="0">
                <a:solidFill>
                  <a:schemeClr val="bg1"/>
                </a:solidFill>
              </a:rPr>
              <a:t>tools &amp; industrial products”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701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Numbers so far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97739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Orders</a:t>
            </a:r>
            <a:endParaRPr lang="en-US" sz="1400" i="1" dirty="0">
              <a:solidFill>
                <a:srgbClr val="CB043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4719" y="197739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Customers</a:t>
            </a:r>
            <a:endParaRPr lang="en-US" sz="1400" i="1" dirty="0">
              <a:solidFill>
                <a:srgbClr val="CB043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548186"/>
              </p:ext>
            </p:extLst>
          </p:nvPr>
        </p:nvGraphicFramePr>
        <p:xfrm>
          <a:off x="228601" y="2282190"/>
          <a:ext cx="2743200" cy="173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372375"/>
              </p:ext>
            </p:extLst>
          </p:nvPr>
        </p:nvGraphicFramePr>
        <p:xfrm>
          <a:off x="3196144" y="2282190"/>
          <a:ext cx="2743200" cy="173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050050"/>
              </p:ext>
            </p:extLst>
          </p:nvPr>
        </p:nvGraphicFramePr>
        <p:xfrm>
          <a:off x="6172200" y="2282190"/>
          <a:ext cx="2743200" cy="173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53644" y="1968699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Payment Modes &amp; Brands</a:t>
            </a:r>
            <a:endParaRPr lang="en-US" sz="1400" i="1" dirty="0">
              <a:solidFill>
                <a:srgbClr val="CB043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701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Categories &amp; Deliveries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76800" y="1200149"/>
            <a:ext cx="3553899" cy="3732403"/>
            <a:chOff x="5486400" y="1276350"/>
            <a:chExt cx="3553899" cy="3732403"/>
          </a:xfrm>
        </p:grpSpPr>
        <p:sp>
          <p:nvSpPr>
            <p:cNvPr id="6" name="TextBox 5"/>
            <p:cNvSpPr txBox="1"/>
            <p:nvPr/>
          </p:nvSpPr>
          <p:spPr>
            <a:xfrm>
              <a:off x="7162800" y="1428750"/>
              <a:ext cx="18288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1412" t="1941" r="2070" b="2005"/>
            <a:stretch/>
          </p:blipFill>
          <p:spPr>
            <a:xfrm>
              <a:off x="5486400" y="1276350"/>
              <a:ext cx="3553899" cy="37324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</p:pic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7129867" y="1428750"/>
              <a:ext cx="1910432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IN" sz="1200" b="1" dirty="0" smtClean="0">
                  <a:latin typeface="Calibri" panose="020F0502020204030204" pitchFamily="34" charset="0"/>
                </a:rPr>
                <a:t>Deliveries across India</a:t>
              </a:r>
            </a:p>
          </p:txBody>
        </p:sp>
      </p:grp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014881"/>
              </p:ext>
            </p:extLst>
          </p:nvPr>
        </p:nvGraphicFramePr>
        <p:xfrm>
          <a:off x="381000" y="1200150"/>
          <a:ext cx="4267200" cy="3732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7682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53440"/>
          </a:xfrm>
        </p:spPr>
        <p:txBody>
          <a:bodyPr/>
          <a:lstStyle/>
          <a:p>
            <a:r>
              <a:rPr lang="en-US" dirty="0" smtClean="0"/>
              <a:t>Funding Ask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0075" y="1274624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Funding Ask – 2Mn USD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Purpose of Funding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IT Solution Development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dirty="0" smtClean="0">
              <a:latin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Operation Scale Up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Resourcing – Operations Team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Zonal Presence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dirty="0" smtClean="0">
              <a:latin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Marketing Scale Up ( Online 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dirty="0" smtClean="0">
              <a:latin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Own Branding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885950"/>
            <a:ext cx="5257800" cy="77724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CB043F"/>
                </a:solidFill>
              </a:rPr>
              <a:t>Thank You</a:t>
            </a:r>
            <a:endParaRPr lang="en-US" sz="4800" b="1" dirty="0">
              <a:solidFill>
                <a:srgbClr val="CB043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028950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Contact Information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Calibri" panose="020F0502020204030204" pitchFamily="34" charset="0"/>
              </a:rPr>
              <a:t>Harihar</a:t>
            </a:r>
            <a:r>
              <a:rPr lang="en-US" dirty="0" smtClean="0">
                <a:latin typeface="Calibri" panose="020F0502020204030204" pitchFamily="34" charset="0"/>
              </a:rPr>
              <a:t> S – 91-8939-89-1329  - 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harihar@toolcasa.com</a:t>
            </a: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Calibri" panose="020F0502020204030204" pitchFamily="34" charset="0"/>
              </a:rPr>
              <a:t>Sembian</a:t>
            </a:r>
            <a:r>
              <a:rPr lang="en-US" dirty="0" smtClean="0">
                <a:latin typeface="Calibri" panose="020F0502020204030204" pitchFamily="34" charset="0"/>
              </a:rPr>
              <a:t> V – 91-98409-21462 – </a:t>
            </a:r>
            <a:r>
              <a:rPr lang="en-US" dirty="0" smtClean="0">
                <a:latin typeface="Calibri" panose="020F0502020204030204" pitchFamily="34" charset="0"/>
                <a:hlinkClick r:id="rId3"/>
              </a:rPr>
              <a:t>v.sembian@toolcasa.com</a:t>
            </a:r>
            <a:endParaRPr lang="en-US" dirty="0" smtClean="0">
              <a:latin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1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8153400" cy="777240"/>
          </a:xfrm>
        </p:spPr>
        <p:txBody>
          <a:bodyPr/>
          <a:lstStyle/>
          <a:p>
            <a:r>
              <a:rPr lang="en-US" dirty="0" smtClean="0"/>
              <a:t>Founding Team</a:t>
            </a:r>
            <a:endParaRPr lang="en-US" dirty="0"/>
          </a:p>
        </p:txBody>
      </p:sp>
      <p:pic>
        <p:nvPicPr>
          <p:cNvPr id="3074" name="Picture 2" descr="Harihar 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406" y="1504950"/>
            <a:ext cx="1097280" cy="10972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mbian 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24" y="1437719"/>
            <a:ext cx="1097280" cy="109728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lakrishnan 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183" y="1535758"/>
            <a:ext cx="1097280" cy="10972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Image result for prakash kata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14854" y="2587318"/>
            <a:ext cx="1954084" cy="274320"/>
            <a:chOff x="2786" y="104374"/>
            <a:chExt cx="3263408" cy="1296000"/>
          </a:xfrm>
          <a:noFill/>
        </p:grpSpPr>
        <p:sp>
          <p:nvSpPr>
            <p:cNvPr id="17" name="Rectangle 16"/>
            <p:cNvSpPr/>
            <p:nvPr/>
          </p:nvSpPr>
          <p:spPr>
            <a:xfrm>
              <a:off x="2786" y="104374"/>
              <a:ext cx="271641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549784" y="536374"/>
              <a:ext cx="271641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121920" rIns="213360" bIns="12192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Sembian</a:t>
              </a:r>
              <a:r>
                <a:rPr lang="en-US" sz="1400" b="1" kern="12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V</a:t>
              </a:r>
              <a:endParaRPr lang="en-US" sz="1400" b="1" kern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770" y="2633038"/>
            <a:ext cx="2243330" cy="274320"/>
            <a:chOff x="2069442" y="104374"/>
            <a:chExt cx="3746462" cy="1296000"/>
          </a:xfrm>
          <a:noFill/>
        </p:grpSpPr>
        <p:sp>
          <p:nvSpPr>
            <p:cNvPr id="15" name="Rectangle 14"/>
            <p:cNvSpPr/>
            <p:nvPr/>
          </p:nvSpPr>
          <p:spPr>
            <a:xfrm>
              <a:off x="3099494" y="104374"/>
              <a:ext cx="271641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2069442" y="536374"/>
              <a:ext cx="271641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121920" rIns="213360" bIns="12192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Harihar</a:t>
              </a:r>
              <a:r>
                <a:rPr lang="en-US" sz="1400" b="1" kern="12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S</a:t>
              </a:r>
              <a:endParaRPr lang="en-US" sz="1400" b="1" kern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27618" y="2655898"/>
            <a:ext cx="3251279" cy="228600"/>
            <a:chOff x="3482830" y="104374"/>
            <a:chExt cx="5429782" cy="1080000"/>
          </a:xfrm>
          <a:noFill/>
        </p:grpSpPr>
        <p:sp>
          <p:nvSpPr>
            <p:cNvPr id="13" name="Rectangle 12"/>
            <p:cNvSpPr/>
            <p:nvPr/>
          </p:nvSpPr>
          <p:spPr>
            <a:xfrm>
              <a:off x="6196202" y="104374"/>
              <a:ext cx="271641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3482830" y="320374"/>
              <a:ext cx="2716410" cy="86400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121920" rIns="213360" bIns="12192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Balakrishnan</a:t>
              </a:r>
              <a:r>
                <a:rPr lang="en-US" sz="1400" b="1" kern="12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B</a:t>
              </a:r>
              <a:endParaRPr lang="en-US" sz="1400" b="1" kern="12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66943" y="3151118"/>
            <a:ext cx="237744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1100" i="1" dirty="0">
                <a:latin typeface="Calibri" panose="020F0502020204030204" pitchFamily="34" charset="0"/>
              </a:rPr>
              <a:t>20 Years Experience in Engineering, Automotive &amp; Telecom </a:t>
            </a:r>
            <a:r>
              <a:rPr lang="en-US" sz="1100" i="1" dirty="0" err="1">
                <a:latin typeface="Calibri" panose="020F0502020204030204" pitchFamily="34" charset="0"/>
              </a:rPr>
              <a:t>Mfg</a:t>
            </a:r>
            <a:endParaRPr lang="en-US" sz="1100" i="1" dirty="0">
              <a:latin typeface="Calibri" panose="020F0502020204030204" pitchFamily="34" charset="0"/>
            </a:endParaRPr>
          </a:p>
          <a:p>
            <a:pPr lvl="0" algn="ctr"/>
            <a:endParaRPr lang="en-US" sz="1100" i="1" dirty="0">
              <a:latin typeface="Calibri" panose="020F0502020204030204" pitchFamily="34" charset="0"/>
            </a:endParaRPr>
          </a:p>
          <a:p>
            <a:pPr lvl="0" algn="ctr"/>
            <a:r>
              <a:rPr lang="en-US" sz="1100" i="1" dirty="0" err="1">
                <a:latin typeface="Calibri" panose="020F0502020204030204" pitchFamily="34" charset="0"/>
              </a:rPr>
              <a:t>Speciliazed</a:t>
            </a:r>
            <a:r>
              <a:rPr lang="en-US" sz="1100" i="1" dirty="0">
                <a:latin typeface="Calibri" panose="020F0502020204030204" pitchFamily="34" charset="0"/>
              </a:rPr>
              <a:t> in Operations </a:t>
            </a:r>
            <a:r>
              <a:rPr lang="en-US" sz="1100" i="1" dirty="0" err="1">
                <a:latin typeface="Calibri" panose="020F0502020204030204" pitchFamily="34" charset="0"/>
              </a:rPr>
              <a:t>Mgmt</a:t>
            </a:r>
            <a:r>
              <a:rPr lang="en-US" sz="1100" i="1" dirty="0">
                <a:latin typeface="Calibri" panose="020F0502020204030204" pitchFamily="34" charset="0"/>
              </a:rPr>
              <a:t>, Supply Chain </a:t>
            </a:r>
            <a:r>
              <a:rPr lang="en-US" sz="1100" i="1" dirty="0" err="1">
                <a:latin typeface="Calibri" panose="020F0502020204030204" pitchFamily="34" charset="0"/>
              </a:rPr>
              <a:t>Mgmt</a:t>
            </a:r>
            <a:endParaRPr lang="en-US" sz="1100" i="1" dirty="0">
              <a:latin typeface="Calibri" panose="020F0502020204030204" pitchFamily="34" charset="0"/>
            </a:endParaRPr>
          </a:p>
          <a:p>
            <a:pPr lvl="0" algn="ctr"/>
            <a:endParaRPr lang="en-US" sz="1100" i="1" dirty="0" smtClean="0">
              <a:latin typeface="Calibri" panose="020F0502020204030204" pitchFamily="34" charset="0"/>
            </a:endParaRPr>
          </a:p>
          <a:p>
            <a:pPr lvl="0" algn="ctr"/>
            <a:endParaRPr lang="en-US" sz="1100" i="1" dirty="0">
              <a:latin typeface="Calibri" panose="020F0502020204030204" pitchFamily="34" charset="0"/>
            </a:endParaRPr>
          </a:p>
          <a:p>
            <a:pPr lvl="0" algn="ctr"/>
            <a:r>
              <a:rPr lang="en-US" sz="1100" i="1" dirty="0">
                <a:latin typeface="Calibri" panose="020F0502020204030204" pitchFamily="34" charset="0"/>
              </a:rPr>
              <a:t>Last Held Position – Factory Head, Nokia Chennai</a:t>
            </a:r>
          </a:p>
          <a:p>
            <a:pPr lvl="0" algn="ctr"/>
            <a:endParaRPr lang="en-US" sz="1100" i="1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7521" y="3151118"/>
            <a:ext cx="237744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1100" i="1" dirty="0">
                <a:latin typeface="Calibri" panose="020F0502020204030204" pitchFamily="34" charset="0"/>
              </a:rPr>
              <a:t>15 Years Experience with Automotive &amp; Telecom </a:t>
            </a:r>
            <a:r>
              <a:rPr lang="en-US" sz="1100" i="1" dirty="0" err="1" smtClean="0">
                <a:latin typeface="Calibri" panose="020F0502020204030204" pitchFamily="34" charset="0"/>
              </a:rPr>
              <a:t>Mfg</a:t>
            </a:r>
            <a:r>
              <a:rPr lang="en-US" sz="1100" i="1" dirty="0" smtClean="0">
                <a:latin typeface="Calibri" panose="020F0502020204030204" pitchFamily="34" charset="0"/>
              </a:rPr>
              <a:t>, Program </a:t>
            </a:r>
            <a:r>
              <a:rPr lang="en-US" sz="1100" i="1" dirty="0" err="1" smtClean="0">
                <a:latin typeface="Calibri" panose="020F0502020204030204" pitchFamily="34" charset="0"/>
              </a:rPr>
              <a:t>Mgmt</a:t>
            </a:r>
            <a:endParaRPr lang="en-US" sz="1100" i="1" dirty="0">
              <a:latin typeface="Calibri" panose="020F0502020204030204" pitchFamily="34" charset="0"/>
            </a:endParaRPr>
          </a:p>
          <a:p>
            <a:pPr lvl="0" algn="ctr"/>
            <a:endParaRPr lang="en-US" sz="1100" i="1" dirty="0">
              <a:latin typeface="Calibri" panose="020F0502020204030204" pitchFamily="34" charset="0"/>
            </a:endParaRPr>
          </a:p>
          <a:p>
            <a:pPr lvl="0" algn="ctr"/>
            <a:r>
              <a:rPr lang="en-US" sz="1100" i="1" dirty="0" err="1">
                <a:latin typeface="Calibri" panose="020F0502020204030204" pitchFamily="34" charset="0"/>
              </a:rPr>
              <a:t>Speciliazed</a:t>
            </a:r>
            <a:r>
              <a:rPr lang="en-US" sz="1100" i="1" dirty="0">
                <a:latin typeface="Calibri" panose="020F0502020204030204" pitchFamily="34" charset="0"/>
              </a:rPr>
              <a:t> in </a:t>
            </a:r>
            <a:r>
              <a:rPr lang="en-US" sz="1100" i="1" dirty="0" smtClean="0">
                <a:latin typeface="Calibri" panose="020F0502020204030204" pitchFamily="34" charset="0"/>
              </a:rPr>
              <a:t>Business Strategy </a:t>
            </a:r>
            <a:r>
              <a:rPr lang="en-US" sz="1100" i="1" dirty="0">
                <a:latin typeface="Calibri" panose="020F0502020204030204" pitchFamily="34" charset="0"/>
              </a:rPr>
              <a:t>Development , Supply Chain </a:t>
            </a:r>
            <a:r>
              <a:rPr lang="en-US" sz="1100" i="1" dirty="0" err="1" smtClean="0">
                <a:latin typeface="Calibri" panose="020F0502020204030204" pitchFamily="34" charset="0"/>
              </a:rPr>
              <a:t>Mgmt</a:t>
            </a:r>
            <a:endParaRPr lang="en-US" sz="1100" i="1" dirty="0">
              <a:latin typeface="Calibri" panose="020F0502020204030204" pitchFamily="34" charset="0"/>
            </a:endParaRPr>
          </a:p>
          <a:p>
            <a:pPr lvl="0" algn="ctr"/>
            <a:endParaRPr lang="en-US" sz="1100" i="1" dirty="0" smtClean="0">
              <a:latin typeface="Calibri" panose="020F0502020204030204" pitchFamily="34" charset="0"/>
            </a:endParaRPr>
          </a:p>
          <a:p>
            <a:pPr lvl="0" algn="ctr"/>
            <a:endParaRPr lang="en-US" sz="1100" i="1" dirty="0">
              <a:latin typeface="Calibri" panose="020F0502020204030204" pitchFamily="34" charset="0"/>
            </a:endParaRPr>
          </a:p>
          <a:p>
            <a:pPr lvl="0" algn="ctr"/>
            <a:r>
              <a:rPr lang="en-US" sz="1100" i="1" dirty="0">
                <a:latin typeface="Calibri" panose="020F0502020204030204" pitchFamily="34" charset="0"/>
              </a:rPr>
              <a:t>Last Held Position – Program </a:t>
            </a:r>
            <a:r>
              <a:rPr lang="en-US" sz="1100" i="1" dirty="0" err="1">
                <a:latin typeface="Calibri" panose="020F0502020204030204" pitchFamily="34" charset="0"/>
              </a:rPr>
              <a:t>Mgr</a:t>
            </a:r>
            <a:r>
              <a:rPr lang="en-US" sz="1100" i="1" dirty="0">
                <a:latin typeface="Calibri" panose="020F0502020204030204" pitchFamily="34" charset="0"/>
              </a:rPr>
              <a:t>, Nokia Chennai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1103" y="3155004"/>
            <a:ext cx="237744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1100" i="1" dirty="0">
                <a:latin typeface="Calibri" panose="020F0502020204030204" pitchFamily="34" charset="0"/>
              </a:rPr>
              <a:t>16 Years Experience in Industrial Product Distribution</a:t>
            </a:r>
          </a:p>
          <a:p>
            <a:pPr lvl="0" algn="ctr"/>
            <a:endParaRPr lang="en-US" sz="1100" i="1" dirty="0">
              <a:latin typeface="Calibri" panose="020F0502020204030204" pitchFamily="34" charset="0"/>
            </a:endParaRPr>
          </a:p>
          <a:p>
            <a:pPr lvl="0" algn="ctr"/>
            <a:r>
              <a:rPr lang="en-US" sz="1100" i="1" dirty="0">
                <a:latin typeface="Calibri" panose="020F0502020204030204" pitchFamily="34" charset="0"/>
              </a:rPr>
              <a:t>Specialized in Sales &amp; Marketing, Business </a:t>
            </a:r>
            <a:r>
              <a:rPr lang="en-US" sz="1100" i="1" dirty="0" smtClean="0">
                <a:latin typeface="Calibri" panose="020F0502020204030204" pitchFamily="34" charset="0"/>
              </a:rPr>
              <a:t>Development, Industrial Distribution</a:t>
            </a:r>
            <a:endParaRPr lang="en-US" sz="1100" i="1" dirty="0">
              <a:latin typeface="Calibri" panose="020F0502020204030204" pitchFamily="34" charset="0"/>
            </a:endParaRPr>
          </a:p>
          <a:p>
            <a:pPr lvl="0" algn="ctr"/>
            <a:endParaRPr lang="en-US" sz="1100" i="1" dirty="0">
              <a:latin typeface="Calibri" panose="020F0502020204030204" pitchFamily="34" charset="0"/>
            </a:endParaRPr>
          </a:p>
          <a:p>
            <a:pPr lvl="0" algn="ctr"/>
            <a:r>
              <a:rPr lang="en-US" sz="1100" i="1" dirty="0" smtClean="0">
                <a:latin typeface="Calibri" panose="020F0502020204030204" pitchFamily="34" charset="0"/>
              </a:rPr>
              <a:t>Last </a:t>
            </a:r>
            <a:r>
              <a:rPr lang="en-US" sz="1100" i="1" dirty="0">
                <a:latin typeface="Calibri" panose="020F0502020204030204" pitchFamily="34" charset="0"/>
              </a:rPr>
              <a:t>Held Position – Senior Manager, Castrol India</a:t>
            </a:r>
          </a:p>
        </p:txBody>
      </p:sp>
    </p:spTree>
    <p:extLst>
      <p:ext uri="{BB962C8B-B14F-4D97-AF65-F5344CB8AC3E}">
        <p14:creationId xmlns:p14="http://schemas.microsoft.com/office/powerpoint/2010/main" val="1316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742950"/>
          </a:xfrm>
        </p:spPr>
        <p:txBody>
          <a:bodyPr anchor="b">
            <a:normAutofit/>
          </a:bodyPr>
          <a:lstStyle>
            <a:extLst/>
          </a:lstStyle>
          <a:p>
            <a:r>
              <a:rPr lang="en-US" dirty="0" smtClean="0"/>
              <a:t>Product Categories</a:t>
            </a:r>
            <a:endParaRPr lang="en-US" dirty="0"/>
          </a:p>
        </p:txBody>
      </p:sp>
      <p:pic>
        <p:nvPicPr>
          <p:cNvPr id="2050" name="Picture 2" descr="Abrasiv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6" y="1665367"/>
            <a:ext cx="60638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sten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8" y="2724150"/>
            <a:ext cx="60638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nd Tool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8" y="1653751"/>
            <a:ext cx="60638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anitorial &amp; Facility Maintena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35" y="2724150"/>
            <a:ext cx="60638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ubricants, Coolants &amp; Fluid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8" y="2747382"/>
            <a:ext cx="60638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ndexable Cutting Tool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939" y="2724150"/>
            <a:ext cx="60638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aterial Handling &amp; Stor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6" y="2800350"/>
            <a:ext cx="60638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Power Tool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48" y="1708113"/>
            <a:ext cx="60638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Safety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8" y="1607848"/>
            <a:ext cx="60638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Shipping &amp; Office Supplie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6" y="4141471"/>
            <a:ext cx="60638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Welders &amp; Welding Equipm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778146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Lighti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708113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Electrical Test &amp; Measurement Equipmen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708113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Hardwar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48" y="4161916"/>
            <a:ext cx="60638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Measuring &amp; Inspecti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8" y="4141471"/>
            <a:ext cx="60638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Anti-Static &amp; Clean Room Paper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66" y="4212909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Hand-Held Garden Tools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45" y="4237886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79683"/>
              </p:ext>
            </p:extLst>
          </p:nvPr>
        </p:nvGraphicFramePr>
        <p:xfrm>
          <a:off x="228600" y="1352550"/>
          <a:ext cx="8583420" cy="27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0570"/>
                <a:gridCol w="1430570"/>
                <a:gridCol w="1430570"/>
                <a:gridCol w="1430570"/>
                <a:gridCol w="1430570"/>
                <a:gridCol w="1430570"/>
              </a:tblGrid>
              <a:tr h="22594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Abrasives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Hand Tools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Power Tools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Safety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Electrical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Lights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14928"/>
              </p:ext>
            </p:extLst>
          </p:nvPr>
        </p:nvGraphicFramePr>
        <p:xfrm>
          <a:off x="228600" y="2495550"/>
          <a:ext cx="8583420" cy="27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0570"/>
                <a:gridCol w="1430570"/>
                <a:gridCol w="1430570"/>
                <a:gridCol w="1430570"/>
                <a:gridCol w="1430570"/>
                <a:gridCol w="1430570"/>
              </a:tblGrid>
              <a:tr h="22594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Storage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Fastener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Cutting Tools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Lubricants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Cleaning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Welding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28828"/>
              </p:ext>
            </p:extLst>
          </p:nvPr>
        </p:nvGraphicFramePr>
        <p:xfrm>
          <a:off x="228600" y="3638550"/>
          <a:ext cx="8583420" cy="27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0570"/>
                <a:gridCol w="1430570"/>
                <a:gridCol w="1430570"/>
                <a:gridCol w="1430570"/>
                <a:gridCol w="1430570"/>
                <a:gridCol w="1430570"/>
              </a:tblGrid>
              <a:tr h="22594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Packaging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Measurement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Hardware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latin typeface="Calibri" panose="020F0502020204030204" pitchFamily="34" charset="0"/>
                        </a:rPr>
                        <a:t>AntiStatic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Gardening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Tapes &amp; Adhesives</a:t>
                      </a:r>
                      <a:endParaRPr lang="en-US" sz="1200" b="1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 descr="Tapes &amp; Adhesives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52874"/>
            <a:ext cx="85725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Potential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1200150"/>
            <a:ext cx="3484161" cy="71558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900" i="1" dirty="0" smtClean="0">
                <a:latin typeface="Calibri" panose="020F0502020204030204" pitchFamily="34" charset="0"/>
              </a:rPr>
              <a:t>Total GDP @ $1877 B-2014, GDP Growth projected @ 6-7%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900" i="1" dirty="0" smtClean="0">
                <a:latin typeface="Calibri" panose="020F0502020204030204" pitchFamily="34" charset="0"/>
              </a:rPr>
              <a:t>24-25% of </a:t>
            </a:r>
            <a:r>
              <a:rPr lang="en-IN" sz="900" i="1" dirty="0" err="1" smtClean="0">
                <a:latin typeface="Calibri" panose="020F0502020204030204" pitchFamily="34" charset="0"/>
              </a:rPr>
              <a:t>of</a:t>
            </a:r>
            <a:r>
              <a:rPr lang="en-IN" sz="900" i="1" dirty="0" smtClean="0">
                <a:latin typeface="Calibri" panose="020F0502020204030204" pitchFamily="34" charset="0"/>
              </a:rPr>
              <a:t> GDP is Industrial,  2-6% of industry MRO on Tools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900" i="1" dirty="0" smtClean="0">
                <a:latin typeface="Calibri" panose="020F0502020204030204" pitchFamily="34" charset="0"/>
              </a:rPr>
              <a:t>Trade</a:t>
            </a:r>
            <a:r>
              <a:rPr lang="en-IN" sz="900" i="1" dirty="0">
                <a:latin typeface="Calibri" panose="020F0502020204030204" pitchFamily="34" charset="0"/>
              </a:rPr>
              <a:t>’ is15.8% of </a:t>
            </a:r>
            <a:r>
              <a:rPr lang="en-IN" sz="900" i="1" dirty="0" smtClean="0">
                <a:latin typeface="Calibri" panose="020F0502020204030204" pitchFamily="34" charset="0"/>
              </a:rPr>
              <a:t>GDP, ~1% </a:t>
            </a:r>
            <a:r>
              <a:rPr lang="en-IN" sz="900" i="1" dirty="0">
                <a:latin typeface="Calibri" panose="020F0502020204030204" pitchFamily="34" charset="0"/>
              </a:rPr>
              <a:t>of Trade retail on Tools &amp; </a:t>
            </a:r>
            <a:r>
              <a:rPr lang="en-IN" sz="900" i="1" dirty="0" smtClean="0">
                <a:latin typeface="Calibri" panose="020F0502020204030204" pitchFamily="34" charset="0"/>
              </a:rPr>
              <a:t>HW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180752"/>
              </p:ext>
            </p:extLst>
          </p:nvPr>
        </p:nvGraphicFramePr>
        <p:xfrm>
          <a:off x="228600" y="1358900"/>
          <a:ext cx="4572000" cy="334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04" y="2038350"/>
            <a:ext cx="3453357" cy="261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7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3" y="100209"/>
            <a:ext cx="8153400" cy="7772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Customers &amp; Current Supply Chain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367" y="1467801"/>
            <a:ext cx="1101282" cy="17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Individuals</a:t>
            </a:r>
          </a:p>
          <a:p>
            <a:pPr algn="ctr"/>
            <a:r>
              <a:rPr lang="en-US" sz="105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Repairmen, DIY &amp; Technicians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3266" y="3033281"/>
            <a:ext cx="1022985" cy="17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Institutions</a:t>
            </a:r>
          </a:p>
          <a:p>
            <a:pPr algn="ctr"/>
            <a:r>
              <a:rPr lang="en-US" sz="105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Hospitals, Schools &amp; Colleges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3616" y="2165984"/>
            <a:ext cx="673411" cy="405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Small Traders</a:t>
            </a:r>
          </a:p>
          <a:p>
            <a:pPr algn="ctr"/>
            <a:r>
              <a:rPr lang="en-US" sz="10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Retail Outlets </a:t>
            </a:r>
            <a:endParaRPr 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0778" y="3639285"/>
            <a:ext cx="945044" cy="4564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MSMEs</a:t>
            </a:r>
          </a:p>
          <a:p>
            <a:pPr algn="ctr"/>
            <a:r>
              <a:rPr lang="en-US" sz="100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Micro, Small  &amp; Medium Enterprises</a:t>
            </a:r>
            <a:endParaRPr lang="en-US" sz="10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250504" y="1885197"/>
            <a:ext cx="1097698" cy="1216977"/>
          </a:xfrm>
          <a:prstGeom prst="roundRect">
            <a:avLst/>
          </a:prstGeom>
          <a:solidFill>
            <a:srgbClr val="CB04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Subdealers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059087" y="1705972"/>
            <a:ext cx="932513" cy="30755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OEMs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3" name="Picture 6" descr="https://cdn2.iconfinder.com/data/icons/windows-8-metro-style/512/facto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02" y="42556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10" y="1317098"/>
            <a:ext cx="77049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14" y="1276350"/>
            <a:ext cx="810655" cy="53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96" y="2829838"/>
            <a:ext cx="99189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89" y="2078605"/>
            <a:ext cx="95596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47" y="3546464"/>
            <a:ext cx="4389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40778" y="4401285"/>
            <a:ext cx="945044" cy="4564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Large Corporates</a:t>
            </a:r>
          </a:p>
          <a:p>
            <a:pPr algn="ctr"/>
            <a:r>
              <a:rPr lang="en-US" sz="1050" i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OEMs, Tier 1, Tier 2</a:t>
            </a:r>
            <a:endParaRPr lang="en-US" sz="1100" i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" name="Chevron 21"/>
          <p:cNvSpPr/>
          <p:nvPr/>
        </p:nvSpPr>
        <p:spPr>
          <a:xfrm rot="10800000">
            <a:off x="7493194" y="2534812"/>
            <a:ext cx="371097" cy="1011652"/>
          </a:xfrm>
          <a:prstGeom prst="chevron">
            <a:avLst>
              <a:gd name="adj" fmla="val 6482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 rot="10800000">
            <a:off x="2385065" y="2534812"/>
            <a:ext cx="371097" cy="1011652"/>
          </a:xfrm>
          <a:prstGeom prst="chevron">
            <a:avLst>
              <a:gd name="adj" fmla="val 6482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63134" y="1705972"/>
            <a:ext cx="1238742" cy="3075578"/>
          </a:xfrm>
          <a:prstGeom prst="roundRect">
            <a:avLst/>
          </a:prstGeom>
          <a:solidFill>
            <a:srgbClr val="00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Dealers / Wholesalers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 rot="10800000">
            <a:off x="5520943" y="2535805"/>
            <a:ext cx="371097" cy="1011652"/>
          </a:xfrm>
          <a:prstGeom prst="chevron">
            <a:avLst>
              <a:gd name="adj" fmla="val 6482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979133" y="2398972"/>
            <a:ext cx="1097698" cy="1216977"/>
          </a:xfrm>
          <a:prstGeom prst="roundRect">
            <a:avLst/>
          </a:prstGeom>
          <a:solidFill>
            <a:srgbClr val="CB04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Retailers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50504" y="3166575"/>
            <a:ext cx="1097698" cy="1216977"/>
          </a:xfrm>
          <a:prstGeom prst="roundRect">
            <a:avLst/>
          </a:prstGeom>
          <a:solidFill>
            <a:srgbClr val="CB04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Re-Distributors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209800" y="1200150"/>
            <a:ext cx="0" cy="3512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 flipH="1">
            <a:off x="2450966" y="1190422"/>
            <a:ext cx="6527663" cy="538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91455" y="1305534"/>
            <a:ext cx="94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</a:rPr>
              <a:t>7-10% </a:t>
            </a:r>
            <a:endParaRPr lang="en-US" sz="1200" b="1" dirty="0"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0256" y="1305534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</a:rPr>
              <a:t>3-5%</a:t>
            </a:r>
            <a:endParaRPr lang="en-US" sz="1200" b="1" dirty="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53384" y="1305534"/>
            <a:ext cx="948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</a:rPr>
              <a:t>10-15% </a:t>
            </a:r>
            <a:endParaRPr lang="en-US" sz="1200" b="1" dirty="0">
              <a:latin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21168" y="1309068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</a:rPr>
              <a:t>Margin at Each Stage</a:t>
            </a:r>
            <a:endParaRPr lang="en-US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&amp;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  <a:prstGeom prst="roundRect">
            <a:avLst>
              <a:gd name="adj" fmla="val 79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Lack of One Stop Online Portal for Industrial Tools &amp; Hardware Supplies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Convenience to buy Tools Online Anytime from Home/Office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Transparency of pricing of Products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Non Availability of Multi Brand Multi Category Online Tool Store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Limited Access to International Brands and Quality Products Online</a:t>
            </a:r>
          </a:p>
          <a:p>
            <a:r>
              <a:rPr lang="en-US" sz="1600" dirty="0" smtClean="0">
                <a:latin typeface="Calibri" panose="020F0502020204030204" pitchFamily="34" charset="0"/>
              </a:rPr>
              <a:t>Fragmented Supplier Base for Tools and Supplies</a:t>
            </a:r>
          </a:p>
        </p:txBody>
      </p:sp>
      <p:pic>
        <p:nvPicPr>
          <p:cNvPr id="5" name="Picture 2" descr="C:\Users\Harihar\Documents\CYRUS\Logos\ToolCasa_New\Logo Grey High Re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90750"/>
            <a:ext cx="3124200" cy="107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4572000" y="1428750"/>
            <a:ext cx="914400" cy="3200400"/>
          </a:xfrm>
          <a:prstGeom prst="homePlate">
            <a:avLst>
              <a:gd name="adj" fmla="val 88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3409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Online Tool Portal for All Types of Industrial Tools &amp; Hardware Supplies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3" y="100209"/>
            <a:ext cx="8153400" cy="777240"/>
          </a:xfrm>
        </p:spPr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95800" y="1565154"/>
            <a:ext cx="4343400" cy="307372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One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stop shop for multi types and brands of tools, hardware,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consumables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i="1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24/7 Sales/Delivery Channels with Technical Support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Fewer Distribution Channels &amp; Direct Savings in Purchase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Price up to 20-25%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ts val="1300"/>
              </a:lnSpc>
              <a:buFont typeface="Wingdings" panose="05000000000000000000" pitchFamily="2" charset="2"/>
              <a:buChar char="§"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Transparent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Procurement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Process – Reduced chances for Malpractices/Leakages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1300"/>
              </a:lnSpc>
              <a:buFont typeface="Wingdings" panose="05000000000000000000" pitchFamily="2" charset="2"/>
              <a:buChar char="§"/>
            </a:pPr>
            <a:endParaRPr lang="en-US" sz="1400" i="1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1300"/>
              </a:lnSpc>
              <a:buFont typeface="Wingdings" panose="05000000000000000000" pitchFamily="2" charset="2"/>
              <a:buChar char="§"/>
            </a:pPr>
            <a:endParaRPr lang="en-US" sz="1400" i="1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ts val="1300"/>
              </a:lnSpc>
              <a:buFont typeface="Wingdings" panose="05000000000000000000" pitchFamily="2" charset="2"/>
              <a:buChar char="§"/>
            </a:pP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Customized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Account Management –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Ordering,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Inventory &amp; </a:t>
            </a:r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Analytics Reports &amp; related Services</a:t>
            </a:r>
            <a:endParaRPr lang="en-US" sz="1400" i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367" y="1487257"/>
            <a:ext cx="1101282" cy="17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Individuals</a:t>
            </a:r>
          </a:p>
          <a:p>
            <a:pPr algn="ctr"/>
            <a:r>
              <a:rPr lang="en-US" sz="1050" i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Repairmen, DIY &amp; Technicians</a:t>
            </a:r>
            <a:endParaRPr lang="en-US" sz="1050" i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3266" y="3052737"/>
            <a:ext cx="1022985" cy="17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Institutions</a:t>
            </a:r>
          </a:p>
          <a:p>
            <a:pPr algn="ctr"/>
            <a:r>
              <a:rPr lang="en-US" sz="1050" i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Hospitals, Schools &amp; Colleges</a:t>
            </a:r>
            <a:endParaRPr lang="en-US" sz="1050" i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3616" y="2185440"/>
            <a:ext cx="673411" cy="405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Small Traders</a:t>
            </a:r>
          </a:p>
          <a:p>
            <a:pPr algn="ctr"/>
            <a:r>
              <a:rPr lang="en-US" sz="1000" i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Retail Outlets </a:t>
            </a:r>
            <a:endParaRPr lang="en-US" sz="1000" i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0778" y="3658741"/>
            <a:ext cx="945044" cy="4564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MSMEs</a:t>
            </a:r>
          </a:p>
          <a:p>
            <a:pPr algn="ctr"/>
            <a:r>
              <a:rPr lang="en-US" sz="1000" i="1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Micro, Small  &amp; Medium Enterprises</a:t>
            </a:r>
            <a:endParaRPr lang="en-US" sz="1000" i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4" name="Picture 6" descr="https://cdn2.iconfinder.com/data/icons/windows-8-metro-style/512/facto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02" y="42751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10" y="1336554"/>
            <a:ext cx="77049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14" y="1295806"/>
            <a:ext cx="810655" cy="53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96" y="2849294"/>
            <a:ext cx="99189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89" y="2098061"/>
            <a:ext cx="95596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47" y="3565920"/>
            <a:ext cx="4389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40778" y="4401285"/>
            <a:ext cx="945044" cy="4564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Large Corporates</a:t>
            </a:r>
          </a:p>
          <a:p>
            <a:pPr algn="ctr"/>
            <a:r>
              <a:rPr lang="en-US" sz="10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OEMs, Tier 1, Tier </a:t>
            </a:r>
            <a:r>
              <a:rPr lang="en-US" sz="1000" i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2</a:t>
            </a:r>
            <a:endParaRPr lang="en-US" sz="1050" i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209800" y="1219606"/>
            <a:ext cx="0" cy="3512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14600" y="1352550"/>
            <a:ext cx="1905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i="1" dirty="0">
                <a:solidFill>
                  <a:srgbClr val="CB043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Offering </a:t>
            </a:r>
            <a:endParaRPr lang="en-US" sz="2000" b="1" i="1" dirty="0" smtClean="0">
              <a:solidFill>
                <a:srgbClr val="CB043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b="1" i="1" dirty="0" smtClean="0">
                <a:solidFill>
                  <a:srgbClr val="CB043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Convenience</a:t>
            </a:r>
            <a:endParaRPr lang="en-US" sz="2000" b="1" i="1" dirty="0">
              <a:solidFill>
                <a:srgbClr val="CB043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b="1" i="1" dirty="0" smtClean="0">
                <a:solidFill>
                  <a:srgbClr val="CB043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Price</a:t>
            </a:r>
            <a:endParaRPr lang="en-US" sz="2000" b="1" i="1" dirty="0">
              <a:solidFill>
                <a:srgbClr val="CB043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200000"/>
              </a:lnSpc>
            </a:pPr>
            <a:r>
              <a:rPr lang="en-US" sz="2000" b="1" i="1" dirty="0" smtClean="0">
                <a:solidFill>
                  <a:srgbClr val="CB043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Transparency</a:t>
            </a:r>
          </a:p>
          <a:p>
            <a:pPr lvl="0" algn="ctr">
              <a:lnSpc>
                <a:spcPct val="200000"/>
              </a:lnSpc>
            </a:pPr>
            <a:r>
              <a:rPr lang="en-US" sz="2000" b="1" i="1" dirty="0" smtClean="0">
                <a:solidFill>
                  <a:srgbClr val="CB043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Efficiency </a:t>
            </a:r>
            <a:endParaRPr lang="en-US" sz="2000" b="1" i="1" dirty="0">
              <a:solidFill>
                <a:srgbClr val="CB043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14600" y="1295806"/>
            <a:ext cx="6324600" cy="3436942"/>
          </a:xfrm>
          <a:prstGeom prst="roundRect">
            <a:avLst>
              <a:gd name="adj" fmla="val 5629"/>
            </a:avLst>
          </a:prstGeom>
          <a:noFill/>
          <a:ln w="6350">
            <a:solidFill>
              <a:srgbClr val="CB0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3" y="100209"/>
            <a:ext cx="8153400" cy="777240"/>
          </a:xfrm>
        </p:spPr>
        <p:txBody>
          <a:bodyPr>
            <a:normAutofit/>
          </a:bodyPr>
          <a:lstStyle/>
          <a:p>
            <a:r>
              <a:rPr lang="en-US" dirty="0" smtClean="0"/>
              <a:t>Where we want to play…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8367" y="1467801"/>
            <a:ext cx="1101282" cy="17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Individuals</a:t>
            </a:r>
            <a:endParaRPr lang="en-US" sz="1200" b="1" i="1" dirty="0">
              <a:solidFill>
                <a:srgbClr val="CB043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3266" y="3033281"/>
            <a:ext cx="1022985" cy="17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Institutions</a:t>
            </a:r>
            <a:endParaRPr lang="en-US" sz="1200" b="1" i="1" dirty="0">
              <a:solidFill>
                <a:srgbClr val="CB043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3888" y="2087920"/>
            <a:ext cx="673411" cy="405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Small Traders</a:t>
            </a:r>
            <a:endParaRPr lang="en-US" sz="1200" b="1" i="1" dirty="0">
              <a:solidFill>
                <a:srgbClr val="CB043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0778" y="3603991"/>
            <a:ext cx="945044" cy="4564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MSMEs</a:t>
            </a:r>
            <a:endParaRPr lang="en-US" sz="1200" b="1" i="1" dirty="0">
              <a:solidFill>
                <a:srgbClr val="CB043F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250504" y="1660118"/>
            <a:ext cx="1097698" cy="1216977"/>
          </a:xfrm>
          <a:prstGeom prst="roundRect">
            <a:avLst/>
          </a:prstGeom>
          <a:solidFill>
            <a:srgbClr val="CB04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Subdealers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924800" y="1276350"/>
            <a:ext cx="1185147" cy="32801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OEMs / Wholesalers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3" name="Picture 6" descr="https://cdn2.iconfinder.com/data/icons/windows-8-metro-style/512/facto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02" y="42556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10" y="1317098"/>
            <a:ext cx="77049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14" y="1276350"/>
            <a:ext cx="810655" cy="53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96" y="2829838"/>
            <a:ext cx="99189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89" y="2078605"/>
            <a:ext cx="95596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47" y="3546464"/>
            <a:ext cx="43891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40778" y="4256827"/>
            <a:ext cx="945044" cy="4564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Large Corporates</a:t>
            </a:r>
            <a:endParaRPr lang="en-US" sz="1200" b="1" i="1" dirty="0">
              <a:solidFill>
                <a:srgbClr val="CB043F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Chevron 21"/>
          <p:cNvSpPr/>
          <p:nvPr/>
        </p:nvSpPr>
        <p:spPr>
          <a:xfrm rot="10800000">
            <a:off x="7493194" y="2309733"/>
            <a:ext cx="371097" cy="1011652"/>
          </a:xfrm>
          <a:prstGeom prst="chevron">
            <a:avLst>
              <a:gd name="adj" fmla="val 6482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 rot="10800000">
            <a:off x="2385065" y="2309733"/>
            <a:ext cx="371097" cy="1011652"/>
          </a:xfrm>
          <a:prstGeom prst="chevron">
            <a:avLst>
              <a:gd name="adj" fmla="val 6482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63134" y="1480893"/>
            <a:ext cx="1238742" cy="3075578"/>
          </a:xfrm>
          <a:prstGeom prst="roundRect">
            <a:avLst/>
          </a:prstGeom>
          <a:solidFill>
            <a:srgbClr val="00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Dealers / Wholesalers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 rot="10800000">
            <a:off x="5520943" y="2310726"/>
            <a:ext cx="371097" cy="1011652"/>
          </a:xfrm>
          <a:prstGeom prst="chevron">
            <a:avLst>
              <a:gd name="adj" fmla="val 6482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979133" y="2173893"/>
            <a:ext cx="1097698" cy="1216977"/>
          </a:xfrm>
          <a:prstGeom prst="roundRect">
            <a:avLst/>
          </a:prstGeom>
          <a:solidFill>
            <a:srgbClr val="CB04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Retailers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250504" y="2941496"/>
            <a:ext cx="1097698" cy="1216977"/>
          </a:xfrm>
          <a:prstGeom prst="roundRect">
            <a:avLst/>
          </a:prstGeom>
          <a:solidFill>
            <a:srgbClr val="CB04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Re-Distributors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209800" y="1200150"/>
            <a:ext cx="0" cy="3512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756163" y="1320619"/>
            <a:ext cx="4635238" cy="3312052"/>
          </a:xfrm>
          <a:prstGeom prst="roundRect">
            <a:avLst>
              <a:gd name="adj" fmla="val 8817"/>
            </a:avLst>
          </a:prstGeom>
          <a:solidFill>
            <a:schemeClr val="tx1">
              <a:alpha val="32941"/>
            </a:schemeClr>
          </a:solidFill>
          <a:ln w="6350">
            <a:solidFill>
              <a:srgbClr val="CB043F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C:\Users\Harihar\Documents\CYRUS\Logos\ToolCasa_New\Logo Grey High Res.png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35"/>
          <a:stretch/>
        </p:blipFill>
        <p:spPr bwMode="auto">
          <a:xfrm>
            <a:off x="3992533" y="4158472"/>
            <a:ext cx="2103467" cy="458231"/>
          </a:xfrm>
          <a:prstGeom prst="rect">
            <a:avLst/>
          </a:prstGeom>
          <a:solidFill>
            <a:schemeClr val="bg1"/>
          </a:solidFill>
          <a:extLst/>
        </p:spPr>
      </p:pic>
      <p:cxnSp>
        <p:nvCxnSpPr>
          <p:cNvPr id="5" name="Straight Arrow Connector 4"/>
          <p:cNvCxnSpPr/>
          <p:nvPr/>
        </p:nvCxnSpPr>
        <p:spPr>
          <a:xfrm>
            <a:off x="6099957" y="4400155"/>
            <a:ext cx="1175866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92985" y="4400155"/>
            <a:ext cx="119954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118110"/>
            <a:ext cx="8153400" cy="7772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b="0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extLst/>
          </a:lstStyle>
          <a:p>
            <a:r>
              <a:rPr lang="en-US" dirty="0" err="1" smtClean="0"/>
              <a:t>ToolCasa</a:t>
            </a:r>
            <a:r>
              <a:rPr lang="en-US" dirty="0" smtClean="0"/>
              <a:t> Journey so far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9979" y="3047303"/>
            <a:ext cx="81463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Jan 2014</a:t>
            </a:r>
            <a:endParaRPr lang="en-US" sz="1200" b="1" dirty="0">
              <a:solidFill>
                <a:srgbClr val="CB043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04339" y="2192713"/>
            <a:ext cx="81463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Apr 2014</a:t>
            </a:r>
            <a:endParaRPr lang="en-US" sz="1200" b="1" dirty="0">
              <a:solidFill>
                <a:srgbClr val="CB043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83227" y="3047303"/>
            <a:ext cx="1173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Jun 2014</a:t>
            </a:r>
            <a:endParaRPr lang="en-US" sz="1200" b="1" dirty="0">
              <a:solidFill>
                <a:srgbClr val="CB043F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4502" y="2195062"/>
            <a:ext cx="99149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Aug 2014</a:t>
            </a:r>
            <a:endParaRPr lang="en-US" sz="1200" b="1" dirty="0">
              <a:solidFill>
                <a:srgbClr val="CB043F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83842" y="3009608"/>
            <a:ext cx="81463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Nov 2014</a:t>
            </a:r>
            <a:endParaRPr lang="en-US" sz="1200" b="1" dirty="0">
              <a:solidFill>
                <a:srgbClr val="CB043F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7036" y="2503966"/>
            <a:ext cx="8650019" cy="532186"/>
            <a:chOff x="297036" y="2503966"/>
            <a:chExt cx="8650019" cy="532186"/>
          </a:xfrm>
        </p:grpSpPr>
        <p:sp>
          <p:nvSpPr>
            <p:cNvPr id="11" name="Rectangle 10"/>
            <p:cNvSpPr/>
            <p:nvPr/>
          </p:nvSpPr>
          <p:spPr>
            <a:xfrm>
              <a:off x="549857" y="2656366"/>
              <a:ext cx="8213143" cy="229575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036" y="2530510"/>
              <a:ext cx="505642" cy="50564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905000" y="2503966"/>
              <a:ext cx="505642" cy="50564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637725" y="2503966"/>
              <a:ext cx="505642" cy="50564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181600" y="2503966"/>
              <a:ext cx="505642" cy="50564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858000" y="2503966"/>
              <a:ext cx="505642" cy="50564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441413" y="2503966"/>
              <a:ext cx="505642" cy="505642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Oval 35"/>
            <p:cNvSpPr/>
            <p:nvPr/>
          </p:nvSpPr>
          <p:spPr>
            <a:xfrm>
              <a:off x="453212" y="2689819"/>
              <a:ext cx="182880" cy="1828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070978" y="2663954"/>
              <a:ext cx="182880" cy="1828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809669" y="2663567"/>
              <a:ext cx="182880" cy="1828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358159" y="2660004"/>
              <a:ext cx="182880" cy="1828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020891" y="2660142"/>
              <a:ext cx="182880" cy="1828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608740" y="2667730"/>
              <a:ext cx="182880" cy="1828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ounded Rectangular Callout 2"/>
          <p:cNvSpPr/>
          <p:nvPr/>
        </p:nvSpPr>
        <p:spPr>
          <a:xfrm>
            <a:off x="419100" y="1777767"/>
            <a:ext cx="952500" cy="466881"/>
          </a:xfrm>
          <a:prstGeom prst="wedgeRoundRectCallout">
            <a:avLst>
              <a:gd name="adj1" fmla="val -37224"/>
              <a:gd name="adj2" fmla="val 100597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Calibri" panose="020F0502020204030204" pitchFamily="34" charset="0"/>
              </a:rPr>
              <a:t>INITIAL </a:t>
            </a:r>
            <a:r>
              <a:rPr lang="en-US" sz="12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IDEAS</a:t>
            </a:r>
            <a:endParaRPr lang="en-US" sz="1200" i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1367523" y="3303497"/>
            <a:ext cx="952500" cy="466881"/>
          </a:xfrm>
          <a:prstGeom prst="wedgeRoundRectCallout">
            <a:avLst>
              <a:gd name="adj1" fmla="val 30679"/>
              <a:gd name="adj2" fmla="val -96511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Calibri" panose="020F0502020204030204" pitchFamily="34" charset="0"/>
              </a:rPr>
              <a:t>EBAY TRIALS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3593134" y="1777767"/>
            <a:ext cx="1409460" cy="466881"/>
          </a:xfrm>
          <a:prstGeom prst="wedgeRoundRectCallout">
            <a:avLst>
              <a:gd name="adj1" fmla="val -29312"/>
              <a:gd name="adj2" fmla="val 100597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Calibri" panose="020F0502020204030204" pitchFamily="34" charset="0"/>
              </a:rPr>
              <a:t>IT PLATFORM TRIALS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4143367" y="3318430"/>
            <a:ext cx="1481134" cy="466881"/>
          </a:xfrm>
          <a:prstGeom prst="wedgeRoundRectCallout">
            <a:avLst>
              <a:gd name="adj1" fmla="val 35949"/>
              <a:gd name="adj2" fmla="val -118007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Calibri" panose="020F0502020204030204" pitchFamily="34" charset="0"/>
              </a:rPr>
              <a:t>CORE TEAM SETUP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6858000" y="1657349"/>
            <a:ext cx="1409460" cy="470591"/>
          </a:xfrm>
          <a:prstGeom prst="wedgeRoundRectCallout">
            <a:avLst>
              <a:gd name="adj1" fmla="val -35641"/>
              <a:gd name="adj2" fmla="val 124294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WEB GO LIVE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0" name="Picture 2" descr="C:\Users\Harihar\Documents\CYRUS\Logos\ToolCasa_New\Logo Grey High Re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73" y="1135641"/>
            <a:ext cx="1297917" cy="44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ular Callout 50"/>
          <p:cNvSpPr/>
          <p:nvPr/>
        </p:nvSpPr>
        <p:spPr>
          <a:xfrm>
            <a:off x="5943601" y="3286607"/>
            <a:ext cx="2933676" cy="1723543"/>
          </a:xfrm>
          <a:prstGeom prst="wedgeRoundRectCallout">
            <a:avLst>
              <a:gd name="adj1" fmla="val 41295"/>
              <a:gd name="adj2" fmla="val -84885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12000+ SKUs,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20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1100+ Orders , 800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100+ Delivery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600+ Visitors Daily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74% New Visitors, 26% Return Visitors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72 Product Brand Tie-Ups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29363" y="2206355"/>
            <a:ext cx="81463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B043F"/>
                </a:solidFill>
                <a:latin typeface="Calibri" panose="020F0502020204030204" pitchFamily="34" charset="0"/>
              </a:rPr>
              <a:t>May 2015</a:t>
            </a:r>
            <a:endParaRPr lang="en-US" sz="1200" b="1" dirty="0">
              <a:solidFill>
                <a:srgbClr val="CB043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6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536</Words>
  <Application>Microsoft Office PowerPoint</Application>
  <PresentationFormat>On-screen Show (16:9)</PresentationFormat>
  <Paragraphs>158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Widescreen Presentation</vt:lpstr>
      <vt:lpstr>“Online portal  for  tools &amp; industrial products”</vt:lpstr>
      <vt:lpstr>Founding Team</vt:lpstr>
      <vt:lpstr>Product Categories</vt:lpstr>
      <vt:lpstr>Market Potential</vt:lpstr>
      <vt:lpstr>Our Customers &amp; Current Supply Chain</vt:lpstr>
      <vt:lpstr>Problem Statement &amp; Solution</vt:lpstr>
      <vt:lpstr>Opportunities</vt:lpstr>
      <vt:lpstr>Where we want to play…</vt:lpstr>
      <vt:lpstr>PowerPoint Presentation</vt:lpstr>
      <vt:lpstr>The Numbers so far</vt:lpstr>
      <vt:lpstr>Categories &amp; Deliveries</vt:lpstr>
      <vt:lpstr>Funding Ask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2015-03-06T12:20:50Z</dcterms:created>
  <dcterms:modified xsi:type="dcterms:W3CDTF">2015-06-17T14:38:32Z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