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70" r:id="rId4"/>
    <p:sldId id="271" r:id="rId5"/>
    <p:sldId id="272" r:id="rId6"/>
    <p:sldId id="273" r:id="rId7"/>
    <p:sldId id="278" r:id="rId8"/>
    <p:sldId id="275" r:id="rId9"/>
    <p:sldId id="276" r:id="rId10"/>
    <p:sldId id="277" r:id="rId11"/>
    <p:sldId id="268"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486150"/>
            <a:ext cx="7315200" cy="914400"/>
          </a:xfrm>
        </p:spPr>
        <p:txBody>
          <a:bodyPr>
            <a:normAutofit/>
          </a:bodyPr>
          <a:lstStyle>
            <a:lvl1pPr marL="0" indent="0" algn="ctr">
              <a:buNone/>
              <a:defRPr sz="1800">
                <a:solidFill>
                  <a:schemeClr val="tx1">
                    <a:lumMod val="50000"/>
                    <a:lumOff val="50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19400" y="2196816"/>
            <a:ext cx="3505200" cy="749868"/>
          </a:xfrm>
          <a:prstGeom prst="rect">
            <a:avLst/>
          </a:prstGeom>
        </p:spPr>
      </p:pic>
    </p:spTree>
    <p:extLst>
      <p:ext uri="{BB962C8B-B14F-4D97-AF65-F5344CB8AC3E}">
        <p14:creationId xmlns:p14="http://schemas.microsoft.com/office/powerpoint/2010/main" val="388232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2DA3C2-C18F-48A6-9D57-BF4D0827C66B}" type="datetimeFigureOut">
              <a:rPr lang="en-US" smtClean="0"/>
              <a:t>7/10/2015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D6A2F-F9C4-4131-9DC3-941F62464704}" type="slidenum">
              <a:rPr lang="en-US" smtClean="0"/>
              <a:t>‹#›</a:t>
            </a:fld>
            <a:endParaRPr lang="en-US"/>
          </a:p>
        </p:txBody>
      </p:sp>
    </p:spTree>
    <p:extLst>
      <p:ext uri="{BB962C8B-B14F-4D97-AF65-F5344CB8AC3E}">
        <p14:creationId xmlns:p14="http://schemas.microsoft.com/office/powerpoint/2010/main" val="165246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2DA3C2-C18F-48A6-9D57-BF4D0827C66B}" type="datetimeFigureOut">
              <a:rPr lang="en-US" smtClean="0"/>
              <a:t>7/10/2015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D6A2F-F9C4-4131-9DC3-941F62464704}" type="slidenum">
              <a:rPr lang="en-US" smtClean="0"/>
              <a:t>‹#›</a:t>
            </a:fld>
            <a:endParaRPr lang="en-US"/>
          </a:p>
        </p:txBody>
      </p:sp>
    </p:spTree>
    <p:extLst>
      <p:ext uri="{BB962C8B-B14F-4D97-AF65-F5344CB8AC3E}">
        <p14:creationId xmlns:p14="http://schemas.microsoft.com/office/powerpoint/2010/main" val="82324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rot="5400000">
            <a:off x="6601315" y="2587703"/>
            <a:ext cx="4488874" cy="622721"/>
          </a:xfrm>
          <a:solidFill>
            <a:schemeClr val="bg1"/>
          </a:solidFill>
          <a:effectLst>
            <a:outerShdw blurRad="50800" dist="38100" dir="5400000" algn="t" rotWithShape="0">
              <a:prstClr val="black">
                <a:alpha val="40000"/>
              </a:prstClr>
            </a:outerShdw>
          </a:effectLst>
        </p:spPr>
        <p:txBody>
          <a:bodyPr/>
          <a:lstStyle>
            <a:lvl1pPr algn="l">
              <a:defRPr sz="2400">
                <a:solidFill>
                  <a:schemeClr val="tx1">
                    <a:lumMod val="65000"/>
                    <a:lumOff val="35000"/>
                  </a:schemeClr>
                </a:solidFill>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28600" y="438150"/>
            <a:ext cx="8001000" cy="4343400"/>
          </a:xfrm>
        </p:spPr>
        <p:txBody>
          <a:bodyPr>
            <a:normAutofit/>
          </a:bodyPr>
          <a:lstStyle>
            <a:lvl1pPr marL="342900" indent="-342900" algn="l">
              <a:lnSpc>
                <a:spcPct val="125000"/>
              </a:lnSpc>
              <a:buSzPct val="80000"/>
              <a:buFontTx/>
              <a:buBlip>
                <a:blip r:embed="rId2"/>
              </a:buBlip>
              <a:defRPr sz="1800">
                <a:solidFill>
                  <a:schemeClr val="tx1">
                    <a:lumMod val="65000"/>
                    <a:lumOff val="35000"/>
                  </a:schemeClr>
                </a:solidFill>
                <a:latin typeface="Arial" pitchFamily="34" charset="0"/>
                <a:cs typeface="Arial" pitchFamily="34" charset="0"/>
              </a:defRPr>
            </a:lvl1pPr>
            <a:lvl2pPr marL="742950" indent="-285750" algn="l">
              <a:lnSpc>
                <a:spcPct val="125000"/>
              </a:lnSpc>
              <a:buSzPct val="80000"/>
              <a:buFontTx/>
              <a:buBlip>
                <a:blip r:embed="rId2"/>
              </a:buBlip>
              <a:defRPr sz="1600">
                <a:solidFill>
                  <a:schemeClr val="tx1">
                    <a:lumMod val="65000"/>
                    <a:lumOff val="35000"/>
                  </a:schemeClr>
                </a:solidFill>
                <a:latin typeface="Arial" pitchFamily="34" charset="0"/>
                <a:cs typeface="Arial" pitchFamily="34" charset="0"/>
              </a:defRPr>
            </a:lvl2pPr>
            <a:lvl3pPr marL="1143000" indent="-228600" algn="l">
              <a:lnSpc>
                <a:spcPct val="125000"/>
              </a:lnSpc>
              <a:buSzPct val="80000"/>
              <a:buFontTx/>
              <a:buBlip>
                <a:blip r:embed="rId2"/>
              </a:buBlip>
              <a:defRPr sz="1400">
                <a:solidFill>
                  <a:schemeClr val="tx1">
                    <a:lumMod val="65000"/>
                    <a:lumOff val="35000"/>
                  </a:schemeClr>
                </a:solidFill>
                <a:latin typeface="Arial" pitchFamily="34" charset="0"/>
                <a:cs typeface="Arial" pitchFamily="34" charset="0"/>
              </a:defRPr>
            </a:lvl3pPr>
            <a:lvl4pPr marL="1600200" indent="-228600" algn="l">
              <a:lnSpc>
                <a:spcPct val="125000"/>
              </a:lnSpc>
              <a:buSzPct val="80000"/>
              <a:buFontTx/>
              <a:buBlip>
                <a:blip r:embed="rId2"/>
              </a:buBlip>
              <a:defRPr sz="1200">
                <a:solidFill>
                  <a:schemeClr val="tx1">
                    <a:lumMod val="65000"/>
                    <a:lumOff val="35000"/>
                  </a:schemeClr>
                </a:solidFill>
                <a:latin typeface="Arial" pitchFamily="34" charset="0"/>
                <a:cs typeface="Arial" pitchFamily="34" charset="0"/>
              </a:defRPr>
            </a:lvl4pPr>
            <a:lvl5pPr marL="2057400" indent="-228600" algn="l">
              <a:lnSpc>
                <a:spcPct val="125000"/>
              </a:lnSpc>
              <a:buSzPct val="80000"/>
              <a:buFontTx/>
              <a:buBlip>
                <a:blip r:embed="rId2"/>
              </a:buBlip>
              <a:defRPr sz="1200">
                <a:solidFill>
                  <a:schemeClr val="tx1">
                    <a:lumMod val="65000"/>
                    <a:lumOff val="35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2" name="Straight Connector 11"/>
          <p:cNvCxnSpPr/>
          <p:nvPr userDrawn="1"/>
        </p:nvCxnSpPr>
        <p:spPr>
          <a:xfrm>
            <a:off x="0" y="4923559"/>
            <a:ext cx="8534400" cy="1039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374074" y="4932218"/>
            <a:ext cx="8153400" cy="254577"/>
          </a:xfrm>
          <a:prstGeom prst="rect">
            <a:avLst/>
          </a:prstGeom>
          <a:noFill/>
        </p:spPr>
        <p:txBody>
          <a:bodyPr wrap="square" rtlCol="0">
            <a:spAutoFit/>
          </a:bodyPr>
          <a:lstStyle/>
          <a:p>
            <a:pPr algn="r"/>
            <a:r>
              <a:rPr lang="en-US" sz="1000" dirty="0" smtClean="0">
                <a:solidFill>
                  <a:schemeClr val="bg1">
                    <a:lumMod val="65000"/>
                  </a:schemeClr>
                </a:solidFill>
                <a:latin typeface="Arial" pitchFamily="34" charset="0"/>
                <a:cs typeface="Arial" pitchFamily="34" charset="0"/>
              </a:rPr>
              <a:t>Confidential. Copyrights Reserved ©. 2015-16.</a:t>
            </a:r>
            <a:endParaRPr lang="en-US" sz="1000" dirty="0">
              <a:solidFill>
                <a:schemeClr val="bg1">
                  <a:lumMod val="65000"/>
                </a:schemeClr>
              </a:solidFill>
              <a:latin typeface="Arial" pitchFamily="34" charset="0"/>
              <a:cs typeface="Arial" pitchFamily="34" charset="0"/>
            </a:endParaRPr>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641773" y="-95250"/>
            <a:ext cx="391391" cy="749868"/>
          </a:xfrm>
          <a:prstGeom prst="rect">
            <a:avLst/>
          </a:prstGeom>
        </p:spPr>
      </p:pic>
    </p:spTree>
    <p:extLst>
      <p:ext uri="{BB962C8B-B14F-4D97-AF65-F5344CB8AC3E}">
        <p14:creationId xmlns:p14="http://schemas.microsoft.com/office/powerpoint/2010/main" val="119626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2DA3C2-C18F-48A6-9D57-BF4D0827C66B}" type="datetimeFigureOut">
              <a:rPr lang="en-US" smtClean="0"/>
              <a:t>7/10/2015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D6A2F-F9C4-4131-9DC3-941F62464704}" type="slidenum">
              <a:rPr lang="en-US" smtClean="0"/>
              <a:t>‹#›</a:t>
            </a:fld>
            <a:endParaRPr lang="en-US"/>
          </a:p>
        </p:txBody>
      </p:sp>
    </p:spTree>
    <p:extLst>
      <p:ext uri="{BB962C8B-B14F-4D97-AF65-F5344CB8AC3E}">
        <p14:creationId xmlns:p14="http://schemas.microsoft.com/office/powerpoint/2010/main" val="75382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2DA3C2-C18F-48A6-9D57-BF4D0827C66B}" type="datetimeFigureOut">
              <a:rPr lang="en-US" smtClean="0"/>
              <a:t>7/10/2015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FD6A2F-F9C4-4131-9DC3-941F62464704}" type="slidenum">
              <a:rPr lang="en-US" smtClean="0"/>
              <a:t>‹#›</a:t>
            </a:fld>
            <a:endParaRPr lang="en-US"/>
          </a:p>
        </p:txBody>
      </p:sp>
    </p:spTree>
    <p:extLst>
      <p:ext uri="{BB962C8B-B14F-4D97-AF65-F5344CB8AC3E}">
        <p14:creationId xmlns:p14="http://schemas.microsoft.com/office/powerpoint/2010/main" val="2124079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2DA3C2-C18F-48A6-9D57-BF4D0827C66B}" type="datetimeFigureOut">
              <a:rPr lang="en-US" smtClean="0"/>
              <a:t>7/10/2015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FD6A2F-F9C4-4131-9DC3-941F62464704}" type="slidenum">
              <a:rPr lang="en-US" smtClean="0"/>
              <a:t>‹#›</a:t>
            </a:fld>
            <a:endParaRPr lang="en-US"/>
          </a:p>
        </p:txBody>
      </p:sp>
    </p:spTree>
    <p:extLst>
      <p:ext uri="{BB962C8B-B14F-4D97-AF65-F5344CB8AC3E}">
        <p14:creationId xmlns:p14="http://schemas.microsoft.com/office/powerpoint/2010/main" val="3922948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2DA3C2-C18F-48A6-9D57-BF4D0827C66B}" type="datetimeFigureOut">
              <a:rPr lang="en-US" smtClean="0"/>
              <a:t>7/10/2015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FD6A2F-F9C4-4131-9DC3-941F62464704}" type="slidenum">
              <a:rPr lang="en-US" smtClean="0"/>
              <a:t>‹#›</a:t>
            </a:fld>
            <a:endParaRPr lang="en-US"/>
          </a:p>
        </p:txBody>
      </p:sp>
    </p:spTree>
    <p:extLst>
      <p:ext uri="{BB962C8B-B14F-4D97-AF65-F5344CB8AC3E}">
        <p14:creationId xmlns:p14="http://schemas.microsoft.com/office/powerpoint/2010/main" val="1666706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2DA3C2-C18F-48A6-9D57-BF4D0827C66B}" type="datetimeFigureOut">
              <a:rPr lang="en-US" smtClean="0"/>
              <a:t>7/10/2015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FD6A2F-F9C4-4131-9DC3-941F62464704}" type="slidenum">
              <a:rPr lang="en-US" smtClean="0"/>
              <a:t>‹#›</a:t>
            </a:fld>
            <a:endParaRPr lang="en-US"/>
          </a:p>
        </p:txBody>
      </p:sp>
    </p:spTree>
    <p:extLst>
      <p:ext uri="{BB962C8B-B14F-4D97-AF65-F5344CB8AC3E}">
        <p14:creationId xmlns:p14="http://schemas.microsoft.com/office/powerpoint/2010/main" val="1951066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2DA3C2-C18F-48A6-9D57-BF4D0827C66B}" type="datetimeFigureOut">
              <a:rPr lang="en-US" smtClean="0"/>
              <a:t>7/10/2015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FD6A2F-F9C4-4131-9DC3-941F62464704}" type="slidenum">
              <a:rPr lang="en-US" smtClean="0"/>
              <a:t>‹#›</a:t>
            </a:fld>
            <a:endParaRPr lang="en-US"/>
          </a:p>
        </p:txBody>
      </p:sp>
    </p:spTree>
    <p:extLst>
      <p:ext uri="{BB962C8B-B14F-4D97-AF65-F5344CB8AC3E}">
        <p14:creationId xmlns:p14="http://schemas.microsoft.com/office/powerpoint/2010/main" val="239246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2DA3C2-C18F-48A6-9D57-BF4D0827C66B}" type="datetimeFigureOut">
              <a:rPr lang="en-US" smtClean="0"/>
              <a:t>7/10/2015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FD6A2F-F9C4-4131-9DC3-941F62464704}" type="slidenum">
              <a:rPr lang="en-US" smtClean="0"/>
              <a:t>‹#›</a:t>
            </a:fld>
            <a:endParaRPr lang="en-US"/>
          </a:p>
        </p:txBody>
      </p:sp>
    </p:spTree>
    <p:extLst>
      <p:ext uri="{BB962C8B-B14F-4D97-AF65-F5344CB8AC3E}">
        <p14:creationId xmlns:p14="http://schemas.microsoft.com/office/powerpoint/2010/main" val="161458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82DA3C2-C18F-48A6-9D57-BF4D0827C66B}" type="datetimeFigureOut">
              <a:rPr lang="en-US" smtClean="0"/>
              <a:t>7/10/2015</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EFD6A2F-F9C4-4131-9DC3-941F62464704}" type="slidenum">
              <a:rPr lang="en-US" smtClean="0"/>
              <a:t>‹#›</a:t>
            </a:fld>
            <a:endParaRPr lang="en-US"/>
          </a:p>
        </p:txBody>
      </p:sp>
    </p:spTree>
    <p:extLst>
      <p:ext uri="{BB962C8B-B14F-4D97-AF65-F5344CB8AC3E}">
        <p14:creationId xmlns:p14="http://schemas.microsoft.com/office/powerpoint/2010/main" val="12510783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914400" y="3486150"/>
            <a:ext cx="7315200" cy="1295400"/>
          </a:xfrm>
        </p:spPr>
        <p:txBody>
          <a:bodyPr>
            <a:normAutofit/>
          </a:bodyPr>
          <a:lstStyle/>
          <a:p>
            <a:r>
              <a:rPr lang="en-US" dirty="0" smtClean="0"/>
              <a:t>Investment Teaser – Wellness</a:t>
            </a:r>
            <a:r>
              <a:rPr lang="en-US" dirty="0"/>
              <a:t> </a:t>
            </a:r>
            <a:r>
              <a:rPr lang="en-US" dirty="0" smtClean="0"/>
              <a:t>&amp; Fitness (Hybrid Model)</a:t>
            </a:r>
          </a:p>
          <a:p>
            <a:r>
              <a:rPr lang="en-US" dirty="0" smtClean="0"/>
              <a:t>Phase #1 – Online Model</a:t>
            </a:r>
          </a:p>
          <a:p>
            <a:endParaRPr lang="en-US" dirty="0" smtClean="0"/>
          </a:p>
          <a:p>
            <a:r>
              <a:rPr lang="en-US" sz="1200" u="sng" dirty="0" smtClean="0"/>
              <a:t>Dox ID # IC/FNCPM/PEP/1516/EC/01</a:t>
            </a:r>
            <a:endParaRPr lang="en-US" u="sng" dirty="0" smtClean="0"/>
          </a:p>
        </p:txBody>
      </p:sp>
    </p:spTree>
    <p:extLst>
      <p:ext uri="{BB962C8B-B14F-4D97-AF65-F5344CB8AC3E}">
        <p14:creationId xmlns:p14="http://schemas.microsoft.com/office/powerpoint/2010/main" val="29096376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Monies</a:t>
            </a:r>
            <a:endParaRPr lang="en-US" dirty="0"/>
          </a:p>
        </p:txBody>
      </p:sp>
      <p:sp>
        <p:nvSpPr>
          <p:cNvPr id="3" name="Content Placeholder 2"/>
          <p:cNvSpPr>
            <a:spLocks noGrp="1"/>
          </p:cNvSpPr>
          <p:nvPr>
            <p:ph idx="1"/>
          </p:nvPr>
        </p:nvSpPr>
        <p:spPr/>
        <p:txBody>
          <a:bodyPr>
            <a:normAutofit fontScale="92500"/>
          </a:bodyPr>
          <a:lstStyle/>
          <a:p>
            <a:r>
              <a:rPr lang="en-US" dirty="0" smtClean="0"/>
              <a:t>Currently seeking an Early Stage Funding Round of approx. US$ 2 Mio</a:t>
            </a:r>
          </a:p>
          <a:p>
            <a:r>
              <a:rPr lang="en-US" dirty="0" smtClean="0"/>
              <a:t>Structure : Equity Placement</a:t>
            </a:r>
          </a:p>
          <a:p>
            <a:r>
              <a:rPr lang="en-US" dirty="0" smtClean="0"/>
              <a:t>Use of Funds : Infrastructure, People &amp; Marketing burn through 12-15 Months</a:t>
            </a:r>
          </a:p>
          <a:p>
            <a:r>
              <a:rPr lang="en-US" dirty="0" smtClean="0"/>
              <a:t>Dilution : TBD</a:t>
            </a:r>
          </a:p>
          <a:p>
            <a:r>
              <a:rPr lang="en-US" dirty="0" smtClean="0"/>
              <a:t>Exit : TBD</a:t>
            </a:r>
          </a:p>
          <a:p>
            <a:endParaRPr lang="en-US" dirty="0"/>
          </a:p>
          <a:p>
            <a:r>
              <a:rPr lang="en-US" dirty="0" smtClean="0"/>
              <a:t>Comparable Transactions :</a:t>
            </a:r>
          </a:p>
          <a:p>
            <a:pPr lvl="1"/>
            <a:r>
              <a:rPr lang="en-US" dirty="0" err="1" smtClean="0"/>
              <a:t>Styleseat</a:t>
            </a:r>
            <a:r>
              <a:rPr lang="en-US" dirty="0" smtClean="0"/>
              <a:t> – US$ 10.2 Mio from Light Speed Ventures</a:t>
            </a:r>
          </a:p>
          <a:p>
            <a:pPr lvl="1"/>
            <a:r>
              <a:rPr lang="en-US" dirty="0" smtClean="0"/>
              <a:t>Beautified – US$ 1.2 Mio from NEA, others</a:t>
            </a:r>
          </a:p>
          <a:p>
            <a:pPr lvl="1"/>
            <a:r>
              <a:rPr lang="en-US" dirty="0" err="1" smtClean="0"/>
              <a:t>Vyomo</a:t>
            </a:r>
            <a:r>
              <a:rPr lang="en-US" dirty="0" smtClean="0"/>
              <a:t> – Unknown from </a:t>
            </a:r>
            <a:r>
              <a:rPr lang="en-US" dirty="0" err="1" smtClean="0"/>
              <a:t>Yuvraj</a:t>
            </a:r>
            <a:r>
              <a:rPr lang="en-US" dirty="0" smtClean="0"/>
              <a:t> Singh, INR 2 Cr from </a:t>
            </a:r>
            <a:r>
              <a:rPr lang="en-US" dirty="0" err="1" smtClean="0"/>
              <a:t>Taxiforsure</a:t>
            </a:r>
            <a:r>
              <a:rPr lang="en-US" dirty="0" smtClean="0"/>
              <a:t> Founder</a:t>
            </a:r>
          </a:p>
          <a:p>
            <a:pPr lvl="1"/>
            <a:r>
              <a:rPr lang="en-US" dirty="0" err="1" smtClean="0"/>
              <a:t>Ziffi</a:t>
            </a:r>
            <a:r>
              <a:rPr lang="en-US" dirty="0" smtClean="0"/>
              <a:t> – US$ 2.4 Mio from </a:t>
            </a:r>
            <a:r>
              <a:rPr lang="en-US" dirty="0" err="1" smtClean="0"/>
              <a:t>Orios</a:t>
            </a:r>
            <a:r>
              <a:rPr lang="en-US" dirty="0" smtClean="0"/>
              <a:t> Venture Partners</a:t>
            </a:r>
          </a:p>
          <a:p>
            <a:pPr lvl="1"/>
            <a:r>
              <a:rPr lang="en-US" dirty="0" err="1" smtClean="0"/>
              <a:t>Vbooky</a:t>
            </a:r>
            <a:r>
              <a:rPr lang="en-US" dirty="0" smtClean="0"/>
              <a:t> – Unknown as now</a:t>
            </a:r>
            <a:endParaRPr lang="en-US" dirty="0"/>
          </a:p>
        </p:txBody>
      </p:sp>
    </p:spTree>
    <p:extLst>
      <p:ext uri="{BB962C8B-B14F-4D97-AF65-F5344CB8AC3E}">
        <p14:creationId xmlns:p14="http://schemas.microsoft.com/office/powerpoint/2010/main" val="2820204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 / Notice</a:t>
            </a:r>
            <a:endParaRPr lang="en-US" dirty="0"/>
          </a:p>
        </p:txBody>
      </p:sp>
      <p:sp>
        <p:nvSpPr>
          <p:cNvPr id="3" name="Content Placeholder 2"/>
          <p:cNvSpPr>
            <a:spLocks noGrp="1"/>
          </p:cNvSpPr>
          <p:nvPr>
            <p:ph idx="1"/>
          </p:nvPr>
        </p:nvSpPr>
        <p:spPr/>
        <p:txBody>
          <a:bodyPr>
            <a:noAutofit/>
          </a:bodyPr>
          <a:lstStyle/>
          <a:p>
            <a:pPr marL="0" indent="0" algn="just">
              <a:buNone/>
            </a:pPr>
            <a:r>
              <a:rPr lang="en-SG" sz="750" dirty="0"/>
              <a:t>This Summary Note (the ‘Note’) has been prepared by </a:t>
            </a:r>
            <a:r>
              <a:rPr lang="en-SG" sz="750" dirty="0" smtClean="0"/>
              <a:t>Instaura Consulting </a:t>
            </a:r>
            <a:r>
              <a:rPr lang="en-SG" sz="750" dirty="0"/>
              <a:t>solely for the purpose of allowing interested investors an opportunity to evaluate a transaction.</a:t>
            </a:r>
          </a:p>
          <a:p>
            <a:pPr marL="0" indent="0" algn="just">
              <a:buNone/>
            </a:pPr>
            <a:endParaRPr lang="en-SG" sz="750" dirty="0"/>
          </a:p>
          <a:p>
            <a:pPr marL="0" indent="0" algn="just">
              <a:buNone/>
            </a:pPr>
            <a:r>
              <a:rPr lang="en-SG" sz="750" dirty="0"/>
              <a:t>The information contained in this Note is selective and is subject to updation, expansion, revision and amendment. </a:t>
            </a:r>
            <a:r>
              <a:rPr lang="en-SG" sz="750" dirty="0" smtClean="0"/>
              <a:t>Instaura Consulting </a:t>
            </a:r>
            <a:r>
              <a:rPr lang="en-SG" sz="750" dirty="0"/>
              <a:t>has not independently verified any of the information and data contained herein and </a:t>
            </a:r>
            <a:r>
              <a:rPr lang="en-SG" sz="750" dirty="0" smtClean="0"/>
              <a:t>Instaura Consulting </a:t>
            </a:r>
            <a:r>
              <a:rPr lang="en-SG" sz="750" dirty="0"/>
              <a:t>(nor any of its respective affiliates, subsidiaries, advisors and agents thereof), make any representations or warranties, express or implied, as to the accuracy, or completeness of such information and data. The information and data contained in this Note is confidential and may not be divulged or disclosed or reproduced or disseminated, in whole or part, to any person or entity except to your directors, officers, employees and professional advisers who need to know the information for the purpose of evaluating the transaction.</a:t>
            </a:r>
          </a:p>
          <a:p>
            <a:pPr marL="0" indent="0" algn="just">
              <a:buNone/>
            </a:pPr>
            <a:endParaRPr lang="en-SG" sz="750" dirty="0"/>
          </a:p>
          <a:p>
            <a:pPr marL="0" indent="0" algn="just">
              <a:buNone/>
            </a:pPr>
            <a:r>
              <a:rPr lang="en-SG" sz="750" dirty="0"/>
              <a:t>The information contained in this Note has been prepared to assist the recipients in making their own evaluation and does not purport to be all inclusive or to contain all of the information that may be material to the recipients’ decision to enter into a transaction. Recipients should conduct and rely upon their own examination, investigation and analysis of the business and operations and are advised to seek their own professional advice on legal, financial and taxation issues. The information and data contained herein are not substitutes for the recipient's independent evaluation and analysis. </a:t>
            </a:r>
            <a:r>
              <a:rPr lang="en-SG" sz="750" dirty="0" smtClean="0"/>
              <a:t>Instaura Consulting </a:t>
            </a:r>
            <a:r>
              <a:rPr lang="en-SG" sz="750" dirty="0"/>
              <a:t>has no obligation to provide the recipient with access to any additional information or to update this Note with additional information or correct any inaccuracies herein, which may become apparent.</a:t>
            </a:r>
          </a:p>
          <a:p>
            <a:pPr marL="0" indent="0" algn="just">
              <a:buNone/>
            </a:pPr>
            <a:endParaRPr lang="en-SG" sz="750" dirty="0"/>
          </a:p>
          <a:p>
            <a:pPr marL="0" indent="0" algn="just">
              <a:buNone/>
            </a:pPr>
            <a:r>
              <a:rPr lang="en-SG" sz="750" dirty="0"/>
              <a:t>By accepting this Note, each recipient </a:t>
            </a:r>
            <a:r>
              <a:rPr lang="en-SG" sz="750" dirty="0" smtClean="0"/>
              <a:t>agrees that Instaura Consulting </a:t>
            </a:r>
            <a:r>
              <a:rPr lang="en-SG" sz="750" dirty="0"/>
              <a:t>shall not have any liability for any representations (express or implied) contained in, or for any omissions from this Note or any other written or oral communications transmitted to the recipient by or on behalf of </a:t>
            </a:r>
            <a:r>
              <a:rPr lang="en-SG" sz="750" dirty="0" smtClean="0"/>
              <a:t>Instaura Consulting </a:t>
            </a:r>
            <a:r>
              <a:rPr lang="en-SG" sz="750" dirty="0"/>
              <a:t>in the course of the recipient's evaluation of any transaction. Furthermore, upon request, the recipient agrees to return promptly all material received from </a:t>
            </a:r>
            <a:r>
              <a:rPr lang="en-SG" sz="750" dirty="0" smtClean="0"/>
              <a:t>Instaura Consulting </a:t>
            </a:r>
            <a:r>
              <a:rPr lang="en-SG" sz="750" dirty="0"/>
              <a:t>without retaining any copies thereof.</a:t>
            </a:r>
          </a:p>
          <a:p>
            <a:pPr marL="0" indent="0" algn="just"/>
            <a:endParaRPr lang="en-SG" sz="750" dirty="0"/>
          </a:p>
          <a:p>
            <a:pPr marL="0" indent="0" algn="just">
              <a:buNone/>
            </a:pPr>
            <a:r>
              <a:rPr lang="en-SG" sz="750" dirty="0"/>
              <a:t>Recipients of this Note shall not be deemed to be clients of </a:t>
            </a:r>
            <a:r>
              <a:rPr lang="en-SG" sz="750" dirty="0" smtClean="0"/>
              <a:t>Instaura Consulting, </a:t>
            </a:r>
            <a:r>
              <a:rPr lang="en-SG" sz="750" dirty="0"/>
              <a:t>who shall accordingly not be responsible to such recipients for providing the protection, afforded to clients of </a:t>
            </a:r>
            <a:r>
              <a:rPr lang="en-SG" sz="750" dirty="0" smtClean="0"/>
              <a:t>Instaura Consulting </a:t>
            </a:r>
            <a:r>
              <a:rPr lang="en-SG" sz="750" dirty="0"/>
              <a:t>or for providing advice in relation to any transaction or arrangement referred to herein. All communications, inquiries, requests for information must be directed to </a:t>
            </a:r>
            <a:r>
              <a:rPr lang="en-SG" sz="750" dirty="0" smtClean="0"/>
              <a:t>Instaura Consulting </a:t>
            </a:r>
            <a:r>
              <a:rPr lang="en-SG" sz="750" dirty="0"/>
              <a:t>as advised below:</a:t>
            </a:r>
          </a:p>
          <a:p>
            <a:pPr marL="0" indent="0" algn="just">
              <a:buNone/>
            </a:pPr>
            <a:endParaRPr lang="en-US" sz="750" dirty="0"/>
          </a:p>
          <a:p>
            <a:pPr marL="0" indent="0" algn="just">
              <a:buNone/>
            </a:pPr>
            <a:r>
              <a:rPr lang="en-US" sz="750" b="1" dirty="0"/>
              <a:t>Mr. Gaurav Shah</a:t>
            </a:r>
          </a:p>
          <a:p>
            <a:pPr marL="0" indent="0" algn="just">
              <a:buNone/>
            </a:pPr>
            <a:r>
              <a:rPr lang="en-US" sz="750" dirty="0" smtClean="0"/>
              <a:t>Managing Partner</a:t>
            </a:r>
            <a:endParaRPr lang="en-US" sz="750" dirty="0"/>
          </a:p>
          <a:p>
            <a:pPr marL="0" indent="0" algn="just">
              <a:buNone/>
            </a:pPr>
            <a:r>
              <a:rPr lang="en-US" sz="750" b="1" dirty="0" smtClean="0">
                <a:solidFill>
                  <a:srgbClr val="C00000"/>
                </a:solidFill>
              </a:rPr>
              <a:t>Instaura Consulting</a:t>
            </a:r>
            <a:endParaRPr lang="en-US" sz="750" b="1" dirty="0"/>
          </a:p>
          <a:p>
            <a:pPr marL="0" indent="0" algn="just">
              <a:buNone/>
            </a:pPr>
            <a:r>
              <a:rPr lang="en-US" sz="750" dirty="0"/>
              <a:t>E </a:t>
            </a:r>
            <a:r>
              <a:rPr lang="en-US" sz="750" dirty="0" smtClean="0"/>
              <a:t>: instauraconsulting@outlook.com</a:t>
            </a:r>
            <a:endParaRPr lang="en-US" sz="750" dirty="0"/>
          </a:p>
          <a:p>
            <a:pPr marL="0" indent="0" algn="just">
              <a:buNone/>
            </a:pPr>
            <a:r>
              <a:rPr lang="en-US" sz="750" dirty="0"/>
              <a:t>T </a:t>
            </a:r>
            <a:r>
              <a:rPr lang="en-US" sz="750" dirty="0" smtClean="0"/>
              <a:t>+91 77382 45353</a:t>
            </a:r>
            <a:endParaRPr lang="en-SG" sz="750" dirty="0"/>
          </a:p>
        </p:txBody>
      </p:sp>
      <p:sp>
        <p:nvSpPr>
          <p:cNvPr id="4" name="Rectangle 2"/>
          <p:cNvSpPr>
            <a:spLocks noChangeArrowheads="1"/>
          </p:cNvSpPr>
          <p:nvPr/>
        </p:nvSpPr>
        <p:spPr bwMode="auto">
          <a:xfrm>
            <a:off x="6029308" y="3661700"/>
            <a:ext cx="2428892" cy="12090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SG" sz="1200" b="1" i="0" u="sng" strike="noStrike" cap="none" normalizeH="0" baseline="0" dirty="0" smtClean="0">
                <a:ln>
                  <a:noFill/>
                </a:ln>
                <a:solidFill>
                  <a:schemeClr val="tx1"/>
                </a:solidFill>
                <a:effectLst/>
                <a:latin typeface="Arial" panose="020B0604020202020204" pitchFamily="34" charset="0"/>
                <a:cs typeface="Arial" panose="020B0604020202020204" pitchFamily="34" charset="0"/>
              </a:rPr>
              <a:t>CONTROLLED COPY</a:t>
            </a:r>
          </a:p>
          <a:p>
            <a:pPr marL="0" marR="0" lvl="0" indent="0" algn="l" defTabSz="914400" rtl="0" eaLnBrk="1" fontAlgn="base" latinLnBrk="0" hangingPunct="1">
              <a:lnSpc>
                <a:spcPct val="100000"/>
              </a:lnSpc>
              <a:spcBef>
                <a:spcPct val="0"/>
              </a:spcBef>
              <a:spcAft>
                <a:spcPct val="0"/>
              </a:spcAft>
              <a:buClrTx/>
              <a:buSzTx/>
              <a:buFontTx/>
              <a:buNone/>
              <a:tabLst/>
            </a:pPr>
            <a:r>
              <a:rPr kumimoji="0" lang="en-SG"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Issue Date : </a:t>
            </a:r>
            <a:r>
              <a:rPr lang="en-SG" sz="900" dirty="0" smtClean="0">
                <a:latin typeface="Arial" panose="020B0604020202020204" pitchFamily="34" charset="0"/>
                <a:cs typeface="Arial" panose="020B0604020202020204" pitchFamily="34" charset="0"/>
              </a:rPr>
              <a:t>05</a:t>
            </a:r>
            <a:r>
              <a:rPr kumimoji="0" lang="en-SG"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JULY 2015</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Issued By :     GAURAV SHAH</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Investment Banking Advisory Group</a:t>
            </a:r>
          </a:p>
          <a:p>
            <a:pPr marL="0" marR="0" lvl="0" indent="0" algn="l" defTabSz="914400" rtl="0" eaLnBrk="1" fontAlgn="base" latinLnBrk="0" hangingPunct="1">
              <a:lnSpc>
                <a:spcPct val="100000"/>
              </a:lnSpc>
              <a:spcBef>
                <a:spcPct val="0"/>
              </a:spcBef>
              <a:spcAft>
                <a:spcPct val="0"/>
              </a:spcAft>
              <a:buClrTx/>
              <a:buSzTx/>
              <a:buFontTx/>
              <a:buNone/>
              <a:tabLst/>
            </a:pPr>
            <a:r>
              <a:rPr kumimoji="0" lang="en-SG" sz="9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Instaura Consulting</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16647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a:stretch/>
        </p:blipFill>
        <p:spPr>
          <a:xfrm>
            <a:off x="2400300" y="400050"/>
            <a:ext cx="4343400" cy="4073979"/>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864368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Highlights</a:t>
            </a:r>
            <a:endParaRPr lang="en-US" dirty="0"/>
          </a:p>
        </p:txBody>
      </p:sp>
      <p:sp>
        <p:nvSpPr>
          <p:cNvPr id="3" name="Content Placeholder 2"/>
          <p:cNvSpPr>
            <a:spLocks noGrp="1"/>
          </p:cNvSpPr>
          <p:nvPr>
            <p:ph idx="1"/>
          </p:nvPr>
        </p:nvSpPr>
        <p:spPr/>
        <p:txBody>
          <a:bodyPr/>
          <a:lstStyle/>
          <a:p>
            <a:r>
              <a:rPr lang="en-US" dirty="0" smtClean="0"/>
              <a:t>Industry Vertical : </a:t>
            </a:r>
            <a:r>
              <a:rPr lang="en-US" b="1" dirty="0" smtClean="0"/>
              <a:t>Wellness, Fitness &amp; Beauty</a:t>
            </a:r>
          </a:p>
          <a:p>
            <a:r>
              <a:rPr lang="en-US" dirty="0" smtClean="0"/>
              <a:t>Orientation : </a:t>
            </a:r>
            <a:r>
              <a:rPr lang="en-US" b="1" dirty="0" smtClean="0"/>
              <a:t>Consumer</a:t>
            </a:r>
          </a:p>
          <a:p>
            <a:r>
              <a:rPr lang="en-US" dirty="0" smtClean="0"/>
              <a:t>Platform : </a:t>
            </a:r>
            <a:r>
              <a:rPr lang="en-US" b="1" dirty="0" smtClean="0"/>
              <a:t>Online</a:t>
            </a:r>
            <a:r>
              <a:rPr lang="en-US" dirty="0" smtClean="0"/>
              <a:t> + Offline</a:t>
            </a:r>
          </a:p>
          <a:p>
            <a:r>
              <a:rPr lang="en-US" dirty="0" smtClean="0"/>
              <a:t>Business Model : </a:t>
            </a:r>
            <a:r>
              <a:rPr lang="en-US" b="1" dirty="0" err="1" smtClean="0"/>
              <a:t>Wahanda</a:t>
            </a:r>
            <a:r>
              <a:rPr lang="en-US" b="1" dirty="0" smtClean="0"/>
              <a:t> + </a:t>
            </a:r>
            <a:r>
              <a:rPr lang="en-US" b="1" dirty="0" err="1" smtClean="0"/>
              <a:t>Mytime</a:t>
            </a:r>
            <a:r>
              <a:rPr lang="en-US" b="1" dirty="0" smtClean="0"/>
              <a:t> + </a:t>
            </a:r>
            <a:r>
              <a:rPr lang="en-US" b="1" dirty="0" err="1" smtClean="0"/>
              <a:t>Stylebee</a:t>
            </a:r>
            <a:r>
              <a:rPr lang="en-US" b="1" dirty="0" smtClean="0"/>
              <a:t> + (Secret Sauces!)</a:t>
            </a:r>
          </a:p>
          <a:p>
            <a:r>
              <a:rPr lang="en-US" dirty="0" smtClean="0"/>
              <a:t>Cities being covered : Mumbai &amp; Pune (First Quarter)</a:t>
            </a:r>
          </a:p>
          <a:p>
            <a:r>
              <a:rPr lang="en-US" dirty="0" smtClean="0"/>
              <a:t>Current Status :</a:t>
            </a:r>
          </a:p>
          <a:p>
            <a:pPr lvl="1"/>
            <a:r>
              <a:rPr lang="en-US" dirty="0" smtClean="0"/>
              <a:t>31</a:t>
            </a:r>
            <a:r>
              <a:rPr lang="en-US" baseline="30000" dirty="0" smtClean="0"/>
              <a:t>st</a:t>
            </a:r>
            <a:r>
              <a:rPr lang="en-US" dirty="0" smtClean="0"/>
              <a:t> July – Beta Launch (Web Portal + IOS &amp; Android App)</a:t>
            </a:r>
          </a:p>
          <a:p>
            <a:pPr lvl="1"/>
            <a:r>
              <a:rPr lang="en-US" dirty="0" smtClean="0"/>
              <a:t>5000+ Service Providers</a:t>
            </a:r>
          </a:p>
          <a:p>
            <a:pPr lvl="1"/>
            <a:r>
              <a:rPr lang="en-US" dirty="0" smtClean="0"/>
              <a:t>Limited No. of Users for Testing</a:t>
            </a:r>
          </a:p>
        </p:txBody>
      </p:sp>
    </p:spTree>
    <p:extLst>
      <p:ext uri="{BB962C8B-B14F-4D97-AF65-F5344CB8AC3E}">
        <p14:creationId xmlns:p14="http://schemas.microsoft.com/office/powerpoint/2010/main" val="4086791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 Snapshot</a:t>
            </a:r>
            <a:endParaRPr lang="en-US" dirty="0"/>
          </a:p>
        </p:txBody>
      </p:sp>
      <p:sp>
        <p:nvSpPr>
          <p:cNvPr id="3" name="Content Placeholder 2"/>
          <p:cNvSpPr>
            <a:spLocks noGrp="1"/>
          </p:cNvSpPr>
          <p:nvPr>
            <p:ph idx="1"/>
          </p:nvPr>
        </p:nvSpPr>
        <p:spPr/>
        <p:txBody>
          <a:bodyPr/>
          <a:lstStyle/>
          <a:p>
            <a:r>
              <a:rPr lang="en-US" dirty="0" smtClean="0"/>
              <a:t>Indian Wellness Industry ~ INR 100,000 Crores (2015E)</a:t>
            </a:r>
          </a:p>
          <a:p>
            <a:pPr lvl="1"/>
            <a:r>
              <a:rPr lang="en-US" dirty="0" smtClean="0"/>
              <a:t>Beauty Care ~ INR 49,000 Crores</a:t>
            </a:r>
          </a:p>
          <a:p>
            <a:pPr lvl="1"/>
            <a:r>
              <a:rPr lang="en-US" dirty="0" smtClean="0"/>
              <a:t>Alternate Therapy ~ INR 21,000 Crores</a:t>
            </a:r>
          </a:p>
          <a:p>
            <a:pPr lvl="1"/>
            <a:r>
              <a:rPr lang="en-US" dirty="0" smtClean="0"/>
              <a:t>Health/Wellness F&amp;B ~ INR 27,000 Crores</a:t>
            </a:r>
          </a:p>
          <a:p>
            <a:r>
              <a:rPr lang="en-US" dirty="0" smtClean="0"/>
              <a:t>Indian Slimming &amp; Fitness Industry ~ INR 70,000+ Crores</a:t>
            </a:r>
          </a:p>
          <a:p>
            <a:r>
              <a:rPr lang="en-US" dirty="0" smtClean="0"/>
              <a:t>Consistent CAGR ~ 18-20%</a:t>
            </a:r>
          </a:p>
          <a:p>
            <a:r>
              <a:rPr lang="en-US" dirty="0" smtClean="0"/>
              <a:t>Key Drivers :</a:t>
            </a:r>
          </a:p>
          <a:p>
            <a:pPr lvl="1"/>
            <a:r>
              <a:rPr lang="en-US" dirty="0" smtClean="0"/>
              <a:t>People now invest a lot of money on themselves – Feel Healthy &amp; Look Good</a:t>
            </a:r>
          </a:p>
          <a:p>
            <a:pPr lvl="1"/>
            <a:r>
              <a:rPr lang="en-US" dirty="0" smtClean="0"/>
              <a:t>Being FIT &amp; HEALTHY isn’t a fad or a trend anymore. It is a lifestyle.</a:t>
            </a:r>
          </a:p>
          <a:p>
            <a:pPr lvl="1"/>
            <a:r>
              <a:rPr lang="en-US" dirty="0" smtClean="0"/>
              <a:t>Service Providers are experimenting &amp; Scaling up fast</a:t>
            </a:r>
          </a:p>
          <a:p>
            <a:pPr lvl="1"/>
            <a:r>
              <a:rPr lang="en-US" dirty="0" smtClean="0"/>
              <a:t>Venture Capital &amp; Private Equity investments are aggressive as well</a:t>
            </a:r>
          </a:p>
          <a:p>
            <a:pPr lvl="1"/>
            <a:endParaRPr lang="en-US" dirty="0"/>
          </a:p>
        </p:txBody>
      </p:sp>
    </p:spTree>
    <p:extLst>
      <p:ext uri="{BB962C8B-B14F-4D97-AF65-F5344CB8AC3E}">
        <p14:creationId xmlns:p14="http://schemas.microsoft.com/office/powerpoint/2010/main" val="2713527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Inefficiencies</a:t>
            </a:r>
            <a:endParaRPr lang="en-US" dirty="0"/>
          </a:p>
        </p:txBody>
      </p:sp>
      <p:sp>
        <p:nvSpPr>
          <p:cNvPr id="3" name="Content Placeholder 2"/>
          <p:cNvSpPr>
            <a:spLocks noGrp="1"/>
          </p:cNvSpPr>
          <p:nvPr>
            <p:ph idx="1"/>
          </p:nvPr>
        </p:nvSpPr>
        <p:spPr/>
        <p:txBody>
          <a:bodyPr>
            <a:normAutofit/>
          </a:bodyPr>
          <a:lstStyle/>
          <a:p>
            <a:r>
              <a:rPr lang="en-US" dirty="0" smtClean="0"/>
              <a:t>For Service Providers</a:t>
            </a:r>
          </a:p>
          <a:p>
            <a:pPr lvl="1"/>
            <a:r>
              <a:rPr lang="en-US" dirty="0" smtClean="0"/>
              <a:t>Lack of Skilled Man Power remains the top challenge (Currently over 2,500 Thai skilled workers are employed in the Industry)</a:t>
            </a:r>
          </a:p>
          <a:p>
            <a:pPr lvl="1"/>
            <a:r>
              <a:rPr lang="en-US" dirty="0" smtClean="0"/>
              <a:t>Lack of targeted discovery mechanisms for lead generation</a:t>
            </a:r>
          </a:p>
          <a:p>
            <a:pPr lvl="1"/>
            <a:r>
              <a:rPr lang="en-US" dirty="0" smtClean="0"/>
              <a:t>Largely identified as a Women’s Industry (except Fitness)</a:t>
            </a:r>
          </a:p>
          <a:p>
            <a:r>
              <a:rPr lang="en-US" dirty="0" smtClean="0"/>
              <a:t>For Consumers</a:t>
            </a:r>
          </a:p>
          <a:p>
            <a:pPr lvl="1"/>
            <a:r>
              <a:rPr lang="en-US" dirty="0" smtClean="0"/>
              <a:t>Lack of Niche Discovery Mechanisms</a:t>
            </a:r>
          </a:p>
          <a:p>
            <a:pPr lvl="1"/>
            <a:r>
              <a:rPr lang="en-US" dirty="0" smtClean="0"/>
              <a:t>Virtually no discovery mechanisms for travelers except for a </a:t>
            </a:r>
            <a:r>
              <a:rPr lang="en-US" dirty="0" err="1" smtClean="0"/>
              <a:t>JustDial</a:t>
            </a:r>
            <a:r>
              <a:rPr lang="en-US" dirty="0" smtClean="0"/>
              <a:t>, etc.</a:t>
            </a:r>
          </a:p>
          <a:p>
            <a:pPr lvl="1"/>
            <a:r>
              <a:rPr lang="en-US" dirty="0" smtClean="0"/>
              <a:t>Lack of Access to Authentic Information &amp; Knowledge</a:t>
            </a:r>
          </a:p>
          <a:p>
            <a:pPr lvl="1"/>
            <a:r>
              <a:rPr lang="en-US" dirty="0" smtClean="0"/>
              <a:t>Unawareness on Structured Approaches to Wellness, Fitness and Beauty</a:t>
            </a:r>
          </a:p>
          <a:p>
            <a:pPr lvl="1"/>
            <a:r>
              <a:rPr lang="en-US" dirty="0" smtClean="0"/>
              <a:t>Lack of Access to Consummating the Services Easily/Conveniently</a:t>
            </a:r>
          </a:p>
          <a:p>
            <a:pPr lvl="2"/>
            <a:r>
              <a:rPr lang="en-US" dirty="0" smtClean="0"/>
              <a:t>Lots of Phone Calls / Waiting Loops / Frustration</a:t>
            </a:r>
            <a:endParaRPr lang="en-US" dirty="0"/>
          </a:p>
        </p:txBody>
      </p:sp>
    </p:spTree>
    <p:extLst>
      <p:ext uri="{BB962C8B-B14F-4D97-AF65-F5344CB8AC3E}">
        <p14:creationId xmlns:p14="http://schemas.microsoft.com/office/powerpoint/2010/main" val="1351294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a:t>
            </a:r>
            <a:endParaRPr lang="en-US" dirty="0"/>
          </a:p>
        </p:txBody>
      </p:sp>
      <p:grpSp>
        <p:nvGrpSpPr>
          <p:cNvPr id="6" name="Group 5"/>
          <p:cNvGrpSpPr/>
          <p:nvPr/>
        </p:nvGrpSpPr>
        <p:grpSpPr>
          <a:xfrm>
            <a:off x="1529443" y="344567"/>
            <a:ext cx="6085114" cy="4454366"/>
            <a:chOff x="1529443" y="344567"/>
            <a:chExt cx="6085114" cy="4454366"/>
          </a:xfrm>
        </p:grpSpPr>
        <p:pic>
          <p:nvPicPr>
            <p:cNvPr id="4" name="Picture 2"/>
            <p:cNvPicPr>
              <a:picLocks noChangeAspect="1" noChangeArrowheads="1"/>
            </p:cNvPicPr>
            <p:nvPr/>
          </p:nvPicPr>
          <p:blipFill rotWithShape="1">
            <a:blip r:embed="rId2" cstate="print">
              <a:clrChange>
                <a:clrFrom>
                  <a:srgbClr val="FBFBFB"/>
                </a:clrFrom>
                <a:clrTo>
                  <a:srgbClr val="FBFBFB">
                    <a:alpha val="0"/>
                  </a:srgbClr>
                </a:clrTo>
              </a:clrChange>
              <a:extLst>
                <a:ext uri="{28A0092B-C50C-407E-A947-70E740481C1C}">
                  <a14:useLocalDpi xmlns:a14="http://schemas.microsoft.com/office/drawing/2010/main" val="0"/>
                </a:ext>
              </a:extLst>
            </a:blip>
            <a:srcRect/>
            <a:stretch/>
          </p:blipFill>
          <p:spPr bwMode="auto">
            <a:xfrm>
              <a:off x="1529443" y="344567"/>
              <a:ext cx="6085114" cy="4454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995058" y="2495550"/>
              <a:ext cx="1066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AC0000"/>
                  </a:solidFill>
                  <a:latin typeface="Arial" panose="020B0604020202020204" pitchFamily="34" charset="0"/>
                  <a:cs typeface="Arial" panose="020B0604020202020204" pitchFamily="34" charset="0"/>
                </a:rPr>
                <a:t>NEWCO</a:t>
              </a:r>
              <a:endParaRPr lang="en-US" b="1" dirty="0">
                <a:solidFill>
                  <a:srgbClr val="AC0000"/>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617099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People</a:t>
            </a:r>
            <a:endParaRPr lang="en-US" dirty="0"/>
          </a:p>
        </p:txBody>
      </p:sp>
      <p:sp>
        <p:nvSpPr>
          <p:cNvPr id="3" name="Content Placeholder 2"/>
          <p:cNvSpPr>
            <a:spLocks noGrp="1"/>
          </p:cNvSpPr>
          <p:nvPr>
            <p:ph idx="1"/>
          </p:nvPr>
        </p:nvSpPr>
        <p:spPr/>
        <p:txBody>
          <a:bodyPr/>
          <a:lstStyle/>
          <a:p>
            <a:r>
              <a:rPr lang="en-US" dirty="0" smtClean="0"/>
              <a:t>2 Founders </a:t>
            </a:r>
          </a:p>
          <a:p>
            <a:pPr lvl="1"/>
            <a:r>
              <a:rPr lang="en-US" dirty="0" smtClean="0"/>
              <a:t>Founder #1 – A complete professional with over 13 years of multifunctional experience in an Automotive Industry. Certified Six Sigma Green Belt and a PLM Expert. Internet enthusiast. Diligent Entrepreneur who is extremely Well-Researched.</a:t>
            </a:r>
          </a:p>
          <a:p>
            <a:pPr lvl="1"/>
            <a:endParaRPr lang="en-US" dirty="0" smtClean="0"/>
          </a:p>
          <a:p>
            <a:pPr lvl="1"/>
            <a:r>
              <a:rPr lang="en-US" dirty="0" smtClean="0"/>
              <a:t>Founder #2 – A professional with 9 years of experience into product design &amp; development, strategic thinking, competition analysis, data analysis and integration. An entrepreneur by passion. </a:t>
            </a:r>
          </a:p>
        </p:txBody>
      </p:sp>
    </p:spTree>
    <p:extLst>
      <p:ext uri="{BB962C8B-B14F-4D97-AF65-F5344CB8AC3E}">
        <p14:creationId xmlns:p14="http://schemas.microsoft.com/office/powerpoint/2010/main" val="210377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we make any Money?</a:t>
            </a:r>
            <a:endParaRPr lang="en-US" dirty="0"/>
          </a:p>
        </p:txBody>
      </p:sp>
      <p:sp>
        <p:nvSpPr>
          <p:cNvPr id="3" name="Content Placeholder 2"/>
          <p:cNvSpPr>
            <a:spLocks noGrp="1"/>
          </p:cNvSpPr>
          <p:nvPr>
            <p:ph idx="1"/>
          </p:nvPr>
        </p:nvSpPr>
        <p:spPr/>
        <p:txBody>
          <a:bodyPr/>
          <a:lstStyle/>
          <a:p>
            <a:r>
              <a:rPr lang="en-US" dirty="0" smtClean="0"/>
              <a:t>Several Revenue Streams for Online Model -</a:t>
            </a:r>
          </a:p>
          <a:p>
            <a:pPr lvl="1"/>
            <a:r>
              <a:rPr lang="en-US" dirty="0" smtClean="0"/>
              <a:t>Listing Charges</a:t>
            </a:r>
          </a:p>
          <a:p>
            <a:pPr lvl="1"/>
            <a:r>
              <a:rPr lang="en-US" dirty="0" smtClean="0"/>
              <a:t>Premium Listing</a:t>
            </a:r>
          </a:p>
          <a:p>
            <a:pPr lvl="1"/>
            <a:r>
              <a:rPr lang="en-US" dirty="0" smtClean="0"/>
              <a:t>Advertising</a:t>
            </a:r>
          </a:p>
          <a:p>
            <a:pPr lvl="1"/>
            <a:r>
              <a:rPr lang="en-US" dirty="0" smtClean="0"/>
              <a:t>Booking Commissions</a:t>
            </a:r>
          </a:p>
          <a:p>
            <a:pPr lvl="1"/>
            <a:r>
              <a:rPr lang="en-US" dirty="0" smtClean="0"/>
              <a:t>And a few more!</a:t>
            </a:r>
          </a:p>
          <a:p>
            <a:r>
              <a:rPr lang="en-US" dirty="0" smtClean="0"/>
              <a:t>Offline model : TBD</a:t>
            </a:r>
          </a:p>
          <a:p>
            <a:r>
              <a:rPr lang="en-US" dirty="0" smtClean="0"/>
              <a:t>Revenue Generation : </a:t>
            </a:r>
          </a:p>
          <a:p>
            <a:pPr lvl="1"/>
            <a:r>
              <a:rPr lang="en-US" dirty="0" smtClean="0"/>
              <a:t>Nominal Listing Fees – Q1</a:t>
            </a:r>
          </a:p>
          <a:p>
            <a:pPr lvl="1"/>
            <a:r>
              <a:rPr lang="en-US" dirty="0" smtClean="0"/>
              <a:t>Fully Blown Revenue Model – Q2 onwards</a:t>
            </a:r>
            <a:endParaRPr lang="en-US" dirty="0"/>
          </a:p>
        </p:txBody>
      </p:sp>
    </p:spTree>
    <p:extLst>
      <p:ext uri="{BB962C8B-B14F-4D97-AF65-F5344CB8AC3E}">
        <p14:creationId xmlns:p14="http://schemas.microsoft.com/office/powerpoint/2010/main" val="4262670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a:t>
            </a:r>
            <a:endParaRPr lang="en-US" dirty="0"/>
          </a:p>
        </p:txBody>
      </p:sp>
      <p:sp>
        <p:nvSpPr>
          <p:cNvPr id="3" name="Content Placeholder 2"/>
          <p:cNvSpPr>
            <a:spLocks noGrp="1"/>
          </p:cNvSpPr>
          <p:nvPr>
            <p:ph idx="1"/>
          </p:nvPr>
        </p:nvSpPr>
        <p:spPr/>
        <p:txBody>
          <a:bodyPr/>
          <a:lstStyle/>
          <a:p>
            <a:r>
              <a:rPr lang="en-US" dirty="0" smtClean="0"/>
              <a:t>Web Portal – Ready to Launch</a:t>
            </a:r>
          </a:p>
          <a:p>
            <a:pPr lvl="1"/>
            <a:r>
              <a:rPr lang="en-US" dirty="0" smtClean="0"/>
              <a:t>Version 2.0 being worked on!</a:t>
            </a:r>
          </a:p>
          <a:p>
            <a:r>
              <a:rPr lang="en-US" dirty="0" smtClean="0"/>
              <a:t>iOS App – Ready to Launch</a:t>
            </a:r>
          </a:p>
          <a:p>
            <a:r>
              <a:rPr lang="en-US" dirty="0" smtClean="0"/>
              <a:t>Android App – Being Tested</a:t>
            </a:r>
          </a:p>
          <a:p>
            <a:r>
              <a:rPr lang="en-US" dirty="0" smtClean="0"/>
              <a:t>Data Collection in Process</a:t>
            </a:r>
          </a:p>
          <a:p>
            <a:pPr lvl="1"/>
            <a:r>
              <a:rPr lang="en-US" dirty="0" smtClean="0"/>
              <a:t>Over 5000 Service Providers to be a part of Soft Launch</a:t>
            </a:r>
          </a:p>
          <a:p>
            <a:pPr lvl="1"/>
            <a:r>
              <a:rPr lang="en-US" dirty="0" smtClean="0"/>
              <a:t>Mumbai &amp; Pune to covered in the first Quarter</a:t>
            </a:r>
          </a:p>
          <a:p>
            <a:r>
              <a:rPr lang="en-US" dirty="0" smtClean="0"/>
              <a:t>Digital Marketing – Ready to Launch</a:t>
            </a:r>
          </a:p>
          <a:p>
            <a:r>
              <a:rPr lang="en-US" dirty="0" smtClean="0"/>
              <a:t>Video &amp; Content – Being created for Launch, otherwise Perpetual</a:t>
            </a:r>
          </a:p>
          <a:p>
            <a:r>
              <a:rPr lang="en-US" dirty="0" smtClean="0"/>
              <a:t>Private Limited Company Incorporated</a:t>
            </a:r>
          </a:p>
          <a:p>
            <a:r>
              <a:rPr lang="en-US" dirty="0" smtClean="0"/>
              <a:t>Currently Bootstrapped with Founder investments of around 30-35 Lacs</a:t>
            </a:r>
            <a:endParaRPr lang="en-US" dirty="0"/>
          </a:p>
        </p:txBody>
      </p:sp>
    </p:spTree>
    <p:extLst>
      <p:ext uri="{BB962C8B-B14F-4D97-AF65-F5344CB8AC3E}">
        <p14:creationId xmlns:p14="http://schemas.microsoft.com/office/powerpoint/2010/main" val="3755806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InstauraConsutling-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InstauraConsutling-PPT</Template>
  <TotalTime>2147</TotalTime>
  <Words>1064</Words>
  <Application>Microsoft Office PowerPoint</Application>
  <PresentationFormat>On-screen Show (16:9)</PresentationFormat>
  <Paragraphs>104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InstauraConsutling-PPT</vt:lpstr>
      <vt:lpstr>PowerPoint Presentation</vt:lpstr>
      <vt:lpstr>PowerPoint Presentation</vt:lpstr>
      <vt:lpstr>Highlights</vt:lpstr>
      <vt:lpstr>Industry Snapshot</vt:lpstr>
      <vt:lpstr>Inefficiencies</vt:lpstr>
      <vt:lpstr>The Solution</vt:lpstr>
      <vt:lpstr>The People</vt:lpstr>
      <vt:lpstr>Do we make any Money?</vt:lpstr>
      <vt:lpstr>Current Status</vt:lpstr>
      <vt:lpstr>Monies</vt:lpstr>
      <vt:lpstr>Disclaimer / Notice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SHINKAR ANIL R -MTWL</cp:lastModifiedBy>
  <cp:revision>220</cp:revision>
  <dcterms:created xsi:type="dcterms:W3CDTF">2015-04-07T07:19:05Z</dcterms:created>
  <dcterms:modified xsi:type="dcterms:W3CDTF">2015-07-10T07:51:38Z</dcterms:modified>
</cp:coreProperties>
</file>