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895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E651-6AB3-FA4A-990D-1B6943EF9240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93AD2D-A4E7-AC46-9F30-83F4ED7F4AFF}">
      <dgm:prSet phldrT="[Text]" custT="1"/>
      <dgm:spPr/>
      <dgm:t>
        <a:bodyPr/>
        <a:lstStyle/>
        <a:p>
          <a:r>
            <a:rPr lang="en-US" sz="1600" dirty="0" smtClean="0">
              <a:latin typeface="Arial"/>
            </a:rPr>
            <a:t>App Install</a:t>
          </a:r>
          <a:endParaRPr lang="en-US" sz="1600" dirty="0">
            <a:latin typeface="Arial"/>
          </a:endParaRPr>
        </a:p>
      </dgm:t>
    </dgm:pt>
    <dgm:pt modelId="{A3278E04-EC73-8947-A912-2B8124A53747}" type="parTrans" cxnId="{3DC5A3D3-704B-0445-9011-D58F6E0674CF}">
      <dgm:prSet/>
      <dgm:spPr/>
      <dgm:t>
        <a:bodyPr/>
        <a:lstStyle/>
        <a:p>
          <a:endParaRPr lang="en-US"/>
        </a:p>
      </dgm:t>
    </dgm:pt>
    <dgm:pt modelId="{D989FC49-FFAB-7646-9828-C0098EEA3E6C}" type="sibTrans" cxnId="{3DC5A3D3-704B-0445-9011-D58F6E0674CF}">
      <dgm:prSet/>
      <dgm:spPr/>
      <dgm:t>
        <a:bodyPr/>
        <a:lstStyle/>
        <a:p>
          <a:endParaRPr lang="en-US"/>
        </a:p>
      </dgm:t>
    </dgm:pt>
    <dgm:pt modelId="{B4C04BA4-B7D9-5248-875F-6C3CC343E228}">
      <dgm:prSet phldrT="[Text]" custT="1"/>
      <dgm:spPr/>
      <dgm:t>
        <a:bodyPr/>
        <a:lstStyle/>
        <a:p>
          <a:r>
            <a:rPr lang="en-US" sz="1600" dirty="0" smtClean="0">
              <a:latin typeface="Arial"/>
            </a:rPr>
            <a:t>Query rcvd thru Email- Call Center-</a:t>
          </a:r>
          <a:r>
            <a:rPr lang="en-US" sz="1600" dirty="0" err="1" smtClean="0">
              <a:latin typeface="Arial"/>
            </a:rPr>
            <a:t>Whatsapp</a:t>
          </a:r>
          <a:endParaRPr lang="en-US" sz="1600" dirty="0">
            <a:latin typeface="Arial"/>
          </a:endParaRPr>
        </a:p>
      </dgm:t>
    </dgm:pt>
    <dgm:pt modelId="{DBA07976-E279-A247-8D5F-D516698564CA}" type="parTrans" cxnId="{CD5280DF-F0A9-E243-83FA-418A64E2CE92}">
      <dgm:prSet/>
      <dgm:spPr/>
      <dgm:t>
        <a:bodyPr/>
        <a:lstStyle/>
        <a:p>
          <a:endParaRPr lang="en-US"/>
        </a:p>
      </dgm:t>
    </dgm:pt>
    <dgm:pt modelId="{72CD95BD-68C4-9D46-968D-C8F786EC10C1}" type="sibTrans" cxnId="{CD5280DF-F0A9-E243-83FA-418A64E2CE92}">
      <dgm:prSet/>
      <dgm:spPr/>
      <dgm:t>
        <a:bodyPr/>
        <a:lstStyle/>
        <a:p>
          <a:endParaRPr lang="en-US"/>
        </a:p>
      </dgm:t>
    </dgm:pt>
    <dgm:pt modelId="{0EB7A1F6-25D4-0543-9EAE-44749DD4D186}">
      <dgm:prSet phldrT="[Text]" custT="1"/>
      <dgm:spPr/>
      <dgm:t>
        <a:bodyPr/>
        <a:lstStyle/>
        <a:p>
          <a:r>
            <a:rPr lang="en-US" sz="1600" dirty="0" err="1" smtClean="0">
              <a:latin typeface="Arial"/>
            </a:rPr>
            <a:t>ihk</a:t>
          </a:r>
          <a:r>
            <a:rPr lang="en-US" sz="1600" dirty="0" smtClean="0">
              <a:latin typeface="Arial"/>
            </a:rPr>
            <a:t> refers query to trusted network of hospitals/doctors</a:t>
          </a:r>
          <a:endParaRPr lang="en-US" sz="1600" dirty="0">
            <a:latin typeface="Arial"/>
          </a:endParaRPr>
        </a:p>
      </dgm:t>
    </dgm:pt>
    <dgm:pt modelId="{04AA2F7A-BFAA-6745-9165-4B2F34A8409C}" type="parTrans" cxnId="{F2B8F432-AECA-CD41-8186-B96555457322}">
      <dgm:prSet/>
      <dgm:spPr/>
      <dgm:t>
        <a:bodyPr/>
        <a:lstStyle/>
        <a:p>
          <a:endParaRPr lang="en-US"/>
        </a:p>
      </dgm:t>
    </dgm:pt>
    <dgm:pt modelId="{845151A7-A136-CA4F-A518-B0E63DD612BD}" type="sibTrans" cxnId="{F2B8F432-AECA-CD41-8186-B96555457322}">
      <dgm:prSet/>
      <dgm:spPr/>
      <dgm:t>
        <a:bodyPr/>
        <a:lstStyle/>
        <a:p>
          <a:endParaRPr lang="en-US"/>
        </a:p>
      </dgm:t>
    </dgm:pt>
    <dgm:pt modelId="{53602917-9BDC-0F4A-A0C4-7F6323F0705B}">
      <dgm:prSet phldrT="[Text]" custT="1"/>
      <dgm:spPr/>
      <dgm:t>
        <a:bodyPr/>
        <a:lstStyle/>
        <a:p>
          <a:r>
            <a:rPr lang="en-US" sz="1600" dirty="0" smtClean="0">
              <a:latin typeface="Arial"/>
            </a:rPr>
            <a:t>Doc-Hospitals revert back to </a:t>
          </a:r>
          <a:r>
            <a:rPr lang="en-US" sz="1600" dirty="0" err="1" smtClean="0">
              <a:latin typeface="Arial"/>
            </a:rPr>
            <a:t>ihk</a:t>
          </a:r>
          <a:endParaRPr lang="en-US" sz="1600" dirty="0">
            <a:latin typeface="Arial"/>
          </a:endParaRPr>
        </a:p>
      </dgm:t>
    </dgm:pt>
    <dgm:pt modelId="{8618763D-3002-2147-9445-D6216DE4B2FF}" type="parTrans" cxnId="{D32CD781-B2A2-B148-BB33-FA24AE1D7392}">
      <dgm:prSet/>
      <dgm:spPr/>
      <dgm:t>
        <a:bodyPr/>
        <a:lstStyle/>
        <a:p>
          <a:endParaRPr lang="en-US"/>
        </a:p>
      </dgm:t>
    </dgm:pt>
    <dgm:pt modelId="{16E8216C-543D-FF4B-BD22-E0015FA019DD}" type="sibTrans" cxnId="{D32CD781-B2A2-B148-BB33-FA24AE1D7392}">
      <dgm:prSet/>
      <dgm:spPr/>
      <dgm:t>
        <a:bodyPr/>
        <a:lstStyle/>
        <a:p>
          <a:endParaRPr lang="en-US"/>
        </a:p>
      </dgm:t>
    </dgm:pt>
    <dgm:pt modelId="{A5E3715E-AB95-2E42-A6A9-1E87A7FD3EF0}">
      <dgm:prSet phldrT="[Text]" custT="1"/>
      <dgm:spPr/>
      <dgm:t>
        <a:bodyPr/>
        <a:lstStyle/>
        <a:p>
          <a:r>
            <a:rPr lang="en-US" sz="1600" dirty="0" err="1" smtClean="0">
              <a:latin typeface="Arial"/>
            </a:rPr>
            <a:t>ihk</a:t>
          </a:r>
          <a:r>
            <a:rPr lang="en-US" sz="1600" dirty="0" smtClean="0">
              <a:latin typeface="Arial"/>
            </a:rPr>
            <a:t> reverts back  to Patients with estimates and diagnostics</a:t>
          </a:r>
          <a:endParaRPr lang="en-US" sz="1600" dirty="0">
            <a:latin typeface="Arial"/>
          </a:endParaRPr>
        </a:p>
      </dgm:t>
    </dgm:pt>
    <dgm:pt modelId="{603B1DA0-BAAB-404F-BB7A-EC1604FF8F91}" type="parTrans" cxnId="{340111B1-CD7F-3F46-B9A8-C5E104711C3A}">
      <dgm:prSet/>
      <dgm:spPr/>
      <dgm:t>
        <a:bodyPr/>
        <a:lstStyle/>
        <a:p>
          <a:endParaRPr lang="en-US"/>
        </a:p>
      </dgm:t>
    </dgm:pt>
    <dgm:pt modelId="{2B0C400D-3B0D-1045-9E58-E4DEB743E106}" type="sibTrans" cxnId="{340111B1-CD7F-3F46-B9A8-C5E104711C3A}">
      <dgm:prSet/>
      <dgm:spPr/>
      <dgm:t>
        <a:bodyPr/>
        <a:lstStyle/>
        <a:p>
          <a:endParaRPr lang="en-US"/>
        </a:p>
      </dgm:t>
    </dgm:pt>
    <dgm:pt modelId="{9E7A9E16-AAC8-1E4A-9A8C-41BE5379F18A}">
      <dgm:prSet phldrT="[Text]" custT="1"/>
      <dgm:spPr/>
      <dgm:t>
        <a:bodyPr/>
        <a:lstStyle/>
        <a:p>
          <a:r>
            <a:rPr lang="en-US" sz="1600" dirty="0" smtClean="0">
              <a:latin typeface="Arial"/>
            </a:rPr>
            <a:t>Patients evaluates and makes an informed choice, communicated to </a:t>
          </a:r>
          <a:r>
            <a:rPr lang="en-US" sz="1600" dirty="0" err="1" smtClean="0">
              <a:latin typeface="Arial"/>
            </a:rPr>
            <a:t>ihk</a:t>
          </a:r>
          <a:endParaRPr lang="en-US" sz="1600" dirty="0">
            <a:latin typeface="Arial"/>
          </a:endParaRPr>
        </a:p>
      </dgm:t>
    </dgm:pt>
    <dgm:pt modelId="{805D35DA-956C-C840-B155-005A07681878}" type="parTrans" cxnId="{1BF79B95-C1F0-4C4F-BCBD-A1657CDF52B7}">
      <dgm:prSet/>
      <dgm:spPr/>
      <dgm:t>
        <a:bodyPr/>
        <a:lstStyle/>
        <a:p>
          <a:endParaRPr lang="en-US"/>
        </a:p>
      </dgm:t>
    </dgm:pt>
    <dgm:pt modelId="{5DAD8290-AF10-DB45-A050-8B415E0065DE}" type="sibTrans" cxnId="{1BF79B95-C1F0-4C4F-BCBD-A1657CDF52B7}">
      <dgm:prSet/>
      <dgm:spPr/>
      <dgm:t>
        <a:bodyPr/>
        <a:lstStyle/>
        <a:p>
          <a:endParaRPr lang="en-US"/>
        </a:p>
      </dgm:t>
    </dgm:pt>
    <dgm:pt modelId="{C5B0C8B0-824C-C946-9CD8-6EF970D4D475}">
      <dgm:prSet phldrT="[Text]" custT="1"/>
      <dgm:spPr/>
      <dgm:t>
        <a:bodyPr/>
        <a:lstStyle/>
        <a:p>
          <a:r>
            <a:rPr lang="en-US" sz="1600" dirty="0" err="1" smtClean="0">
              <a:latin typeface="Arial"/>
            </a:rPr>
            <a:t>ihk</a:t>
          </a:r>
          <a:r>
            <a:rPr lang="en-US" sz="1600" dirty="0" smtClean="0">
              <a:latin typeface="Arial"/>
            </a:rPr>
            <a:t> raises invoice and sends it to the patient along with a medical visa invite</a:t>
          </a:r>
          <a:endParaRPr lang="en-US" sz="1600" dirty="0">
            <a:latin typeface="Arial"/>
          </a:endParaRPr>
        </a:p>
      </dgm:t>
    </dgm:pt>
    <dgm:pt modelId="{8DF1CDE3-3972-BF45-B4B5-CEC1AEDFBE10}" type="parTrans" cxnId="{82597CCF-886F-9643-86D7-A9AC123CC2FA}">
      <dgm:prSet/>
      <dgm:spPr/>
      <dgm:t>
        <a:bodyPr/>
        <a:lstStyle/>
        <a:p>
          <a:endParaRPr lang="en-US"/>
        </a:p>
      </dgm:t>
    </dgm:pt>
    <dgm:pt modelId="{9456962B-A0F6-6341-B562-D698BC2F643E}" type="sibTrans" cxnId="{82597CCF-886F-9643-86D7-A9AC123CC2FA}">
      <dgm:prSet/>
      <dgm:spPr/>
      <dgm:t>
        <a:bodyPr/>
        <a:lstStyle/>
        <a:p>
          <a:endParaRPr lang="en-US"/>
        </a:p>
      </dgm:t>
    </dgm:pt>
    <dgm:pt modelId="{8A693578-D641-0B40-AC71-6429D8DF0B13}">
      <dgm:prSet phldrT="[Text]" custT="1"/>
      <dgm:spPr/>
      <dgm:t>
        <a:bodyPr/>
        <a:lstStyle/>
        <a:p>
          <a:r>
            <a:rPr lang="en-US" sz="1600" dirty="0" smtClean="0">
              <a:latin typeface="Arial"/>
            </a:rPr>
            <a:t>Patient  avails service and comes to India for treatment</a:t>
          </a:r>
          <a:endParaRPr lang="en-US" sz="1600" dirty="0">
            <a:latin typeface="Arial"/>
          </a:endParaRPr>
        </a:p>
      </dgm:t>
    </dgm:pt>
    <dgm:pt modelId="{4007D58E-05E8-1341-A2B7-635DF8F731E2}" type="parTrans" cxnId="{CB0EF2FD-5ADC-6242-BB64-9FAFF715672D}">
      <dgm:prSet/>
      <dgm:spPr/>
      <dgm:t>
        <a:bodyPr/>
        <a:lstStyle/>
        <a:p>
          <a:endParaRPr lang="en-US"/>
        </a:p>
      </dgm:t>
    </dgm:pt>
    <dgm:pt modelId="{9848CA92-3450-1847-8E05-47674B3869E7}" type="sibTrans" cxnId="{CB0EF2FD-5ADC-6242-BB64-9FAFF715672D}">
      <dgm:prSet/>
      <dgm:spPr/>
      <dgm:t>
        <a:bodyPr/>
        <a:lstStyle/>
        <a:p>
          <a:endParaRPr lang="en-US"/>
        </a:p>
      </dgm:t>
    </dgm:pt>
    <dgm:pt modelId="{9A0C8D1D-70F5-3F48-9705-04E986BBC9DC}">
      <dgm:prSet phldrT="[Text]" custT="1"/>
      <dgm:spPr/>
      <dgm:t>
        <a:bodyPr/>
        <a:lstStyle/>
        <a:p>
          <a:r>
            <a:rPr lang="en-US" sz="1600" dirty="0" err="1" smtClean="0">
              <a:latin typeface="Arial"/>
            </a:rPr>
            <a:t>ihk</a:t>
          </a:r>
          <a:r>
            <a:rPr lang="en-US" sz="1600" dirty="0" smtClean="0">
              <a:latin typeface="Arial"/>
            </a:rPr>
            <a:t>  gets guidance fee from the concerned healthcare provider</a:t>
          </a:r>
          <a:endParaRPr lang="en-US" sz="1600" dirty="0">
            <a:latin typeface="Arial"/>
          </a:endParaRPr>
        </a:p>
      </dgm:t>
    </dgm:pt>
    <dgm:pt modelId="{7DD7E86B-E072-1247-B06E-C66E5351059A}" type="parTrans" cxnId="{3596B211-3219-484D-A608-53A44B01C57C}">
      <dgm:prSet/>
      <dgm:spPr/>
      <dgm:t>
        <a:bodyPr/>
        <a:lstStyle/>
        <a:p>
          <a:endParaRPr lang="en-US"/>
        </a:p>
      </dgm:t>
    </dgm:pt>
    <dgm:pt modelId="{B018996B-C5D6-4745-8A62-429A9914A24F}" type="sibTrans" cxnId="{3596B211-3219-484D-A608-53A44B01C57C}">
      <dgm:prSet/>
      <dgm:spPr/>
      <dgm:t>
        <a:bodyPr/>
        <a:lstStyle/>
        <a:p>
          <a:endParaRPr lang="en-US"/>
        </a:p>
      </dgm:t>
    </dgm:pt>
    <dgm:pt modelId="{3FDDB9FB-7B5E-354A-BECB-152B0416E11E}" type="pres">
      <dgm:prSet presAssocID="{BB2CE651-6AB3-FA4A-990D-1B6943EF924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617393F-E9FC-4143-8A2A-8D1EDADCD7B1}" type="pres">
      <dgm:prSet presAssocID="{1593AD2D-A4E7-AC46-9F30-83F4ED7F4AFF}" presName="compNode" presStyleCnt="0"/>
      <dgm:spPr/>
    </dgm:pt>
    <dgm:pt modelId="{74064647-2AA0-DF4E-85EA-C715F3C0369A}" type="pres">
      <dgm:prSet presAssocID="{1593AD2D-A4E7-AC46-9F30-83F4ED7F4AFF}" presName="dummyConnPt" presStyleCnt="0"/>
      <dgm:spPr/>
    </dgm:pt>
    <dgm:pt modelId="{0A39AD3E-DE59-2E44-8A92-87D07F9CD95E}" type="pres">
      <dgm:prSet presAssocID="{1593AD2D-A4E7-AC46-9F30-83F4ED7F4AF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2D496-CDA8-6B4C-B102-6BA9ED40F48C}" type="pres">
      <dgm:prSet presAssocID="{D989FC49-FFAB-7646-9828-C0098EEA3E6C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6A07F943-0E7B-9C42-8E8D-3E09F51756AA}" type="pres">
      <dgm:prSet presAssocID="{B4C04BA4-B7D9-5248-875F-6C3CC343E228}" presName="compNode" presStyleCnt="0"/>
      <dgm:spPr/>
    </dgm:pt>
    <dgm:pt modelId="{2AF5DBD8-4F92-C74B-B2B3-834F3263D3CC}" type="pres">
      <dgm:prSet presAssocID="{B4C04BA4-B7D9-5248-875F-6C3CC343E228}" presName="dummyConnPt" presStyleCnt="0"/>
      <dgm:spPr/>
    </dgm:pt>
    <dgm:pt modelId="{A8E706C7-D067-DC49-9297-D2D63E29D00C}" type="pres">
      <dgm:prSet presAssocID="{B4C04BA4-B7D9-5248-875F-6C3CC343E22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0627D-EF06-4247-95F8-786B447E6068}" type="pres">
      <dgm:prSet presAssocID="{72CD95BD-68C4-9D46-968D-C8F786EC10C1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C4A868E6-CC6D-C647-A0A7-A1C7289BA966}" type="pres">
      <dgm:prSet presAssocID="{0EB7A1F6-25D4-0543-9EAE-44749DD4D186}" presName="compNode" presStyleCnt="0"/>
      <dgm:spPr/>
    </dgm:pt>
    <dgm:pt modelId="{72BCEACF-2823-994F-9C79-5BE3FC26E847}" type="pres">
      <dgm:prSet presAssocID="{0EB7A1F6-25D4-0543-9EAE-44749DD4D186}" presName="dummyConnPt" presStyleCnt="0"/>
      <dgm:spPr/>
    </dgm:pt>
    <dgm:pt modelId="{FE42CC7B-667B-D44D-AC06-A806E81BB4E6}" type="pres">
      <dgm:prSet presAssocID="{0EB7A1F6-25D4-0543-9EAE-44749DD4D18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B3BFE-6592-6E41-9A35-8FE5EE389246}" type="pres">
      <dgm:prSet presAssocID="{845151A7-A136-CA4F-A518-B0E63DD612BD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1AF11D27-4C0B-5C47-8A04-53AB198D3952}" type="pres">
      <dgm:prSet presAssocID="{53602917-9BDC-0F4A-A0C4-7F6323F0705B}" presName="compNode" presStyleCnt="0"/>
      <dgm:spPr/>
    </dgm:pt>
    <dgm:pt modelId="{DB7609F3-DA36-AB4A-BDCE-96379D3181F3}" type="pres">
      <dgm:prSet presAssocID="{53602917-9BDC-0F4A-A0C4-7F6323F0705B}" presName="dummyConnPt" presStyleCnt="0"/>
      <dgm:spPr/>
    </dgm:pt>
    <dgm:pt modelId="{C6F22E03-E1F4-064F-98E9-042F3E6922F6}" type="pres">
      <dgm:prSet presAssocID="{53602917-9BDC-0F4A-A0C4-7F6323F070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DEA83-20D4-EA49-AF36-AD6CA224512A}" type="pres">
      <dgm:prSet presAssocID="{16E8216C-543D-FF4B-BD22-E0015FA019DD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20DEF90-EB7E-1F4F-805A-0E55EE2A5E94}" type="pres">
      <dgm:prSet presAssocID="{A5E3715E-AB95-2E42-A6A9-1E87A7FD3EF0}" presName="compNode" presStyleCnt="0"/>
      <dgm:spPr/>
    </dgm:pt>
    <dgm:pt modelId="{16CFE67F-7D8A-A645-ADD5-38C095144E00}" type="pres">
      <dgm:prSet presAssocID="{A5E3715E-AB95-2E42-A6A9-1E87A7FD3EF0}" presName="dummyConnPt" presStyleCnt="0"/>
      <dgm:spPr/>
    </dgm:pt>
    <dgm:pt modelId="{511FA82F-BFFE-A24F-AB12-068FC5CC6956}" type="pres">
      <dgm:prSet presAssocID="{A5E3715E-AB95-2E42-A6A9-1E87A7FD3EF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FA2C4-AB47-5140-819F-F02481E21F17}" type="pres">
      <dgm:prSet presAssocID="{2B0C400D-3B0D-1045-9E58-E4DEB743E10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FFB0A0A-8295-4647-91D6-51927D66822B}" type="pres">
      <dgm:prSet presAssocID="{9E7A9E16-AAC8-1E4A-9A8C-41BE5379F18A}" presName="compNode" presStyleCnt="0"/>
      <dgm:spPr/>
    </dgm:pt>
    <dgm:pt modelId="{CFC4D589-3514-5A45-A06F-108E6FFD90B3}" type="pres">
      <dgm:prSet presAssocID="{9E7A9E16-AAC8-1E4A-9A8C-41BE5379F18A}" presName="dummyConnPt" presStyleCnt="0"/>
      <dgm:spPr/>
    </dgm:pt>
    <dgm:pt modelId="{07B56B72-E712-B044-B29F-50B2E5DB56D8}" type="pres">
      <dgm:prSet presAssocID="{9E7A9E16-AAC8-1E4A-9A8C-41BE5379F18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39BC2-566C-9645-AD3D-7C48BE62E78C}" type="pres">
      <dgm:prSet presAssocID="{5DAD8290-AF10-DB45-A050-8B415E0065DE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8F9651F1-9740-5C44-9784-443AE5A86701}" type="pres">
      <dgm:prSet presAssocID="{C5B0C8B0-824C-C946-9CD8-6EF970D4D475}" presName="compNode" presStyleCnt="0"/>
      <dgm:spPr/>
    </dgm:pt>
    <dgm:pt modelId="{BAE856FD-9829-DA49-B3B0-D24BBABA9B88}" type="pres">
      <dgm:prSet presAssocID="{C5B0C8B0-824C-C946-9CD8-6EF970D4D475}" presName="dummyConnPt" presStyleCnt="0"/>
      <dgm:spPr/>
    </dgm:pt>
    <dgm:pt modelId="{F3D7C75A-ABAB-2846-903F-17897C613717}" type="pres">
      <dgm:prSet presAssocID="{C5B0C8B0-824C-C946-9CD8-6EF970D4D47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40022-2C68-FD47-8233-2C0E269B01D6}" type="pres">
      <dgm:prSet presAssocID="{9456962B-A0F6-6341-B562-D698BC2F643E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AD7714B6-D282-9247-848E-D39B70C79FBA}" type="pres">
      <dgm:prSet presAssocID="{8A693578-D641-0B40-AC71-6429D8DF0B13}" presName="compNode" presStyleCnt="0"/>
      <dgm:spPr/>
    </dgm:pt>
    <dgm:pt modelId="{8265DA46-5854-0F42-90D5-276ACDB67E0B}" type="pres">
      <dgm:prSet presAssocID="{8A693578-D641-0B40-AC71-6429D8DF0B13}" presName="dummyConnPt" presStyleCnt="0"/>
      <dgm:spPr/>
    </dgm:pt>
    <dgm:pt modelId="{11269B43-2A62-2C45-B0DA-BC78788C6028}" type="pres">
      <dgm:prSet presAssocID="{8A693578-D641-0B40-AC71-6429D8DF0B1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0768E-69B3-B946-B072-EA310520FAE6}" type="pres">
      <dgm:prSet presAssocID="{9848CA92-3450-1847-8E05-47674B3869E7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5C4DBBF0-90F5-6D48-BA12-624CD7E17992}" type="pres">
      <dgm:prSet presAssocID="{9A0C8D1D-70F5-3F48-9705-04E986BBC9DC}" presName="compNode" presStyleCnt="0"/>
      <dgm:spPr/>
    </dgm:pt>
    <dgm:pt modelId="{DD968D5A-BB83-3C4F-A197-D6EF5CBC3B2A}" type="pres">
      <dgm:prSet presAssocID="{9A0C8D1D-70F5-3F48-9705-04E986BBC9DC}" presName="dummyConnPt" presStyleCnt="0"/>
      <dgm:spPr/>
    </dgm:pt>
    <dgm:pt modelId="{A95E2F9A-7101-D14D-9637-6EAAAA93C590}" type="pres">
      <dgm:prSet presAssocID="{9A0C8D1D-70F5-3F48-9705-04E986BBC9D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6B211-3219-484D-A608-53A44B01C57C}" srcId="{BB2CE651-6AB3-FA4A-990D-1B6943EF9240}" destId="{9A0C8D1D-70F5-3F48-9705-04E986BBC9DC}" srcOrd="8" destOrd="0" parTransId="{7DD7E86B-E072-1247-B06E-C66E5351059A}" sibTransId="{B018996B-C5D6-4745-8A62-429A9914A24F}"/>
    <dgm:cxn modelId="{5573FE32-3C26-E841-94F8-5C352CDAEDB1}" type="presOf" srcId="{C5B0C8B0-824C-C946-9CD8-6EF970D4D475}" destId="{F3D7C75A-ABAB-2846-903F-17897C613717}" srcOrd="0" destOrd="0" presId="urn:microsoft.com/office/officeart/2005/8/layout/bProcess4"/>
    <dgm:cxn modelId="{82597CCF-886F-9643-86D7-A9AC123CC2FA}" srcId="{BB2CE651-6AB3-FA4A-990D-1B6943EF9240}" destId="{C5B0C8B0-824C-C946-9CD8-6EF970D4D475}" srcOrd="6" destOrd="0" parTransId="{8DF1CDE3-3972-BF45-B4B5-CEC1AEDFBE10}" sibTransId="{9456962B-A0F6-6341-B562-D698BC2F643E}"/>
    <dgm:cxn modelId="{7F50A81A-4F01-6740-BCBE-582649284D09}" type="presOf" srcId="{D989FC49-FFAB-7646-9828-C0098EEA3E6C}" destId="{A722D496-CDA8-6B4C-B102-6BA9ED40F48C}" srcOrd="0" destOrd="0" presId="urn:microsoft.com/office/officeart/2005/8/layout/bProcess4"/>
    <dgm:cxn modelId="{5954AF94-75B1-C44A-8769-251BB1A85F89}" type="presOf" srcId="{16E8216C-543D-FF4B-BD22-E0015FA019DD}" destId="{A90DEA83-20D4-EA49-AF36-AD6CA224512A}" srcOrd="0" destOrd="0" presId="urn:microsoft.com/office/officeart/2005/8/layout/bProcess4"/>
    <dgm:cxn modelId="{68A114BB-22BA-DA4D-B8FE-2FEABCDFB3D9}" type="presOf" srcId="{A5E3715E-AB95-2E42-A6A9-1E87A7FD3EF0}" destId="{511FA82F-BFFE-A24F-AB12-068FC5CC6956}" srcOrd="0" destOrd="0" presId="urn:microsoft.com/office/officeart/2005/8/layout/bProcess4"/>
    <dgm:cxn modelId="{3B96D664-0DF8-3D4F-9238-0B88BC62300A}" type="presOf" srcId="{72CD95BD-68C4-9D46-968D-C8F786EC10C1}" destId="{FED0627D-EF06-4247-95F8-786B447E6068}" srcOrd="0" destOrd="0" presId="urn:microsoft.com/office/officeart/2005/8/layout/bProcess4"/>
    <dgm:cxn modelId="{F932D9EA-6AE6-BE4D-9641-8CAB8EA0AE5D}" type="presOf" srcId="{0EB7A1F6-25D4-0543-9EAE-44749DD4D186}" destId="{FE42CC7B-667B-D44D-AC06-A806E81BB4E6}" srcOrd="0" destOrd="0" presId="urn:microsoft.com/office/officeart/2005/8/layout/bProcess4"/>
    <dgm:cxn modelId="{3A985F0E-BDAA-CB40-A1C9-E69665641AE8}" type="presOf" srcId="{9848CA92-3450-1847-8E05-47674B3869E7}" destId="{4320768E-69B3-B946-B072-EA310520FAE6}" srcOrd="0" destOrd="0" presId="urn:microsoft.com/office/officeart/2005/8/layout/bProcess4"/>
    <dgm:cxn modelId="{0EC42479-05C8-6846-885B-0CCBC6E73689}" type="presOf" srcId="{BB2CE651-6AB3-FA4A-990D-1B6943EF9240}" destId="{3FDDB9FB-7B5E-354A-BECB-152B0416E11E}" srcOrd="0" destOrd="0" presId="urn:microsoft.com/office/officeart/2005/8/layout/bProcess4"/>
    <dgm:cxn modelId="{340111B1-CD7F-3F46-B9A8-C5E104711C3A}" srcId="{BB2CE651-6AB3-FA4A-990D-1B6943EF9240}" destId="{A5E3715E-AB95-2E42-A6A9-1E87A7FD3EF0}" srcOrd="4" destOrd="0" parTransId="{603B1DA0-BAAB-404F-BB7A-EC1604FF8F91}" sibTransId="{2B0C400D-3B0D-1045-9E58-E4DEB743E106}"/>
    <dgm:cxn modelId="{58FDC6E5-5C6F-FE4F-97F3-8DA2456C2A4C}" type="presOf" srcId="{8A693578-D641-0B40-AC71-6429D8DF0B13}" destId="{11269B43-2A62-2C45-B0DA-BC78788C6028}" srcOrd="0" destOrd="0" presId="urn:microsoft.com/office/officeart/2005/8/layout/bProcess4"/>
    <dgm:cxn modelId="{608E9D27-6C54-9644-AFBA-C7049FD9ABD3}" type="presOf" srcId="{B4C04BA4-B7D9-5248-875F-6C3CC343E228}" destId="{A8E706C7-D067-DC49-9297-D2D63E29D00C}" srcOrd="0" destOrd="0" presId="urn:microsoft.com/office/officeart/2005/8/layout/bProcess4"/>
    <dgm:cxn modelId="{D32CD781-B2A2-B148-BB33-FA24AE1D7392}" srcId="{BB2CE651-6AB3-FA4A-990D-1B6943EF9240}" destId="{53602917-9BDC-0F4A-A0C4-7F6323F0705B}" srcOrd="3" destOrd="0" parTransId="{8618763D-3002-2147-9445-D6216DE4B2FF}" sibTransId="{16E8216C-543D-FF4B-BD22-E0015FA019DD}"/>
    <dgm:cxn modelId="{F2B8F432-AECA-CD41-8186-B96555457322}" srcId="{BB2CE651-6AB3-FA4A-990D-1B6943EF9240}" destId="{0EB7A1F6-25D4-0543-9EAE-44749DD4D186}" srcOrd="2" destOrd="0" parTransId="{04AA2F7A-BFAA-6745-9165-4B2F34A8409C}" sibTransId="{845151A7-A136-CA4F-A518-B0E63DD612BD}"/>
    <dgm:cxn modelId="{EBDF6504-EEB1-C445-BB64-29D27B6C999C}" type="presOf" srcId="{9456962B-A0F6-6341-B562-D698BC2F643E}" destId="{2ED40022-2C68-FD47-8233-2C0E269B01D6}" srcOrd="0" destOrd="0" presId="urn:microsoft.com/office/officeart/2005/8/layout/bProcess4"/>
    <dgm:cxn modelId="{3DC5A3D3-704B-0445-9011-D58F6E0674CF}" srcId="{BB2CE651-6AB3-FA4A-990D-1B6943EF9240}" destId="{1593AD2D-A4E7-AC46-9F30-83F4ED7F4AFF}" srcOrd="0" destOrd="0" parTransId="{A3278E04-EC73-8947-A912-2B8124A53747}" sibTransId="{D989FC49-FFAB-7646-9828-C0098EEA3E6C}"/>
    <dgm:cxn modelId="{1168F0F2-7BF9-D84A-B6DF-9FDF860A4DD2}" type="presOf" srcId="{1593AD2D-A4E7-AC46-9F30-83F4ED7F4AFF}" destId="{0A39AD3E-DE59-2E44-8A92-87D07F9CD95E}" srcOrd="0" destOrd="0" presId="urn:microsoft.com/office/officeart/2005/8/layout/bProcess4"/>
    <dgm:cxn modelId="{E50F4403-EF58-4B40-A88D-2017EF915B0F}" type="presOf" srcId="{9A0C8D1D-70F5-3F48-9705-04E986BBC9DC}" destId="{A95E2F9A-7101-D14D-9637-6EAAAA93C590}" srcOrd="0" destOrd="0" presId="urn:microsoft.com/office/officeart/2005/8/layout/bProcess4"/>
    <dgm:cxn modelId="{7D3F671C-2F44-3B4F-84BE-130D5E9243C8}" type="presOf" srcId="{9E7A9E16-AAC8-1E4A-9A8C-41BE5379F18A}" destId="{07B56B72-E712-B044-B29F-50B2E5DB56D8}" srcOrd="0" destOrd="0" presId="urn:microsoft.com/office/officeart/2005/8/layout/bProcess4"/>
    <dgm:cxn modelId="{CB0EF2FD-5ADC-6242-BB64-9FAFF715672D}" srcId="{BB2CE651-6AB3-FA4A-990D-1B6943EF9240}" destId="{8A693578-D641-0B40-AC71-6429D8DF0B13}" srcOrd="7" destOrd="0" parTransId="{4007D58E-05E8-1341-A2B7-635DF8F731E2}" sibTransId="{9848CA92-3450-1847-8E05-47674B3869E7}"/>
    <dgm:cxn modelId="{1BF79B95-C1F0-4C4F-BCBD-A1657CDF52B7}" srcId="{BB2CE651-6AB3-FA4A-990D-1B6943EF9240}" destId="{9E7A9E16-AAC8-1E4A-9A8C-41BE5379F18A}" srcOrd="5" destOrd="0" parTransId="{805D35DA-956C-C840-B155-005A07681878}" sibTransId="{5DAD8290-AF10-DB45-A050-8B415E0065DE}"/>
    <dgm:cxn modelId="{CD5280DF-F0A9-E243-83FA-418A64E2CE92}" srcId="{BB2CE651-6AB3-FA4A-990D-1B6943EF9240}" destId="{B4C04BA4-B7D9-5248-875F-6C3CC343E228}" srcOrd="1" destOrd="0" parTransId="{DBA07976-E279-A247-8D5F-D516698564CA}" sibTransId="{72CD95BD-68C4-9D46-968D-C8F786EC10C1}"/>
    <dgm:cxn modelId="{95FE2EDB-05EF-A240-8479-B15B6664460B}" type="presOf" srcId="{53602917-9BDC-0F4A-A0C4-7F6323F0705B}" destId="{C6F22E03-E1F4-064F-98E9-042F3E6922F6}" srcOrd="0" destOrd="0" presId="urn:microsoft.com/office/officeart/2005/8/layout/bProcess4"/>
    <dgm:cxn modelId="{CB8EF523-50A7-0B4E-8F91-431CBC118E8F}" type="presOf" srcId="{5DAD8290-AF10-DB45-A050-8B415E0065DE}" destId="{53939BC2-566C-9645-AD3D-7C48BE62E78C}" srcOrd="0" destOrd="0" presId="urn:microsoft.com/office/officeart/2005/8/layout/bProcess4"/>
    <dgm:cxn modelId="{91298C16-249F-404E-970B-AF06CF577ECB}" type="presOf" srcId="{2B0C400D-3B0D-1045-9E58-E4DEB743E106}" destId="{510FA2C4-AB47-5140-819F-F02481E21F17}" srcOrd="0" destOrd="0" presId="urn:microsoft.com/office/officeart/2005/8/layout/bProcess4"/>
    <dgm:cxn modelId="{E3CCC3EE-BEC8-C940-BC2A-703DA8F03489}" type="presOf" srcId="{845151A7-A136-CA4F-A518-B0E63DD612BD}" destId="{E9EB3BFE-6592-6E41-9A35-8FE5EE389246}" srcOrd="0" destOrd="0" presId="urn:microsoft.com/office/officeart/2005/8/layout/bProcess4"/>
    <dgm:cxn modelId="{AACE843C-5B77-944E-AEA4-547074D33068}" type="presParOf" srcId="{3FDDB9FB-7B5E-354A-BECB-152B0416E11E}" destId="{F617393F-E9FC-4143-8A2A-8D1EDADCD7B1}" srcOrd="0" destOrd="0" presId="urn:microsoft.com/office/officeart/2005/8/layout/bProcess4"/>
    <dgm:cxn modelId="{52E0B689-A984-6D43-AA48-EED10222A3AC}" type="presParOf" srcId="{F617393F-E9FC-4143-8A2A-8D1EDADCD7B1}" destId="{74064647-2AA0-DF4E-85EA-C715F3C0369A}" srcOrd="0" destOrd="0" presId="urn:microsoft.com/office/officeart/2005/8/layout/bProcess4"/>
    <dgm:cxn modelId="{B490364F-BABA-E54E-B910-0C2558804A15}" type="presParOf" srcId="{F617393F-E9FC-4143-8A2A-8D1EDADCD7B1}" destId="{0A39AD3E-DE59-2E44-8A92-87D07F9CD95E}" srcOrd="1" destOrd="0" presId="urn:microsoft.com/office/officeart/2005/8/layout/bProcess4"/>
    <dgm:cxn modelId="{F5FA2348-C5BE-5E48-958A-51781D7AFC21}" type="presParOf" srcId="{3FDDB9FB-7B5E-354A-BECB-152B0416E11E}" destId="{A722D496-CDA8-6B4C-B102-6BA9ED40F48C}" srcOrd="1" destOrd="0" presId="urn:microsoft.com/office/officeart/2005/8/layout/bProcess4"/>
    <dgm:cxn modelId="{44DC8CD9-DBC9-A446-A86B-1EC79B8CE7F7}" type="presParOf" srcId="{3FDDB9FB-7B5E-354A-BECB-152B0416E11E}" destId="{6A07F943-0E7B-9C42-8E8D-3E09F51756AA}" srcOrd="2" destOrd="0" presId="urn:microsoft.com/office/officeart/2005/8/layout/bProcess4"/>
    <dgm:cxn modelId="{18015958-13A2-AC40-8AD9-00792D791736}" type="presParOf" srcId="{6A07F943-0E7B-9C42-8E8D-3E09F51756AA}" destId="{2AF5DBD8-4F92-C74B-B2B3-834F3263D3CC}" srcOrd="0" destOrd="0" presId="urn:microsoft.com/office/officeart/2005/8/layout/bProcess4"/>
    <dgm:cxn modelId="{035CBBFD-0316-3743-8614-00892A2222E8}" type="presParOf" srcId="{6A07F943-0E7B-9C42-8E8D-3E09F51756AA}" destId="{A8E706C7-D067-DC49-9297-D2D63E29D00C}" srcOrd="1" destOrd="0" presId="urn:microsoft.com/office/officeart/2005/8/layout/bProcess4"/>
    <dgm:cxn modelId="{A5662A0B-F524-D345-BB3D-D90FDE31E390}" type="presParOf" srcId="{3FDDB9FB-7B5E-354A-BECB-152B0416E11E}" destId="{FED0627D-EF06-4247-95F8-786B447E6068}" srcOrd="3" destOrd="0" presId="urn:microsoft.com/office/officeart/2005/8/layout/bProcess4"/>
    <dgm:cxn modelId="{ADF1466C-F280-AC48-B5D9-EA56E9380D70}" type="presParOf" srcId="{3FDDB9FB-7B5E-354A-BECB-152B0416E11E}" destId="{C4A868E6-CC6D-C647-A0A7-A1C7289BA966}" srcOrd="4" destOrd="0" presId="urn:microsoft.com/office/officeart/2005/8/layout/bProcess4"/>
    <dgm:cxn modelId="{7539F672-4A5F-D54E-B4C1-335E52C67BDA}" type="presParOf" srcId="{C4A868E6-CC6D-C647-A0A7-A1C7289BA966}" destId="{72BCEACF-2823-994F-9C79-5BE3FC26E847}" srcOrd="0" destOrd="0" presId="urn:microsoft.com/office/officeart/2005/8/layout/bProcess4"/>
    <dgm:cxn modelId="{5866AE89-389A-4648-BFD3-BF081D031B37}" type="presParOf" srcId="{C4A868E6-CC6D-C647-A0A7-A1C7289BA966}" destId="{FE42CC7B-667B-D44D-AC06-A806E81BB4E6}" srcOrd="1" destOrd="0" presId="urn:microsoft.com/office/officeart/2005/8/layout/bProcess4"/>
    <dgm:cxn modelId="{5B1771FF-E7A1-DA44-951D-16569ABC1A6B}" type="presParOf" srcId="{3FDDB9FB-7B5E-354A-BECB-152B0416E11E}" destId="{E9EB3BFE-6592-6E41-9A35-8FE5EE389246}" srcOrd="5" destOrd="0" presId="urn:microsoft.com/office/officeart/2005/8/layout/bProcess4"/>
    <dgm:cxn modelId="{AE37F040-F721-8B43-8256-295352C6B80C}" type="presParOf" srcId="{3FDDB9FB-7B5E-354A-BECB-152B0416E11E}" destId="{1AF11D27-4C0B-5C47-8A04-53AB198D3952}" srcOrd="6" destOrd="0" presId="urn:microsoft.com/office/officeart/2005/8/layout/bProcess4"/>
    <dgm:cxn modelId="{988A2BBA-E419-EA41-ACDB-57FAC99E4C16}" type="presParOf" srcId="{1AF11D27-4C0B-5C47-8A04-53AB198D3952}" destId="{DB7609F3-DA36-AB4A-BDCE-96379D3181F3}" srcOrd="0" destOrd="0" presId="urn:microsoft.com/office/officeart/2005/8/layout/bProcess4"/>
    <dgm:cxn modelId="{7FE3E9B1-7702-6F41-B664-72F262302193}" type="presParOf" srcId="{1AF11D27-4C0B-5C47-8A04-53AB198D3952}" destId="{C6F22E03-E1F4-064F-98E9-042F3E6922F6}" srcOrd="1" destOrd="0" presId="urn:microsoft.com/office/officeart/2005/8/layout/bProcess4"/>
    <dgm:cxn modelId="{B3A87E9F-9487-144E-A6AB-20CB52FC96B5}" type="presParOf" srcId="{3FDDB9FB-7B5E-354A-BECB-152B0416E11E}" destId="{A90DEA83-20D4-EA49-AF36-AD6CA224512A}" srcOrd="7" destOrd="0" presId="urn:microsoft.com/office/officeart/2005/8/layout/bProcess4"/>
    <dgm:cxn modelId="{98E69A71-78A2-AA47-8172-FF9A1C469095}" type="presParOf" srcId="{3FDDB9FB-7B5E-354A-BECB-152B0416E11E}" destId="{F20DEF90-EB7E-1F4F-805A-0E55EE2A5E94}" srcOrd="8" destOrd="0" presId="urn:microsoft.com/office/officeart/2005/8/layout/bProcess4"/>
    <dgm:cxn modelId="{480B3438-D586-6E4C-96B2-7C5510793D18}" type="presParOf" srcId="{F20DEF90-EB7E-1F4F-805A-0E55EE2A5E94}" destId="{16CFE67F-7D8A-A645-ADD5-38C095144E00}" srcOrd="0" destOrd="0" presId="urn:microsoft.com/office/officeart/2005/8/layout/bProcess4"/>
    <dgm:cxn modelId="{EE54A5C5-118A-D642-A994-A09A2662F5DB}" type="presParOf" srcId="{F20DEF90-EB7E-1F4F-805A-0E55EE2A5E94}" destId="{511FA82F-BFFE-A24F-AB12-068FC5CC6956}" srcOrd="1" destOrd="0" presId="urn:microsoft.com/office/officeart/2005/8/layout/bProcess4"/>
    <dgm:cxn modelId="{B7AA77EF-9FA5-3344-883C-A0A0B5FC7A58}" type="presParOf" srcId="{3FDDB9FB-7B5E-354A-BECB-152B0416E11E}" destId="{510FA2C4-AB47-5140-819F-F02481E21F17}" srcOrd="9" destOrd="0" presId="urn:microsoft.com/office/officeart/2005/8/layout/bProcess4"/>
    <dgm:cxn modelId="{01CDA790-97D3-924C-A6A4-29A604ABD255}" type="presParOf" srcId="{3FDDB9FB-7B5E-354A-BECB-152B0416E11E}" destId="{8FFB0A0A-8295-4647-91D6-51927D66822B}" srcOrd="10" destOrd="0" presId="urn:microsoft.com/office/officeart/2005/8/layout/bProcess4"/>
    <dgm:cxn modelId="{C5402544-C9F2-6B48-A112-49430F842C03}" type="presParOf" srcId="{8FFB0A0A-8295-4647-91D6-51927D66822B}" destId="{CFC4D589-3514-5A45-A06F-108E6FFD90B3}" srcOrd="0" destOrd="0" presId="urn:microsoft.com/office/officeart/2005/8/layout/bProcess4"/>
    <dgm:cxn modelId="{D7FFDC00-2C74-814B-9C4A-3B5BE44EB247}" type="presParOf" srcId="{8FFB0A0A-8295-4647-91D6-51927D66822B}" destId="{07B56B72-E712-B044-B29F-50B2E5DB56D8}" srcOrd="1" destOrd="0" presId="urn:microsoft.com/office/officeart/2005/8/layout/bProcess4"/>
    <dgm:cxn modelId="{2CC9A995-F13A-914A-BFD8-B4820FCE34C1}" type="presParOf" srcId="{3FDDB9FB-7B5E-354A-BECB-152B0416E11E}" destId="{53939BC2-566C-9645-AD3D-7C48BE62E78C}" srcOrd="11" destOrd="0" presId="urn:microsoft.com/office/officeart/2005/8/layout/bProcess4"/>
    <dgm:cxn modelId="{4B451D86-3385-2D49-9F47-CFA165F8EE68}" type="presParOf" srcId="{3FDDB9FB-7B5E-354A-BECB-152B0416E11E}" destId="{8F9651F1-9740-5C44-9784-443AE5A86701}" srcOrd="12" destOrd="0" presId="urn:microsoft.com/office/officeart/2005/8/layout/bProcess4"/>
    <dgm:cxn modelId="{D16CB45B-C907-8E43-BF73-9435CE681F6A}" type="presParOf" srcId="{8F9651F1-9740-5C44-9784-443AE5A86701}" destId="{BAE856FD-9829-DA49-B3B0-D24BBABA9B88}" srcOrd="0" destOrd="0" presId="urn:microsoft.com/office/officeart/2005/8/layout/bProcess4"/>
    <dgm:cxn modelId="{AFDE20C6-E779-FD42-9615-595F0A0B76DB}" type="presParOf" srcId="{8F9651F1-9740-5C44-9784-443AE5A86701}" destId="{F3D7C75A-ABAB-2846-903F-17897C613717}" srcOrd="1" destOrd="0" presId="urn:microsoft.com/office/officeart/2005/8/layout/bProcess4"/>
    <dgm:cxn modelId="{466415A3-3E10-A24A-AF0D-AF951BED5BC4}" type="presParOf" srcId="{3FDDB9FB-7B5E-354A-BECB-152B0416E11E}" destId="{2ED40022-2C68-FD47-8233-2C0E269B01D6}" srcOrd="13" destOrd="0" presId="urn:microsoft.com/office/officeart/2005/8/layout/bProcess4"/>
    <dgm:cxn modelId="{213C9192-39AE-064E-852F-E06F71D2CCD2}" type="presParOf" srcId="{3FDDB9FB-7B5E-354A-BECB-152B0416E11E}" destId="{AD7714B6-D282-9247-848E-D39B70C79FBA}" srcOrd="14" destOrd="0" presId="urn:microsoft.com/office/officeart/2005/8/layout/bProcess4"/>
    <dgm:cxn modelId="{3B3B6D9E-C9FD-F546-9675-59E0009D63A2}" type="presParOf" srcId="{AD7714B6-D282-9247-848E-D39B70C79FBA}" destId="{8265DA46-5854-0F42-90D5-276ACDB67E0B}" srcOrd="0" destOrd="0" presId="urn:microsoft.com/office/officeart/2005/8/layout/bProcess4"/>
    <dgm:cxn modelId="{610FB0F9-A806-AC44-949F-153EB93389B8}" type="presParOf" srcId="{AD7714B6-D282-9247-848E-D39B70C79FBA}" destId="{11269B43-2A62-2C45-B0DA-BC78788C6028}" srcOrd="1" destOrd="0" presId="urn:microsoft.com/office/officeart/2005/8/layout/bProcess4"/>
    <dgm:cxn modelId="{4FACC583-F365-6D46-8A94-A968A5728BD6}" type="presParOf" srcId="{3FDDB9FB-7B5E-354A-BECB-152B0416E11E}" destId="{4320768E-69B3-B946-B072-EA310520FAE6}" srcOrd="15" destOrd="0" presId="urn:microsoft.com/office/officeart/2005/8/layout/bProcess4"/>
    <dgm:cxn modelId="{A4645CC1-238C-8746-8E78-34F1D2440216}" type="presParOf" srcId="{3FDDB9FB-7B5E-354A-BECB-152B0416E11E}" destId="{5C4DBBF0-90F5-6D48-BA12-624CD7E17992}" srcOrd="16" destOrd="0" presId="urn:microsoft.com/office/officeart/2005/8/layout/bProcess4"/>
    <dgm:cxn modelId="{34FBA104-7AA1-7B48-8447-E88F98F76DA9}" type="presParOf" srcId="{5C4DBBF0-90F5-6D48-BA12-624CD7E17992}" destId="{DD968D5A-BB83-3C4F-A197-D6EF5CBC3B2A}" srcOrd="0" destOrd="0" presId="urn:microsoft.com/office/officeart/2005/8/layout/bProcess4"/>
    <dgm:cxn modelId="{39568778-A6FB-1945-B412-52E4A7B3C59D}" type="presParOf" srcId="{5C4DBBF0-90F5-6D48-BA12-624CD7E17992}" destId="{A95E2F9A-7101-D14D-9637-6EAAAA93C5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22D496-CDA8-6B4C-B102-6BA9ED40F48C}">
      <dsp:nvSpPr>
        <dsp:cNvPr id="0" name=""/>
        <dsp:cNvSpPr/>
      </dsp:nvSpPr>
      <dsp:spPr>
        <a:xfrm rot="5400000">
          <a:off x="295540" y="924363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39AD3E-DE59-2E44-8A92-87D07F9CD95E}">
      <dsp:nvSpPr>
        <dsp:cNvPr id="0" name=""/>
        <dsp:cNvSpPr/>
      </dsp:nvSpPr>
      <dsp:spPr>
        <a:xfrm>
          <a:off x="625561" y="1726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</a:rPr>
            <a:t>App Install</a:t>
          </a:r>
          <a:endParaRPr lang="en-US" sz="1600" kern="1200" dirty="0">
            <a:latin typeface="Arial"/>
          </a:endParaRPr>
        </a:p>
      </dsp:txBody>
      <dsp:txXfrm>
        <a:off x="625561" y="1726"/>
        <a:ext cx="1933593" cy="1160156"/>
      </dsp:txXfrm>
    </dsp:sp>
    <dsp:sp modelId="{FED0627D-EF06-4247-95F8-786B447E6068}">
      <dsp:nvSpPr>
        <dsp:cNvPr id="0" name=""/>
        <dsp:cNvSpPr/>
      </dsp:nvSpPr>
      <dsp:spPr>
        <a:xfrm rot="5400000">
          <a:off x="295540" y="2374558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706C7-D067-DC49-9297-D2D63E29D00C}">
      <dsp:nvSpPr>
        <dsp:cNvPr id="0" name=""/>
        <dsp:cNvSpPr/>
      </dsp:nvSpPr>
      <dsp:spPr>
        <a:xfrm>
          <a:off x="625561" y="1451921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</a:rPr>
            <a:t>Query rcvd thru Email- Call Center-</a:t>
          </a:r>
          <a:r>
            <a:rPr lang="en-US" sz="1600" kern="1200" dirty="0" err="1" smtClean="0">
              <a:latin typeface="Arial"/>
            </a:rPr>
            <a:t>Whatsapp</a:t>
          </a:r>
          <a:endParaRPr lang="en-US" sz="1600" kern="1200" dirty="0">
            <a:latin typeface="Arial"/>
          </a:endParaRPr>
        </a:p>
      </dsp:txBody>
      <dsp:txXfrm>
        <a:off x="625561" y="1451921"/>
        <a:ext cx="1933593" cy="1160156"/>
      </dsp:txXfrm>
    </dsp:sp>
    <dsp:sp modelId="{E9EB3BFE-6592-6E41-9A35-8FE5EE389246}">
      <dsp:nvSpPr>
        <dsp:cNvPr id="0" name=""/>
        <dsp:cNvSpPr/>
      </dsp:nvSpPr>
      <dsp:spPr>
        <a:xfrm>
          <a:off x="1020638" y="3099655"/>
          <a:ext cx="2563320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2CC7B-667B-D44D-AC06-A806E81BB4E6}">
      <dsp:nvSpPr>
        <dsp:cNvPr id="0" name=""/>
        <dsp:cNvSpPr/>
      </dsp:nvSpPr>
      <dsp:spPr>
        <a:xfrm>
          <a:off x="625561" y="2902117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</a:rPr>
            <a:t>ihk</a:t>
          </a:r>
          <a:r>
            <a:rPr lang="en-US" sz="1600" kern="1200" dirty="0" smtClean="0">
              <a:latin typeface="Arial"/>
            </a:rPr>
            <a:t> refers query to trusted network of hospitals/doctors</a:t>
          </a:r>
          <a:endParaRPr lang="en-US" sz="1600" kern="1200" dirty="0">
            <a:latin typeface="Arial"/>
          </a:endParaRPr>
        </a:p>
      </dsp:txBody>
      <dsp:txXfrm>
        <a:off x="625561" y="2902117"/>
        <a:ext cx="1933593" cy="1160156"/>
      </dsp:txXfrm>
    </dsp:sp>
    <dsp:sp modelId="{A90DEA83-20D4-EA49-AF36-AD6CA224512A}">
      <dsp:nvSpPr>
        <dsp:cNvPr id="0" name=""/>
        <dsp:cNvSpPr/>
      </dsp:nvSpPr>
      <dsp:spPr>
        <a:xfrm rot="16200000">
          <a:off x="2867219" y="2374558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22E03-E1F4-064F-98E9-042F3E6922F6}">
      <dsp:nvSpPr>
        <dsp:cNvPr id="0" name=""/>
        <dsp:cNvSpPr/>
      </dsp:nvSpPr>
      <dsp:spPr>
        <a:xfrm>
          <a:off x="3197240" y="2902117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</a:rPr>
            <a:t>Doc-Hospitals revert back to </a:t>
          </a:r>
          <a:r>
            <a:rPr lang="en-US" sz="1600" kern="1200" dirty="0" err="1" smtClean="0">
              <a:latin typeface="Arial"/>
            </a:rPr>
            <a:t>ihk</a:t>
          </a:r>
          <a:endParaRPr lang="en-US" sz="1600" kern="1200" dirty="0">
            <a:latin typeface="Arial"/>
          </a:endParaRPr>
        </a:p>
      </dsp:txBody>
      <dsp:txXfrm>
        <a:off x="3197240" y="2902117"/>
        <a:ext cx="1933593" cy="1160156"/>
      </dsp:txXfrm>
    </dsp:sp>
    <dsp:sp modelId="{510FA2C4-AB47-5140-819F-F02481E21F17}">
      <dsp:nvSpPr>
        <dsp:cNvPr id="0" name=""/>
        <dsp:cNvSpPr/>
      </dsp:nvSpPr>
      <dsp:spPr>
        <a:xfrm rot="16200000">
          <a:off x="2867219" y="924363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FA82F-BFFE-A24F-AB12-068FC5CC6956}">
      <dsp:nvSpPr>
        <dsp:cNvPr id="0" name=""/>
        <dsp:cNvSpPr/>
      </dsp:nvSpPr>
      <dsp:spPr>
        <a:xfrm>
          <a:off x="3197240" y="1451921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</a:rPr>
            <a:t>ihk</a:t>
          </a:r>
          <a:r>
            <a:rPr lang="en-US" sz="1600" kern="1200" dirty="0" smtClean="0">
              <a:latin typeface="Arial"/>
            </a:rPr>
            <a:t> reverts back  to Patients with estimates and diagnostics</a:t>
          </a:r>
          <a:endParaRPr lang="en-US" sz="1600" kern="1200" dirty="0">
            <a:latin typeface="Arial"/>
          </a:endParaRPr>
        </a:p>
      </dsp:txBody>
      <dsp:txXfrm>
        <a:off x="3197240" y="1451921"/>
        <a:ext cx="1933593" cy="1160156"/>
      </dsp:txXfrm>
    </dsp:sp>
    <dsp:sp modelId="{53939BC2-566C-9645-AD3D-7C48BE62E78C}">
      <dsp:nvSpPr>
        <dsp:cNvPr id="0" name=""/>
        <dsp:cNvSpPr/>
      </dsp:nvSpPr>
      <dsp:spPr>
        <a:xfrm>
          <a:off x="3592317" y="199265"/>
          <a:ext cx="2563320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B56B72-E712-B044-B29F-50B2E5DB56D8}">
      <dsp:nvSpPr>
        <dsp:cNvPr id="0" name=""/>
        <dsp:cNvSpPr/>
      </dsp:nvSpPr>
      <dsp:spPr>
        <a:xfrm>
          <a:off x="3197240" y="1726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</a:rPr>
            <a:t>Patients evaluates and makes an informed choice, communicated to </a:t>
          </a:r>
          <a:r>
            <a:rPr lang="en-US" sz="1600" kern="1200" dirty="0" err="1" smtClean="0">
              <a:latin typeface="Arial"/>
            </a:rPr>
            <a:t>ihk</a:t>
          </a:r>
          <a:endParaRPr lang="en-US" sz="1600" kern="1200" dirty="0">
            <a:latin typeface="Arial"/>
          </a:endParaRPr>
        </a:p>
      </dsp:txBody>
      <dsp:txXfrm>
        <a:off x="3197240" y="1726"/>
        <a:ext cx="1933593" cy="1160156"/>
      </dsp:txXfrm>
    </dsp:sp>
    <dsp:sp modelId="{2ED40022-2C68-FD47-8233-2C0E269B01D6}">
      <dsp:nvSpPr>
        <dsp:cNvPr id="0" name=""/>
        <dsp:cNvSpPr/>
      </dsp:nvSpPr>
      <dsp:spPr>
        <a:xfrm rot="5400000">
          <a:off x="5438899" y="924363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7C75A-ABAB-2846-903F-17897C613717}">
      <dsp:nvSpPr>
        <dsp:cNvPr id="0" name=""/>
        <dsp:cNvSpPr/>
      </dsp:nvSpPr>
      <dsp:spPr>
        <a:xfrm>
          <a:off x="5768919" y="1726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</a:rPr>
            <a:t>ihk</a:t>
          </a:r>
          <a:r>
            <a:rPr lang="en-US" sz="1600" kern="1200" dirty="0" smtClean="0">
              <a:latin typeface="Arial"/>
            </a:rPr>
            <a:t> raises invoice and sends it to the patient along with a medical visa invite</a:t>
          </a:r>
          <a:endParaRPr lang="en-US" sz="1600" kern="1200" dirty="0">
            <a:latin typeface="Arial"/>
          </a:endParaRPr>
        </a:p>
      </dsp:txBody>
      <dsp:txXfrm>
        <a:off x="5768919" y="1726"/>
        <a:ext cx="1933593" cy="1160156"/>
      </dsp:txXfrm>
    </dsp:sp>
    <dsp:sp modelId="{4320768E-69B3-B946-B072-EA310520FAE6}">
      <dsp:nvSpPr>
        <dsp:cNvPr id="0" name=""/>
        <dsp:cNvSpPr/>
      </dsp:nvSpPr>
      <dsp:spPr>
        <a:xfrm rot="5400000">
          <a:off x="5438899" y="2374558"/>
          <a:ext cx="1441836" cy="17402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269B43-2A62-2C45-B0DA-BC78788C6028}">
      <dsp:nvSpPr>
        <dsp:cNvPr id="0" name=""/>
        <dsp:cNvSpPr/>
      </dsp:nvSpPr>
      <dsp:spPr>
        <a:xfrm>
          <a:off x="5768919" y="1451921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/>
            </a:rPr>
            <a:t>Patient  avails service and comes to India for treatment</a:t>
          </a:r>
          <a:endParaRPr lang="en-US" sz="1600" kern="1200" dirty="0">
            <a:latin typeface="Arial"/>
          </a:endParaRPr>
        </a:p>
      </dsp:txBody>
      <dsp:txXfrm>
        <a:off x="5768919" y="1451921"/>
        <a:ext cx="1933593" cy="1160156"/>
      </dsp:txXfrm>
    </dsp:sp>
    <dsp:sp modelId="{A95E2F9A-7101-D14D-9637-6EAAAA93C590}">
      <dsp:nvSpPr>
        <dsp:cNvPr id="0" name=""/>
        <dsp:cNvSpPr/>
      </dsp:nvSpPr>
      <dsp:spPr>
        <a:xfrm>
          <a:off x="5768919" y="2902117"/>
          <a:ext cx="1933593" cy="1160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rial"/>
            </a:rPr>
            <a:t>ihk</a:t>
          </a:r>
          <a:r>
            <a:rPr lang="en-US" sz="1600" kern="1200" dirty="0" smtClean="0">
              <a:latin typeface="Arial"/>
            </a:rPr>
            <a:t>  gets guidance fee from the concerned healthcare provider</a:t>
          </a:r>
          <a:endParaRPr lang="en-US" sz="1600" kern="1200" dirty="0">
            <a:latin typeface="Arial"/>
          </a:endParaRPr>
        </a:p>
      </dsp:txBody>
      <dsp:txXfrm>
        <a:off x="5768919" y="2902117"/>
        <a:ext cx="1933593" cy="116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48B9085-9D14-C64D-8BC9-5DEE61360CAA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9ADD26-0F65-A14E-BDE8-FB40BD81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ihealthkonnect" TargetMode="External"/><Relationship Id="rId4" Type="http://schemas.openxmlformats.org/officeDocument/2006/relationships/hyperlink" Target="http://www.linkedin.com/company/ihealthkonnect" TargetMode="External"/><Relationship Id="rId5" Type="http://schemas.openxmlformats.org/officeDocument/2006/relationships/hyperlink" Target="https://in.linkedin.com/pub/manisha-soin/89/605/b88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manishasoin@ihealthkonnec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90" y="295833"/>
            <a:ext cx="8624177" cy="1143000"/>
          </a:xfrm>
        </p:spPr>
        <p:txBody>
          <a:bodyPr>
            <a:normAutofit fontScale="90000"/>
          </a:bodyPr>
          <a:lstStyle/>
          <a:p>
            <a:r>
              <a:rPr lang="en-US" sz="2667" i="1" dirty="0" err="1" smtClean="0">
                <a:latin typeface="Lucida Handwriting"/>
              </a:rPr>
              <a:t>ihealth</a:t>
            </a:r>
            <a:r>
              <a:rPr lang="en-US" sz="2667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2667" i="1" dirty="0" smtClean="0">
                <a:solidFill>
                  <a:schemeClr val="accent1"/>
                </a:solidFill>
                <a:latin typeface="Lucida Handwriting"/>
              </a:rPr>
              <a:t> </a:t>
            </a:r>
            <a:r>
              <a:rPr lang="en-US" sz="2667" dirty="0" smtClean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2667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Solution- An Upcoming Healthcare Aggregator</a:t>
            </a:r>
            <a:r>
              <a:rPr lang="en-US" sz="2222" dirty="0" smtClean="0">
                <a:latin typeface="Arial"/>
              </a:rPr>
              <a:t> focused currently on Medical Tourism as a profitable revenue vertical</a:t>
            </a:r>
            <a:endParaRPr lang="en-US" sz="2222" dirty="0"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3275" y="1684422"/>
            <a:ext cx="5146205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ucida Handwriting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At Presen</a:t>
            </a:r>
            <a:r>
              <a:rPr lang="en-US" dirty="0" smtClean="0">
                <a:latin typeface="Arial"/>
              </a:rPr>
              <a:t>t </a:t>
            </a:r>
            <a:r>
              <a:rPr lang="en-US" i="1" dirty="0" err="1" smtClean="0">
                <a:latin typeface="Lucida Handwriting"/>
              </a:rPr>
              <a:t>ihealth</a:t>
            </a:r>
            <a:r>
              <a:rPr lang="en-US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i="1" dirty="0" smtClean="0">
                <a:solidFill>
                  <a:schemeClr val="accent1"/>
                </a:solidFill>
                <a:latin typeface="Lucida Handwriting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Mobile App</a:t>
            </a:r>
            <a:r>
              <a:rPr lang="en-US" i="1" dirty="0" smtClean="0">
                <a:solidFill>
                  <a:schemeClr val="accent1"/>
                </a:solidFill>
                <a:latin typeface="Lucida Handwriting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allows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 International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users to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-Look  for Best In Healthcare in India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Connect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to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the Best Doctors, Best Hospitals Online for their medical condition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Enhance’s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network with Doctors who are influencers in Healthcare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Healthcare, Medical Treatment to Fit Every Budget</a:t>
            </a:r>
          </a:p>
          <a:p>
            <a:pPr>
              <a:buFontTx/>
              <a:buChar char="•"/>
            </a:pP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Upload Medical Reports and Records, carry them on the go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Avail Free Medical Consultation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*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Lucida Handwriting"/>
            </a:endParaRPr>
          </a:p>
          <a:p>
            <a:endParaRPr lang="en-US" i="1" dirty="0" smtClean="0">
              <a:solidFill>
                <a:schemeClr val="tx1">
                  <a:lumMod val="90000"/>
                  <a:lumOff val="10000"/>
                </a:schemeClr>
              </a:solidFill>
              <a:latin typeface="Lucida Handwriting"/>
            </a:endParaRPr>
          </a:p>
          <a:p>
            <a:endParaRPr lang="en-US" i="1" dirty="0" smtClean="0">
              <a:solidFill>
                <a:schemeClr val="tx1">
                  <a:lumMod val="90000"/>
                  <a:lumOff val="10000"/>
                </a:schemeClr>
              </a:solidFill>
              <a:latin typeface="Lucida Handwriting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3" y="1949824"/>
            <a:ext cx="2838172" cy="425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Go To Market</a:t>
            </a:r>
            <a:endParaRPr lang="en-US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628" y="1711911"/>
            <a:ext cx="8531414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 smtClean="0">
                <a:latin typeface="Arial"/>
              </a:rPr>
              <a:t>Access to over 3000 doctors  in the Referral network across Africa and MENA</a:t>
            </a:r>
          </a:p>
          <a:p>
            <a:endParaRPr lang="en-US" sz="1600" dirty="0" smtClean="0"/>
          </a:p>
          <a:p>
            <a:r>
              <a:rPr lang="en-US" sz="1600" dirty="0" smtClean="0"/>
              <a:t>-</a:t>
            </a:r>
            <a:r>
              <a:rPr lang="en-US" sz="1600" dirty="0" smtClean="0">
                <a:latin typeface="Arial"/>
              </a:rPr>
              <a:t>B2B partnerships in several countries to  get patients to validate the business model quickly</a:t>
            </a:r>
          </a:p>
          <a:p>
            <a:r>
              <a:rPr lang="en-US" sz="1600" dirty="0" smtClean="0">
                <a:latin typeface="Arial"/>
              </a:rPr>
              <a:t>( Insurers, NGO,  Diagnostic Centers,  Clinics)</a:t>
            </a:r>
          </a:p>
          <a:p>
            <a:endParaRPr lang="en-US" sz="1600" dirty="0" smtClean="0">
              <a:latin typeface="Arial"/>
            </a:endParaRPr>
          </a:p>
          <a:p>
            <a:r>
              <a:rPr lang="en-US" sz="1600" dirty="0" smtClean="0">
                <a:latin typeface="Arial"/>
              </a:rPr>
              <a:t>- Partnerships with Non Profit Organizations to build patient network.</a:t>
            </a:r>
          </a:p>
          <a:p>
            <a:endParaRPr lang="en-US" sz="1600" dirty="0" smtClean="0">
              <a:latin typeface="Arial"/>
            </a:endParaRPr>
          </a:p>
          <a:p>
            <a:r>
              <a:rPr lang="en-US" sz="1600" dirty="0" smtClean="0">
                <a:latin typeface="Arial"/>
              </a:rPr>
              <a:t>- Promotion of Mobile app through  Medical camps </a:t>
            </a:r>
          </a:p>
          <a:p>
            <a:endParaRPr lang="en-US" sz="1600" dirty="0" smtClean="0">
              <a:latin typeface="Arial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Arial"/>
              </a:rPr>
              <a:t>Cross Promotion of Mobile App to grab eye balls and downloads</a:t>
            </a:r>
          </a:p>
          <a:p>
            <a:pPr>
              <a:buFontTx/>
              <a:buChar char="-"/>
            </a:pPr>
            <a:endParaRPr lang="en-US" sz="1600" dirty="0">
              <a:latin typeface="Arial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Arial"/>
              </a:rPr>
              <a:t>SEO, SMO and other digital marketing activities </a:t>
            </a:r>
          </a:p>
          <a:p>
            <a:pPr>
              <a:buFontTx/>
              <a:buChar char="-"/>
            </a:pPr>
            <a:endParaRPr lang="en-US" sz="1600" dirty="0" smtClean="0">
              <a:latin typeface="Arial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Arial"/>
              </a:rPr>
              <a:t> TV ads, Print Media and Outdoor Media would be utilized post fund raising for Brand Building</a:t>
            </a: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err="1" smtClean="0">
                <a:latin typeface="Lucida Handwriting"/>
              </a:rPr>
              <a:t>ihealth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2400" dirty="0" smtClean="0">
                <a:solidFill>
                  <a:schemeClr val="accent1"/>
                </a:solidFill>
                <a:latin typeface="Arial"/>
              </a:rPr>
              <a:t>-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A Bottoms Up Perspective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9344" y="1953614"/>
          <a:ext cx="8433726" cy="43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621"/>
                <a:gridCol w="1405621"/>
                <a:gridCol w="1210247"/>
                <a:gridCol w="1465319"/>
                <a:gridCol w="1432757"/>
                <a:gridCol w="1514161"/>
              </a:tblGrid>
              <a:tr h="10866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2015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2016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2017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2018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2019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10866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Gross Revenue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1712200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51240000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144000000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648000000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1296000000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</a:tr>
              <a:tr h="10866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Expenses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4721100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73709900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141475000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324723200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445245000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</a:tr>
              <a:tr h="10866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Net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/>
                        </a:rPr>
                        <a:t>3008900</a:t>
                      </a:r>
                      <a:endParaRPr lang="en-US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/>
                        </a:rPr>
                        <a:t>22469900</a:t>
                      </a:r>
                      <a:endParaRPr lang="en-US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/>
                        </a:rPr>
                        <a:t>2525000</a:t>
                      </a:r>
                      <a:endParaRPr lang="en-US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Arial"/>
                        </a:rPr>
                        <a:t>323276800</a:t>
                      </a:r>
                      <a:endParaRPr lang="en-US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Arial"/>
                        </a:rPr>
                        <a:t>850755000</a:t>
                      </a:r>
                      <a:endParaRPr lang="en-US" dirty="0">
                        <a:solidFill>
                          <a:srgbClr val="008000"/>
                        </a:solidFill>
                        <a:latin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74" y="295833"/>
            <a:ext cx="8647447" cy="1143000"/>
          </a:xfrm>
        </p:spPr>
        <p:txBody>
          <a:bodyPr>
            <a:normAutofit/>
          </a:bodyPr>
          <a:lstStyle/>
          <a:p>
            <a:r>
              <a:rPr lang="en-US" sz="3200" i="1" dirty="0" err="1" smtClean="0">
                <a:latin typeface="Lucida Handwriting"/>
              </a:rPr>
              <a:t>ihealth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3200" dirty="0" smtClean="0">
                <a:solidFill>
                  <a:schemeClr val="accent1"/>
                </a:solidFill>
                <a:latin typeface="Arial"/>
              </a:rPr>
              <a:t>-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 Funding Requests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34" y="1748523"/>
            <a:ext cx="809867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Half a million US $ - Funding Required for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Tap  MENA, USA-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Europe as Target Markets</a:t>
            </a:r>
          </a:p>
          <a:p>
            <a:pPr marL="342900" indent="-342900"/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 Investing and Up gradation of Technology</a:t>
            </a:r>
          </a:p>
          <a:p>
            <a:pPr marL="342900" indent="-342900">
              <a:buAutoNum type="alphaLcParenR"/>
            </a:pP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 Brand Building -Promotion of Mobile App, Marketing Costs</a:t>
            </a:r>
          </a:p>
          <a:p>
            <a:pPr marL="342900" indent="-342900"/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 marL="342900" indent="-342900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Scaling up by having an Offline  Model along with an Online Mobile solution</a:t>
            </a:r>
          </a:p>
          <a:p>
            <a:pPr marL="342900" indent="-342900"/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 marL="342900" indent="-342900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24 hrs Virtual Call Centre</a:t>
            </a:r>
          </a:p>
          <a:p>
            <a:pPr marL="342900" indent="-342900"/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 marL="342900" indent="-342900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Investing in a good technology team</a:t>
            </a:r>
          </a:p>
          <a:p>
            <a:pPr marL="342900" indent="-342900"/>
            <a:endParaRPr lang="en-US" dirty="0" smtClean="0">
              <a:latin typeface="Arial"/>
            </a:endParaRP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i="1" dirty="0" err="1" smtClean="0">
                <a:latin typeface="Lucida Handwriting"/>
              </a:rPr>
              <a:t>ihealth</a:t>
            </a:r>
            <a:r>
              <a:rPr lang="en-US" sz="40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4000" i="1" dirty="0" smtClean="0">
                <a:solidFill>
                  <a:schemeClr val="accent1"/>
                </a:solidFill>
                <a:latin typeface="Lucida Handwriting"/>
              </a:rPr>
              <a:t>  </a:t>
            </a:r>
            <a:r>
              <a:rPr lang="en-US" sz="4000" dirty="0" err="1" smtClean="0">
                <a:latin typeface="Arial"/>
              </a:rPr>
              <a:t>vs</a:t>
            </a:r>
            <a:r>
              <a:rPr lang="en-US" sz="4000" dirty="0" smtClean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competition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253" y="2177405"/>
            <a:ext cx="1108344" cy="114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6578" y="1946468"/>
          <a:ext cx="8395575" cy="475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90"/>
                <a:gridCol w="1560640"/>
                <a:gridCol w="1679115"/>
                <a:gridCol w="1679115"/>
                <a:gridCol w="1679115"/>
              </a:tblGrid>
              <a:tr h="1506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Medical Tourism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EMHR to help patients with medical records and</a:t>
                      </a:r>
                      <a:r>
                        <a:rPr lang="en-US" baseline="0" dirty="0" smtClean="0">
                          <a:latin typeface="Arial"/>
                        </a:rPr>
                        <a:t> bills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Health</a:t>
                      </a:r>
                      <a:r>
                        <a:rPr lang="en-US" baseline="0" dirty="0" smtClean="0">
                          <a:latin typeface="Arial"/>
                        </a:rPr>
                        <a:t> Tips to Build on Daily App Engagement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</a:rPr>
                        <a:t>Funding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</a:tr>
              <a:tr h="15065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/>
                        </a:rPr>
                        <a:t>Ihealthkonnect</a:t>
                      </a:r>
                      <a:endParaRPr lang="en-US" dirty="0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/>
                      </a:endParaRPr>
                    </a:p>
                    <a:p>
                      <a:r>
                        <a:rPr lang="en-US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/>
                        </a:rPr>
                        <a:t>(India Focused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/>
                        </a:rPr>
                        <a:t>, later expand to Global Delivery)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Bootstrapped</a:t>
                      </a:r>
                      <a:endParaRPr 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</a:tr>
              <a:tr h="150658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Medigo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 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(Based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 in Germany, Not focused on India Delivery)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$9.1 million </a:t>
                      </a:r>
                      <a:r>
                        <a:rPr lang="en-US" sz="1800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Accel</a:t>
                      </a:r>
                      <a:r>
                        <a:rPr 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 , TA Ventures,</a:t>
                      </a:r>
                      <a:r>
                        <a:rPr lang="en-US" sz="18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</a:rPr>
                        <a:t> Atlantic Internet</a:t>
                      </a:r>
                      <a:endPara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9" y="3793963"/>
            <a:ext cx="518905" cy="577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9" y="5377528"/>
            <a:ext cx="518905" cy="626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73" y="3793963"/>
            <a:ext cx="593793" cy="577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64" y="3860508"/>
            <a:ext cx="518905" cy="510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27" y="5311548"/>
            <a:ext cx="663939" cy="379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65" y="5311548"/>
            <a:ext cx="947756" cy="379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err="1" smtClean="0">
                <a:latin typeface="Lucida Handwriting"/>
              </a:rPr>
              <a:t>ihealth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3200" i="1" dirty="0" smtClean="0">
                <a:solidFill>
                  <a:schemeClr val="accent1"/>
                </a:solidFill>
                <a:latin typeface="Lucida Handwriting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Arial"/>
              </a:rPr>
              <a:t>- </a:t>
            </a:r>
            <a:r>
              <a:rPr lang="en-US" sz="3200" dirty="0" smtClean="0">
                <a:latin typeface="Arial"/>
              </a:rPr>
              <a:t>Team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India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471" y="1438833"/>
            <a:ext cx="8421988" cy="920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Manisha Soin- An Alumnus  from St. Stephens College, NIFT Delhi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I have helped scale up  family business from  a Rs 2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crore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to a  Rs 25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crore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entity.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Marketing- Our  marketing team consists of various Doctors and partnerships with healthcare providers in several countries which we have used to validate the model.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We have a backend team in India, of 3  which helps in Marketing Admin and Accounts.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Advisors- Mr. Rahul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Narvekar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 CEO, Founder Indian Roots , Serial Entrepreneur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Mr. Deepak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Goel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 Founder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KarmaCircles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Mr. Sridhar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Narayan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 MD Global Environment Fund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Medical Director of a Chain of Hospitals 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sz="1400" dirty="0" smtClean="0">
              <a:latin typeface="Arial"/>
            </a:endParaRPr>
          </a:p>
          <a:p>
            <a:endParaRPr lang="en-US" sz="1400" dirty="0" smtClean="0">
              <a:latin typeface="Arial"/>
            </a:endParaRPr>
          </a:p>
          <a:p>
            <a:r>
              <a:rPr lang="en-US" sz="1400" dirty="0" smtClean="0">
                <a:latin typeface="Arial"/>
              </a:rPr>
              <a:t> 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Lucida Handwriting" charset="0"/>
              </a:rPr>
              <a:t>www.i</a:t>
            </a:r>
            <a:r>
              <a:rPr lang="en-US" sz="3200" i="1" dirty="0" err="1" smtClean="0">
                <a:latin typeface="Lucida Handwriting" charset="0"/>
              </a:rPr>
              <a:t>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 charset="0"/>
              </a:rPr>
              <a:t>konnect</a:t>
            </a:r>
            <a:r>
              <a:rPr lang="en-US" sz="3200" i="1" dirty="0" smtClean="0">
                <a:latin typeface="Lucida Handwriting" charset="0"/>
              </a:rPr>
              <a:t> .com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9596" y="1698106"/>
            <a:ext cx="82871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</a:rPr>
              <a:t> Call Center +91-9560457555</a:t>
            </a: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Manisha Soin +91-9810884947</a:t>
            </a: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 </a:t>
            </a:r>
            <a:r>
              <a:rPr lang="en-US" sz="2000" dirty="0" err="1" smtClean="0">
                <a:latin typeface="Arial"/>
              </a:rPr>
              <a:t>Sms</a:t>
            </a:r>
            <a:r>
              <a:rPr lang="en-US" sz="2000" dirty="0" smtClean="0">
                <a:latin typeface="Arial"/>
              </a:rPr>
              <a:t>, </a:t>
            </a:r>
            <a:r>
              <a:rPr lang="en-US" sz="2000" dirty="0" err="1" smtClean="0">
                <a:latin typeface="Arial"/>
              </a:rPr>
              <a:t>Whatsapp</a:t>
            </a:r>
            <a:r>
              <a:rPr lang="en-US" sz="2000" dirty="0" smtClean="0">
                <a:latin typeface="Arial"/>
              </a:rPr>
              <a:t>- +91-8800154449, Skype: </a:t>
            </a:r>
            <a:r>
              <a:rPr lang="en-US" sz="2000" dirty="0" err="1" smtClean="0">
                <a:latin typeface="Arial"/>
              </a:rPr>
              <a:t>ihealthkonnect</a:t>
            </a:r>
            <a:endParaRPr lang="en-US" sz="2000" dirty="0" smtClean="0">
              <a:latin typeface="Arial"/>
            </a:endParaRP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Email: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2"/>
              </a:rPr>
              <a:t>manishasoin@ihealthkonnect.com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r>
              <a:rPr lang="en-US" sz="2000" dirty="0" err="1" smtClean="0">
                <a:latin typeface="Arial"/>
              </a:rPr>
              <a:t>fb</a:t>
            </a:r>
            <a:r>
              <a:rPr lang="en-US" sz="2000" dirty="0">
                <a:latin typeface="Arial"/>
              </a:rPr>
              <a:t>: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Arial"/>
                <a:hlinkClick r:id="rId3"/>
              </a:rPr>
              <a:t>www.facebook.com/ihealthkonnect</a:t>
            </a:r>
            <a:endParaRPr lang="en-US" sz="2000" dirty="0" smtClean="0">
              <a:latin typeface="Arial"/>
            </a:endParaRP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Twitter: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@ManishaSoin1 @ihealthkonnect1</a:t>
            </a:r>
          </a:p>
          <a:p>
            <a:endParaRPr lang="en-US" sz="2000" dirty="0" smtClean="0">
              <a:latin typeface="Arial"/>
            </a:endParaRPr>
          </a:p>
          <a:p>
            <a:r>
              <a:rPr lang="en-US" sz="2000" dirty="0" smtClean="0">
                <a:latin typeface="Arial"/>
              </a:rPr>
              <a:t>Linked in – </a:t>
            </a:r>
            <a:r>
              <a:rPr lang="en-US" sz="2000" dirty="0" smtClean="0">
                <a:latin typeface="Arial"/>
                <a:hlinkClick r:id="rId4"/>
              </a:rPr>
              <a:t>http://www.linkedin.com/company/ihealthkonnect</a:t>
            </a:r>
            <a:endParaRPr lang="en-US" sz="2000" dirty="0" smtClean="0">
              <a:latin typeface="Arial"/>
            </a:endParaRPr>
          </a:p>
          <a:p>
            <a:endParaRPr lang="en-US" sz="2000" dirty="0" smtClean="0"/>
          </a:p>
          <a:p>
            <a:r>
              <a:rPr lang="en-US" sz="2000" dirty="0" smtClean="0">
                <a:latin typeface="Arial"/>
                <a:hlinkClick r:id="rId5"/>
              </a:rPr>
              <a:t>https://in.</a:t>
            </a:r>
            <a:r>
              <a:rPr lang="en-US" sz="2000" b="1" dirty="0" smtClean="0">
                <a:latin typeface="Arial"/>
                <a:hlinkClick r:id="rId5"/>
              </a:rPr>
              <a:t>linkedin.com/pub/manisha-soin/89/605/b88</a:t>
            </a:r>
            <a:endParaRPr lang="en-US" sz="2000" b="1" dirty="0" smtClean="0">
              <a:latin typeface="Arial"/>
            </a:endParaRPr>
          </a:p>
          <a:p>
            <a:endParaRPr lang="en-US" sz="2000" dirty="0" smtClean="0">
              <a:latin typeface="Arial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02" y="295833"/>
            <a:ext cx="807304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</a:rPr>
              <a:t> Healthcare sector </a:t>
            </a:r>
            <a:r>
              <a:rPr lang="en-US" sz="2400" dirty="0" smtClean="0">
                <a:latin typeface="Arial"/>
              </a:rPr>
              <a:t>– Pain Point ( Developing Countries)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902" y="1739523"/>
            <a:ext cx="807304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Non Existent Healthcare in Africa, MENA , parts of Indian Subcontinent</a:t>
            </a: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Lack of Specialist Doctors, Lack of  Super Specialty Hospitals in Developing world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-Out of sync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Doc:Patient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Ratio( WHO Ratio 1:1000)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Kenya          8000 docs :40 million ( 1:5000)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Mozambique 550docs : 22 million (1:40000)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Iraq              14000 doc:35 million  (1:2500)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-Concentration in Urban Centers</a:t>
            </a:r>
            <a:r>
              <a:rPr lang="en-US" dirty="0" smtClean="0">
                <a:latin typeface="Arial"/>
              </a:rPr>
              <a:t>-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leads to a state of Perpetual Health crisis in Developing countries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02" y="295833"/>
            <a:ext cx="8073049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</a:rPr>
              <a:t> Healthcare sector </a:t>
            </a:r>
            <a:r>
              <a:rPr lang="en-US" sz="2400" dirty="0" smtClean="0">
                <a:latin typeface="Arial"/>
              </a:rPr>
              <a:t>–Pain Point ( Developed World)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902" y="1739523"/>
            <a:ext cx="807304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Excellent  but Super Expensive Healthcare available in USA, Europe, Australia  leads to Huge opportunity for medical tourism</a:t>
            </a:r>
          </a:p>
          <a:p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-CABG in USA costs US$ 13300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vis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vis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 in US$ 6500 India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-Insurers looking cheaper options as cost of healthcare is exorbitant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-Underinsured or Un Insured Populations need for cheaper options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-Dental, Cosmetic, Plastic Surgeries are not covered by insurers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Comparison- Medical Procedures</a:t>
            </a:r>
            <a:endParaRPr lang="en-US" dirty="0"/>
          </a:p>
        </p:txBody>
      </p:sp>
      <p:pic>
        <p:nvPicPr>
          <p:cNvPr id="3" name="Picture 2" descr="price compariso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9" y="1830999"/>
            <a:ext cx="8565461" cy="4028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err="1" smtClean="0">
                <a:latin typeface="Lucida Handwriting"/>
              </a:rPr>
              <a:t>i</a:t>
            </a:r>
            <a:r>
              <a:rPr lang="en-US" sz="3200" i="1" dirty="0" err="1" smtClean="0">
                <a:latin typeface="Lucida Handwriting"/>
              </a:rPr>
              <a:t>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3200" i="1" dirty="0" smtClean="0">
                <a:solidFill>
                  <a:schemeClr val="accent1"/>
                </a:solidFill>
                <a:latin typeface="Lucida Handwriting"/>
              </a:rPr>
              <a:t> </a:t>
            </a:r>
            <a:r>
              <a:rPr lang="en-US" sz="3200" dirty="0" smtClean="0">
                <a:latin typeface="Arial"/>
              </a:rPr>
              <a:t>–</a:t>
            </a:r>
            <a:r>
              <a:rPr lang="en-US" sz="2667" dirty="0" smtClean="0">
                <a:latin typeface="Arial"/>
              </a:rPr>
              <a:t> Opportunity</a:t>
            </a:r>
            <a:endParaRPr lang="en-US" sz="2667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683" y="1725694"/>
            <a:ext cx="844858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India Delivery 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Half a Million Medical Tourists travelling to India, spending on an average 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US$ 7000 is what we are looking at targeting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Bottoms Up, Addressable Market Size in 2015- 500000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x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1 % = 5000 Medical Patients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x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 US$ 7000 = US$ 35000000, approximately Rs 213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cr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Estimated size in 2019,   US$ 10 Billion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Bottoms Up, Addressable Market Size, 1% of the market- US$ 1 Billion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Global Delivery for Medical Tourism</a:t>
            </a:r>
          </a:p>
          <a:p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Estimated Market Size in 2019- US$ 32.5 Billion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Bottoms Up Addressable Market Size 1%- US$ 3.25 Billion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74" y="295833"/>
            <a:ext cx="8527527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</a:rPr>
              <a:t>THE BIG PICTURE- Medical Tourism in India- US$ 3.9 Billion, Global Medical Tourism- US$ 10 Billion</a:t>
            </a:r>
            <a:endParaRPr lang="en-US" sz="2400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4339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Arial"/>
              </a:rPr>
              <a:t>-</a:t>
            </a:r>
            <a:r>
              <a:rPr lang="en-US" sz="1800" b="1" dirty="0" smtClean="0">
                <a:latin typeface="Arial"/>
              </a:rPr>
              <a:t>Medical Tourism in India</a:t>
            </a:r>
            <a:r>
              <a:rPr lang="en-US" sz="1800" dirty="0" smtClean="0">
                <a:latin typeface="Arial"/>
              </a:rPr>
              <a:t>- US$ 3.9 Billion 2015, Estimated to US$ 10 Billion by 2019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Arial"/>
              </a:rPr>
              <a:t>Annual Growth Rate- 27% for the last 3 years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Arial"/>
              </a:rPr>
              <a:t>Global Medical Tourism Market- US$ 10 Billion 2015, US$ 32.5 Billion by 2019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Arial"/>
              </a:rPr>
              <a:t> Estimated Medical Arrivals Tourist Arrivals in India in 2015- 500,000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 smtClean="0">
                <a:latin typeface="Arial"/>
              </a:rPr>
              <a:t>- India as a growing hub for medical tourism is leading to a huge 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 smtClean="0">
                <a:latin typeface="Arial"/>
              </a:rPr>
              <a:t>      opportunity for Medical Tourism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 smtClean="0">
                <a:latin typeface="Arial"/>
              </a:rPr>
              <a:t>* Source </a:t>
            </a:r>
            <a:r>
              <a:rPr lang="en-US" sz="1800" dirty="0" err="1" smtClean="0">
                <a:latin typeface="Arial"/>
              </a:rPr>
              <a:t>VCCircle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dirty="0" err="1" smtClean="0">
                <a:latin typeface="Arial"/>
              </a:rPr>
              <a:t>Ficci</a:t>
            </a:r>
            <a:r>
              <a:rPr lang="en-US" sz="1800" dirty="0" smtClean="0">
                <a:latin typeface="Arial"/>
              </a:rPr>
              <a:t> Report, TMR Agencies USA for Global Medical Tourism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2" y="295833"/>
            <a:ext cx="8535330" cy="1143000"/>
          </a:xfrm>
        </p:spPr>
        <p:txBody>
          <a:bodyPr>
            <a:normAutofit/>
          </a:bodyPr>
          <a:lstStyle/>
          <a:p>
            <a:r>
              <a:rPr lang="en-US" sz="3200" i="1" dirty="0" err="1" smtClean="0">
                <a:latin typeface="Lucida Handwriting"/>
              </a:rPr>
              <a:t>ihealth</a:t>
            </a:r>
            <a:r>
              <a:rPr lang="en-US" sz="3200" i="1" dirty="0" err="1" smtClean="0">
                <a:solidFill>
                  <a:schemeClr val="accent1"/>
                </a:solidFill>
                <a:latin typeface="Lucida Handwriting"/>
              </a:rPr>
              <a:t>konnect</a:t>
            </a:r>
            <a:r>
              <a:rPr lang="en-US" sz="3200" i="1" dirty="0" smtClean="0">
                <a:solidFill>
                  <a:schemeClr val="accent1"/>
                </a:solidFill>
                <a:latin typeface="Lucida Handwriting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/>
              </a:rPr>
              <a:t>- The journey so far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62" y="1913477"/>
            <a:ext cx="8748138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Mobile app beta in Nov 2014,  Formally launched in  End Jan 2015 on both android and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ios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,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- 5000+ downloads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No of patient Queries-  7 for each day of advertising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User Engagement – 250 Q &amp; A’s pm since End Jan 2015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-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Avg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Income from Hospitals- Rs 2.5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lacs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p.m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, Business Generated for Partners – 1cr</a:t>
            </a: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-Notable Patients so far - Ugandan Health Minister  &amp; Family</a:t>
            </a: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Health Minister of Mozambique </a:t>
            </a: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Health Secretary- Namibia</a:t>
            </a:r>
          </a:p>
          <a:p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-Call Center Operational, Access Via Skype,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Whats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app,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Sms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</a:rPr>
              <a:t> </a:t>
            </a:r>
          </a:p>
          <a:p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endParaRPr lang="en-US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gandan Health Minis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81" y="1905193"/>
            <a:ext cx="5811849" cy="4762976"/>
          </a:xfrm>
          <a:prstGeom prst="rect">
            <a:avLst/>
          </a:prstGeom>
        </p:spPr>
      </p:pic>
      <p:pic>
        <p:nvPicPr>
          <p:cNvPr id="7" name="Picture 6" descr="pic Lorna and Jul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8" y="234699"/>
            <a:ext cx="2319218" cy="1670494"/>
          </a:xfrm>
          <a:prstGeom prst="rect">
            <a:avLst/>
          </a:prstGeom>
        </p:spPr>
      </p:pic>
      <p:pic>
        <p:nvPicPr>
          <p:cNvPr id="8" name="Picture 7" descr="Grace 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" y="3658519"/>
            <a:ext cx="3038059" cy="3009651"/>
          </a:xfrm>
          <a:prstGeom prst="rect">
            <a:avLst/>
          </a:prstGeom>
        </p:spPr>
      </p:pic>
      <p:pic>
        <p:nvPicPr>
          <p:cNvPr id="11" name="Picture 10" descr="Mohammed and Akil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68" y="1615272"/>
            <a:ext cx="1987901" cy="2208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3470223" y="483201"/>
            <a:ext cx="5047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Arial"/>
            </a:endParaRPr>
          </a:p>
          <a:p>
            <a:r>
              <a:rPr lang="en-US" sz="1200" b="1" dirty="0" smtClean="0">
                <a:latin typeface="Arial"/>
              </a:rPr>
              <a:t>Current Current  Revenue- Referral Fees </a:t>
            </a:r>
          </a:p>
          <a:p>
            <a:endParaRPr lang="en-US" sz="1200" b="1" dirty="0" smtClean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  <a:p>
            <a:r>
              <a:rPr lang="en-US" sz="1200" b="1" dirty="0" smtClean="0">
                <a:latin typeface="Arial"/>
              </a:rPr>
              <a:t>Current Users- Kenya, Nigeria, Tanzania, </a:t>
            </a:r>
          </a:p>
          <a:p>
            <a:r>
              <a:rPr lang="en-US" sz="1200" b="1" dirty="0" smtClean="0">
                <a:latin typeface="Arial"/>
              </a:rPr>
              <a:t>Uganda, Ethiopia, South Sudan, Iraq</a:t>
            </a:r>
          </a:p>
          <a:p>
            <a:endParaRPr lang="en-US" sz="1200" b="1" dirty="0" smtClean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</p:txBody>
      </p:sp>
      <p:pic>
        <p:nvPicPr>
          <p:cNvPr id="15" name="Picture 14" descr="Vicky Tanzani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169" y="234699"/>
            <a:ext cx="1289054" cy="3133902"/>
          </a:xfrm>
          <a:prstGeom prst="rect">
            <a:avLst/>
          </a:prstGeom>
        </p:spPr>
      </p:pic>
      <p:pic>
        <p:nvPicPr>
          <p:cNvPr id="17" name="Picture 16" descr="FullSizeRender (35)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0223" y="276360"/>
            <a:ext cx="620351" cy="413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026" y="276360"/>
            <a:ext cx="1928504" cy="630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34089" y="2015768"/>
          <a:ext cx="8328074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</a:rPr>
              <a:t>Sales Funnel</a:t>
            </a:r>
            <a:endParaRPr lang="en-US" sz="32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156</TotalTime>
  <Words>1156</Words>
  <Application>Microsoft Macintosh PowerPoint</Application>
  <PresentationFormat>On-screen Show (4:3)</PresentationFormat>
  <Paragraphs>236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Pixel</vt:lpstr>
      <vt:lpstr>ihealthkonnect  Solution- An Upcoming Healthcare Aggregator focused currently on Medical Tourism as a profitable revenue vertical</vt:lpstr>
      <vt:lpstr> Healthcare sector – Pain Point ( Developing Countries)</vt:lpstr>
      <vt:lpstr> Healthcare sector –Pain Point ( Developed World)</vt:lpstr>
      <vt:lpstr>Price Comparison- Medical Procedures</vt:lpstr>
      <vt:lpstr>ihealthkonnect – Opportunity</vt:lpstr>
      <vt:lpstr>THE BIG PICTURE- Medical Tourism in India- US$ 3.9 Billion, Global Medical Tourism- US$ 10 Billion</vt:lpstr>
      <vt:lpstr>ihealthkonnect - The journey so far</vt:lpstr>
      <vt:lpstr>Slide 8</vt:lpstr>
      <vt:lpstr>Sales Funnel</vt:lpstr>
      <vt:lpstr>Go To Market</vt:lpstr>
      <vt:lpstr>ihealthkonnect- A Bottoms Up Perspective</vt:lpstr>
      <vt:lpstr>ihealthkonnect- Funding Requests</vt:lpstr>
      <vt:lpstr>ihealthkonnect  vs competition</vt:lpstr>
      <vt:lpstr>ihealthkonnect - Team India</vt:lpstr>
      <vt:lpstr>www.ihealthkonnect .com</vt:lpstr>
    </vt:vector>
  </TitlesOfParts>
  <Company>WoodFloorsIndia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ihealthkonnect  Solution- An Upcoming Healthcare Aggregator Current Revenue Source- Medical Tourism</dc:title>
  <dc:creator>Manisha M</dc:creator>
  <cp:lastModifiedBy>Manisha M</cp:lastModifiedBy>
  <cp:revision>7</cp:revision>
  <dcterms:created xsi:type="dcterms:W3CDTF">2015-07-12T12:22:05Z</dcterms:created>
  <dcterms:modified xsi:type="dcterms:W3CDTF">2015-07-12T14:04:54Z</dcterms:modified>
</cp:coreProperties>
</file>