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BA59DC-E6C7-42E7-9F62-C57D576123EA}" v="21" dt="2022-12-24T16:18:41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6000">
              <a:schemeClr val="accent1">
                <a:lumMod val="40000"/>
                <a:lumOff val="60000"/>
              </a:schemeClr>
            </a:gs>
            <a:gs pos="9000">
              <a:schemeClr val="accent1">
                <a:lumMod val="20000"/>
                <a:lumOff val="80000"/>
              </a:schemeClr>
            </a:gs>
            <a:gs pos="67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aakar" panose="02000600040000000000" charset="0"/>
                <a:cs typeface="aakar" panose="02000600040000000000" charset="0"/>
                <a:sym typeface="+mn-ea"/>
              </a:rPr>
              <a:t>Predicting customer buying behaviour </a:t>
            </a:r>
            <a:r>
              <a:rPr lang="en-US" altLang="en-GB" sz="4800" dirty="0">
                <a:latin typeface="aakar" panose="02000600040000000000" charset="0"/>
                <a:cs typeface="aakar" panose="02000600040000000000" charset="0"/>
                <a:sym typeface="+mn-ea"/>
              </a:rPr>
              <a:t>using logistic regression 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" altLang="en-GB" dirty="0">
                <a:latin typeface="Abyssinica SIL" panose="02000000000000000000" charset="0"/>
                <a:cs typeface="Abyssinica SIL" panose="02000000000000000000" charset="0"/>
              </a:rPr>
              <a:t>A</a:t>
            </a:r>
            <a:r>
              <a:rPr lang="en-GB" dirty="0">
                <a:latin typeface="Abyssinica SIL" panose="02000000000000000000" charset="0"/>
                <a:cs typeface="Abyssinica SIL" panose="02000000000000000000" charset="0"/>
              </a:rPr>
              <a:t> predictive model to understand factors that influence buying behaviour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6000">
              <a:schemeClr val="accent1">
                <a:lumMod val="40000"/>
                <a:lumOff val="60000"/>
              </a:schemeClr>
            </a:gs>
            <a:gs pos="9000">
              <a:schemeClr val="accent1">
                <a:lumMod val="20000"/>
                <a:lumOff val="80000"/>
              </a:schemeClr>
            </a:gs>
            <a:gs pos="67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u="sng">
                <a:latin typeface="aakar" panose="02000600040000000000" charset="0"/>
                <a:cs typeface="aakar" panose="02000600040000000000" charset="0"/>
              </a:rPr>
              <a:t>RESULTS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926465" y="1617345"/>
            <a:ext cx="310803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" altLang="en-US" u="sng" dirty="0">
                <a:latin typeface="Abyssinica SIL"/>
                <a:cs typeface="Abyssinica SIL" panose="02000000000000000000" charset="0"/>
              </a:rPr>
              <a:t>Buying behaviors on weekends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926465" y="2371090"/>
            <a:ext cx="35794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>
                <a:latin typeface="Abyssinica SIL" panose="02000000000000000000" charset="0"/>
                <a:cs typeface="Abyssinica SIL" panose="02000000000000000000" charset="0"/>
              </a:rPr>
              <a:t>From the below pie charts we can see that there is 0.5% drop in bookings during weekends.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70" y="3378835"/>
            <a:ext cx="2135583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4920615"/>
            <a:ext cx="2143235" cy="137160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4911090" y="1617345"/>
            <a:ext cx="3475990" cy="6451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" altLang="en-US" u="sng" dirty="0">
                <a:latin typeface="Abyssinica SIL"/>
                <a:cs typeface="Abyssinica SIL" panose="02000000000000000000" charset="0"/>
              </a:rPr>
              <a:t>Factors that impact the buy</a:t>
            </a:r>
            <a:r>
              <a:rPr lang="en-US" altLang="en-US" u="sng" dirty="0">
                <a:latin typeface="Abyssinica SIL"/>
                <a:cs typeface="Abyssinica SIL" panose="02000000000000000000" charset="0"/>
              </a:rPr>
              <a:t>ing behaviors </a:t>
            </a:r>
            <a:endParaRPr lang="en-US" altLang="en-US" u="sng">
              <a:latin typeface="Abyssinica SIL" panose="02000000000000000000" charset="0"/>
              <a:cs typeface="Abyssinica SIL" panose="02000000000000000000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911090" y="2371090"/>
            <a:ext cx="3475990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" altLang="en-US" dirty="0">
                <a:latin typeface="Abyssinica SIL"/>
                <a:cs typeface="Abyssinica SIL" panose="02000000000000000000" charset="0"/>
              </a:rPr>
              <a:t>According to the data and our logit model the factors that influence buying behaviors are: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dirty="0">
                <a:solidFill>
                  <a:srgbClr val="FF0000"/>
                </a:solidFill>
                <a:latin typeface="Abyssinica SIL"/>
                <a:cs typeface="Abyssinica SIL" panose="02000000000000000000" charset="0"/>
              </a:rPr>
              <a:t>Sales channel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dirty="0">
                <a:solidFill>
                  <a:srgbClr val="FF0000"/>
                </a:solidFill>
                <a:latin typeface="Abyssinica SIL"/>
                <a:cs typeface="Abyssinica SIL" panose="02000000000000000000" charset="0"/>
              </a:rPr>
              <a:t>Trip type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dirty="0">
                <a:solidFill>
                  <a:srgbClr val="FF0000"/>
                </a:solidFill>
                <a:latin typeface="Abyssinica SIL"/>
                <a:cs typeface="Abyssinica SIL" panose="02000000000000000000" charset="0"/>
              </a:rPr>
              <a:t>Length of stay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dirty="0">
                <a:solidFill>
                  <a:srgbClr val="FF0000"/>
                </a:solidFill>
                <a:latin typeface="Abyssinica SIL"/>
                <a:cs typeface="Abyssinica SIL" panose="02000000000000000000" charset="0"/>
              </a:rPr>
              <a:t>Wants extra baggage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dirty="0">
                <a:solidFill>
                  <a:srgbClr val="FF0000"/>
                </a:solidFill>
                <a:latin typeface="Abyssinica SIL"/>
                <a:cs typeface="Abyssinica SIL" panose="02000000000000000000" charset="0"/>
              </a:rPr>
              <a:t>Wants preferred seat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dirty="0">
                <a:solidFill>
                  <a:srgbClr val="FF0000"/>
                </a:solidFill>
                <a:latin typeface="Abyssinica SIL"/>
                <a:cs typeface="Abyssinica SIL" panose="02000000000000000000" charset="0"/>
              </a:rPr>
              <a:t>Flight duration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dirty="0">
                <a:solidFill>
                  <a:srgbClr val="FF0000"/>
                </a:solidFill>
                <a:latin typeface="Abyssinica SIL"/>
                <a:cs typeface="Abyssinica SIL" panose="02000000000000000000" charset="0"/>
              </a:rPr>
              <a:t>Booking origin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8909050" y="1691005"/>
            <a:ext cx="2983865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" altLang="en-US" u="sng" dirty="0">
                <a:latin typeface="Abyssinica SIL"/>
                <a:cs typeface="Abyssinica SIL" panose="02000000000000000000" charset="0"/>
              </a:rPr>
              <a:t>Model </a:t>
            </a:r>
            <a:r>
              <a:rPr lang="" altLang="en-US" u="sng">
                <a:latin typeface="Abyssinica SIL"/>
                <a:cs typeface="Abyssinica SIL" panose="02000000000000000000" charset="0"/>
              </a:rPr>
              <a:t>accuracy</a:t>
            </a:r>
            <a:endParaRPr lang="en-US" altLang="en-US" u="sng" dirty="0">
              <a:latin typeface="Abyssinica SIL" panose="02000000000000000000" charset="0"/>
              <a:cs typeface="Abyssinica SIL" panose="02000000000000000000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909050" y="2371090"/>
            <a:ext cx="2444750" cy="14763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" altLang="en-US" dirty="0">
                <a:latin typeface="Abyssinica SIL"/>
                <a:cs typeface="Abyssinica SIL" panose="02000000000000000000" charset="0"/>
              </a:rPr>
              <a:t>We have use logistic regression to predict the buying behavior and we get a accuracy of 85.1%</a:t>
            </a:r>
            <a:endParaRPr lang="" altLang="en-US" dirty="0">
              <a:solidFill>
                <a:srgbClr val="FF0000"/>
              </a:solidFill>
              <a:latin typeface="Abyssinica SIL"/>
              <a:cs typeface="Abyssinica SIL" panose="02000000000000000000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344025" y="4149090"/>
            <a:ext cx="1574800" cy="1208405"/>
          </a:xfrm>
          <a:prstGeom prst="round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>
                <a:solidFill>
                  <a:schemeClr val="tx1"/>
                </a:solidFill>
              </a:rPr>
              <a:t>Accuracy 85.1%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Predicting customer buying behaviour using logistic regression 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subhabrata</cp:lastModifiedBy>
  <cp:revision>11</cp:revision>
  <dcterms:created xsi:type="dcterms:W3CDTF">2022-12-24T16:15:19Z</dcterms:created>
  <dcterms:modified xsi:type="dcterms:W3CDTF">2022-12-24T16:19:03Z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