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5"/>
  </p:notesMasterIdLst>
  <p:handoutMasterIdLst>
    <p:handoutMasterId r:id="rId6"/>
  </p:handoutMasterIdLst>
  <p:sldIdLst>
    <p:sldId id="257" r:id="rId3"/>
    <p:sldId id="258" r:id="rId4"/>
  </p:sldIdLst>
  <p:sldSz cx="6858000" cy="9144000" type="letter"/>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p:cViewPr>
        <p:scale>
          <a:sx n="100" d="100"/>
          <a:sy n="100" d="100"/>
        </p:scale>
        <p:origin x="-1963" y="806"/>
      </p:cViewPr>
      <p:guideLst>
        <p:guide orient="horz" pos="2880"/>
        <p:guide pos="2160"/>
      </p:guideLst>
    </p:cSldViewPr>
  </p:slideViewPr>
  <p:notesTextViewPr>
    <p:cViewPr>
      <p:scale>
        <a:sx n="100" d="100"/>
        <a:sy n="100" d="100"/>
      </p:scale>
      <p:origin x="0" y="0"/>
    </p:cViewPr>
  </p:notesTextViewPr>
  <p:notesViewPr>
    <p:cSldViewPr>
      <p:cViewPr varScale="1">
        <p:scale>
          <a:sx n="60" d="100"/>
          <a:sy n="60" d="100"/>
        </p:scale>
        <p:origin x="-17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4F19F4E-5855-439B-B611-CE4D8E1DAB70}" type="slidenum">
              <a:rPr lang="en-US"/>
              <a:pPr>
                <a:defRPr/>
              </a:pPr>
              <a:t>‹#›</a:t>
            </a:fld>
            <a:endParaRPr lang="en-US"/>
          </a:p>
        </p:txBody>
      </p:sp>
    </p:spTree>
    <p:extLst>
      <p:ext uri="{BB962C8B-B14F-4D97-AF65-F5344CB8AC3E}">
        <p14:creationId xmlns:p14="http://schemas.microsoft.com/office/powerpoint/2010/main" val="2158951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8218C8F-B858-4FCB-ADD2-18E29BEA6512}" type="slidenum">
              <a:rPr lang="en-US"/>
              <a:pPr>
                <a:defRPr/>
              </a:pPr>
              <a:t>‹#›</a:t>
            </a:fld>
            <a:endParaRPr lang="en-US"/>
          </a:p>
        </p:txBody>
      </p:sp>
    </p:spTree>
    <p:extLst>
      <p:ext uri="{BB962C8B-B14F-4D97-AF65-F5344CB8AC3E}">
        <p14:creationId xmlns:p14="http://schemas.microsoft.com/office/powerpoint/2010/main" val="22354078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2CFEAF6-95A7-4EEC-BF66-AA85D2E35D8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0222567F-A70C-438D-90BF-9D220B251C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5125"/>
            <a:ext cx="1543050" cy="786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5125"/>
            <a:ext cx="4476750" cy="786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6BE5E0D9-B8EE-48F5-A5A7-2770FCD993D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65125"/>
            <a:ext cx="6172200" cy="546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1082675"/>
            <a:ext cx="3009900" cy="714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505200" y="1082675"/>
            <a:ext cx="3009900" cy="349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05200" y="4732338"/>
            <a:ext cx="3009900" cy="3497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8" name="Rectangle 6"/>
          <p:cNvSpPr>
            <a:spLocks noGrp="1" noChangeArrowheads="1"/>
          </p:cNvSpPr>
          <p:nvPr>
            <p:ph type="sldNum" sz="quarter" idx="12"/>
          </p:nvPr>
        </p:nvSpPr>
        <p:spPr>
          <a:ln/>
        </p:spPr>
        <p:txBody>
          <a:bodyPr/>
          <a:lstStyle>
            <a:lvl1pPr>
              <a:defRPr/>
            </a:lvl1pPr>
          </a:lstStyle>
          <a:p>
            <a:fld id="{66AFAF6B-B16E-4605-8EDC-CBDD78CDA0E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5E16177B-5A78-40C6-8B6B-F9D866ACB03D}" type="slidenum">
              <a:rPr lang="en-US"/>
              <a:pPr/>
              <a:t>‹#›</a:t>
            </a:fld>
            <a:r>
              <a:rPr lang="en-US"/>
              <a:t>Nexteer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F82E755B-4DB6-491D-8631-600256105329}" type="slidenum">
              <a:rPr lang="en-US"/>
              <a:pPr/>
              <a:t>‹#›</a:t>
            </a:fld>
            <a:r>
              <a:rPr lang="en-US"/>
              <a:t>Nexteer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84E4B7DB-20CC-4FE9-9705-6197F88AECEE}" type="slidenum">
              <a:rPr lang="en-US"/>
              <a:pPr/>
              <a:t>‹#›</a:t>
            </a:fld>
            <a:r>
              <a:rPr lang="en-US"/>
              <a:t>Nexteer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488B1496-AD24-490A-A8BF-DF4C310C3AF1}" type="slidenum">
              <a:rPr lang="en-US"/>
              <a:pPr/>
              <a:t>‹#›</a:t>
            </a:fld>
            <a:r>
              <a:rPr lang="en-US"/>
              <a:t>Nexteer 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9" name="Rectangle 6"/>
          <p:cNvSpPr>
            <a:spLocks noGrp="1" noChangeArrowheads="1"/>
          </p:cNvSpPr>
          <p:nvPr>
            <p:ph type="sldNum" sz="quarter" idx="12"/>
          </p:nvPr>
        </p:nvSpPr>
        <p:spPr>
          <a:ln/>
        </p:spPr>
        <p:txBody>
          <a:bodyPr/>
          <a:lstStyle>
            <a:lvl1pPr>
              <a:defRPr/>
            </a:lvl1pPr>
          </a:lstStyle>
          <a:p>
            <a:fld id="{52B728A3-E36B-4D23-9910-20F9E4FE6C3C}" type="slidenum">
              <a:rPr lang="en-US"/>
              <a:pPr/>
              <a:t>‹#›</a:t>
            </a:fld>
            <a:r>
              <a:rPr lang="en-US"/>
              <a:t>Nexteer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5" name="Rectangle 6"/>
          <p:cNvSpPr>
            <a:spLocks noGrp="1" noChangeArrowheads="1"/>
          </p:cNvSpPr>
          <p:nvPr>
            <p:ph type="sldNum" sz="quarter" idx="12"/>
          </p:nvPr>
        </p:nvSpPr>
        <p:spPr>
          <a:ln/>
        </p:spPr>
        <p:txBody>
          <a:bodyPr/>
          <a:lstStyle>
            <a:lvl1pPr>
              <a:defRPr/>
            </a:lvl1pPr>
          </a:lstStyle>
          <a:p>
            <a:fld id="{76DADB5F-AF43-4DB6-B77D-647B96E787D6}" type="slidenum">
              <a:rPr lang="en-US"/>
              <a:pPr/>
              <a:t>‹#›</a:t>
            </a:fld>
            <a:r>
              <a:rPr lang="en-US"/>
              <a:t>Nexteer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4" name="Rectangle 6"/>
          <p:cNvSpPr>
            <a:spLocks noGrp="1" noChangeArrowheads="1"/>
          </p:cNvSpPr>
          <p:nvPr>
            <p:ph type="sldNum" sz="quarter" idx="12"/>
          </p:nvPr>
        </p:nvSpPr>
        <p:spPr>
          <a:ln/>
        </p:spPr>
        <p:txBody>
          <a:bodyPr/>
          <a:lstStyle>
            <a:lvl1pPr>
              <a:defRPr/>
            </a:lvl1pPr>
          </a:lstStyle>
          <a:p>
            <a:fld id="{A70C79D0-8808-469D-8922-69AADB54A85E}" type="slidenum">
              <a:rPr lang="en-US"/>
              <a:pPr/>
              <a:t>‹#›</a:t>
            </a:fld>
            <a:r>
              <a:rPr lang="en-US"/>
              <a:t>Nexteer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64DE500-B002-4D3A-9FEE-5434922E873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67B653F0-CBED-4E09-9E3E-D95D0C2EBCE3}" type="slidenum">
              <a:rPr lang="en-US"/>
              <a:pPr/>
              <a:t>‹#›</a:t>
            </a:fld>
            <a:r>
              <a:rPr lang="en-US"/>
              <a:t>Nexteer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BAD55681-BB82-49A3-9914-3156728202DE}" type="slidenum">
              <a:rPr lang="en-US"/>
              <a:pPr/>
              <a:t>‹#›</a:t>
            </a:fld>
            <a:r>
              <a:rPr lang="en-US"/>
              <a:t>Nexteer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190EE50D-6537-4B1C-94AD-64FBC91CA9F4}" type="slidenum">
              <a:rPr lang="en-US"/>
              <a:pPr/>
              <a:t>‹#›</a:t>
            </a:fld>
            <a:r>
              <a:rPr lang="en-US"/>
              <a:t>Nexteer Confidential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5125"/>
            <a:ext cx="1543050" cy="786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5125"/>
            <a:ext cx="4476750" cy="786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4AFCE54-A05C-4611-9C47-592798769F88}" type="slidenum">
              <a:rPr lang="en-US"/>
              <a:pPr/>
              <a:t>‹#›</a:t>
            </a:fld>
            <a:r>
              <a:rPr lang="en-US"/>
              <a:t>Nexteer 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16F44436-3129-4F60-85A1-480C5C2BBDB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A65188BA-A9A1-49B6-ABD1-C4ABD429C70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9" name="Rectangle 6"/>
          <p:cNvSpPr>
            <a:spLocks noGrp="1" noChangeArrowheads="1"/>
          </p:cNvSpPr>
          <p:nvPr>
            <p:ph type="sldNum" sz="quarter" idx="12"/>
          </p:nvPr>
        </p:nvSpPr>
        <p:spPr>
          <a:ln/>
        </p:spPr>
        <p:txBody>
          <a:bodyPr/>
          <a:lstStyle>
            <a:lvl1pPr>
              <a:defRPr/>
            </a:lvl1pPr>
          </a:lstStyle>
          <a:p>
            <a:fld id="{40CD894D-38A3-4A34-9823-06C57090381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5" name="Rectangle 6"/>
          <p:cNvSpPr>
            <a:spLocks noGrp="1" noChangeArrowheads="1"/>
          </p:cNvSpPr>
          <p:nvPr>
            <p:ph type="sldNum" sz="quarter" idx="12"/>
          </p:nvPr>
        </p:nvSpPr>
        <p:spPr>
          <a:ln/>
        </p:spPr>
        <p:txBody>
          <a:bodyPr/>
          <a:lstStyle>
            <a:lvl1pPr>
              <a:defRPr/>
            </a:lvl1pPr>
          </a:lstStyle>
          <a:p>
            <a:fld id="{322B71D0-A62C-4615-97ED-B4A353530A4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4" name="Rectangle 6"/>
          <p:cNvSpPr>
            <a:spLocks noGrp="1" noChangeArrowheads="1"/>
          </p:cNvSpPr>
          <p:nvPr>
            <p:ph type="sldNum" sz="quarter" idx="12"/>
          </p:nvPr>
        </p:nvSpPr>
        <p:spPr>
          <a:ln/>
        </p:spPr>
        <p:txBody>
          <a:bodyPr/>
          <a:lstStyle>
            <a:lvl1pPr>
              <a:defRPr/>
            </a:lvl1pPr>
          </a:lstStyle>
          <a:p>
            <a:fld id="{7EB16FAF-C696-4F65-A4B8-1C0EF76A34D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A83D7B6F-313E-4C2C-8955-7C23AE03F84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5F0997D6-FADE-437F-8668-69FF6D4AE6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42900" y="365125"/>
            <a:ext cx="6172200" cy="546100"/>
          </a:xfrm>
          <a:prstGeom prst="rect">
            <a:avLst/>
          </a:prstGeom>
          <a:noFill/>
          <a:ln w="9525">
            <a:noFill/>
            <a:miter lim="800000"/>
            <a:headEnd/>
            <a:tailEnd/>
          </a:ln>
        </p:spPr>
        <p:txBody>
          <a:bodyPr vert="horz" wrap="square" lIns="68644" tIns="34322" rIns="68644" bIns="34322"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42900" y="1082675"/>
            <a:ext cx="6172200" cy="7146925"/>
          </a:xfrm>
          <a:prstGeom prst="rect">
            <a:avLst/>
          </a:prstGeom>
          <a:noFill/>
          <a:ln w="9525">
            <a:noFill/>
            <a:miter lim="800000"/>
            <a:headEnd/>
            <a:tailEnd/>
          </a:ln>
        </p:spPr>
        <p:txBody>
          <a:bodyPr vert="horz" wrap="square" lIns="68644" tIns="34322" rIns="68644" bIns="34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defRPr sz="1100"/>
            </a:lvl1pPr>
          </a:lstStyle>
          <a:p>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ctr">
              <a:defRPr sz="600" i="1"/>
            </a:lvl1pPr>
          </a:lstStyle>
          <a:p>
            <a:r>
              <a:rPr lang="en-US"/>
              <a:t>Nexteer Confidential</a:t>
            </a:r>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r">
              <a:defRPr sz="1100"/>
            </a:lvl1pPr>
          </a:lstStyle>
          <a:p>
            <a:fld id="{DF8C484E-7707-4500-9BFE-25DC9F514DD3}" type="slidenum">
              <a:rPr lang="en-US"/>
              <a:pPr/>
              <a:t>‹#›</a:t>
            </a:fld>
            <a:endParaRPr lang="en-US"/>
          </a:p>
        </p:txBody>
      </p:sp>
      <p:sp>
        <p:nvSpPr>
          <p:cNvPr id="1031" name="Line 7"/>
          <p:cNvSpPr>
            <a:spLocks noChangeShapeType="1"/>
          </p:cNvSpPr>
          <p:nvPr userDrawn="1"/>
        </p:nvSpPr>
        <p:spPr bwMode="auto">
          <a:xfrm>
            <a:off x="339725" y="1025525"/>
            <a:ext cx="6178550" cy="0"/>
          </a:xfrm>
          <a:prstGeom prst="line">
            <a:avLst/>
          </a:prstGeom>
          <a:noFill/>
          <a:ln w="76200" cmpd="tri">
            <a:solidFill>
              <a:srgbClr val="9900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dt="0"/>
  <p:txStyles>
    <p:titleStyle>
      <a:lvl1pPr algn="ctr" defTabSz="685800" rtl="0" eaLnBrk="0" fontAlgn="base" hangingPunct="0">
        <a:spcBef>
          <a:spcPct val="0"/>
        </a:spcBef>
        <a:spcAft>
          <a:spcPct val="0"/>
        </a:spcAft>
        <a:defRPr sz="2100">
          <a:solidFill>
            <a:schemeClr val="tx2"/>
          </a:solidFill>
          <a:latin typeface="+mj-lt"/>
          <a:ea typeface="+mj-ea"/>
          <a:cs typeface="+mj-cs"/>
        </a:defRPr>
      </a:lvl1pPr>
      <a:lvl2pPr algn="ctr" defTabSz="685800" rtl="0" eaLnBrk="0" fontAlgn="base" hangingPunct="0">
        <a:spcBef>
          <a:spcPct val="0"/>
        </a:spcBef>
        <a:spcAft>
          <a:spcPct val="0"/>
        </a:spcAft>
        <a:defRPr sz="2100">
          <a:solidFill>
            <a:schemeClr val="tx2"/>
          </a:solidFill>
          <a:latin typeface="Arial" charset="0"/>
        </a:defRPr>
      </a:lvl2pPr>
      <a:lvl3pPr algn="ctr" defTabSz="685800" rtl="0" eaLnBrk="0" fontAlgn="base" hangingPunct="0">
        <a:spcBef>
          <a:spcPct val="0"/>
        </a:spcBef>
        <a:spcAft>
          <a:spcPct val="0"/>
        </a:spcAft>
        <a:defRPr sz="2100">
          <a:solidFill>
            <a:schemeClr val="tx2"/>
          </a:solidFill>
          <a:latin typeface="Arial" charset="0"/>
        </a:defRPr>
      </a:lvl3pPr>
      <a:lvl4pPr algn="ctr" defTabSz="685800" rtl="0" eaLnBrk="0" fontAlgn="base" hangingPunct="0">
        <a:spcBef>
          <a:spcPct val="0"/>
        </a:spcBef>
        <a:spcAft>
          <a:spcPct val="0"/>
        </a:spcAft>
        <a:defRPr sz="2100">
          <a:solidFill>
            <a:schemeClr val="tx2"/>
          </a:solidFill>
          <a:latin typeface="Arial" charset="0"/>
        </a:defRPr>
      </a:lvl4pPr>
      <a:lvl5pPr algn="ctr" defTabSz="685800" rtl="0" eaLnBrk="0" fontAlgn="base" hangingPunct="0">
        <a:spcBef>
          <a:spcPct val="0"/>
        </a:spcBef>
        <a:spcAft>
          <a:spcPct val="0"/>
        </a:spcAft>
        <a:defRPr sz="2100">
          <a:solidFill>
            <a:schemeClr val="tx2"/>
          </a:solidFill>
          <a:latin typeface="Arial" charset="0"/>
        </a:defRPr>
      </a:lvl5pPr>
      <a:lvl6pPr marL="457200" algn="ctr" defTabSz="685800" rtl="0" fontAlgn="base">
        <a:spcBef>
          <a:spcPct val="0"/>
        </a:spcBef>
        <a:spcAft>
          <a:spcPct val="0"/>
        </a:spcAft>
        <a:defRPr sz="2100">
          <a:solidFill>
            <a:schemeClr val="tx2"/>
          </a:solidFill>
          <a:latin typeface="Arial" charset="0"/>
        </a:defRPr>
      </a:lvl6pPr>
      <a:lvl7pPr marL="914400" algn="ctr" defTabSz="685800" rtl="0" fontAlgn="base">
        <a:spcBef>
          <a:spcPct val="0"/>
        </a:spcBef>
        <a:spcAft>
          <a:spcPct val="0"/>
        </a:spcAft>
        <a:defRPr sz="2100">
          <a:solidFill>
            <a:schemeClr val="tx2"/>
          </a:solidFill>
          <a:latin typeface="Arial" charset="0"/>
        </a:defRPr>
      </a:lvl7pPr>
      <a:lvl8pPr marL="1371600" algn="ctr" defTabSz="685800" rtl="0" fontAlgn="base">
        <a:spcBef>
          <a:spcPct val="0"/>
        </a:spcBef>
        <a:spcAft>
          <a:spcPct val="0"/>
        </a:spcAft>
        <a:defRPr sz="2100">
          <a:solidFill>
            <a:schemeClr val="tx2"/>
          </a:solidFill>
          <a:latin typeface="Arial" charset="0"/>
        </a:defRPr>
      </a:lvl8pPr>
      <a:lvl9pPr marL="1828800" algn="ctr" defTabSz="685800" rtl="0" fontAlgn="base">
        <a:spcBef>
          <a:spcPct val="0"/>
        </a:spcBef>
        <a:spcAft>
          <a:spcPct val="0"/>
        </a:spcAft>
        <a:defRPr sz="2100">
          <a:solidFill>
            <a:schemeClr val="tx2"/>
          </a:solidFill>
          <a:latin typeface="Arial" charset="0"/>
        </a:defRPr>
      </a:lvl9pPr>
    </p:titleStyle>
    <p:bodyStyle>
      <a:lvl1pPr marL="257175" indent="-257175" algn="l" defTabSz="685800" rtl="0" eaLnBrk="0" fontAlgn="base" hangingPunct="0">
        <a:spcBef>
          <a:spcPct val="20000"/>
        </a:spcBef>
        <a:spcAft>
          <a:spcPct val="0"/>
        </a:spcAft>
        <a:buChar char="•"/>
        <a:defRPr sz="11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1100">
          <a:solidFill>
            <a:schemeClr val="tx1"/>
          </a:solidFill>
          <a:latin typeface="+mn-lt"/>
        </a:defRPr>
      </a:lvl2pPr>
      <a:lvl3pPr marL="858838" indent="-173038" algn="l" defTabSz="685800" rtl="0" eaLnBrk="0" fontAlgn="base" hangingPunct="0">
        <a:spcBef>
          <a:spcPct val="20000"/>
        </a:spcBef>
        <a:spcAft>
          <a:spcPct val="0"/>
        </a:spcAft>
        <a:buChar char="•"/>
        <a:defRPr sz="1100">
          <a:solidFill>
            <a:schemeClr val="tx1"/>
          </a:solidFill>
          <a:latin typeface="+mn-lt"/>
        </a:defRPr>
      </a:lvl3pPr>
      <a:lvl4pPr marL="1201738" indent="-171450" algn="l" defTabSz="685800" rtl="0" eaLnBrk="0" fontAlgn="base" hangingPunct="0">
        <a:spcBef>
          <a:spcPct val="20000"/>
        </a:spcBef>
        <a:spcAft>
          <a:spcPct val="0"/>
        </a:spcAft>
        <a:buChar char="–"/>
        <a:defRPr sz="1100">
          <a:solidFill>
            <a:schemeClr val="tx1"/>
          </a:solidFill>
          <a:latin typeface="+mn-lt"/>
        </a:defRPr>
      </a:lvl4pPr>
      <a:lvl5pPr marL="1544638" indent="-171450" algn="l" defTabSz="685800" rtl="0" eaLnBrk="0" fontAlgn="base" hangingPunct="0">
        <a:spcBef>
          <a:spcPct val="20000"/>
        </a:spcBef>
        <a:spcAft>
          <a:spcPct val="0"/>
        </a:spcAft>
        <a:buChar char="»"/>
        <a:defRPr sz="1100">
          <a:solidFill>
            <a:schemeClr val="tx1"/>
          </a:solidFill>
          <a:latin typeface="+mn-lt"/>
        </a:defRPr>
      </a:lvl5pPr>
      <a:lvl6pPr marL="2001838" indent="-171450" algn="l" defTabSz="685800" rtl="0" fontAlgn="base">
        <a:spcBef>
          <a:spcPct val="20000"/>
        </a:spcBef>
        <a:spcAft>
          <a:spcPct val="0"/>
        </a:spcAft>
        <a:buChar char="»"/>
        <a:defRPr sz="1100">
          <a:solidFill>
            <a:schemeClr val="tx1"/>
          </a:solidFill>
          <a:latin typeface="+mn-lt"/>
        </a:defRPr>
      </a:lvl6pPr>
      <a:lvl7pPr marL="2459038" indent="-171450" algn="l" defTabSz="685800" rtl="0" fontAlgn="base">
        <a:spcBef>
          <a:spcPct val="20000"/>
        </a:spcBef>
        <a:spcAft>
          <a:spcPct val="0"/>
        </a:spcAft>
        <a:buChar char="»"/>
        <a:defRPr sz="1100">
          <a:solidFill>
            <a:schemeClr val="tx1"/>
          </a:solidFill>
          <a:latin typeface="+mn-lt"/>
        </a:defRPr>
      </a:lvl7pPr>
      <a:lvl8pPr marL="2916238" indent="-171450" algn="l" defTabSz="685800" rtl="0" fontAlgn="base">
        <a:spcBef>
          <a:spcPct val="20000"/>
        </a:spcBef>
        <a:spcAft>
          <a:spcPct val="0"/>
        </a:spcAft>
        <a:buChar char="»"/>
        <a:defRPr sz="1100">
          <a:solidFill>
            <a:schemeClr val="tx1"/>
          </a:solidFill>
          <a:latin typeface="+mn-lt"/>
        </a:defRPr>
      </a:lvl8pPr>
      <a:lvl9pPr marL="3373438" indent="-171450" algn="l" defTabSz="685800"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42900" y="365125"/>
            <a:ext cx="6172200" cy="660400"/>
          </a:xfrm>
          <a:prstGeom prst="rect">
            <a:avLst/>
          </a:prstGeom>
          <a:noFill/>
          <a:ln w="9525">
            <a:noFill/>
            <a:miter lim="800000"/>
            <a:headEnd/>
            <a:tailEnd/>
          </a:ln>
        </p:spPr>
        <p:txBody>
          <a:bodyPr vert="horz" wrap="square" lIns="68644" tIns="34322" rIns="68644" bIns="34322"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342900" y="1082675"/>
            <a:ext cx="6172200" cy="7146925"/>
          </a:xfrm>
          <a:prstGeom prst="rect">
            <a:avLst/>
          </a:prstGeom>
          <a:noFill/>
          <a:ln w="9525">
            <a:noFill/>
            <a:miter lim="800000"/>
            <a:headEnd/>
            <a:tailEnd/>
          </a:ln>
        </p:spPr>
        <p:txBody>
          <a:bodyPr vert="horz" wrap="square" lIns="68644" tIns="34322" rIns="68644" bIns="34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defRPr sz="1100"/>
            </a:lvl1pPr>
          </a:lstStyle>
          <a:p>
            <a:endParaRPr lang="en-US"/>
          </a:p>
        </p:txBody>
      </p:sp>
      <p:sp>
        <p:nvSpPr>
          <p:cNvPr id="5125"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ctr">
              <a:defRPr sz="1100"/>
            </a:lvl1pPr>
          </a:lstStyle>
          <a:p>
            <a:r>
              <a:rPr lang="en-US"/>
              <a:t>Nexteer Confidential</a:t>
            </a:r>
          </a:p>
        </p:txBody>
      </p:sp>
      <p:sp>
        <p:nvSpPr>
          <p:cNvPr id="5126"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r">
              <a:defRPr sz="600" i="1"/>
            </a:lvl1pPr>
          </a:lstStyle>
          <a:p>
            <a:fld id="{893DA24C-BE6E-462B-B805-AA8A260EDF81}" type="slidenum">
              <a:rPr lang="en-US"/>
              <a:pPr/>
              <a:t>‹#›</a:t>
            </a:fld>
            <a:r>
              <a:rPr lang="en-US"/>
              <a:t>Nexteer Confidential</a:t>
            </a:r>
          </a:p>
        </p:txBody>
      </p:sp>
      <p:sp>
        <p:nvSpPr>
          <p:cNvPr id="5127" name="Line 7"/>
          <p:cNvSpPr>
            <a:spLocks noChangeShapeType="1"/>
          </p:cNvSpPr>
          <p:nvPr userDrawn="1"/>
        </p:nvSpPr>
        <p:spPr bwMode="auto">
          <a:xfrm>
            <a:off x="339725" y="1025525"/>
            <a:ext cx="6178550" cy="0"/>
          </a:xfrm>
          <a:prstGeom prst="line">
            <a:avLst/>
          </a:prstGeom>
          <a:noFill/>
          <a:ln w="76200" cmpd="tri">
            <a:solidFill>
              <a:srgbClr val="9900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ctr" defTabSz="685800" rtl="0" eaLnBrk="0" fontAlgn="base" hangingPunct="0">
        <a:spcBef>
          <a:spcPct val="0"/>
        </a:spcBef>
        <a:spcAft>
          <a:spcPct val="0"/>
        </a:spcAft>
        <a:defRPr sz="2100">
          <a:solidFill>
            <a:schemeClr val="tx2"/>
          </a:solidFill>
          <a:latin typeface="+mj-lt"/>
          <a:ea typeface="+mj-ea"/>
          <a:cs typeface="+mj-cs"/>
        </a:defRPr>
      </a:lvl1pPr>
      <a:lvl2pPr algn="ctr" defTabSz="685800" rtl="0" eaLnBrk="0" fontAlgn="base" hangingPunct="0">
        <a:spcBef>
          <a:spcPct val="0"/>
        </a:spcBef>
        <a:spcAft>
          <a:spcPct val="0"/>
        </a:spcAft>
        <a:defRPr sz="2100">
          <a:solidFill>
            <a:schemeClr val="tx2"/>
          </a:solidFill>
          <a:latin typeface="Arial" charset="0"/>
        </a:defRPr>
      </a:lvl2pPr>
      <a:lvl3pPr algn="ctr" defTabSz="685800" rtl="0" eaLnBrk="0" fontAlgn="base" hangingPunct="0">
        <a:spcBef>
          <a:spcPct val="0"/>
        </a:spcBef>
        <a:spcAft>
          <a:spcPct val="0"/>
        </a:spcAft>
        <a:defRPr sz="2100">
          <a:solidFill>
            <a:schemeClr val="tx2"/>
          </a:solidFill>
          <a:latin typeface="Arial" charset="0"/>
        </a:defRPr>
      </a:lvl3pPr>
      <a:lvl4pPr algn="ctr" defTabSz="685800" rtl="0" eaLnBrk="0" fontAlgn="base" hangingPunct="0">
        <a:spcBef>
          <a:spcPct val="0"/>
        </a:spcBef>
        <a:spcAft>
          <a:spcPct val="0"/>
        </a:spcAft>
        <a:defRPr sz="2100">
          <a:solidFill>
            <a:schemeClr val="tx2"/>
          </a:solidFill>
          <a:latin typeface="Arial" charset="0"/>
        </a:defRPr>
      </a:lvl4pPr>
      <a:lvl5pPr algn="ctr" defTabSz="685800" rtl="0" eaLnBrk="0" fontAlgn="base" hangingPunct="0">
        <a:spcBef>
          <a:spcPct val="0"/>
        </a:spcBef>
        <a:spcAft>
          <a:spcPct val="0"/>
        </a:spcAft>
        <a:defRPr sz="2100">
          <a:solidFill>
            <a:schemeClr val="tx2"/>
          </a:solidFill>
          <a:latin typeface="Arial" charset="0"/>
        </a:defRPr>
      </a:lvl5pPr>
      <a:lvl6pPr marL="457200" algn="ctr" defTabSz="685800" rtl="0" fontAlgn="base">
        <a:spcBef>
          <a:spcPct val="0"/>
        </a:spcBef>
        <a:spcAft>
          <a:spcPct val="0"/>
        </a:spcAft>
        <a:defRPr sz="2100">
          <a:solidFill>
            <a:schemeClr val="tx2"/>
          </a:solidFill>
          <a:latin typeface="Arial" charset="0"/>
        </a:defRPr>
      </a:lvl6pPr>
      <a:lvl7pPr marL="914400" algn="ctr" defTabSz="685800" rtl="0" fontAlgn="base">
        <a:spcBef>
          <a:spcPct val="0"/>
        </a:spcBef>
        <a:spcAft>
          <a:spcPct val="0"/>
        </a:spcAft>
        <a:defRPr sz="2100">
          <a:solidFill>
            <a:schemeClr val="tx2"/>
          </a:solidFill>
          <a:latin typeface="Arial" charset="0"/>
        </a:defRPr>
      </a:lvl7pPr>
      <a:lvl8pPr marL="1371600" algn="ctr" defTabSz="685800" rtl="0" fontAlgn="base">
        <a:spcBef>
          <a:spcPct val="0"/>
        </a:spcBef>
        <a:spcAft>
          <a:spcPct val="0"/>
        </a:spcAft>
        <a:defRPr sz="2100">
          <a:solidFill>
            <a:schemeClr val="tx2"/>
          </a:solidFill>
          <a:latin typeface="Arial" charset="0"/>
        </a:defRPr>
      </a:lvl8pPr>
      <a:lvl9pPr marL="1828800" algn="ctr" defTabSz="685800" rtl="0" fontAlgn="base">
        <a:spcBef>
          <a:spcPct val="0"/>
        </a:spcBef>
        <a:spcAft>
          <a:spcPct val="0"/>
        </a:spcAft>
        <a:defRPr sz="2100">
          <a:solidFill>
            <a:schemeClr val="tx2"/>
          </a:solidFill>
          <a:latin typeface="Arial" charset="0"/>
        </a:defRPr>
      </a:lvl9pPr>
    </p:titleStyle>
    <p:bodyStyle>
      <a:lvl1pPr marL="257175" indent="-257175" algn="l" defTabSz="685800" rtl="0" eaLnBrk="0" fontAlgn="base" hangingPunct="0">
        <a:spcBef>
          <a:spcPct val="20000"/>
        </a:spcBef>
        <a:spcAft>
          <a:spcPct val="0"/>
        </a:spcAft>
        <a:buChar char="•"/>
        <a:defRPr sz="11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1100">
          <a:solidFill>
            <a:schemeClr val="tx1"/>
          </a:solidFill>
          <a:latin typeface="+mn-lt"/>
        </a:defRPr>
      </a:lvl2pPr>
      <a:lvl3pPr marL="858838" indent="-173038" algn="l" defTabSz="685800" rtl="0" eaLnBrk="0" fontAlgn="base" hangingPunct="0">
        <a:spcBef>
          <a:spcPct val="20000"/>
        </a:spcBef>
        <a:spcAft>
          <a:spcPct val="0"/>
        </a:spcAft>
        <a:buChar char="•"/>
        <a:defRPr sz="1100">
          <a:solidFill>
            <a:schemeClr val="tx1"/>
          </a:solidFill>
          <a:latin typeface="+mn-lt"/>
        </a:defRPr>
      </a:lvl3pPr>
      <a:lvl4pPr marL="1201738" indent="-171450" algn="l" defTabSz="685800" rtl="0" eaLnBrk="0" fontAlgn="base" hangingPunct="0">
        <a:spcBef>
          <a:spcPct val="20000"/>
        </a:spcBef>
        <a:spcAft>
          <a:spcPct val="0"/>
        </a:spcAft>
        <a:buChar char="–"/>
        <a:defRPr sz="1100">
          <a:solidFill>
            <a:schemeClr val="tx1"/>
          </a:solidFill>
          <a:latin typeface="+mn-lt"/>
        </a:defRPr>
      </a:lvl4pPr>
      <a:lvl5pPr marL="1544638" indent="-171450" algn="l" defTabSz="685800" rtl="0" eaLnBrk="0" fontAlgn="base" hangingPunct="0">
        <a:spcBef>
          <a:spcPct val="20000"/>
        </a:spcBef>
        <a:spcAft>
          <a:spcPct val="0"/>
        </a:spcAft>
        <a:buChar char="»"/>
        <a:defRPr sz="1100">
          <a:solidFill>
            <a:schemeClr val="tx1"/>
          </a:solidFill>
          <a:latin typeface="+mn-lt"/>
        </a:defRPr>
      </a:lvl5pPr>
      <a:lvl6pPr marL="2001838" indent="-171450" algn="l" defTabSz="685800" rtl="0" fontAlgn="base">
        <a:spcBef>
          <a:spcPct val="20000"/>
        </a:spcBef>
        <a:spcAft>
          <a:spcPct val="0"/>
        </a:spcAft>
        <a:buChar char="»"/>
        <a:defRPr sz="1100">
          <a:solidFill>
            <a:schemeClr val="tx1"/>
          </a:solidFill>
          <a:latin typeface="+mn-lt"/>
        </a:defRPr>
      </a:lvl6pPr>
      <a:lvl7pPr marL="2459038" indent="-171450" algn="l" defTabSz="685800" rtl="0" fontAlgn="base">
        <a:spcBef>
          <a:spcPct val="20000"/>
        </a:spcBef>
        <a:spcAft>
          <a:spcPct val="0"/>
        </a:spcAft>
        <a:buChar char="»"/>
        <a:defRPr sz="1100">
          <a:solidFill>
            <a:schemeClr val="tx1"/>
          </a:solidFill>
          <a:latin typeface="+mn-lt"/>
        </a:defRPr>
      </a:lvl7pPr>
      <a:lvl8pPr marL="2916238" indent="-171450" algn="l" defTabSz="685800" rtl="0" fontAlgn="base">
        <a:spcBef>
          <a:spcPct val="20000"/>
        </a:spcBef>
        <a:spcAft>
          <a:spcPct val="0"/>
        </a:spcAft>
        <a:buChar char="»"/>
        <a:defRPr sz="1100">
          <a:solidFill>
            <a:schemeClr val="tx1"/>
          </a:solidFill>
          <a:latin typeface="+mn-lt"/>
        </a:defRPr>
      </a:lvl8pPr>
      <a:lvl9pPr marL="3373438" indent="-171450" algn="l" defTabSz="685800"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6"/>
          <p:cNvSpPr>
            <a:spLocks noGrp="1"/>
          </p:cNvSpPr>
          <p:nvPr>
            <p:ph type="ftr" sz="quarter" idx="11"/>
          </p:nvPr>
        </p:nvSpPr>
        <p:spPr>
          <a:noFill/>
        </p:spPr>
        <p:txBody>
          <a:bodyPr/>
          <a:lstStyle/>
          <a:p>
            <a:pPr defTabSz="685800"/>
            <a:r>
              <a:rPr lang="en-US"/>
              <a:t>Nexteer Confidential</a:t>
            </a:r>
          </a:p>
        </p:txBody>
      </p:sp>
      <p:sp>
        <p:nvSpPr>
          <p:cNvPr id="1028" name="Rectangle 4"/>
          <p:cNvSpPr>
            <a:spLocks noGrp="1" noChangeArrowheads="1"/>
          </p:cNvSpPr>
          <p:nvPr>
            <p:ph type="title"/>
          </p:nvPr>
        </p:nvSpPr>
        <p:spPr>
          <a:xfrm>
            <a:off x="342900" y="228600"/>
            <a:ext cx="4610100" cy="682625"/>
          </a:xfrm>
        </p:spPr>
        <p:txBody>
          <a:bodyPr/>
          <a:lstStyle/>
          <a:p>
            <a:pPr eaLnBrk="1" hangingPunct="1"/>
            <a:r>
              <a:rPr lang="en-US" sz="2000" dirty="0" smtClean="0"/>
              <a:t>NTC Overview</a:t>
            </a:r>
            <a:r>
              <a:rPr lang="en-US" sz="1600" dirty="0" smtClean="0"/>
              <a:t/>
            </a:r>
            <a:br>
              <a:rPr lang="en-US" sz="1600" dirty="0" smtClean="0"/>
            </a:br>
            <a:r>
              <a:rPr lang="en-US" sz="1600" dirty="0" smtClean="0"/>
              <a:t>NTC 0xA9 Current Offset Reasonableness</a:t>
            </a:r>
            <a:endParaRPr lang="en-US" sz="1200" dirty="0" smtClean="0"/>
          </a:p>
        </p:txBody>
      </p:sp>
      <p:sp>
        <p:nvSpPr>
          <p:cNvPr id="1029" name="Rectangle 5"/>
          <p:cNvSpPr>
            <a:spLocks noGrp="1" noChangeArrowheads="1"/>
          </p:cNvSpPr>
          <p:nvPr>
            <p:ph type="body" sz="half" idx="1"/>
          </p:nvPr>
        </p:nvSpPr>
        <p:spPr>
          <a:xfrm>
            <a:off x="400050" y="1066800"/>
            <a:ext cx="6057900" cy="5715000"/>
          </a:xfrm>
        </p:spPr>
        <p:txBody>
          <a:bodyPr/>
          <a:lstStyle/>
          <a:p>
            <a:pPr marL="0" indent="0">
              <a:buNone/>
            </a:pPr>
            <a:r>
              <a:rPr lang="en-US" b="1" dirty="0" smtClean="0"/>
              <a:t>Description: </a:t>
            </a:r>
            <a:r>
              <a:rPr lang="en-US" dirty="0" smtClean="0"/>
              <a:t>The Current Offset Reasonableness Diagnostic</a:t>
            </a:r>
            <a:r>
              <a:rPr lang="en-US" dirty="0"/>
              <a:t> </a:t>
            </a:r>
            <a:r>
              <a:rPr lang="en-US" dirty="0" smtClean="0"/>
              <a:t>detects errors in the current measurement circuit that may lead to current feedback offset values that may cause performance and safety requirement violations.</a:t>
            </a:r>
            <a:r>
              <a:rPr lang="en-US" b="1" dirty="0" smtClean="0"/>
              <a:t/>
            </a:r>
            <a:br>
              <a:rPr lang="en-US" b="1" dirty="0" smtClean="0"/>
            </a:br>
            <a:endParaRPr lang="en-US" b="1" dirty="0" smtClean="0"/>
          </a:p>
          <a:p>
            <a:pPr marL="0" indent="0">
              <a:spcBef>
                <a:spcPts val="0"/>
              </a:spcBef>
              <a:buNone/>
            </a:pPr>
            <a:r>
              <a:rPr lang="en-US" sz="1000" b="1" dirty="0" smtClean="0"/>
              <a:t>Diagnostic Overview: </a:t>
            </a:r>
            <a:r>
              <a:rPr lang="en-US" sz="1000" dirty="0" smtClean="0"/>
              <a:t> If a large current offset </a:t>
            </a:r>
            <a:r>
              <a:rPr lang="en-US" sz="1000" dirty="0"/>
              <a:t>error occurs in a phase current measurement, the </a:t>
            </a:r>
            <a:r>
              <a:rPr lang="en-US" sz="1000" dirty="0" smtClean="0"/>
              <a:t>closed loop </a:t>
            </a:r>
            <a:r>
              <a:rPr lang="en-US" sz="1000" dirty="0"/>
              <a:t>current control </a:t>
            </a:r>
            <a:r>
              <a:rPr lang="en-US" sz="1000" dirty="0" smtClean="0"/>
              <a:t>system adjusts </a:t>
            </a:r>
            <a:r>
              <a:rPr lang="en-US" sz="1000" dirty="0"/>
              <a:t>the </a:t>
            </a:r>
            <a:r>
              <a:rPr lang="en-US" sz="1000" dirty="0" smtClean="0"/>
              <a:t>motor voltage </a:t>
            </a:r>
            <a:r>
              <a:rPr lang="en-US" sz="1000" dirty="0"/>
              <a:t>so that the measurement of motor current matches the </a:t>
            </a:r>
            <a:r>
              <a:rPr lang="en-US" sz="1000" dirty="0" smtClean="0"/>
              <a:t>motor current command. If a fault exists that causes the motor current measurement to be incorrect then the motor voltage will thus be incorrect. This </a:t>
            </a:r>
            <a:r>
              <a:rPr lang="en-US" sz="1000" dirty="0"/>
              <a:t>failure mode results in motor position-dependent motor torque or current </a:t>
            </a:r>
            <a:r>
              <a:rPr lang="en-US" sz="1000" dirty="0" smtClean="0"/>
              <a:t>errors which </a:t>
            </a:r>
            <a:r>
              <a:rPr lang="en-US" sz="1000" dirty="0"/>
              <a:t>may be perceived as a large torque ripple at the motor shaft, and </a:t>
            </a:r>
            <a:r>
              <a:rPr lang="en-US" sz="1000" dirty="0" smtClean="0"/>
              <a:t>potentially larger </a:t>
            </a:r>
            <a:r>
              <a:rPr lang="en-US" sz="1000" dirty="0"/>
              <a:t>than rated motor </a:t>
            </a:r>
            <a:r>
              <a:rPr lang="en-US" sz="1000" dirty="0" smtClean="0"/>
              <a:t>currents.  When </a:t>
            </a:r>
            <a:r>
              <a:rPr lang="en-US" sz="1000" dirty="0"/>
              <a:t>the torque ripple caused by the phase current measurement offset </a:t>
            </a:r>
            <a:r>
              <a:rPr lang="en-US" sz="1000" dirty="0" smtClean="0"/>
              <a:t>error becomes </a:t>
            </a:r>
            <a:r>
              <a:rPr lang="en-US" sz="1000" dirty="0"/>
              <a:t>large, it can produce motor torque in the opposite direction from the </a:t>
            </a:r>
            <a:r>
              <a:rPr lang="en-US" sz="1000" dirty="0" smtClean="0"/>
              <a:t>motor torque command resulting </a:t>
            </a:r>
            <a:r>
              <a:rPr lang="en-US" sz="1000" dirty="0"/>
              <a:t>in </a:t>
            </a:r>
            <a:r>
              <a:rPr lang="en-US" sz="1000" dirty="0" smtClean="0"/>
              <a:t>difficulty moving </a:t>
            </a:r>
            <a:r>
              <a:rPr lang="en-US" sz="1000" dirty="0"/>
              <a:t>a motor from specific </a:t>
            </a:r>
            <a:r>
              <a:rPr lang="en-US" sz="1000" dirty="0" smtClean="0"/>
              <a:t>motor positions.</a:t>
            </a:r>
            <a:endParaRPr lang="en-US" sz="1000" dirty="0"/>
          </a:p>
          <a:p>
            <a:pPr marL="0" indent="0">
              <a:buNone/>
            </a:pPr>
            <a:r>
              <a:rPr lang="en-US" sz="1000" dirty="0"/>
              <a:t>The Current Offset Reasonableness method generates an expected motor voltage command based on a reference current command and a set of estimated motor parameters of the motor. The actual motor voltage command is  based on the reference current command and a set of measured motor current signals.   An error signal is calculated based on the expected motor voltage command and the actual motor voltage command. The method transforms the error signal into a stator reference frame (necessary in order for the current measurement offset error to appear as an offset in the voltage error signal) and diagnoses whether the set of measured motor current signals is faulty based on the transformed error signal</a:t>
            </a:r>
            <a:r>
              <a:rPr lang="en-US" sz="1000" dirty="0" smtClean="0"/>
              <a:t>.</a:t>
            </a:r>
            <a:endParaRPr lang="en-US" b="1" dirty="0" smtClean="0"/>
          </a:p>
          <a:p>
            <a:pPr eaLnBrk="1" hangingPunct="1">
              <a:lnSpc>
                <a:spcPct val="90000"/>
              </a:lnSpc>
              <a:buFontTx/>
              <a:buNone/>
            </a:pPr>
            <a:r>
              <a:rPr lang="en-US" b="1" dirty="0" smtClean="0"/>
              <a:t>Typical Fault Response:  F3 (Operator Notification</a:t>
            </a:r>
            <a:r>
              <a:rPr lang="en-US" b="1" smtClean="0"/>
              <a:t>) </a:t>
            </a:r>
          </a:p>
          <a:p>
            <a:pPr eaLnBrk="1" hangingPunct="1">
              <a:lnSpc>
                <a:spcPct val="90000"/>
              </a:lnSpc>
              <a:buFontTx/>
              <a:buNone/>
            </a:pPr>
            <a:r>
              <a:rPr lang="en-US" b="1" smtClean="0"/>
              <a:t> </a:t>
            </a:r>
            <a:r>
              <a:rPr lang="en-US" b="1" dirty="0" smtClean="0"/>
              <a:t/>
            </a:r>
            <a:br>
              <a:rPr lang="en-US" b="1" dirty="0" smtClean="0"/>
            </a:br>
            <a:r>
              <a:rPr lang="en-US" b="1" dirty="0" smtClean="0"/>
              <a:t>(Most to Least Probable):</a:t>
            </a:r>
          </a:p>
          <a:p>
            <a:pPr eaLnBrk="1" hangingPunct="1">
              <a:lnSpc>
                <a:spcPct val="90000"/>
              </a:lnSpc>
            </a:pPr>
            <a:r>
              <a:rPr lang="en-US" sz="1000" dirty="0" smtClean="0"/>
              <a:t>Current Offset calibration incorrect.</a:t>
            </a:r>
          </a:p>
          <a:p>
            <a:pPr eaLnBrk="1" hangingPunct="1">
              <a:lnSpc>
                <a:spcPct val="90000"/>
              </a:lnSpc>
            </a:pPr>
            <a:r>
              <a:rPr lang="en-US" sz="1000" dirty="0" smtClean="0"/>
              <a:t>Incorrect motor parameters for actual motor or motor parameter SW estimates being clamped by min/max calibration variables,</a:t>
            </a:r>
          </a:p>
          <a:p>
            <a:pPr eaLnBrk="1" hangingPunct="1">
              <a:lnSpc>
                <a:spcPct val="90000"/>
              </a:lnSpc>
            </a:pPr>
            <a:r>
              <a:rPr lang="en-US" sz="1000" dirty="0" smtClean="0"/>
              <a:t>External circuit  …</a:t>
            </a:r>
          </a:p>
          <a:p>
            <a:pPr lvl="1" eaLnBrk="1" hangingPunct="1">
              <a:lnSpc>
                <a:spcPct val="90000"/>
              </a:lnSpc>
            </a:pPr>
            <a:r>
              <a:rPr lang="en-US" sz="1000" dirty="0" smtClean="0"/>
              <a:t>Current Measurement Subsystem </a:t>
            </a:r>
          </a:p>
          <a:p>
            <a:pPr eaLnBrk="1" hangingPunct="1">
              <a:lnSpc>
                <a:spcPct val="90000"/>
              </a:lnSpc>
            </a:pPr>
            <a:r>
              <a:rPr lang="en-US" sz="1000" dirty="0" smtClean="0"/>
              <a:t>More</a:t>
            </a:r>
          </a:p>
        </p:txBody>
      </p:sp>
      <p:sp>
        <p:nvSpPr>
          <p:cNvPr id="1030" name="Rectangle 9"/>
          <p:cNvSpPr>
            <a:spLocks noChangeArrowheads="1"/>
          </p:cNvSpPr>
          <p:nvPr/>
        </p:nvSpPr>
        <p:spPr bwMode="auto">
          <a:xfrm>
            <a:off x="0" y="0"/>
            <a:ext cx="6858000" cy="0"/>
          </a:xfrm>
          <a:prstGeom prst="rect">
            <a:avLst/>
          </a:prstGeom>
          <a:noFill/>
          <a:ln w="9525">
            <a:noFill/>
            <a:miter lim="800000"/>
            <a:headEnd/>
            <a:tailEnd/>
          </a:ln>
        </p:spPr>
        <p:txBody>
          <a:bodyPr wrap="none" anchor="ctr">
            <a:spAutoFit/>
          </a:bodyPr>
          <a:lstStyle/>
          <a:p>
            <a:endParaRPr lang="en-US"/>
          </a:p>
        </p:txBody>
      </p:sp>
      <p:sp>
        <p:nvSpPr>
          <p:cNvPr id="1031" name="Rectangle 12"/>
          <p:cNvSpPr>
            <a:spLocks noChangeArrowheads="1"/>
          </p:cNvSpPr>
          <p:nvPr/>
        </p:nvSpPr>
        <p:spPr bwMode="auto">
          <a:xfrm>
            <a:off x="0" y="2762250"/>
            <a:ext cx="6858000" cy="0"/>
          </a:xfrm>
          <a:prstGeom prst="rect">
            <a:avLst/>
          </a:prstGeom>
          <a:noFill/>
          <a:ln w="9525">
            <a:noFill/>
            <a:miter lim="800000"/>
            <a:headEnd/>
            <a:tailEnd/>
          </a:ln>
        </p:spPr>
        <p:txBody>
          <a:bodyPr wrap="none" anchor="ctr">
            <a:spAutoFit/>
          </a:bodyPr>
          <a:lstStyle/>
          <a:p>
            <a:endParaRPr lang="en-US"/>
          </a:p>
        </p:txBody>
      </p:sp>
      <p:sp>
        <p:nvSpPr>
          <p:cNvPr id="1032" name="Rectangle 14"/>
          <p:cNvSpPr>
            <a:spLocks noChangeArrowheads="1"/>
          </p:cNvSpPr>
          <p:nvPr/>
        </p:nvSpPr>
        <p:spPr bwMode="auto">
          <a:xfrm>
            <a:off x="0" y="3387725"/>
            <a:ext cx="6858000" cy="0"/>
          </a:xfrm>
          <a:prstGeom prst="rect">
            <a:avLst/>
          </a:prstGeom>
          <a:noFill/>
          <a:ln w="9525">
            <a:noFill/>
            <a:miter lim="800000"/>
            <a:headEnd/>
            <a:tailEnd/>
          </a:ln>
        </p:spPr>
        <p:txBody>
          <a:bodyPr wrap="none" anchor="ctr">
            <a:spAutoFit/>
          </a:bodyPr>
          <a:lstStyle/>
          <a:p>
            <a:endParaRPr lang="en-US"/>
          </a:p>
        </p:txBody>
      </p:sp>
      <p:sp>
        <p:nvSpPr>
          <p:cNvPr id="1035" name="Text Box 336"/>
          <p:cNvSpPr txBox="1">
            <a:spLocks noChangeArrowheads="1"/>
          </p:cNvSpPr>
          <p:nvPr/>
        </p:nvSpPr>
        <p:spPr bwMode="auto">
          <a:xfrm>
            <a:off x="5562600" y="8686800"/>
            <a:ext cx="1143000" cy="252377"/>
          </a:xfrm>
          <a:prstGeom prst="rect">
            <a:avLst/>
          </a:prstGeom>
          <a:noFill/>
          <a:ln w="9525">
            <a:noFill/>
            <a:miter lim="800000"/>
            <a:headEnd/>
            <a:tailEnd/>
          </a:ln>
        </p:spPr>
        <p:txBody>
          <a:bodyPr>
            <a:spAutoFit/>
          </a:bodyPr>
          <a:lstStyle/>
          <a:p>
            <a:pPr defTabSz="685800">
              <a:lnSpc>
                <a:spcPct val="40000"/>
              </a:lnSpc>
              <a:spcBef>
                <a:spcPct val="50000"/>
              </a:spcBef>
            </a:pPr>
            <a:r>
              <a:rPr lang="en-US" sz="800" dirty="0"/>
              <a:t>Rev: 1.0</a:t>
            </a:r>
          </a:p>
          <a:p>
            <a:pPr defTabSz="685800">
              <a:lnSpc>
                <a:spcPct val="40000"/>
              </a:lnSpc>
              <a:spcBef>
                <a:spcPct val="50000"/>
              </a:spcBef>
            </a:pPr>
            <a:r>
              <a:rPr lang="en-US" sz="800" dirty="0"/>
              <a:t>Modified: </a:t>
            </a:r>
            <a:r>
              <a:rPr lang="en-US" sz="800" dirty="0" smtClean="0"/>
              <a:t>nn-Jan-13</a:t>
            </a:r>
            <a:endParaRPr lang="en-US" sz="800" dirty="0"/>
          </a:p>
        </p:txBody>
      </p:sp>
      <p:graphicFrame>
        <p:nvGraphicFramePr>
          <p:cNvPr id="13" name="Table 12"/>
          <p:cNvGraphicFramePr>
            <a:graphicFrameLocks noGrp="1"/>
          </p:cNvGraphicFramePr>
          <p:nvPr>
            <p:extLst>
              <p:ext uri="{D42A27DB-BD31-4B8C-83A1-F6EECF244321}">
                <p14:modId xmlns:p14="http://schemas.microsoft.com/office/powerpoint/2010/main" val="4100990498"/>
              </p:ext>
            </p:extLst>
          </p:nvPr>
        </p:nvGraphicFramePr>
        <p:xfrm>
          <a:off x="4953000" y="152400"/>
          <a:ext cx="1371600" cy="731520"/>
        </p:xfrm>
        <a:graphic>
          <a:graphicData uri="http://schemas.openxmlformats.org/drawingml/2006/table">
            <a:tbl>
              <a:tblPr firstRow="1" bandRow="1">
                <a:tableStyleId>{5C22544A-7EE6-4342-B048-85BDC9FD1C3A}</a:tableStyleId>
              </a:tblPr>
              <a:tblGrid>
                <a:gridCol w="990600"/>
                <a:gridCol w="381000"/>
              </a:tblGrid>
              <a:tr h="243840">
                <a:tc>
                  <a:txBody>
                    <a:bodyPr/>
                    <a:lstStyle/>
                    <a:p>
                      <a:r>
                        <a:rPr lang="en-US" sz="1000" b="0" dirty="0" smtClean="0">
                          <a:solidFill>
                            <a:schemeClr val="tx1"/>
                          </a:solidFill>
                        </a:rPr>
                        <a:t>Initialization</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Periodic</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smtClean="0">
                          <a:solidFill>
                            <a:schemeClr val="tx1"/>
                          </a:solidFill>
                        </a:rPr>
                        <a:t>X</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Event</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 y="5897880"/>
            <a:ext cx="5917129" cy="249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noFill/>
        </p:spPr>
        <p:txBody>
          <a:bodyPr/>
          <a:lstStyle/>
          <a:p>
            <a:pPr defTabSz="685800"/>
            <a:r>
              <a:rPr lang="en-US"/>
              <a:t>Nexteer Confidential</a:t>
            </a:r>
          </a:p>
        </p:txBody>
      </p:sp>
      <p:graphicFrame>
        <p:nvGraphicFramePr>
          <p:cNvPr id="9314" name="Group 98"/>
          <p:cNvGraphicFramePr>
            <a:graphicFrameLocks noGrp="1"/>
          </p:cNvGraphicFramePr>
          <p:nvPr>
            <p:extLst>
              <p:ext uri="{D42A27DB-BD31-4B8C-83A1-F6EECF244321}">
                <p14:modId xmlns:p14="http://schemas.microsoft.com/office/powerpoint/2010/main" val="2109604359"/>
              </p:ext>
            </p:extLst>
          </p:nvPr>
        </p:nvGraphicFramePr>
        <p:xfrm>
          <a:off x="76200" y="6019800"/>
          <a:ext cx="6705600" cy="2468880"/>
        </p:xfrm>
        <a:graphic>
          <a:graphicData uri="http://schemas.openxmlformats.org/drawingml/2006/table">
            <a:tbl>
              <a:tblPr/>
              <a:tblGrid>
                <a:gridCol w="849313"/>
                <a:gridCol w="5092700"/>
                <a:gridCol w="763587"/>
              </a:tblGrid>
              <a:tr h="144463">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smtClean="0">
                          <a:ln>
                            <a:noFill/>
                          </a:ln>
                          <a:solidFill>
                            <a:schemeClr val="tx1"/>
                          </a:solidFill>
                          <a:effectLst/>
                          <a:latin typeface="Arial" charset="0"/>
                        </a:rPr>
                        <a:t>Revision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smtClean="0">
                          <a:ln>
                            <a:noFill/>
                          </a:ln>
                          <a:solidFill>
                            <a:schemeClr val="tx1"/>
                          </a:solidFill>
                          <a:effectLst/>
                          <a:latin typeface="Arial" charset="0"/>
                        </a:rPr>
                        <a:t>Initials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11/18/2016</a:t>
                      </a:r>
                      <a:endParaRPr kumimoji="0" lang="en-US" sz="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Initial Release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rPr>
                        <a:t>Prerit</a:t>
                      </a:r>
                      <a:r>
                        <a:rPr kumimoji="0" lang="en-US" sz="800" b="0" i="0" u="none" strike="noStrike" cap="none" normalizeH="0" baseline="0" dirty="0" smtClean="0">
                          <a:ln>
                            <a:noFill/>
                          </a:ln>
                          <a:solidFill>
                            <a:schemeClr val="tx1"/>
                          </a:solidFill>
                          <a:effectLst/>
                          <a:latin typeface="Arial" charset="0"/>
                        </a:rPr>
                        <a:t> </a:t>
                      </a:r>
                      <a:r>
                        <a:rPr kumimoji="0" lang="en-US" sz="800" b="0" i="0" u="none" strike="noStrike" cap="none" normalizeH="0" baseline="0" dirty="0" err="1" smtClean="0">
                          <a:ln>
                            <a:noFill/>
                          </a:ln>
                          <a:solidFill>
                            <a:schemeClr val="tx1"/>
                          </a:solidFill>
                          <a:effectLst/>
                          <a:latin typeface="Arial" charset="0"/>
                        </a:rPr>
                        <a:t>Pramod</a:t>
                      </a: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327" name="Group 111"/>
          <p:cNvGraphicFramePr>
            <a:graphicFrameLocks noGrp="1"/>
          </p:cNvGraphicFramePr>
          <p:nvPr/>
        </p:nvGraphicFramePr>
        <p:xfrm>
          <a:off x="76200" y="3352800"/>
          <a:ext cx="6705600" cy="868680"/>
        </p:xfrm>
        <a:graphic>
          <a:graphicData uri="http://schemas.openxmlformats.org/drawingml/2006/table">
            <a:tbl>
              <a:tblPr/>
              <a:tblGrid>
                <a:gridCol w="2590800"/>
                <a:gridCol w="4114800"/>
              </a:tblGrid>
              <a:tr h="144463">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dirty="0" smtClean="0">
                          <a:ln>
                            <a:noFill/>
                          </a:ln>
                          <a:solidFill>
                            <a:schemeClr val="tx1"/>
                          </a:solidFill>
                          <a:effectLst/>
                          <a:latin typeface="Arial" charset="0"/>
                        </a:rPr>
                        <a:t>Description of Unusual Event setting NTC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smtClean="0">
                          <a:ln>
                            <a:noFill/>
                          </a:ln>
                          <a:solidFill>
                            <a:schemeClr val="tx1"/>
                          </a:solidFill>
                          <a:effectLst/>
                          <a:latin typeface="Arial" charset="0"/>
                        </a:rPr>
                        <a:t>Root Cause / Explanation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2860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81" name="Group 65"/>
          <p:cNvGraphicFramePr>
            <a:graphicFrameLocks noGrp="1"/>
          </p:cNvGraphicFramePr>
          <p:nvPr/>
        </p:nvGraphicFramePr>
        <p:xfrm>
          <a:off x="76200" y="1219200"/>
          <a:ext cx="6705600" cy="1066800"/>
        </p:xfrm>
        <a:graphic>
          <a:graphicData uri="http://schemas.openxmlformats.org/drawingml/2006/table">
            <a:tbl>
              <a:tblPr/>
              <a:tblGrid>
                <a:gridCol w="827088"/>
                <a:gridCol w="849312"/>
                <a:gridCol w="5029200"/>
              </a:tblGrid>
              <a:tr h="136525">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smtClean="0">
                          <a:ln>
                            <a:noFill/>
                          </a:ln>
                          <a:solidFill>
                            <a:schemeClr val="tx1"/>
                          </a:solidFill>
                          <a:effectLst/>
                          <a:latin typeface="Arial" charset="0"/>
                        </a:rPr>
                        <a:t>FDD &amp; Rev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smtClean="0">
                          <a:ln>
                            <a:noFill/>
                          </a:ln>
                          <a:solidFill>
                            <a:schemeClr val="tx1"/>
                          </a:solidFill>
                          <a:effectLst/>
                          <a:latin typeface="Arial" charset="0"/>
                        </a:rPr>
                        <a:t>Modifications to Diagnostic 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13811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11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16" name="Rectangle 91"/>
          <p:cNvSpPr>
            <a:spLocks noGrp="1" noChangeArrowheads="1"/>
          </p:cNvSpPr>
          <p:nvPr>
            <p:ph type="title"/>
          </p:nvPr>
        </p:nvSpPr>
        <p:spPr/>
        <p:txBody>
          <a:bodyPr/>
          <a:lstStyle/>
          <a:p>
            <a:pPr eaLnBrk="1" hangingPunct="1"/>
            <a:r>
              <a:rPr lang="en-US" sz="1900" smtClean="0"/>
              <a:t>Algorithm Changes / Lessons Learned / Revision Log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81</Words>
  <Application>Microsoft Office PowerPoint</Application>
  <PresentationFormat>Letter Paper (8.5x11 in)</PresentationFormat>
  <Paragraphs>31</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Default Design</vt:lpstr>
      <vt:lpstr>1_Default Design</vt:lpstr>
      <vt:lpstr>NTC Overview NTC 0xA9 Current Offset Reasonableness</vt:lpstr>
      <vt:lpstr>Algorithm Changes / Lessons Learned / Revision Log</vt:lpstr>
    </vt:vector>
  </TitlesOfParts>
  <Company>Delphi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Colosky</dc:creator>
  <cp:lastModifiedBy>Windows User</cp:lastModifiedBy>
  <cp:revision>55</cp:revision>
  <dcterms:created xsi:type="dcterms:W3CDTF">2006-04-03T12:46:29Z</dcterms:created>
  <dcterms:modified xsi:type="dcterms:W3CDTF">2016-11-18T18:09:36Z</dcterms:modified>
</cp:coreProperties>
</file>