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6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CA97C-6FF7-45A5-A6F4-3B8F2F9789E6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DC1B2-A89B-4D1F-A3F9-38EF26955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7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08D993-C46D-4CC9-A90C-A2B8C4C96F69}" type="slidenum">
              <a:t>7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27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B31B1F-B3B4-4390-AFFD-32F7C796C9C7}" type="slidenum">
              <a:t>20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9DFCCE-873E-490C-B516-88D6016AACAB}" type="slidenum">
              <a:t>21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62DA93-8235-4009-9EAC-283161F51EAF}" type="slidenum">
              <a:t>8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421669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84C827-7946-4717-8A31-EF4BD6712C66}" type="slidenum">
              <a:t>9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225415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69347C-28F7-48D2-A391-5E884E91BFFA}" type="slidenum">
              <a:t>10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198772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555051-74B0-45A8-9CB3-7B00EA964520}" type="slidenum">
              <a:t>11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2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E5F46F-2FA9-46BB-A824-AAC3A6FD5F74}" type="slidenum">
              <a:t>13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194379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7434AB-6478-43C9-ABF1-7CE3AE2DE307}" type="slidenum">
              <a:t>14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90794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D3DE5C-C026-4AFA-86F6-348151ECE801}" type="slidenum">
              <a:t>15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348458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9FB39C-3AC0-4A81-A368-74A95FCFD1FA}" type="slidenum">
              <a:t>16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302278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79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04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0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6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9B8A-C292-4789-A275-2404F8257EE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B11-D03E-46A3-B061-8E88A0A18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2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092632" cy="2887047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s =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.ReadLine();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.WriteLine(s);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6" y="435386"/>
            <a:ext cx="1132004" cy="2264009"/>
            <a:chOff x="4176000" y="360000"/>
            <a:chExt cx="936000" cy="1872000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60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60000"/>
              <a:ext cx="707590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s: 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165446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00">
            <a:off x="522677" y="187216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 rot="5400000">
            <a:off x="522677" y="2133393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834391" y="3657244"/>
            <a:ext cx="1654468" cy="1219080"/>
            <a:chOff x="4824000" y="3024000"/>
            <a:chExt cx="1368000" cy="1007999"/>
          </a:xfrm>
        </p:grpSpPr>
        <p:sp>
          <p:nvSpPr>
            <p:cNvPr id="16" name="Полилиния 15"/>
            <p:cNvSpPr/>
            <p:nvPr/>
          </p:nvSpPr>
          <p:spPr>
            <a:xfrm>
              <a:off x="4824000" y="3024000"/>
              <a:ext cx="1368000" cy="1007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4000" y="3024000"/>
              <a:ext cx="75885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abcd</a:t>
              </a:r>
            </a:p>
          </p:txBody>
        </p:sp>
      </p:grpSp>
      <p:sp>
        <p:nvSpPr>
          <p:cNvPr id="18" name="Полилиния 17"/>
          <p:cNvSpPr/>
          <p:nvPr/>
        </p:nvSpPr>
        <p:spPr>
          <a:xfrm>
            <a:off x="5489565" y="118381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>
            <a:off x="5663720" y="1299846"/>
            <a:ext cx="997905" cy="2357399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89102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839999" y="392834"/>
            <a:ext cx="10515600" cy="1325563"/>
          </a:xfrm>
        </p:spPr>
        <p:txBody>
          <a:bodyPr/>
          <a:lstStyle/>
          <a:p>
            <a:pPr lvl="0"/>
            <a:r>
              <a:rPr lang="ru-RU"/>
              <a:t>Отличия ссылочных типов и типов-значений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609753" y="1604399"/>
            <a:ext cx="5353946" cy="3976818"/>
          </a:xfrm>
        </p:spPr>
        <p:txBody>
          <a:bodyPr/>
          <a:lstStyle/>
          <a:p>
            <a:pPr lvl="0" algn="ctr"/>
            <a:r>
              <a:rPr lang="ru-RU" b="1" dirty="0"/>
              <a:t>Типы-значения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ru-RU" dirty="0"/>
              <a:t>Объекты хранятся там, где объявлены</a:t>
            </a:r>
          </a:p>
          <a:p>
            <a:pPr lvl="0" algn="l">
              <a:buSzPct val="45000"/>
              <a:buFont typeface="StarSymbol"/>
              <a:buChar char="●"/>
            </a:pPr>
            <a:endParaRPr lang="ru-RU" dirty="0"/>
          </a:p>
          <a:p>
            <a:pPr lvl="0" algn="l">
              <a:buSzPct val="45000"/>
              <a:buFont typeface="StarSymbol"/>
              <a:buChar char="●"/>
            </a:pPr>
            <a:r>
              <a:rPr lang="ru-RU" dirty="0"/>
              <a:t>Не могут быть </a:t>
            </a:r>
            <a:r>
              <a:rPr lang="ru-RU" dirty="0" err="1"/>
              <a:t>null</a:t>
            </a:r>
            <a:endParaRPr lang="ru-RU" dirty="0"/>
          </a:p>
          <a:p>
            <a:pPr lvl="0" algn="l">
              <a:buSzPct val="45000"/>
              <a:buFont typeface="StarSymbol"/>
              <a:buChar char="●"/>
            </a:pPr>
            <a:r>
              <a:rPr lang="ru-RU" dirty="0"/>
              <a:t>Заранее известно, сколько памяти требует переменная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6231898" y="1604399"/>
            <a:ext cx="5353946" cy="3976818"/>
          </a:xfrm>
        </p:spPr>
        <p:txBody>
          <a:bodyPr/>
          <a:lstStyle/>
          <a:p>
            <a:pPr lvl="0" algn="ctr"/>
            <a:r>
              <a:rPr lang="ru-RU" b="1"/>
              <a:t>Ссылочные типы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ru-RU"/>
              <a:t>Объекты хранятся в куче, в месте объявления стоит ссылка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ru-RU"/>
              <a:t>Могут быть null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ru-RU"/>
              <a:t>Заранее не известно, сколько памяти требует переменная</a:t>
            </a:r>
          </a:p>
        </p:txBody>
      </p:sp>
    </p:spTree>
    <p:extLst>
      <p:ext uri="{BB962C8B-B14F-4D97-AF65-F5344CB8AC3E}">
        <p14:creationId xmlns:p14="http://schemas.microsoft.com/office/powerpoint/2010/main" val="351724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на объект в куче больше нет ссылок, </a:t>
            </a:r>
            <a:r>
              <a:rPr lang="ru-RU" dirty="0"/>
              <a:t>сборщик мусора (</a:t>
            </a:r>
            <a:r>
              <a:rPr lang="en-US" dirty="0"/>
              <a:t>garbage collector</a:t>
            </a:r>
            <a:r>
              <a:rPr lang="en-US" dirty="0" smtClean="0"/>
              <a:t>)</a:t>
            </a:r>
            <a:r>
              <a:rPr lang="ru-RU" dirty="0" smtClean="0"/>
              <a:t> отчистит его</a:t>
            </a:r>
          </a:p>
          <a:p>
            <a:r>
              <a:rPr lang="ru-RU" dirty="0" smtClean="0"/>
              <a:t>Сборщик мусора отрабатывает в случайный момент времени, поэтому на </a:t>
            </a:r>
            <a:r>
              <a:rPr lang="en-US" dirty="0" smtClean="0"/>
              <a:t>C# </a:t>
            </a:r>
            <a:r>
              <a:rPr lang="ru-RU" dirty="0" smtClean="0"/>
              <a:t>нельзя писать </a:t>
            </a:r>
            <a:r>
              <a:rPr lang="en-US" dirty="0" smtClean="0"/>
              <a:t>real</a:t>
            </a:r>
            <a:r>
              <a:rPr lang="ru-RU" dirty="0" smtClean="0"/>
              <a:t>-</a:t>
            </a:r>
            <a:r>
              <a:rPr lang="en-US" dirty="0" smtClean="0"/>
              <a:t>time </a:t>
            </a:r>
            <a:r>
              <a:rPr lang="ru-RU" dirty="0" smtClean="0"/>
              <a:t>приложения</a:t>
            </a:r>
          </a:p>
          <a:p>
            <a:r>
              <a:rPr lang="ru-RU" dirty="0" smtClean="0"/>
              <a:t>Сборщик мусора позволяет избежать утечки памяти (</a:t>
            </a:r>
            <a:r>
              <a:rPr lang="en-US" dirty="0"/>
              <a:t>memory leak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4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179709" cy="3897143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Update(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n)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n++;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endParaRPr lang="ru-RU" sz="1693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n;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n = 1;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Update(n);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.WriteLine(n);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7" name="Полилиния 6"/>
          <p:cNvSpPr/>
          <p:nvPr/>
        </p:nvSpPr>
        <p:spPr>
          <a:xfrm rot="5400000">
            <a:off x="522677" y="2394625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олилиния 7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олилиния 8"/>
          <p:cNvSpPr/>
          <p:nvPr/>
        </p:nvSpPr>
        <p:spPr>
          <a:xfrm rot="5400000">
            <a:off x="522677" y="139323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 rot="5400000">
            <a:off x="522677" y="165446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5400000">
            <a:off x="522677" y="313478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050695" y="435386"/>
            <a:ext cx="1306159" cy="2264009"/>
            <a:chOff x="4176000" y="360000"/>
            <a:chExt cx="1080000" cy="1872000"/>
          </a:xfrm>
        </p:grpSpPr>
        <p:sp>
          <p:nvSpPr>
            <p:cNvPr id="13" name="Полилиния 12"/>
            <p:cNvSpPr/>
            <p:nvPr/>
          </p:nvSpPr>
          <p:spPr>
            <a:xfrm>
              <a:off x="417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algn="ctr"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6000" y="360000"/>
              <a:ext cx="707589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n: 0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356854" y="435386"/>
            <a:ext cx="1306159" cy="2264009"/>
            <a:chOff x="5256000" y="360000"/>
            <a:chExt cx="1080000" cy="1872000"/>
          </a:xfrm>
        </p:grpSpPr>
        <p:sp>
          <p:nvSpPr>
            <p:cNvPr id="16" name="Полилиния 15"/>
            <p:cNvSpPr/>
            <p:nvPr/>
          </p:nvSpPr>
          <p:spPr>
            <a:xfrm>
              <a:off x="525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6000" y="360000"/>
              <a:ext cx="89993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Update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n: 1</a:t>
              </a:r>
            </a:p>
          </p:txBody>
        </p:sp>
      </p:grpSp>
      <p:sp>
        <p:nvSpPr>
          <p:cNvPr id="18" name="Полилиния 17"/>
          <p:cNvSpPr/>
          <p:nvPr/>
        </p:nvSpPr>
        <p:spPr>
          <a:xfrm>
            <a:off x="6705163" y="1132004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2</a:t>
            </a:r>
          </a:p>
        </p:txBody>
      </p:sp>
      <p:sp>
        <p:nvSpPr>
          <p:cNvPr id="19" name="Полилиния 18"/>
          <p:cNvSpPr/>
          <p:nvPr/>
        </p:nvSpPr>
        <p:spPr>
          <a:xfrm rot="5400000">
            <a:off x="522677" y="3396013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олилиния 19"/>
          <p:cNvSpPr/>
          <p:nvPr/>
        </p:nvSpPr>
        <p:spPr>
          <a:xfrm rot="5400000">
            <a:off x="522677" y="2873550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5399004" y="1132004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492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179709" cy="4149666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n;</a:t>
            </a:r>
          </a:p>
          <a:p>
            <a:pPr hangingPunct="0"/>
            <a:endParaRPr lang="ru-RU" sz="1693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Update()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n++;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endParaRPr lang="ru-RU" sz="1693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n = 1;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Update();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.WriteLine(n);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7" name="Полилиния 6"/>
          <p:cNvSpPr/>
          <p:nvPr/>
        </p:nvSpPr>
        <p:spPr>
          <a:xfrm rot="5400000">
            <a:off x="522677" y="2873550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олилиния 7"/>
          <p:cNvSpPr/>
          <p:nvPr/>
        </p:nvSpPr>
        <p:spPr>
          <a:xfrm rot="5400000">
            <a:off x="522677" y="1610929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олилиния 8"/>
          <p:cNvSpPr/>
          <p:nvPr/>
        </p:nvSpPr>
        <p:spPr>
          <a:xfrm rot="5400000">
            <a:off x="522677" y="187216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 rot="5400000">
            <a:off x="522677" y="2133393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5400000">
            <a:off x="522677" y="3439552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050695" y="435386"/>
            <a:ext cx="1306159" cy="2264009"/>
            <a:chOff x="4176000" y="360000"/>
            <a:chExt cx="1080000" cy="1872000"/>
          </a:xfrm>
        </p:grpSpPr>
        <p:sp>
          <p:nvSpPr>
            <p:cNvPr id="13" name="Полилиния 12"/>
            <p:cNvSpPr/>
            <p:nvPr/>
          </p:nvSpPr>
          <p:spPr>
            <a:xfrm>
              <a:off x="417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6000" y="360000"/>
              <a:ext cx="707589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356854" y="435386"/>
            <a:ext cx="1306159" cy="2264009"/>
            <a:chOff x="5256000" y="360000"/>
            <a:chExt cx="1080000" cy="1872000"/>
          </a:xfrm>
        </p:grpSpPr>
        <p:sp>
          <p:nvSpPr>
            <p:cNvPr id="16" name="Полилиния 15"/>
            <p:cNvSpPr/>
            <p:nvPr/>
          </p:nvSpPr>
          <p:spPr>
            <a:xfrm>
              <a:off x="525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6000" y="360000"/>
              <a:ext cx="89993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Update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8" name="Полилиния 17"/>
          <p:cNvSpPr/>
          <p:nvPr/>
        </p:nvSpPr>
        <p:spPr>
          <a:xfrm rot="5400000">
            <a:off x="522677" y="370078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 rot="5400000">
            <a:off x="522677" y="3178320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олилиния 19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0057638" y="3221860"/>
            <a:ext cx="1698007" cy="1073058"/>
            <a:chOff x="8316000" y="2664000"/>
            <a:chExt cx="1404000" cy="887260"/>
          </a:xfrm>
        </p:grpSpPr>
        <p:sp>
          <p:nvSpPr>
            <p:cNvPr id="22" name="TextBox 21"/>
            <p:cNvSpPr txBox="1"/>
            <p:nvPr/>
          </p:nvSpPr>
          <p:spPr>
            <a:xfrm>
              <a:off x="8316000" y="2664000"/>
              <a:ext cx="1062120" cy="88726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Program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n: 0</a:t>
              </a: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8316000" y="2664000"/>
              <a:ext cx="1404000" cy="85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24" name="Полилиния 23"/>
          <p:cNvSpPr/>
          <p:nvPr/>
        </p:nvSpPr>
        <p:spPr>
          <a:xfrm>
            <a:off x="10449486" y="3918477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1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10449486" y="3918477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5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179709" cy="3644619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Update(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 a)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a[0]++;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endParaRPr lang="ru-RU" sz="1693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 a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[3];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Update(a);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.WriteLine(a[0]);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7" name="Полилиния 6"/>
          <p:cNvSpPr/>
          <p:nvPr/>
        </p:nvSpPr>
        <p:spPr>
          <a:xfrm rot="5400000">
            <a:off x="522677" y="2394625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олилиния 7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олилиния 8"/>
          <p:cNvSpPr/>
          <p:nvPr/>
        </p:nvSpPr>
        <p:spPr>
          <a:xfrm rot="5400000">
            <a:off x="522677" y="139323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 rot="5400000">
            <a:off x="522677" y="165446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5400000">
            <a:off x="522677" y="265585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050695" y="435386"/>
            <a:ext cx="1306159" cy="2264009"/>
            <a:chOff x="4176000" y="360000"/>
            <a:chExt cx="1080000" cy="1872000"/>
          </a:xfrm>
        </p:grpSpPr>
        <p:sp>
          <p:nvSpPr>
            <p:cNvPr id="13" name="Полилиния 12"/>
            <p:cNvSpPr/>
            <p:nvPr/>
          </p:nvSpPr>
          <p:spPr>
            <a:xfrm>
              <a:off x="417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6000" y="360000"/>
              <a:ext cx="707589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356854" y="435386"/>
            <a:ext cx="1306159" cy="2264009"/>
            <a:chOff x="5256000" y="360000"/>
            <a:chExt cx="1080000" cy="1872000"/>
          </a:xfrm>
        </p:grpSpPr>
        <p:sp>
          <p:nvSpPr>
            <p:cNvPr id="16" name="Полилиния 15"/>
            <p:cNvSpPr/>
            <p:nvPr/>
          </p:nvSpPr>
          <p:spPr>
            <a:xfrm>
              <a:off x="525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6000" y="360000"/>
              <a:ext cx="899938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Update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8" name="Полилиния 17"/>
          <p:cNvSpPr/>
          <p:nvPr/>
        </p:nvSpPr>
        <p:spPr>
          <a:xfrm rot="5400000">
            <a:off x="522677" y="291708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олилиния 19"/>
          <p:cNvSpPr/>
          <p:nvPr/>
        </p:nvSpPr>
        <p:spPr>
          <a:xfrm rot="5400000">
            <a:off x="522677" y="313478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6356855" y="3831400"/>
            <a:ext cx="1132004" cy="2264009"/>
            <a:chOff x="5256000" y="3168000"/>
            <a:chExt cx="936000" cy="1872000"/>
          </a:xfrm>
        </p:grpSpPr>
        <p:sp>
          <p:nvSpPr>
            <p:cNvPr id="22" name="Полилиния 21"/>
            <p:cNvSpPr/>
            <p:nvPr/>
          </p:nvSpPr>
          <p:spPr>
            <a:xfrm>
              <a:off x="5256000" y="3168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6000" y="3168000"/>
              <a:ext cx="604894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int[]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2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</p:txBody>
        </p:sp>
      </p:grpSp>
      <p:sp>
        <p:nvSpPr>
          <p:cNvPr id="24" name="Полилиния 23"/>
          <p:cNvSpPr/>
          <p:nvPr/>
        </p:nvSpPr>
        <p:spPr>
          <a:xfrm>
            <a:off x="5486082" y="116117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5" name="Соединительная линия уступом 24"/>
          <p:cNvCxnSpPr>
            <a:stCxn id="24" idx="1"/>
          </p:cNvCxnSpPr>
          <p:nvPr/>
        </p:nvCxnSpPr>
        <p:spPr>
          <a:xfrm>
            <a:off x="5660236" y="1277206"/>
            <a:ext cx="696618" cy="3686198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26" name="Полилиния 25"/>
          <p:cNvSpPr/>
          <p:nvPr/>
        </p:nvSpPr>
        <p:spPr>
          <a:xfrm>
            <a:off x="6792241" y="116117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7" name="Соединительная линия уступом 26"/>
          <p:cNvCxnSpPr>
            <a:stCxn id="26" idx="1"/>
          </p:cNvCxnSpPr>
          <p:nvPr/>
        </p:nvCxnSpPr>
        <p:spPr>
          <a:xfrm>
            <a:off x="6966395" y="1277206"/>
            <a:ext cx="522464" cy="3686198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28" name="Полилиния 27"/>
          <p:cNvSpPr/>
          <p:nvPr/>
        </p:nvSpPr>
        <p:spPr>
          <a:xfrm>
            <a:off x="6678605" y="4538032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392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9143327" y="3831400"/>
            <a:ext cx="1132004" cy="2264009"/>
            <a:chOff x="7560000" y="3168000"/>
            <a:chExt cx="936000" cy="1872000"/>
          </a:xfrm>
        </p:grpSpPr>
        <p:sp>
          <p:nvSpPr>
            <p:cNvPr id="3" name="Полилиния 2"/>
            <p:cNvSpPr/>
            <p:nvPr/>
          </p:nvSpPr>
          <p:spPr>
            <a:xfrm>
              <a:off x="7560000" y="3168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60000" y="3168000"/>
              <a:ext cx="604894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int[]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2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368" y="261232"/>
            <a:ext cx="4179709" cy="3897143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Update(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 a)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[3];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a[0]++;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endParaRPr lang="ru-RU" sz="1693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 a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[3];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Update(a);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.WriteLine(a[0]);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7" name="Полилиния 6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265585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00">
            <a:off x="522677" y="1610929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00">
            <a:off x="522677" y="187216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 rot="5400000">
            <a:off x="522677" y="291708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050695" y="435386"/>
            <a:ext cx="1306159" cy="2264009"/>
            <a:chOff x="4176000" y="360000"/>
            <a:chExt cx="1080000" cy="1872000"/>
          </a:xfrm>
        </p:grpSpPr>
        <p:sp>
          <p:nvSpPr>
            <p:cNvPr id="16" name="Полилиния 15"/>
            <p:cNvSpPr/>
            <p:nvPr/>
          </p:nvSpPr>
          <p:spPr>
            <a:xfrm>
              <a:off x="417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6000" y="360000"/>
              <a:ext cx="707589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356854" y="435386"/>
            <a:ext cx="1306159" cy="2264009"/>
            <a:chOff x="5256000" y="360000"/>
            <a:chExt cx="1080000" cy="1872000"/>
          </a:xfrm>
        </p:grpSpPr>
        <p:sp>
          <p:nvSpPr>
            <p:cNvPr id="19" name="Полилиния 18"/>
            <p:cNvSpPr/>
            <p:nvPr/>
          </p:nvSpPr>
          <p:spPr>
            <a:xfrm>
              <a:off x="525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6000" y="360000"/>
              <a:ext cx="899938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Update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21" name="Полилиния 20"/>
          <p:cNvSpPr/>
          <p:nvPr/>
        </p:nvSpPr>
        <p:spPr>
          <a:xfrm rot="5400000">
            <a:off x="522677" y="3178320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 rot="5400000">
            <a:off x="522677" y="3396013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356855" y="3831400"/>
            <a:ext cx="1132004" cy="2264009"/>
            <a:chOff x="5256000" y="3168000"/>
            <a:chExt cx="936000" cy="1872000"/>
          </a:xfrm>
        </p:grpSpPr>
        <p:sp>
          <p:nvSpPr>
            <p:cNvPr id="25" name="Полилиния 24"/>
            <p:cNvSpPr/>
            <p:nvPr/>
          </p:nvSpPr>
          <p:spPr>
            <a:xfrm>
              <a:off x="5256000" y="3168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6000" y="3168000"/>
              <a:ext cx="604894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int[]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2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</p:txBody>
        </p:sp>
      </p:grpSp>
      <p:sp>
        <p:nvSpPr>
          <p:cNvPr id="27" name="Полилиния 26"/>
          <p:cNvSpPr/>
          <p:nvPr/>
        </p:nvSpPr>
        <p:spPr>
          <a:xfrm>
            <a:off x="5486082" y="116117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8" name="Соединительная линия уступом 27"/>
          <p:cNvCxnSpPr>
            <a:stCxn id="27" idx="1"/>
          </p:cNvCxnSpPr>
          <p:nvPr/>
        </p:nvCxnSpPr>
        <p:spPr>
          <a:xfrm>
            <a:off x="5660236" y="1277206"/>
            <a:ext cx="696618" cy="3686198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29" name="Полилиния 28"/>
          <p:cNvSpPr/>
          <p:nvPr/>
        </p:nvSpPr>
        <p:spPr>
          <a:xfrm>
            <a:off x="6792241" y="116117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0" name="Соединительная линия уступом 29"/>
          <p:cNvCxnSpPr>
            <a:stCxn id="29" idx="1"/>
          </p:cNvCxnSpPr>
          <p:nvPr/>
        </p:nvCxnSpPr>
        <p:spPr>
          <a:xfrm>
            <a:off x="6966395" y="1277206"/>
            <a:ext cx="522464" cy="3686198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31" name="Полилиния 30"/>
          <p:cNvSpPr/>
          <p:nvPr/>
        </p:nvSpPr>
        <p:spPr>
          <a:xfrm>
            <a:off x="9491636" y="4528018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1</a:t>
            </a:r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>
            <a:off x="6966395" y="1276988"/>
            <a:ext cx="2176932" cy="3686416"/>
          </a:xfrm>
          <a:prstGeom prst="bentConnector3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33" name="Полилиния 32"/>
          <p:cNvSpPr/>
          <p:nvPr/>
        </p:nvSpPr>
        <p:spPr>
          <a:xfrm rot="5400000">
            <a:off x="522677" y="139323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195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</a:t>
            </a:r>
            <a:r>
              <a:rPr lang="ru-RU" dirty="0"/>
              <a:t>массивы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438" y="2178742"/>
            <a:ext cx="9675123" cy="37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массивов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60" y="1690688"/>
            <a:ext cx="10374679" cy="43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8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массивов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03" y="1690688"/>
            <a:ext cx="9649193" cy="45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</a:t>
            </a:r>
            <a:r>
              <a:rPr lang="ru-RU" dirty="0"/>
              <a:t>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289" y="1515198"/>
            <a:ext cx="937342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3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7" y="261230"/>
            <a:ext cx="4092634" cy="288704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[][] a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[3][];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a[0]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[2];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a[1]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[3];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9" y="348309"/>
            <a:ext cx="6922639" cy="2438157"/>
            <a:chOff x="4104000" y="287999"/>
            <a:chExt cx="5723997" cy="2015995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1995"/>
              <a:ext cx="5687997" cy="719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3366"/>
            </a:solidFill>
            <a:ln cap="flat">
              <a:noFill/>
              <a:prstDash val="solid"/>
            </a:ln>
          </p:spPr>
          <p:txBody>
            <a:bodyPr vert="horz" wrap="none" lIns="108851" tIns="54420" rIns="108851" bIns="54420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7999"/>
              <a:ext cx="71999" cy="20159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3366"/>
            </a:solidFill>
            <a:ln cap="flat">
              <a:noFill/>
              <a:prstDash val="solid"/>
            </a:ln>
          </p:spPr>
          <p:txBody>
            <a:bodyPr vert="horz" wrap="none" lIns="108851" tIns="54420" rIns="108851" bIns="54420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7999"/>
              <a:ext cx="5687997" cy="719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3366"/>
            </a:solidFill>
            <a:ln cap="flat">
              <a:noFill/>
              <a:prstDash val="solid"/>
            </a:ln>
          </p:spPr>
          <p:txBody>
            <a:bodyPr vert="horz" wrap="none" lIns="108851" tIns="54420" rIns="108851" bIns="54420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5" y="435385"/>
            <a:ext cx="1132002" cy="2264004"/>
            <a:chOff x="4176000" y="359999"/>
            <a:chExt cx="935998" cy="1871996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59999"/>
              <a:ext cx="935998" cy="18719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99CCFF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59999"/>
              <a:ext cx="707596" cy="88725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a: </a:t>
              </a:r>
              <a:r>
                <a:rPr lang="ru-RU" sz="1693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13">
            <a:off x="522676" y="1349696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007157" y="3134786"/>
            <a:ext cx="6835562" cy="34395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71999" cap="flat">
            <a:solidFill>
              <a:srgbClr val="006600"/>
            </a:solidFill>
            <a:prstDash val="solid"/>
            <a:miter/>
          </a:ln>
        </p:spPr>
        <p:txBody>
          <a:bodyPr vert="horz" wrap="none" lIns="152390" tIns="97958" rIns="152390" bIns="9795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13">
            <a:off x="522676" y="1132003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13">
            <a:off x="522676" y="1610928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 rot="5400013">
            <a:off x="522676" y="1872158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834390" y="3657248"/>
            <a:ext cx="1132002" cy="1715150"/>
            <a:chOff x="4823999" y="3024003"/>
            <a:chExt cx="935998" cy="1418175"/>
          </a:xfrm>
        </p:grpSpPr>
        <p:sp>
          <p:nvSpPr>
            <p:cNvPr id="16" name="Полилиния 15"/>
            <p:cNvSpPr/>
            <p:nvPr/>
          </p:nvSpPr>
          <p:spPr>
            <a:xfrm>
              <a:off x="4823999" y="3024003"/>
              <a:ext cx="935998" cy="13507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66CC99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3999" y="3024003"/>
              <a:ext cx="758652" cy="141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int[][]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: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: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2:</a:t>
              </a:r>
            </a:p>
          </p:txBody>
        </p:sp>
      </p:grpSp>
      <p:sp>
        <p:nvSpPr>
          <p:cNvPr id="18" name="Полилиния 17"/>
          <p:cNvSpPr/>
          <p:nvPr/>
        </p:nvSpPr>
        <p:spPr>
          <a:xfrm>
            <a:off x="5489566" y="1183813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>
            <a:off x="5663720" y="1299842"/>
            <a:ext cx="736671" cy="2357408"/>
          </a:xfrm>
          <a:prstGeom prst="bentConnector3">
            <a:avLst/>
          </a:prstGeom>
          <a:noFill/>
          <a:ln w="35999" cap="flat">
            <a:solidFill>
              <a:srgbClr val="999999"/>
            </a:solidFill>
            <a:prstDash val="solid"/>
            <a:miter/>
          </a:ln>
        </p:spPr>
      </p:cxnSp>
      <p:sp>
        <p:nvSpPr>
          <p:cNvPr id="20" name="Полилиния 19"/>
          <p:cNvSpPr/>
          <p:nvPr/>
        </p:nvSpPr>
        <p:spPr>
          <a:xfrm rot="5400013">
            <a:off x="522245" y="2133833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6269776" y="4377377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6269776" y="4702174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6283279" y="5010428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9665793" y="4743532"/>
            <a:ext cx="1132002" cy="1715150"/>
            <a:chOff x="7992002" y="3922199"/>
            <a:chExt cx="935998" cy="1418175"/>
          </a:xfrm>
        </p:grpSpPr>
        <p:sp>
          <p:nvSpPr>
            <p:cNvPr id="25" name="Полилиния 24"/>
            <p:cNvSpPr/>
            <p:nvPr/>
          </p:nvSpPr>
          <p:spPr>
            <a:xfrm>
              <a:off x="7992002" y="3922199"/>
              <a:ext cx="935998" cy="135215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66CC99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92002" y="3922199"/>
              <a:ext cx="604901" cy="141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int[]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0: 0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1: 0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2: 0</a:t>
              </a:r>
            </a:p>
          </p:txBody>
        </p:sp>
      </p:grpSp>
      <p:cxnSp>
        <p:nvCxnSpPr>
          <p:cNvPr id="27" name="Соединительная линия уступом 26"/>
          <p:cNvCxnSpPr>
            <a:stCxn id="22" idx="1"/>
          </p:cNvCxnSpPr>
          <p:nvPr/>
        </p:nvCxnSpPr>
        <p:spPr>
          <a:xfrm>
            <a:off x="6443929" y="4818203"/>
            <a:ext cx="3221864" cy="840513"/>
          </a:xfrm>
          <a:prstGeom prst="bentConnector3">
            <a:avLst/>
          </a:prstGeom>
          <a:noFill/>
          <a:ln w="35999" cap="flat">
            <a:solidFill>
              <a:srgbClr val="999999"/>
            </a:solidFill>
            <a:prstDash val="solid"/>
            <a:miter/>
          </a:ln>
        </p:spPr>
      </p:cxnSp>
      <p:grpSp>
        <p:nvGrpSpPr>
          <p:cNvPr id="28" name="Группа 27"/>
          <p:cNvGrpSpPr/>
          <p:nvPr/>
        </p:nvGrpSpPr>
        <p:grpSpPr>
          <a:xfrm>
            <a:off x="8098394" y="3352479"/>
            <a:ext cx="1132002" cy="1394101"/>
            <a:chOff x="6695995" y="2772003"/>
            <a:chExt cx="935998" cy="1152715"/>
          </a:xfrm>
        </p:grpSpPr>
        <p:sp>
          <p:nvSpPr>
            <p:cNvPr id="29" name="Полилиния 28"/>
            <p:cNvSpPr/>
            <p:nvPr/>
          </p:nvSpPr>
          <p:spPr>
            <a:xfrm>
              <a:off x="6695995" y="2772003"/>
              <a:ext cx="935998" cy="108252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66CC99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95995" y="2772003"/>
              <a:ext cx="604901" cy="115271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int[]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:</a:t>
              </a: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1: 0</a:t>
              </a:r>
            </a:p>
          </p:txBody>
        </p:sp>
      </p:grpSp>
      <p:cxnSp>
        <p:nvCxnSpPr>
          <p:cNvPr id="31" name="Соединительная линия уступом 30"/>
          <p:cNvCxnSpPr>
            <a:stCxn id="21" idx="1"/>
          </p:cNvCxnSpPr>
          <p:nvPr/>
        </p:nvCxnSpPr>
        <p:spPr>
          <a:xfrm flipV="1">
            <a:off x="6443930" y="4085224"/>
            <a:ext cx="1654464" cy="407961"/>
          </a:xfrm>
          <a:prstGeom prst="bentConnector3">
            <a:avLst/>
          </a:prstGeom>
          <a:noFill/>
          <a:ln w="35999" cap="flat">
            <a:solidFill>
              <a:srgbClr val="999999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3808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7" y="261230"/>
            <a:ext cx="4092634" cy="288704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noAutofit/>
          </a:bodyPr>
          <a:lstStyle/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[][] a;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[3][];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a[0]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[2];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a[0][1] = </a:t>
            </a:r>
            <a:r>
              <a:rPr lang="ru-RU" sz="1693">
                <a:solidFill>
                  <a:srgbClr val="A31515"/>
                </a:solidFill>
                <a:latin typeface="Consolas" pitchFamily="33"/>
                <a:ea typeface="Consolas" pitchFamily="33"/>
                <a:cs typeface="Consolas" pitchFamily="33"/>
              </a:rPr>
              <a:t>"abcd"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defTabSz="1105875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9" y="348309"/>
            <a:ext cx="6922639" cy="2438157"/>
            <a:chOff x="4104000" y="287999"/>
            <a:chExt cx="5723997" cy="2015995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1995"/>
              <a:ext cx="5687997" cy="719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3366"/>
            </a:solidFill>
            <a:ln cap="flat">
              <a:noFill/>
              <a:prstDash val="solid"/>
            </a:ln>
          </p:spPr>
          <p:txBody>
            <a:bodyPr vert="horz" wrap="none" lIns="108851" tIns="54420" rIns="108851" bIns="54420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7999"/>
              <a:ext cx="71999" cy="20159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3366"/>
            </a:solidFill>
            <a:ln cap="flat">
              <a:noFill/>
              <a:prstDash val="solid"/>
            </a:ln>
          </p:spPr>
          <p:txBody>
            <a:bodyPr vert="horz" wrap="none" lIns="108851" tIns="54420" rIns="108851" bIns="54420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7999"/>
              <a:ext cx="5687997" cy="719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3366"/>
            </a:solidFill>
            <a:ln cap="flat">
              <a:noFill/>
              <a:prstDash val="solid"/>
            </a:ln>
          </p:spPr>
          <p:txBody>
            <a:bodyPr vert="horz" wrap="none" lIns="108851" tIns="54420" rIns="108851" bIns="54420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5" y="435385"/>
            <a:ext cx="1132002" cy="2264004"/>
            <a:chOff x="4176000" y="359999"/>
            <a:chExt cx="935998" cy="1871996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59999"/>
              <a:ext cx="935998" cy="18719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99CCFF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59999"/>
              <a:ext cx="707596" cy="88725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a: </a:t>
              </a:r>
              <a:r>
                <a:rPr lang="ru-RU" sz="1693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13">
            <a:off x="522676" y="1610928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007157" y="3134786"/>
            <a:ext cx="6835562" cy="34395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71999" cap="flat">
            <a:solidFill>
              <a:srgbClr val="006600"/>
            </a:solidFill>
            <a:prstDash val="solid"/>
            <a:miter/>
          </a:ln>
        </p:spPr>
        <p:txBody>
          <a:bodyPr vert="horz" wrap="none" lIns="152390" tIns="97958" rIns="152390" bIns="9795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13">
            <a:off x="522676" y="1132003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13">
            <a:off x="522676" y="1872158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 rot="5400013">
            <a:off x="522676" y="2133390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008544" y="3657248"/>
            <a:ext cx="1393232" cy="1715150"/>
            <a:chOff x="4967999" y="3024003"/>
            <a:chExt cx="1151997" cy="1418175"/>
          </a:xfrm>
        </p:grpSpPr>
        <p:sp>
          <p:nvSpPr>
            <p:cNvPr id="16" name="Полилиния 15"/>
            <p:cNvSpPr/>
            <p:nvPr/>
          </p:nvSpPr>
          <p:spPr>
            <a:xfrm>
              <a:off x="4967999" y="3024003"/>
              <a:ext cx="1151997" cy="13507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66CC99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7999" y="3024003"/>
              <a:ext cx="1066369" cy="141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string[][]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: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: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2:</a:t>
              </a:r>
            </a:p>
          </p:txBody>
        </p:sp>
      </p:grpSp>
      <p:sp>
        <p:nvSpPr>
          <p:cNvPr id="18" name="Полилиния 17"/>
          <p:cNvSpPr/>
          <p:nvPr/>
        </p:nvSpPr>
        <p:spPr>
          <a:xfrm>
            <a:off x="5489566" y="1183813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>
            <a:off x="5663719" y="1299842"/>
            <a:ext cx="1041442" cy="2357408"/>
          </a:xfrm>
          <a:prstGeom prst="bentConnector3">
            <a:avLst/>
          </a:prstGeom>
          <a:noFill/>
          <a:ln w="35999" cap="flat">
            <a:solidFill>
              <a:srgbClr val="999999"/>
            </a:solidFill>
            <a:prstDash val="solid"/>
            <a:miter/>
          </a:ln>
        </p:spPr>
      </p:cxnSp>
      <p:sp>
        <p:nvSpPr>
          <p:cNvPr id="20" name="Полилиния 19"/>
          <p:cNvSpPr/>
          <p:nvPr/>
        </p:nvSpPr>
        <p:spPr>
          <a:xfrm rot="5400013">
            <a:off x="522245" y="2395063"/>
            <a:ext cx="174153" cy="174153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*/ f10 f1 1"/>
              <a:gd name="f17" fmla="+- f14 0 f13"/>
              <a:gd name="f18" fmla="val f15"/>
              <a:gd name="f19" fmla="*/ f15 f11 1"/>
              <a:gd name="f20" fmla="*/ 0 f12 1"/>
              <a:gd name="f21" fmla="*/ f16 1 f3"/>
              <a:gd name="f22" fmla="*/ f17 1 21600"/>
              <a:gd name="f23" fmla="*/ f18 1 2"/>
              <a:gd name="f24" fmla="+- 21600 0 f18"/>
              <a:gd name="f25" fmla="*/ f18 f11 1"/>
              <a:gd name="f26" fmla="+- f21 0 f2"/>
              <a:gd name="f27" fmla="*/ 18000 f22 1"/>
              <a:gd name="f28" fmla="*/ 10800 f22 1"/>
              <a:gd name="f29" fmla="*/ 0 f22 1"/>
              <a:gd name="f30" fmla="*/ 21600 f22 1"/>
              <a:gd name="f31" fmla="+- f23 10800 0"/>
              <a:gd name="f32" fmla="*/ f24 1 2"/>
              <a:gd name="f33" fmla="*/ f23 f11 1"/>
              <a:gd name="f34" fmla="+- 21600 0 f32"/>
              <a:gd name="f35" fmla="*/ f29 1 f22"/>
              <a:gd name="f36" fmla="*/ f28 1 f22"/>
              <a:gd name="f37" fmla="*/ f30 1 f22"/>
              <a:gd name="f38" fmla="*/ f27 1 f22"/>
              <a:gd name="f39" fmla="*/ f31 f11 1"/>
              <a:gd name="f40" fmla="*/ f38 f12 1"/>
              <a:gd name="f41" fmla="*/ f36 f12 1"/>
              <a:gd name="f42" fmla="*/ f35 f12 1"/>
              <a:gd name="f43" fmla="*/ f35 f11 1"/>
              <a:gd name="f44" fmla="*/ f37 f12 1"/>
              <a:gd name="f45" fmla="*/ f36 f11 1"/>
              <a:gd name="f46" fmla="*/ f37 f11 1"/>
              <a:gd name="f47" fmla="*/ f34 f11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25" y="f42"/>
              </a:cxn>
              <a:cxn ang="f26">
                <a:pos x="f33" y="f41"/>
              </a:cxn>
              <a:cxn ang="f26">
                <a:pos x="f43" y="f44"/>
              </a:cxn>
              <a:cxn ang="f26">
                <a:pos x="f45" y="f44"/>
              </a:cxn>
              <a:cxn ang="f26">
                <a:pos x="f46" y="f44"/>
              </a:cxn>
              <a:cxn ang="f26">
                <a:pos x="f47" y="f41"/>
              </a:cxn>
            </a:cxnLst>
            <a:rect l="f33" t="f41" r="f39" b="f40"/>
            <a:pathLst>
              <a:path w="21600" h="21600">
                <a:moveTo>
                  <a:pt x="f18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6356853" y="4377377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6356853" y="4702174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6370356" y="5010428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903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0188255" y="4743533"/>
            <a:ext cx="1132002" cy="1073052"/>
            <a:chOff x="8424001" y="3922199"/>
            <a:chExt cx="935998" cy="887255"/>
          </a:xfrm>
        </p:grpSpPr>
        <p:sp>
          <p:nvSpPr>
            <p:cNvPr id="25" name="Полилиния 24"/>
            <p:cNvSpPr/>
            <p:nvPr/>
          </p:nvSpPr>
          <p:spPr>
            <a:xfrm>
              <a:off x="8424001" y="3922199"/>
              <a:ext cx="935998" cy="8697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66CC99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24001" y="3922199"/>
              <a:ext cx="758865" cy="88725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abcd</a:t>
              </a:r>
            </a:p>
          </p:txBody>
        </p:sp>
      </p:grpSp>
      <p:cxnSp>
        <p:nvCxnSpPr>
          <p:cNvPr id="27" name="Соединительная линия уступом 26"/>
          <p:cNvCxnSpPr>
            <a:stCxn id="33" idx="1"/>
          </p:cNvCxnSpPr>
          <p:nvPr/>
        </p:nvCxnSpPr>
        <p:spPr>
          <a:xfrm>
            <a:off x="8630444" y="4503414"/>
            <a:ext cx="2123812" cy="240119"/>
          </a:xfrm>
          <a:prstGeom prst="bentConnector3">
            <a:avLst/>
          </a:prstGeom>
          <a:noFill/>
          <a:ln w="35999" cap="flat">
            <a:solidFill>
              <a:srgbClr val="999999"/>
            </a:solidFill>
            <a:prstDash val="solid"/>
            <a:miter/>
          </a:ln>
        </p:spPr>
      </p:cxnSp>
      <p:grpSp>
        <p:nvGrpSpPr>
          <p:cNvPr id="28" name="Группа 27"/>
          <p:cNvGrpSpPr/>
          <p:nvPr/>
        </p:nvGrpSpPr>
        <p:grpSpPr>
          <a:xfrm>
            <a:off x="8098395" y="3352480"/>
            <a:ext cx="1306155" cy="1394101"/>
            <a:chOff x="6695995" y="2772003"/>
            <a:chExt cx="1079997" cy="1152715"/>
          </a:xfrm>
        </p:grpSpPr>
        <p:sp>
          <p:nvSpPr>
            <p:cNvPr id="29" name="Полилиния 28"/>
            <p:cNvSpPr/>
            <p:nvPr/>
          </p:nvSpPr>
          <p:spPr>
            <a:xfrm>
              <a:off x="6695995" y="2772003"/>
              <a:ext cx="1079997" cy="108252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35999" cap="flat">
              <a:solidFill>
                <a:srgbClr val="66CC99"/>
              </a:solidFill>
              <a:prstDash val="solid"/>
              <a:miter/>
            </a:ln>
          </p:spPr>
          <p:txBody>
            <a:bodyPr vert="horz" wrap="none" lIns="130615" tIns="76195" rIns="130615" bIns="76195" anchor="ctr" anchorCtr="0" compatLnSpc="0">
              <a:no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95995" y="2772003"/>
              <a:ext cx="912617" cy="115271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08851" tIns="54420" rIns="108851" bIns="54420" anchor="t" anchorCtr="0" compatLnSpc="0">
              <a:spAutoFit/>
            </a:bodyPr>
            <a:lstStyle/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string[]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177">
                <a:solidFill>
                  <a:srgbClr val="000000"/>
                </a:solidFill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:</a:t>
              </a:r>
            </a:p>
            <a:p>
              <a:pPr defTabSz="110587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77">
                  <a:solidFill>
                    <a:srgbClr val="000000"/>
                  </a:solidFill>
                  <a:latin typeface="Liberation Sans" pitchFamily="18"/>
                  <a:ea typeface="Microsoft YaHei" pitchFamily="2"/>
                  <a:cs typeface="Mangal" pitchFamily="2"/>
                </a:rPr>
                <a:t>1:</a:t>
              </a:r>
            </a:p>
          </p:txBody>
        </p:sp>
      </p:grpSp>
      <p:cxnSp>
        <p:nvCxnSpPr>
          <p:cNvPr id="31" name="Соединительная линия уступом 30"/>
          <p:cNvCxnSpPr>
            <a:stCxn id="21" idx="1"/>
          </p:cNvCxnSpPr>
          <p:nvPr/>
        </p:nvCxnSpPr>
        <p:spPr>
          <a:xfrm flipV="1">
            <a:off x="6531007" y="4181017"/>
            <a:ext cx="1567387" cy="312168"/>
          </a:xfrm>
          <a:prstGeom prst="bentConnector3">
            <a:avLst/>
          </a:prstGeom>
          <a:noFill/>
          <a:ln w="35999" cap="flat">
            <a:solidFill>
              <a:srgbClr val="999999"/>
            </a:solidFill>
            <a:prstDash val="solid"/>
            <a:miter/>
          </a:ln>
        </p:spPr>
      </p:cxnSp>
      <p:sp>
        <p:nvSpPr>
          <p:cNvPr id="32" name="Полилиния 31"/>
          <p:cNvSpPr/>
          <p:nvPr/>
        </p:nvSpPr>
        <p:spPr>
          <a:xfrm>
            <a:off x="8446704" y="4092635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8456292" y="4387385"/>
            <a:ext cx="174153" cy="232057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177">
              <a:solidFill>
                <a:srgbClr val="000000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1954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многомерный массив и массив массивов?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Многомерный массив нужно использовать, когда данные имеют </a:t>
            </a:r>
            <a:r>
              <a:rPr lang="en-US" dirty="0" smtClean="0"/>
              <a:t>“</a:t>
            </a:r>
            <a:r>
              <a:rPr lang="ru-RU" dirty="0" smtClean="0"/>
              <a:t>прямоугольную форму</a:t>
            </a:r>
            <a:r>
              <a:rPr lang="en-US" dirty="0" smtClean="0"/>
              <a:t>”</a:t>
            </a:r>
            <a:r>
              <a:rPr lang="ru-RU" dirty="0" smtClean="0"/>
              <a:t>: изображения, матрицы, таблицы и т.д.</a:t>
            </a:r>
          </a:p>
          <a:p>
            <a:r>
              <a:rPr lang="ru-RU" dirty="0" smtClean="0"/>
              <a:t>Массивы массивов нужно использовать, когда элементы могут иметь разную длину, например список групп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54" y="1810760"/>
            <a:ext cx="9475491" cy="38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вид циклов использовать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сделать что-то с каждым элементом массива — используйте </a:t>
            </a:r>
            <a:r>
              <a:rPr lang="ru-RU" dirty="0" err="1"/>
              <a:t>foreach</a:t>
            </a:r>
            <a:r>
              <a:rPr lang="ru-RU" dirty="0"/>
              <a:t>.</a:t>
            </a:r>
          </a:p>
          <a:p>
            <a:r>
              <a:rPr lang="ru-RU" dirty="0"/>
              <a:t>Заранее известно, сколько раз нужно повторить действие — используйте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  <a:p>
            <a:r>
              <a:rPr lang="ru-RU" dirty="0"/>
              <a:t>Есть переменная, изменяемая каждую итерацию, и у нее есть понятный смысл — используйте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  <a:p>
            <a:r>
              <a:rPr lang="ru-RU" dirty="0"/>
              <a:t>Иначе — используйте </a:t>
            </a:r>
            <a:r>
              <a:rPr lang="ru-RU" dirty="0" err="1"/>
              <a:t>while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50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формы записи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40" y="1616797"/>
            <a:ext cx="9291320" cy="48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ссылки и типы значения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134" y="1626691"/>
            <a:ext cx="8677732" cy="52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179709" cy="2634523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b;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 = 4;</a:t>
            </a:r>
          </a:p>
          <a:p>
            <a:pPr hangingPunct="0"/>
            <a:r>
              <a:rPr lang="ru-RU" sz="1693">
                <a:latin typeface="Consolas" pitchFamily="33"/>
                <a:ea typeface="Consolas" pitchFamily="33"/>
                <a:cs typeface="Consolas" pitchFamily="33"/>
              </a:rPr>
              <a:t>        b = a;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6" y="435386"/>
            <a:ext cx="1132004" cy="2264009"/>
            <a:chOff x="4176000" y="360000"/>
            <a:chExt cx="936000" cy="1872000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60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60000"/>
              <a:ext cx="707590" cy="11527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 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b: 0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5400000">
            <a:off x="522677" y="187216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00">
            <a:off x="522677" y="2133393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5399004" y="1132004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14" name="Полилиния 13"/>
          <p:cNvSpPr/>
          <p:nvPr/>
        </p:nvSpPr>
        <p:spPr>
          <a:xfrm>
            <a:off x="5412501" y="1445483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15" name="Полилиния 14"/>
          <p:cNvSpPr/>
          <p:nvPr/>
        </p:nvSpPr>
        <p:spPr>
          <a:xfrm rot="5400000">
            <a:off x="536610" y="239941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8561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179709" cy="2634523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 = 4;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b = 4;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 = 5;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6" y="435386"/>
            <a:ext cx="1132004" cy="2264009"/>
            <a:chOff x="4176000" y="360000"/>
            <a:chExt cx="936000" cy="1872000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60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60000"/>
              <a:ext cx="707590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b: 0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165446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0057638" y="3221860"/>
            <a:ext cx="1698007" cy="1073058"/>
            <a:chOff x="8316000" y="2664000"/>
            <a:chExt cx="1404000" cy="887260"/>
          </a:xfrm>
        </p:grpSpPr>
        <p:sp>
          <p:nvSpPr>
            <p:cNvPr id="13" name="TextBox 12"/>
            <p:cNvSpPr txBox="1"/>
            <p:nvPr/>
          </p:nvSpPr>
          <p:spPr>
            <a:xfrm>
              <a:off x="8316000" y="2664000"/>
              <a:ext cx="1062120" cy="88726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Program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 4 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8316000" y="2664000"/>
              <a:ext cx="1404000" cy="85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5" name="Полилиния 14"/>
          <p:cNvSpPr/>
          <p:nvPr/>
        </p:nvSpPr>
        <p:spPr>
          <a:xfrm>
            <a:off x="5412501" y="1132004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0449486" y="3918477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17" name="Полилиния 16"/>
          <p:cNvSpPr/>
          <p:nvPr/>
        </p:nvSpPr>
        <p:spPr>
          <a:xfrm rot="5400000">
            <a:off x="522677" y="139323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 rot="5400000">
            <a:off x="522677" y="187216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 rot="5400000">
            <a:off x="522677" y="208985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8272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092632" cy="2887047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/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[] a;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n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.Parse(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		  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Console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.ReadLine());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 =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[n];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a[0] = 1;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/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6" y="435386"/>
            <a:ext cx="1132004" cy="2264009"/>
            <a:chOff x="4176000" y="360000"/>
            <a:chExt cx="936000" cy="1872000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60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60000"/>
              <a:ext cx="707590" cy="11527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n: 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a: 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165446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00">
            <a:off x="522677" y="2133393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 rot="5400000">
            <a:off x="522677" y="2394625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834391" y="3657245"/>
            <a:ext cx="1132004" cy="2264009"/>
            <a:chOff x="4824000" y="3024000"/>
            <a:chExt cx="936000" cy="1872000"/>
          </a:xfrm>
        </p:grpSpPr>
        <p:sp>
          <p:nvSpPr>
            <p:cNvPr id="16" name="Полилиния 15"/>
            <p:cNvSpPr/>
            <p:nvPr/>
          </p:nvSpPr>
          <p:spPr>
            <a:xfrm>
              <a:off x="4824000" y="3024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4000" y="3024000"/>
              <a:ext cx="604894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int[]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2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: </a:t>
              </a:r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0</a:t>
              </a:r>
            </a:p>
          </p:txBody>
        </p:sp>
      </p:grpSp>
      <p:sp>
        <p:nvSpPr>
          <p:cNvPr id="18" name="Полилиния 17"/>
          <p:cNvSpPr/>
          <p:nvPr/>
        </p:nvSpPr>
        <p:spPr>
          <a:xfrm>
            <a:off x="5489565" y="148858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>
            <a:off x="5663719" y="1604616"/>
            <a:ext cx="736674" cy="2052630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20" name="Полилиния 19"/>
          <p:cNvSpPr/>
          <p:nvPr/>
        </p:nvSpPr>
        <p:spPr>
          <a:xfrm>
            <a:off x="5412501" y="1132004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3</a:t>
            </a:r>
          </a:p>
        </p:txBody>
      </p:sp>
      <p:sp>
        <p:nvSpPr>
          <p:cNvPr id="21" name="Полилиния 20"/>
          <p:cNvSpPr/>
          <p:nvPr/>
        </p:nvSpPr>
        <p:spPr>
          <a:xfrm>
            <a:off x="6182700" y="4353863"/>
            <a:ext cx="261232" cy="261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algn="ctr" hangingPunct="0"/>
            <a:r>
              <a:rPr lang="ru-RU" sz="2177">
                <a:latin typeface="Liberation Sans" pitchFamily="18"/>
                <a:ea typeface="Microsoft YaHei" pitchFamily="2"/>
                <a:cs typeface="Mangal" pitchFamily="2"/>
              </a:rPr>
              <a:t>1</a:t>
            </a:r>
          </a:p>
        </p:txBody>
      </p:sp>
      <p:sp>
        <p:nvSpPr>
          <p:cNvPr id="22" name="Полилиния 21"/>
          <p:cNvSpPr/>
          <p:nvPr/>
        </p:nvSpPr>
        <p:spPr>
          <a:xfrm rot="5400000">
            <a:off x="522242" y="2656292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059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742</Words>
  <Application>Microsoft Office PowerPoint</Application>
  <PresentationFormat>Широкоэкранный</PresentationFormat>
  <Paragraphs>267</Paragraphs>
  <Slides>22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Microsoft YaHei</vt:lpstr>
      <vt:lpstr>Arial</vt:lpstr>
      <vt:lpstr>Calibri</vt:lpstr>
      <vt:lpstr>Calibri Light</vt:lpstr>
      <vt:lpstr>Consolas</vt:lpstr>
      <vt:lpstr>Liberation Sans</vt:lpstr>
      <vt:lpstr>Liberation Serif</vt:lpstr>
      <vt:lpstr>Mangal</vt:lpstr>
      <vt:lpstr>Segoe UI</vt:lpstr>
      <vt:lpstr>StarSymbol</vt:lpstr>
      <vt:lpstr>Tahoma</vt:lpstr>
      <vt:lpstr>Тема Office</vt:lpstr>
      <vt:lpstr>Массивы</vt:lpstr>
      <vt:lpstr>Массивы</vt:lpstr>
      <vt:lpstr>foreach</vt:lpstr>
      <vt:lpstr>Какой вид циклов использовать?</vt:lpstr>
      <vt:lpstr>Другие формы записи</vt:lpstr>
      <vt:lpstr>Типы ссылки и типы значения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Отличия ссылочных типов и типов-значений</vt:lpstr>
      <vt:lpstr>Сборщик мусора</vt:lpstr>
      <vt:lpstr>Презентация PowerPoint</vt:lpstr>
      <vt:lpstr>Презентация PowerPoint</vt:lpstr>
      <vt:lpstr>Презентация PowerPoint</vt:lpstr>
      <vt:lpstr>Презентация PowerPoint</vt:lpstr>
      <vt:lpstr>Многомерные массивы</vt:lpstr>
      <vt:lpstr>Массивы массивов</vt:lpstr>
      <vt:lpstr>Массивы массивов</vt:lpstr>
      <vt:lpstr>Презентация PowerPoint</vt:lpstr>
      <vt:lpstr>Презентация PowerPoint</vt:lpstr>
      <vt:lpstr>Когда использовать многомерный массив и массив массивов?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Андрей</dc:creator>
  <cp:lastModifiedBy>Андрей</cp:lastModifiedBy>
  <cp:revision>9</cp:revision>
  <dcterms:created xsi:type="dcterms:W3CDTF">2024-09-22T08:30:34Z</dcterms:created>
  <dcterms:modified xsi:type="dcterms:W3CDTF">2024-09-22T11:04:48Z</dcterms:modified>
</cp:coreProperties>
</file>