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70" r:id="rId6"/>
    <p:sldId id="259" r:id="rId7"/>
    <p:sldId id="260" r:id="rId8"/>
    <p:sldId id="271" r:id="rId9"/>
    <p:sldId id="272" r:id="rId10"/>
    <p:sldId id="261" r:id="rId11"/>
    <p:sldId id="262" r:id="rId12"/>
    <p:sldId id="273" r:id="rId13"/>
    <p:sldId id="263" r:id="rId14"/>
    <p:sldId id="264" r:id="rId15"/>
    <p:sldId id="274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2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4BCF-9F79-3060-924D-04D1F2D0F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13474-77FE-2379-A0BB-181A52654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AAD88-8ACF-CEF9-5817-73B8D4D3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E79-E1B6-454C-B5A6-47B5D6EC904C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79E8E-C4DD-A8CB-B336-64375890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CDAF7-40B1-E27B-1AE3-C3FBF077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BB50-0B57-444D-92D3-75B63D747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77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7F9D-79CC-AB92-C19B-13308FB6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8DBE9-D7DD-AAE6-ECF0-385835F4D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84D22-0F92-E63F-0829-933828C1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E79-E1B6-454C-B5A6-47B5D6EC904C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1F34F-1E60-E389-3569-DAD0628B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6EE09-6C52-748C-018A-8E732FD9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BB50-0B57-444D-92D3-75B63D747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97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18BAB-3B7E-349E-021E-D52B29439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D4174-F2A1-117F-292B-589409F7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8C8F6-BEBE-E34F-EC4D-F77442CC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E79-E1B6-454C-B5A6-47B5D6EC904C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0077C-D847-A60D-543B-043F1A24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A1E02-7289-6041-F3C9-B224C6CD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BB50-0B57-444D-92D3-75B63D747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57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B970-D628-8D76-F8C7-B2C0DC46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1B57-D457-935B-B62F-31368B7E5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9A8D-FDB2-9EDA-EA91-FDF6B89F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E79-E1B6-454C-B5A6-47B5D6EC904C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08009-8D41-C7D3-B58E-E90F82CB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CD24-DF29-CF03-D820-445AFDE8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BB50-0B57-444D-92D3-75B63D747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74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FD6B-5327-5133-29CC-5E6A1212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B9CF2-CB94-DABD-151D-179F571A5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645A9-FE7F-02C8-94AF-E9359A16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E79-E1B6-454C-B5A6-47B5D6EC904C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0D093-2DFF-3231-D5E9-F5658117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D2CA0-2A11-3CF5-9995-0EF11F8B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BB50-0B57-444D-92D3-75B63D747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24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DE66-3C77-9B8A-BD5B-BC2DFC6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766C5-62C9-3098-0679-31CADF1E5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81825-C7D0-070C-B98D-0A605368E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FF3EC-F1A9-4B42-8336-6314B608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E79-E1B6-454C-B5A6-47B5D6EC904C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11398-DB6D-6C1C-8867-415686F4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C3987-C734-554A-8579-2FE58C53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BB50-0B57-444D-92D3-75B63D747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46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89C2-229B-D144-2281-0B0BA56D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0500F-BF76-5DEA-B4DF-08884E9E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BB749-07E2-27E9-3601-03D7B8A5A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FA9A6-1271-4CFB-A28A-61E45CEFA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12B77-138B-128E-2F00-6DF0980DA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1EDA8-4A9A-570C-2233-BA563765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E79-E1B6-454C-B5A6-47B5D6EC904C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C7E63-ACB3-02CB-CC5F-92B76B6C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37192-20C2-E253-AE6E-DBB4BC9E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BB50-0B57-444D-92D3-75B63D747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1006-3FCF-C5E3-2C79-903394D2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548D6-6E5A-44FD-9CB3-5890C8B0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E79-E1B6-454C-B5A6-47B5D6EC904C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43894-A0BE-279F-69A0-3A9CECAC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06C7C-B3E2-3810-3F38-175AE9C6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BB50-0B57-444D-92D3-75B63D747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71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92586-5EB2-9E0F-807D-82DBFFDD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E79-E1B6-454C-B5A6-47B5D6EC904C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149AA-7EC1-EC73-544A-8FB53970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B0F24-C4CF-D834-300C-50BC1A73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BB50-0B57-444D-92D3-75B63D747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18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C7C7-CD9C-4D8D-0D51-7C597FFA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B1575-C034-1945-0691-817F3B37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DACFA-F01A-DEEC-1704-65E8CD93D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5114C-54B9-D8E2-F6E2-9FF05EB4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E79-E1B6-454C-B5A6-47B5D6EC904C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30D9B-A05C-9306-F35C-FFA602A0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3609E-0A8F-B916-7D92-1F812136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BB50-0B57-444D-92D3-75B63D747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5368-7984-D999-FE7A-BD10DB0E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694C7-188D-F7A3-63E9-026A1B225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D5508-936F-68D9-24C5-83462A348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7003A-4BFF-8103-72FD-6688E626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E79-E1B6-454C-B5A6-47B5D6EC904C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D0634-48A9-5A88-6A5A-4EB91005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331A7-614E-33F1-24B4-329DF9D8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BB50-0B57-444D-92D3-75B63D747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6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9986C-9584-B8D9-8414-F9CBD1B3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BFFAF-A91A-1899-E599-8FEFA84BE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EAF22-9E87-8879-DD16-DA26D41C5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3FE79-E1B6-454C-B5A6-47B5D6EC904C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B57D-DE9B-4E32-CA17-7FC57518C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1651D-0942-8225-7309-C027F8068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3BB50-0B57-444D-92D3-75B63D747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6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image" Target="../media/image4.jpg"/><Relationship Id="rId4" Type="http://schemas.openxmlformats.org/officeDocument/2006/relationships/image" Target="../media/image5.jp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2.jpg"/><Relationship Id="rId7" Type="http://schemas.openxmlformats.org/officeDocument/2006/relationships/image" Target="../media/image3.jpg"/><Relationship Id="rId12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image" Target="../media/image12.png"/><Relationship Id="rId5" Type="http://schemas.openxmlformats.org/officeDocument/2006/relationships/image" Target="../media/image5.jpg"/><Relationship Id="rId10" Type="http://schemas.openxmlformats.org/officeDocument/2006/relationships/image" Target="../media/image11.png"/><Relationship Id="rId4" Type="http://schemas.openxmlformats.org/officeDocument/2006/relationships/image" Target="../media/image8.jp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2.jpg"/><Relationship Id="rId7" Type="http://schemas.openxmlformats.org/officeDocument/2006/relationships/image" Target="../media/image3.jpg"/><Relationship Id="rId12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image" Target="../media/image12.png"/><Relationship Id="rId5" Type="http://schemas.openxmlformats.org/officeDocument/2006/relationships/image" Target="../media/image5.jpg"/><Relationship Id="rId10" Type="http://schemas.openxmlformats.org/officeDocument/2006/relationships/image" Target="../media/image11.png"/><Relationship Id="rId4" Type="http://schemas.openxmlformats.org/officeDocument/2006/relationships/image" Target="../media/image8.jp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8.png"/><Relationship Id="rId3" Type="http://schemas.openxmlformats.org/officeDocument/2006/relationships/image" Target="../media/image2.jpg"/><Relationship Id="rId7" Type="http://schemas.openxmlformats.org/officeDocument/2006/relationships/image" Target="../media/image3.jpg"/><Relationship Id="rId12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image" Target="../media/image16.png"/><Relationship Id="rId5" Type="http://schemas.openxmlformats.org/officeDocument/2006/relationships/image" Target="../media/image5.jpg"/><Relationship Id="rId10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.jpg"/><Relationship Id="rId7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5.jpg"/><Relationship Id="rId10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.jpg"/><Relationship Id="rId7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5.jpg"/><Relationship Id="rId10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B638E6-1AFA-A962-9280-69C7E6C7C836}"/>
              </a:ext>
            </a:extLst>
          </p:cNvPr>
          <p:cNvSpPr/>
          <p:nvPr/>
        </p:nvSpPr>
        <p:spPr>
          <a:xfrm>
            <a:off x="5710989" y="-160421"/>
            <a:ext cx="6481011" cy="70505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 descr="Abstract background of luminous dots">
            <a:extLst>
              <a:ext uri="{FF2B5EF4-FFF2-40B4-BE49-F238E27FC236}">
                <a16:creationId xmlns:a16="http://schemas.microsoft.com/office/drawing/2014/main" id="{DC965419-794C-9A84-0B69-A253447D1E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609598" y="-64169"/>
            <a:ext cx="13289993" cy="747562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925503" y="3957479"/>
                </a:moveTo>
                <a:lnTo>
                  <a:pt x="7985709" y="4153560"/>
                </a:lnTo>
                <a:lnTo>
                  <a:pt x="7865925" y="4153560"/>
                </a:lnTo>
                <a:close/>
                <a:moveTo>
                  <a:pt x="10178054" y="3816092"/>
                </a:moveTo>
                <a:lnTo>
                  <a:pt x="10178054" y="4361547"/>
                </a:lnTo>
                <a:lnTo>
                  <a:pt x="10346974" y="4361547"/>
                </a:lnTo>
                <a:lnTo>
                  <a:pt x="10346974" y="3816092"/>
                </a:lnTo>
                <a:close/>
                <a:moveTo>
                  <a:pt x="9580583" y="3816092"/>
                </a:moveTo>
                <a:lnTo>
                  <a:pt x="9580583" y="3950782"/>
                </a:lnTo>
                <a:lnTo>
                  <a:pt x="9752480" y="3950782"/>
                </a:lnTo>
                <a:lnTo>
                  <a:pt x="9752480" y="4361547"/>
                </a:lnTo>
                <a:lnTo>
                  <a:pt x="9921028" y="4361547"/>
                </a:lnTo>
                <a:lnTo>
                  <a:pt x="9921028" y="3950782"/>
                </a:lnTo>
                <a:lnTo>
                  <a:pt x="10092924" y="3950782"/>
                </a:lnTo>
                <a:lnTo>
                  <a:pt x="10092924" y="3816092"/>
                </a:lnTo>
                <a:close/>
                <a:moveTo>
                  <a:pt x="8777879" y="3816092"/>
                </a:moveTo>
                <a:lnTo>
                  <a:pt x="8777879" y="4361547"/>
                </a:lnTo>
                <a:lnTo>
                  <a:pt x="8946799" y="4361547"/>
                </a:lnTo>
                <a:lnTo>
                  <a:pt x="8946799" y="3816092"/>
                </a:lnTo>
                <a:close/>
                <a:moveTo>
                  <a:pt x="8180409" y="3816092"/>
                </a:moveTo>
                <a:lnTo>
                  <a:pt x="8180409" y="3950782"/>
                </a:lnTo>
                <a:lnTo>
                  <a:pt x="8352305" y="3950782"/>
                </a:lnTo>
                <a:lnTo>
                  <a:pt x="8352305" y="4361547"/>
                </a:lnTo>
                <a:lnTo>
                  <a:pt x="8520853" y="4361547"/>
                </a:lnTo>
                <a:lnTo>
                  <a:pt x="8520853" y="3950782"/>
                </a:lnTo>
                <a:lnTo>
                  <a:pt x="8692749" y="3950782"/>
                </a:lnTo>
                <a:lnTo>
                  <a:pt x="8692749" y="3816092"/>
                </a:lnTo>
                <a:close/>
                <a:moveTo>
                  <a:pt x="7835648" y="3816092"/>
                </a:moveTo>
                <a:lnTo>
                  <a:pt x="7630637" y="4361547"/>
                </a:lnTo>
                <a:lnTo>
                  <a:pt x="7802732" y="4361547"/>
                </a:lnTo>
                <a:lnTo>
                  <a:pt x="7829317" y="4271506"/>
                </a:lnTo>
                <a:lnTo>
                  <a:pt x="8020672" y="4271506"/>
                </a:lnTo>
                <a:lnTo>
                  <a:pt x="8047961" y="4361547"/>
                </a:lnTo>
                <a:lnTo>
                  <a:pt x="8224462" y="4361547"/>
                </a:lnTo>
                <a:lnTo>
                  <a:pt x="8019497" y="3816092"/>
                </a:lnTo>
                <a:close/>
                <a:moveTo>
                  <a:pt x="7142184" y="3816092"/>
                </a:moveTo>
                <a:lnTo>
                  <a:pt x="7142184" y="3950782"/>
                </a:lnTo>
                <a:lnTo>
                  <a:pt x="7314080" y="3950782"/>
                </a:lnTo>
                <a:lnTo>
                  <a:pt x="7314080" y="4361547"/>
                </a:lnTo>
                <a:lnTo>
                  <a:pt x="7482628" y="4361547"/>
                </a:lnTo>
                <a:lnTo>
                  <a:pt x="7482628" y="3950782"/>
                </a:lnTo>
                <a:lnTo>
                  <a:pt x="7654524" y="3950782"/>
                </a:lnTo>
                <a:lnTo>
                  <a:pt x="7654524" y="3816092"/>
                </a:lnTo>
                <a:close/>
                <a:moveTo>
                  <a:pt x="11280052" y="3806790"/>
                </a:moveTo>
                <a:cubicBezTo>
                  <a:pt x="11223249" y="3806790"/>
                  <a:pt x="11178538" y="3813922"/>
                  <a:pt x="11145920" y="3828184"/>
                </a:cubicBezTo>
                <a:cubicBezTo>
                  <a:pt x="11113302" y="3842447"/>
                  <a:pt x="11088870" y="3862043"/>
                  <a:pt x="11072622" y="3886971"/>
                </a:cubicBezTo>
                <a:cubicBezTo>
                  <a:pt x="11056375" y="3911900"/>
                  <a:pt x="11048252" y="3938379"/>
                  <a:pt x="11048252" y="3966408"/>
                </a:cubicBezTo>
                <a:cubicBezTo>
                  <a:pt x="11048252" y="4009073"/>
                  <a:pt x="11064127" y="4044171"/>
                  <a:pt x="11095877" y="4071704"/>
                </a:cubicBezTo>
                <a:cubicBezTo>
                  <a:pt x="11127379" y="4099238"/>
                  <a:pt x="11180088" y="4121314"/>
                  <a:pt x="11254007" y="4137933"/>
                </a:cubicBezTo>
                <a:cubicBezTo>
                  <a:pt x="11299151" y="4147855"/>
                  <a:pt x="11327924" y="4158397"/>
                  <a:pt x="11340327" y="4169559"/>
                </a:cubicBezTo>
                <a:cubicBezTo>
                  <a:pt x="11352729" y="4180721"/>
                  <a:pt x="11358930" y="4193371"/>
                  <a:pt x="11358930" y="4207510"/>
                </a:cubicBezTo>
                <a:cubicBezTo>
                  <a:pt x="11358930" y="4222393"/>
                  <a:pt x="11352419" y="4235477"/>
                  <a:pt x="11339396" y="4246763"/>
                </a:cubicBezTo>
                <a:cubicBezTo>
                  <a:pt x="11326374" y="4258050"/>
                  <a:pt x="11307833" y="4263693"/>
                  <a:pt x="11283772" y="4263693"/>
                </a:cubicBezTo>
                <a:cubicBezTo>
                  <a:pt x="11251526" y="4263693"/>
                  <a:pt x="11226722" y="4252655"/>
                  <a:pt x="11209358" y="4230578"/>
                </a:cubicBezTo>
                <a:cubicBezTo>
                  <a:pt x="11198692" y="4216936"/>
                  <a:pt x="11191623" y="4197092"/>
                  <a:pt x="11188150" y="4171047"/>
                </a:cubicBezTo>
                <a:lnTo>
                  <a:pt x="11027788" y="4181093"/>
                </a:lnTo>
                <a:cubicBezTo>
                  <a:pt x="11032501" y="4236159"/>
                  <a:pt x="11052716" y="4281552"/>
                  <a:pt x="11088436" y="4317271"/>
                </a:cubicBezTo>
                <a:cubicBezTo>
                  <a:pt x="11124154" y="4352989"/>
                  <a:pt x="11188398" y="4370849"/>
                  <a:pt x="11281168" y="4370849"/>
                </a:cubicBezTo>
                <a:cubicBezTo>
                  <a:pt x="11334002" y="4370849"/>
                  <a:pt x="11377782" y="4363221"/>
                  <a:pt x="11412508" y="4347966"/>
                </a:cubicBezTo>
                <a:cubicBezTo>
                  <a:pt x="11447235" y="4332712"/>
                  <a:pt x="11474272" y="4310325"/>
                  <a:pt x="11493620" y="4280808"/>
                </a:cubicBezTo>
                <a:cubicBezTo>
                  <a:pt x="11512968" y="4251290"/>
                  <a:pt x="11522642" y="4219044"/>
                  <a:pt x="11522642" y="4184070"/>
                </a:cubicBezTo>
                <a:cubicBezTo>
                  <a:pt x="11522642" y="4154304"/>
                  <a:pt x="11515386" y="4127391"/>
                  <a:pt x="11500875" y="4103330"/>
                </a:cubicBezTo>
                <a:cubicBezTo>
                  <a:pt x="11486364" y="4079270"/>
                  <a:pt x="11463172" y="4059116"/>
                  <a:pt x="11431298" y="4042869"/>
                </a:cubicBezTo>
                <a:cubicBezTo>
                  <a:pt x="11399424" y="4026622"/>
                  <a:pt x="11346652" y="4010561"/>
                  <a:pt x="11272982" y="3994686"/>
                </a:cubicBezTo>
                <a:cubicBezTo>
                  <a:pt x="11243216" y="3988485"/>
                  <a:pt x="11224365" y="3981787"/>
                  <a:pt x="11216428" y="3974594"/>
                </a:cubicBezTo>
                <a:cubicBezTo>
                  <a:pt x="11208242" y="3967649"/>
                  <a:pt x="11204150" y="3959835"/>
                  <a:pt x="11204150" y="3951154"/>
                </a:cubicBezTo>
                <a:cubicBezTo>
                  <a:pt x="11204150" y="3939247"/>
                  <a:pt x="11209110" y="3929139"/>
                  <a:pt x="11219032" y="3920830"/>
                </a:cubicBezTo>
                <a:cubicBezTo>
                  <a:pt x="11228954" y="3912520"/>
                  <a:pt x="11243712" y="3908366"/>
                  <a:pt x="11263308" y="3908366"/>
                </a:cubicBezTo>
                <a:cubicBezTo>
                  <a:pt x="11287121" y="3908366"/>
                  <a:pt x="11305787" y="3913947"/>
                  <a:pt x="11319305" y="3925109"/>
                </a:cubicBezTo>
                <a:cubicBezTo>
                  <a:pt x="11332823" y="3936271"/>
                  <a:pt x="11341692" y="3954130"/>
                  <a:pt x="11345908" y="3978687"/>
                </a:cubicBezTo>
                <a:lnTo>
                  <a:pt x="11504782" y="3969385"/>
                </a:lnTo>
                <a:cubicBezTo>
                  <a:pt x="11497836" y="3912830"/>
                  <a:pt x="11476070" y="3871592"/>
                  <a:pt x="11439484" y="3845672"/>
                </a:cubicBezTo>
                <a:cubicBezTo>
                  <a:pt x="11402897" y="3819751"/>
                  <a:pt x="11349752" y="3806790"/>
                  <a:pt x="11280052" y="3806790"/>
                </a:cubicBezTo>
                <a:close/>
                <a:moveTo>
                  <a:pt x="10722616" y="3806790"/>
                </a:moveTo>
                <a:cubicBezTo>
                  <a:pt x="10634808" y="3806790"/>
                  <a:pt x="10566904" y="3831021"/>
                  <a:pt x="10518908" y="3879484"/>
                </a:cubicBezTo>
                <a:cubicBezTo>
                  <a:pt x="10470910" y="3927946"/>
                  <a:pt x="10446912" y="3997290"/>
                  <a:pt x="10446912" y="4087517"/>
                </a:cubicBezTo>
                <a:cubicBezTo>
                  <a:pt x="10446912" y="4155192"/>
                  <a:pt x="10460555" y="4210718"/>
                  <a:pt x="10487840" y="4254097"/>
                </a:cubicBezTo>
                <a:cubicBezTo>
                  <a:pt x="10515125" y="4297477"/>
                  <a:pt x="10547557" y="4327780"/>
                  <a:pt x="10585136" y="4345007"/>
                </a:cubicBezTo>
                <a:cubicBezTo>
                  <a:pt x="10622715" y="4362235"/>
                  <a:pt x="10671146" y="4370849"/>
                  <a:pt x="10730430" y="4370849"/>
                </a:cubicBezTo>
                <a:cubicBezTo>
                  <a:pt x="10779295" y="4370849"/>
                  <a:pt x="10819540" y="4363779"/>
                  <a:pt x="10851166" y="4349641"/>
                </a:cubicBezTo>
                <a:cubicBezTo>
                  <a:pt x="10882792" y="4335502"/>
                  <a:pt x="10909272" y="4314542"/>
                  <a:pt x="10930604" y="4286761"/>
                </a:cubicBezTo>
                <a:cubicBezTo>
                  <a:pt x="10951936" y="4258980"/>
                  <a:pt x="10967562" y="4224377"/>
                  <a:pt x="10977484" y="4182953"/>
                </a:cubicBezTo>
                <a:lnTo>
                  <a:pt x="10829772" y="4138305"/>
                </a:lnTo>
                <a:cubicBezTo>
                  <a:pt x="10822331" y="4172783"/>
                  <a:pt x="10810362" y="4199076"/>
                  <a:pt x="10793868" y="4217184"/>
                </a:cubicBezTo>
                <a:cubicBezTo>
                  <a:pt x="10777372" y="4235291"/>
                  <a:pt x="10753002" y="4244345"/>
                  <a:pt x="10720756" y="4244345"/>
                </a:cubicBezTo>
                <a:cubicBezTo>
                  <a:pt x="10687518" y="4244345"/>
                  <a:pt x="10661720" y="4233134"/>
                  <a:pt x="10643365" y="4210713"/>
                </a:cubicBezTo>
                <a:cubicBezTo>
                  <a:pt x="10625010" y="4188292"/>
                  <a:pt x="10615832" y="4146855"/>
                  <a:pt x="10615832" y="4086401"/>
                </a:cubicBezTo>
                <a:cubicBezTo>
                  <a:pt x="10615832" y="4037598"/>
                  <a:pt x="10623522" y="4001800"/>
                  <a:pt x="10638900" y="3979007"/>
                </a:cubicBezTo>
                <a:cubicBezTo>
                  <a:pt x="10659240" y="3948284"/>
                  <a:pt x="10688510" y="3932922"/>
                  <a:pt x="10726708" y="3932922"/>
                </a:cubicBezTo>
                <a:cubicBezTo>
                  <a:pt x="10743576" y="3932922"/>
                  <a:pt x="10758830" y="3936395"/>
                  <a:pt x="10772474" y="3943340"/>
                </a:cubicBezTo>
                <a:cubicBezTo>
                  <a:pt x="10786116" y="3950285"/>
                  <a:pt x="10797650" y="3960207"/>
                  <a:pt x="10807076" y="3973106"/>
                </a:cubicBezTo>
                <a:cubicBezTo>
                  <a:pt x="10812781" y="3980795"/>
                  <a:pt x="10818238" y="3992949"/>
                  <a:pt x="10823447" y="4009569"/>
                </a:cubicBezTo>
                <a:lnTo>
                  <a:pt x="10972275" y="3976454"/>
                </a:lnTo>
                <a:cubicBezTo>
                  <a:pt x="10953176" y="3918907"/>
                  <a:pt x="10923968" y="3876243"/>
                  <a:pt x="10884652" y="3848462"/>
                </a:cubicBezTo>
                <a:cubicBezTo>
                  <a:pt x="10845337" y="3820681"/>
                  <a:pt x="10791325" y="3806790"/>
                  <a:pt x="10722616" y="3806790"/>
                </a:cubicBezTo>
                <a:close/>
                <a:moveTo>
                  <a:pt x="9289327" y="3806790"/>
                </a:moveTo>
                <a:cubicBezTo>
                  <a:pt x="9232524" y="3806790"/>
                  <a:pt x="9187814" y="3813922"/>
                  <a:pt x="9155195" y="3828184"/>
                </a:cubicBezTo>
                <a:cubicBezTo>
                  <a:pt x="9122577" y="3842447"/>
                  <a:pt x="9098144" y="3862043"/>
                  <a:pt x="9081898" y="3886971"/>
                </a:cubicBezTo>
                <a:cubicBezTo>
                  <a:pt x="9065650" y="3911900"/>
                  <a:pt x="9057527" y="3938379"/>
                  <a:pt x="9057527" y="3966408"/>
                </a:cubicBezTo>
                <a:cubicBezTo>
                  <a:pt x="9057527" y="4009073"/>
                  <a:pt x="9073402" y="4044171"/>
                  <a:pt x="9105152" y="4071704"/>
                </a:cubicBezTo>
                <a:cubicBezTo>
                  <a:pt x="9136654" y="4099238"/>
                  <a:pt x="9189364" y="4121314"/>
                  <a:pt x="9263282" y="4137933"/>
                </a:cubicBezTo>
                <a:cubicBezTo>
                  <a:pt x="9308426" y="4147855"/>
                  <a:pt x="9337200" y="4158397"/>
                  <a:pt x="9349602" y="4169559"/>
                </a:cubicBezTo>
                <a:cubicBezTo>
                  <a:pt x="9362004" y="4180721"/>
                  <a:pt x="9368206" y="4193371"/>
                  <a:pt x="9368206" y="4207510"/>
                </a:cubicBezTo>
                <a:cubicBezTo>
                  <a:pt x="9368206" y="4222393"/>
                  <a:pt x="9361694" y="4235477"/>
                  <a:pt x="9348672" y="4246763"/>
                </a:cubicBezTo>
                <a:cubicBezTo>
                  <a:pt x="9335650" y="4258050"/>
                  <a:pt x="9317108" y="4263693"/>
                  <a:pt x="9293048" y="4263693"/>
                </a:cubicBezTo>
                <a:cubicBezTo>
                  <a:pt x="9260801" y="4263693"/>
                  <a:pt x="9235996" y="4252655"/>
                  <a:pt x="9218633" y="4230578"/>
                </a:cubicBezTo>
                <a:cubicBezTo>
                  <a:pt x="9207967" y="4216936"/>
                  <a:pt x="9200898" y="4197092"/>
                  <a:pt x="9197425" y="4171047"/>
                </a:cubicBezTo>
                <a:lnTo>
                  <a:pt x="9037063" y="4181093"/>
                </a:lnTo>
                <a:cubicBezTo>
                  <a:pt x="9041776" y="4236159"/>
                  <a:pt x="9061992" y="4281552"/>
                  <a:pt x="9097710" y="4317271"/>
                </a:cubicBezTo>
                <a:cubicBezTo>
                  <a:pt x="9133429" y="4352989"/>
                  <a:pt x="9197673" y="4370849"/>
                  <a:pt x="9290443" y="4370849"/>
                </a:cubicBezTo>
                <a:cubicBezTo>
                  <a:pt x="9343277" y="4370849"/>
                  <a:pt x="9387057" y="4363221"/>
                  <a:pt x="9421784" y="4347966"/>
                </a:cubicBezTo>
                <a:cubicBezTo>
                  <a:pt x="9456510" y="4332712"/>
                  <a:pt x="9483548" y="4310325"/>
                  <a:pt x="9502895" y="4280808"/>
                </a:cubicBezTo>
                <a:cubicBezTo>
                  <a:pt x="9522243" y="4251290"/>
                  <a:pt x="9531916" y="4219044"/>
                  <a:pt x="9531916" y="4184070"/>
                </a:cubicBezTo>
                <a:cubicBezTo>
                  <a:pt x="9531916" y="4154304"/>
                  <a:pt x="9524661" y="4127391"/>
                  <a:pt x="9510150" y="4103330"/>
                </a:cubicBezTo>
                <a:cubicBezTo>
                  <a:pt x="9495640" y="4079270"/>
                  <a:pt x="9472447" y="4059116"/>
                  <a:pt x="9440573" y="4042869"/>
                </a:cubicBezTo>
                <a:cubicBezTo>
                  <a:pt x="9408699" y="4026622"/>
                  <a:pt x="9355927" y="4010561"/>
                  <a:pt x="9282257" y="3994686"/>
                </a:cubicBezTo>
                <a:cubicBezTo>
                  <a:pt x="9252492" y="3988485"/>
                  <a:pt x="9233640" y="3981787"/>
                  <a:pt x="9225703" y="3974594"/>
                </a:cubicBezTo>
                <a:cubicBezTo>
                  <a:pt x="9217517" y="3967649"/>
                  <a:pt x="9213424" y="3959835"/>
                  <a:pt x="9213424" y="3951154"/>
                </a:cubicBezTo>
                <a:cubicBezTo>
                  <a:pt x="9213424" y="3939247"/>
                  <a:pt x="9218386" y="3929139"/>
                  <a:pt x="9228307" y="3920830"/>
                </a:cubicBezTo>
                <a:cubicBezTo>
                  <a:pt x="9238229" y="3912520"/>
                  <a:pt x="9252988" y="3908366"/>
                  <a:pt x="9272584" y="3908366"/>
                </a:cubicBezTo>
                <a:cubicBezTo>
                  <a:pt x="9296396" y="3908366"/>
                  <a:pt x="9315062" y="3913947"/>
                  <a:pt x="9328580" y="3925109"/>
                </a:cubicBezTo>
                <a:cubicBezTo>
                  <a:pt x="9342098" y="3936271"/>
                  <a:pt x="9350966" y="3954130"/>
                  <a:pt x="9355183" y="3978687"/>
                </a:cubicBezTo>
                <a:lnTo>
                  <a:pt x="9514057" y="3969385"/>
                </a:lnTo>
                <a:cubicBezTo>
                  <a:pt x="9507112" y="3912830"/>
                  <a:pt x="9485346" y="3871592"/>
                  <a:pt x="9448759" y="3845672"/>
                </a:cubicBezTo>
                <a:cubicBezTo>
                  <a:pt x="9412172" y="3819751"/>
                  <a:pt x="9359028" y="3806790"/>
                  <a:pt x="9289327" y="3806790"/>
                </a:cubicBezTo>
                <a:close/>
                <a:moveTo>
                  <a:pt x="6850927" y="3806790"/>
                </a:moveTo>
                <a:cubicBezTo>
                  <a:pt x="6794124" y="3806790"/>
                  <a:pt x="6749414" y="3813922"/>
                  <a:pt x="6716796" y="3828184"/>
                </a:cubicBezTo>
                <a:cubicBezTo>
                  <a:pt x="6684177" y="3842447"/>
                  <a:pt x="6659745" y="3862043"/>
                  <a:pt x="6643498" y="3886971"/>
                </a:cubicBezTo>
                <a:cubicBezTo>
                  <a:pt x="6627251" y="3911900"/>
                  <a:pt x="6619127" y="3938379"/>
                  <a:pt x="6619127" y="3966408"/>
                </a:cubicBezTo>
                <a:cubicBezTo>
                  <a:pt x="6619127" y="4009073"/>
                  <a:pt x="6635002" y="4044171"/>
                  <a:pt x="6666752" y="4071704"/>
                </a:cubicBezTo>
                <a:cubicBezTo>
                  <a:pt x="6698254" y="4099238"/>
                  <a:pt x="6750964" y="4121314"/>
                  <a:pt x="6824882" y="4137933"/>
                </a:cubicBezTo>
                <a:cubicBezTo>
                  <a:pt x="6870027" y="4147855"/>
                  <a:pt x="6898800" y="4158397"/>
                  <a:pt x="6911202" y="4169559"/>
                </a:cubicBezTo>
                <a:cubicBezTo>
                  <a:pt x="6923605" y="4180721"/>
                  <a:pt x="6929806" y="4193371"/>
                  <a:pt x="6929806" y="4207510"/>
                </a:cubicBezTo>
                <a:cubicBezTo>
                  <a:pt x="6929806" y="4222393"/>
                  <a:pt x="6923295" y="4235477"/>
                  <a:pt x="6910272" y="4246763"/>
                </a:cubicBezTo>
                <a:cubicBezTo>
                  <a:pt x="6897250" y="4258050"/>
                  <a:pt x="6878708" y="4263693"/>
                  <a:pt x="6854648" y="4263693"/>
                </a:cubicBezTo>
                <a:cubicBezTo>
                  <a:pt x="6822402" y="4263693"/>
                  <a:pt x="6797597" y="4252655"/>
                  <a:pt x="6780234" y="4230578"/>
                </a:cubicBezTo>
                <a:cubicBezTo>
                  <a:pt x="6769568" y="4216936"/>
                  <a:pt x="6762498" y="4197092"/>
                  <a:pt x="6759026" y="4171047"/>
                </a:cubicBezTo>
                <a:lnTo>
                  <a:pt x="6598663" y="4181093"/>
                </a:lnTo>
                <a:cubicBezTo>
                  <a:pt x="6603376" y="4236159"/>
                  <a:pt x="6623592" y="4281552"/>
                  <a:pt x="6659311" y="4317271"/>
                </a:cubicBezTo>
                <a:cubicBezTo>
                  <a:pt x="6695029" y="4352989"/>
                  <a:pt x="6759274" y="4370849"/>
                  <a:pt x="6852043" y="4370849"/>
                </a:cubicBezTo>
                <a:cubicBezTo>
                  <a:pt x="6904877" y="4370849"/>
                  <a:pt x="6948657" y="4363221"/>
                  <a:pt x="6983384" y="4347966"/>
                </a:cubicBezTo>
                <a:cubicBezTo>
                  <a:pt x="7018111" y="4332712"/>
                  <a:pt x="7045148" y="4310325"/>
                  <a:pt x="7064495" y="4280808"/>
                </a:cubicBezTo>
                <a:cubicBezTo>
                  <a:pt x="7083843" y="4251290"/>
                  <a:pt x="7093517" y="4219044"/>
                  <a:pt x="7093517" y="4184070"/>
                </a:cubicBezTo>
                <a:cubicBezTo>
                  <a:pt x="7093517" y="4154304"/>
                  <a:pt x="7086261" y="4127391"/>
                  <a:pt x="7071751" y="4103330"/>
                </a:cubicBezTo>
                <a:cubicBezTo>
                  <a:pt x="7057240" y="4079270"/>
                  <a:pt x="7034048" y="4059116"/>
                  <a:pt x="7002174" y="4042869"/>
                </a:cubicBezTo>
                <a:cubicBezTo>
                  <a:pt x="6970300" y="4026622"/>
                  <a:pt x="6917528" y="4010561"/>
                  <a:pt x="6843858" y="3994686"/>
                </a:cubicBezTo>
                <a:cubicBezTo>
                  <a:pt x="6814092" y="3988485"/>
                  <a:pt x="6795240" y="3981787"/>
                  <a:pt x="6787303" y="3974594"/>
                </a:cubicBezTo>
                <a:cubicBezTo>
                  <a:pt x="6779117" y="3967649"/>
                  <a:pt x="6775025" y="3959835"/>
                  <a:pt x="6775025" y="3951154"/>
                </a:cubicBezTo>
                <a:cubicBezTo>
                  <a:pt x="6775025" y="3939247"/>
                  <a:pt x="6779986" y="3929139"/>
                  <a:pt x="6789907" y="3920830"/>
                </a:cubicBezTo>
                <a:cubicBezTo>
                  <a:pt x="6799829" y="3912520"/>
                  <a:pt x="6814588" y="3908366"/>
                  <a:pt x="6834184" y="3908366"/>
                </a:cubicBezTo>
                <a:cubicBezTo>
                  <a:pt x="6857996" y="3908366"/>
                  <a:pt x="6876662" y="3913947"/>
                  <a:pt x="6890180" y="3925109"/>
                </a:cubicBezTo>
                <a:cubicBezTo>
                  <a:pt x="6903699" y="3936271"/>
                  <a:pt x="6912567" y="3954130"/>
                  <a:pt x="6916783" y="3978687"/>
                </a:cubicBezTo>
                <a:lnTo>
                  <a:pt x="7075657" y="3969385"/>
                </a:lnTo>
                <a:cubicBezTo>
                  <a:pt x="7068712" y="3912830"/>
                  <a:pt x="7046946" y="3871592"/>
                  <a:pt x="7010359" y="3845672"/>
                </a:cubicBezTo>
                <a:cubicBezTo>
                  <a:pt x="6973772" y="3819751"/>
                  <a:pt x="6920628" y="3806790"/>
                  <a:pt x="6850927" y="3806790"/>
                </a:cubicBezTo>
                <a:close/>
                <a:moveTo>
                  <a:pt x="8812184" y="3020010"/>
                </a:moveTo>
                <a:cubicBezTo>
                  <a:pt x="8847654" y="3020010"/>
                  <a:pt x="8875746" y="3031855"/>
                  <a:pt x="8896458" y="3055543"/>
                </a:cubicBezTo>
                <a:cubicBezTo>
                  <a:pt x="8917170" y="3079232"/>
                  <a:pt x="8927526" y="3116749"/>
                  <a:pt x="8927526" y="3168094"/>
                </a:cubicBezTo>
                <a:cubicBezTo>
                  <a:pt x="8927526" y="3229114"/>
                  <a:pt x="8917604" y="3271406"/>
                  <a:pt x="8897760" y="3294971"/>
                </a:cubicBezTo>
                <a:cubicBezTo>
                  <a:pt x="8877916" y="3318535"/>
                  <a:pt x="8849887" y="3330317"/>
                  <a:pt x="8813672" y="3330317"/>
                </a:cubicBezTo>
                <a:cubicBezTo>
                  <a:pt x="8778449" y="3330317"/>
                  <a:pt x="8750606" y="3318287"/>
                  <a:pt x="8730142" y="3294226"/>
                </a:cubicBezTo>
                <a:cubicBezTo>
                  <a:pt x="8709678" y="3270166"/>
                  <a:pt x="8699446" y="3230602"/>
                  <a:pt x="8699446" y="3175536"/>
                </a:cubicBezTo>
                <a:cubicBezTo>
                  <a:pt x="8699446" y="3119973"/>
                  <a:pt x="8709740" y="3080162"/>
                  <a:pt x="8730328" y="3056101"/>
                </a:cubicBezTo>
                <a:cubicBezTo>
                  <a:pt x="8750916" y="3032041"/>
                  <a:pt x="8778201" y="3020010"/>
                  <a:pt x="8812184" y="3020010"/>
                </a:cubicBezTo>
                <a:close/>
                <a:moveTo>
                  <a:pt x="9191026" y="2901692"/>
                </a:moveTo>
                <a:lnTo>
                  <a:pt x="9191026" y="3447147"/>
                </a:lnTo>
                <a:lnTo>
                  <a:pt x="9360318" y="3447147"/>
                </a:lnTo>
                <a:lnTo>
                  <a:pt x="9360318" y="3224277"/>
                </a:lnTo>
                <a:lnTo>
                  <a:pt x="9571654" y="3224277"/>
                </a:lnTo>
                <a:lnTo>
                  <a:pt x="9571654" y="3114144"/>
                </a:lnTo>
                <a:lnTo>
                  <a:pt x="9360318" y="3114144"/>
                </a:lnTo>
                <a:lnTo>
                  <a:pt x="9360318" y="3018894"/>
                </a:lnTo>
                <a:lnTo>
                  <a:pt x="9607744" y="3018894"/>
                </a:lnTo>
                <a:lnTo>
                  <a:pt x="9607744" y="2901692"/>
                </a:lnTo>
                <a:close/>
                <a:moveTo>
                  <a:pt x="8812556" y="2892391"/>
                </a:moveTo>
                <a:cubicBezTo>
                  <a:pt x="8724003" y="2892391"/>
                  <a:pt x="8654922" y="2917195"/>
                  <a:pt x="8605313" y="2966804"/>
                </a:cubicBezTo>
                <a:cubicBezTo>
                  <a:pt x="8555703" y="3016414"/>
                  <a:pt x="8530898" y="3085743"/>
                  <a:pt x="8530898" y="3174792"/>
                </a:cubicBezTo>
                <a:cubicBezTo>
                  <a:pt x="8530898" y="3238540"/>
                  <a:pt x="8543425" y="3291622"/>
                  <a:pt x="8568478" y="3334038"/>
                </a:cubicBezTo>
                <a:cubicBezTo>
                  <a:pt x="8593530" y="3376454"/>
                  <a:pt x="8626210" y="3407460"/>
                  <a:pt x="8666518" y="3427056"/>
                </a:cubicBezTo>
                <a:cubicBezTo>
                  <a:pt x="8706826" y="3446651"/>
                  <a:pt x="8757738" y="3456449"/>
                  <a:pt x="8819253" y="3456449"/>
                </a:cubicBezTo>
                <a:cubicBezTo>
                  <a:pt x="8879776" y="3456449"/>
                  <a:pt x="8930316" y="3445101"/>
                  <a:pt x="8970872" y="3422405"/>
                </a:cubicBezTo>
                <a:cubicBezTo>
                  <a:pt x="9011428" y="3399708"/>
                  <a:pt x="9042433" y="3367958"/>
                  <a:pt x="9063889" y="3327155"/>
                </a:cubicBezTo>
                <a:cubicBezTo>
                  <a:pt x="9085345" y="3286351"/>
                  <a:pt x="9096074" y="3234075"/>
                  <a:pt x="9096074" y="3170327"/>
                </a:cubicBezTo>
                <a:cubicBezTo>
                  <a:pt x="9096074" y="3082518"/>
                  <a:pt x="9071517" y="3014244"/>
                  <a:pt x="9022404" y="2965502"/>
                </a:cubicBezTo>
                <a:cubicBezTo>
                  <a:pt x="8973290" y="2916761"/>
                  <a:pt x="8903341" y="2892391"/>
                  <a:pt x="8812556" y="2892391"/>
                </a:cubicBezTo>
                <a:close/>
                <a:moveTo>
                  <a:pt x="7640609" y="2105610"/>
                </a:moveTo>
                <a:cubicBezTo>
                  <a:pt x="7676080" y="2105610"/>
                  <a:pt x="7704171" y="2117455"/>
                  <a:pt x="7724883" y="2141143"/>
                </a:cubicBezTo>
                <a:cubicBezTo>
                  <a:pt x="7745595" y="2164832"/>
                  <a:pt x="7755951" y="2202349"/>
                  <a:pt x="7755951" y="2253694"/>
                </a:cubicBezTo>
                <a:cubicBezTo>
                  <a:pt x="7755951" y="2314714"/>
                  <a:pt x="7746029" y="2357006"/>
                  <a:pt x="7726185" y="2380570"/>
                </a:cubicBezTo>
                <a:cubicBezTo>
                  <a:pt x="7706341" y="2404135"/>
                  <a:pt x="7678312" y="2415917"/>
                  <a:pt x="7642097" y="2415917"/>
                </a:cubicBezTo>
                <a:cubicBezTo>
                  <a:pt x="7606875" y="2415917"/>
                  <a:pt x="7579031" y="2403887"/>
                  <a:pt x="7558567" y="2379826"/>
                </a:cubicBezTo>
                <a:cubicBezTo>
                  <a:pt x="7538104" y="2355766"/>
                  <a:pt x="7527872" y="2316202"/>
                  <a:pt x="7527872" y="2261136"/>
                </a:cubicBezTo>
                <a:cubicBezTo>
                  <a:pt x="7527872" y="2205573"/>
                  <a:pt x="7538166" y="2165762"/>
                  <a:pt x="7558753" y="2141701"/>
                </a:cubicBezTo>
                <a:cubicBezTo>
                  <a:pt x="7579341" y="2117641"/>
                  <a:pt x="7606627" y="2105610"/>
                  <a:pt x="7640609" y="2105610"/>
                </a:cubicBezTo>
                <a:close/>
                <a:moveTo>
                  <a:pt x="9968430" y="2098169"/>
                </a:moveTo>
                <a:lnTo>
                  <a:pt x="10016426" y="2098169"/>
                </a:lnTo>
                <a:cubicBezTo>
                  <a:pt x="10047928" y="2098169"/>
                  <a:pt x="10069384" y="2104122"/>
                  <a:pt x="10080795" y="2116028"/>
                </a:cubicBezTo>
                <a:cubicBezTo>
                  <a:pt x="10092205" y="2127935"/>
                  <a:pt x="10097910" y="2142445"/>
                  <a:pt x="10097910" y="2159561"/>
                </a:cubicBezTo>
                <a:cubicBezTo>
                  <a:pt x="10097910" y="2177172"/>
                  <a:pt x="10091337" y="2191621"/>
                  <a:pt x="10078190" y="2202907"/>
                </a:cubicBezTo>
                <a:cubicBezTo>
                  <a:pt x="10065044" y="2214193"/>
                  <a:pt x="10042224" y="2219836"/>
                  <a:pt x="10009729" y="2219836"/>
                </a:cubicBezTo>
                <a:lnTo>
                  <a:pt x="9968430" y="2219836"/>
                </a:lnTo>
                <a:close/>
                <a:moveTo>
                  <a:pt x="10314008" y="1987292"/>
                </a:moveTo>
                <a:lnTo>
                  <a:pt x="10314008" y="2121982"/>
                </a:lnTo>
                <a:lnTo>
                  <a:pt x="10485905" y="2121982"/>
                </a:lnTo>
                <a:lnTo>
                  <a:pt x="10485905" y="2532747"/>
                </a:lnTo>
                <a:lnTo>
                  <a:pt x="10654452" y="2532747"/>
                </a:lnTo>
                <a:lnTo>
                  <a:pt x="10654452" y="2121982"/>
                </a:lnTo>
                <a:lnTo>
                  <a:pt x="10826349" y="2121982"/>
                </a:lnTo>
                <a:lnTo>
                  <a:pt x="10826349" y="1987292"/>
                </a:lnTo>
                <a:close/>
                <a:moveTo>
                  <a:pt x="9799138" y="1987292"/>
                </a:moveTo>
                <a:lnTo>
                  <a:pt x="9799138" y="2532747"/>
                </a:lnTo>
                <a:lnTo>
                  <a:pt x="9968430" y="2532747"/>
                </a:lnTo>
                <a:lnTo>
                  <a:pt x="9968430" y="2330341"/>
                </a:lnTo>
                <a:lnTo>
                  <a:pt x="10060703" y="2330341"/>
                </a:lnTo>
                <a:cubicBezTo>
                  <a:pt x="10128668" y="2330341"/>
                  <a:pt x="10179207" y="2314838"/>
                  <a:pt x="10212322" y="2283832"/>
                </a:cubicBezTo>
                <a:cubicBezTo>
                  <a:pt x="10245436" y="2252826"/>
                  <a:pt x="10261993" y="2209790"/>
                  <a:pt x="10261993" y="2154724"/>
                </a:cubicBezTo>
                <a:cubicBezTo>
                  <a:pt x="10261993" y="2101146"/>
                  <a:pt x="10246800" y="2059846"/>
                  <a:pt x="10216414" y="2030824"/>
                </a:cubicBezTo>
                <a:cubicBezTo>
                  <a:pt x="10186029" y="2001803"/>
                  <a:pt x="10140326" y="1987292"/>
                  <a:pt x="10079306" y="1987292"/>
                </a:cubicBezTo>
                <a:close/>
                <a:moveTo>
                  <a:pt x="9247060" y="1987292"/>
                </a:moveTo>
                <a:lnTo>
                  <a:pt x="9247060" y="2532747"/>
                </a:lnTo>
                <a:lnTo>
                  <a:pt x="9706938" y="2532747"/>
                </a:lnTo>
                <a:lnTo>
                  <a:pt x="9706938" y="2409220"/>
                </a:lnTo>
                <a:lnTo>
                  <a:pt x="9415980" y="2409220"/>
                </a:lnTo>
                <a:lnTo>
                  <a:pt x="9415980" y="2301691"/>
                </a:lnTo>
                <a:lnTo>
                  <a:pt x="9678289" y="2301691"/>
                </a:lnTo>
                <a:lnTo>
                  <a:pt x="9678289" y="2190442"/>
                </a:lnTo>
                <a:lnTo>
                  <a:pt x="9415980" y="2190442"/>
                </a:lnTo>
                <a:lnTo>
                  <a:pt x="9415980" y="2103750"/>
                </a:lnTo>
                <a:lnTo>
                  <a:pt x="9698753" y="2103750"/>
                </a:lnTo>
                <a:lnTo>
                  <a:pt x="9698753" y="1987292"/>
                </a:lnTo>
                <a:close/>
                <a:moveTo>
                  <a:pt x="8019823" y="1987292"/>
                </a:moveTo>
                <a:lnTo>
                  <a:pt x="8019823" y="2532747"/>
                </a:lnTo>
                <a:lnTo>
                  <a:pt x="8178325" y="2532747"/>
                </a:lnTo>
                <a:lnTo>
                  <a:pt x="8178325" y="2233254"/>
                </a:lnTo>
                <a:lnTo>
                  <a:pt x="8382592" y="2532747"/>
                </a:lnTo>
                <a:lnTo>
                  <a:pt x="8541466" y="2532747"/>
                </a:lnTo>
                <a:lnTo>
                  <a:pt x="8541466" y="1987292"/>
                </a:lnTo>
                <a:lnTo>
                  <a:pt x="8382592" y="1987292"/>
                </a:lnTo>
                <a:lnTo>
                  <a:pt x="8382592" y="2289065"/>
                </a:lnTo>
                <a:lnTo>
                  <a:pt x="8177209" y="1987292"/>
                </a:lnTo>
                <a:close/>
                <a:moveTo>
                  <a:pt x="11127652" y="1977990"/>
                </a:moveTo>
                <a:cubicBezTo>
                  <a:pt x="11070849" y="1977990"/>
                  <a:pt x="11026138" y="1985122"/>
                  <a:pt x="10993520" y="1999384"/>
                </a:cubicBezTo>
                <a:cubicBezTo>
                  <a:pt x="10960902" y="2013647"/>
                  <a:pt x="10936470" y="2033243"/>
                  <a:pt x="10920222" y="2058171"/>
                </a:cubicBezTo>
                <a:cubicBezTo>
                  <a:pt x="10903975" y="2083100"/>
                  <a:pt x="10895852" y="2109579"/>
                  <a:pt x="10895852" y="2137608"/>
                </a:cubicBezTo>
                <a:cubicBezTo>
                  <a:pt x="10895852" y="2180273"/>
                  <a:pt x="10911727" y="2215371"/>
                  <a:pt x="10943477" y="2242904"/>
                </a:cubicBezTo>
                <a:cubicBezTo>
                  <a:pt x="10974979" y="2270438"/>
                  <a:pt x="11027688" y="2292514"/>
                  <a:pt x="11101607" y="2309133"/>
                </a:cubicBezTo>
                <a:cubicBezTo>
                  <a:pt x="11146751" y="2319055"/>
                  <a:pt x="11175525" y="2329597"/>
                  <a:pt x="11187927" y="2340759"/>
                </a:cubicBezTo>
                <a:cubicBezTo>
                  <a:pt x="11200329" y="2351921"/>
                  <a:pt x="11206530" y="2364571"/>
                  <a:pt x="11206530" y="2378710"/>
                </a:cubicBezTo>
                <a:cubicBezTo>
                  <a:pt x="11206530" y="2393593"/>
                  <a:pt x="11200020" y="2406677"/>
                  <a:pt x="11186997" y="2417963"/>
                </a:cubicBezTo>
                <a:cubicBezTo>
                  <a:pt x="11173974" y="2429250"/>
                  <a:pt x="11155433" y="2434893"/>
                  <a:pt x="11131372" y="2434893"/>
                </a:cubicBezTo>
                <a:cubicBezTo>
                  <a:pt x="11099126" y="2434893"/>
                  <a:pt x="11074322" y="2423855"/>
                  <a:pt x="11056958" y="2401778"/>
                </a:cubicBezTo>
                <a:cubicBezTo>
                  <a:pt x="11046292" y="2388136"/>
                  <a:pt x="11039223" y="2368292"/>
                  <a:pt x="11035750" y="2342247"/>
                </a:cubicBezTo>
                <a:lnTo>
                  <a:pt x="10875388" y="2352293"/>
                </a:lnTo>
                <a:cubicBezTo>
                  <a:pt x="10880101" y="2407360"/>
                  <a:pt x="10900316" y="2452752"/>
                  <a:pt x="10936036" y="2488471"/>
                </a:cubicBezTo>
                <a:cubicBezTo>
                  <a:pt x="10971754" y="2524190"/>
                  <a:pt x="11035998" y="2542049"/>
                  <a:pt x="11128768" y="2542049"/>
                </a:cubicBezTo>
                <a:cubicBezTo>
                  <a:pt x="11181602" y="2542049"/>
                  <a:pt x="11225382" y="2534422"/>
                  <a:pt x="11260108" y="2519167"/>
                </a:cubicBezTo>
                <a:cubicBezTo>
                  <a:pt x="11294835" y="2503912"/>
                  <a:pt x="11321872" y="2481525"/>
                  <a:pt x="11341220" y="2452008"/>
                </a:cubicBezTo>
                <a:cubicBezTo>
                  <a:pt x="11360568" y="2422490"/>
                  <a:pt x="11370242" y="2390244"/>
                  <a:pt x="11370242" y="2355270"/>
                </a:cubicBezTo>
                <a:cubicBezTo>
                  <a:pt x="11370242" y="2325504"/>
                  <a:pt x="11362986" y="2298591"/>
                  <a:pt x="11348475" y="2274530"/>
                </a:cubicBezTo>
                <a:cubicBezTo>
                  <a:pt x="11333964" y="2250470"/>
                  <a:pt x="11310772" y="2230316"/>
                  <a:pt x="11278898" y="2214069"/>
                </a:cubicBezTo>
                <a:cubicBezTo>
                  <a:pt x="11247024" y="2197822"/>
                  <a:pt x="11194252" y="2181761"/>
                  <a:pt x="11120582" y="2165886"/>
                </a:cubicBezTo>
                <a:cubicBezTo>
                  <a:pt x="11090816" y="2159685"/>
                  <a:pt x="11071965" y="2152987"/>
                  <a:pt x="11064028" y="2145794"/>
                </a:cubicBezTo>
                <a:cubicBezTo>
                  <a:pt x="11055842" y="2138849"/>
                  <a:pt x="11051750" y="2131035"/>
                  <a:pt x="11051750" y="2122354"/>
                </a:cubicBezTo>
                <a:cubicBezTo>
                  <a:pt x="11051750" y="2110447"/>
                  <a:pt x="11056710" y="2100340"/>
                  <a:pt x="11066632" y="2092030"/>
                </a:cubicBezTo>
                <a:cubicBezTo>
                  <a:pt x="11076554" y="2083720"/>
                  <a:pt x="11091312" y="2079566"/>
                  <a:pt x="11110908" y="2079566"/>
                </a:cubicBezTo>
                <a:cubicBezTo>
                  <a:pt x="11134721" y="2079566"/>
                  <a:pt x="11153387" y="2085147"/>
                  <a:pt x="11166905" y="2096309"/>
                </a:cubicBezTo>
                <a:cubicBezTo>
                  <a:pt x="11180424" y="2107471"/>
                  <a:pt x="11189292" y="2125330"/>
                  <a:pt x="11193508" y="2149887"/>
                </a:cubicBezTo>
                <a:lnTo>
                  <a:pt x="11352382" y="2140585"/>
                </a:lnTo>
                <a:cubicBezTo>
                  <a:pt x="11345436" y="2084030"/>
                  <a:pt x="11323670" y="2042792"/>
                  <a:pt x="11287084" y="2016872"/>
                </a:cubicBezTo>
                <a:cubicBezTo>
                  <a:pt x="11250497" y="1990951"/>
                  <a:pt x="11197352" y="1977990"/>
                  <a:pt x="11127652" y="1977990"/>
                </a:cubicBezTo>
                <a:close/>
                <a:moveTo>
                  <a:pt x="8912866" y="1977990"/>
                </a:moveTo>
                <a:cubicBezTo>
                  <a:pt x="8825058" y="1977990"/>
                  <a:pt x="8757155" y="2002221"/>
                  <a:pt x="8709158" y="2050684"/>
                </a:cubicBezTo>
                <a:cubicBezTo>
                  <a:pt x="8661160" y="2099146"/>
                  <a:pt x="8637162" y="2168490"/>
                  <a:pt x="8637162" y="2258717"/>
                </a:cubicBezTo>
                <a:cubicBezTo>
                  <a:pt x="8637162" y="2326392"/>
                  <a:pt x="8650804" y="2381918"/>
                  <a:pt x="8678090" y="2425298"/>
                </a:cubicBezTo>
                <a:cubicBezTo>
                  <a:pt x="8705375" y="2468676"/>
                  <a:pt x="8737807" y="2498980"/>
                  <a:pt x="8775386" y="2516207"/>
                </a:cubicBezTo>
                <a:cubicBezTo>
                  <a:pt x="8812965" y="2533435"/>
                  <a:pt x="8861396" y="2542049"/>
                  <a:pt x="8920680" y="2542049"/>
                </a:cubicBezTo>
                <a:cubicBezTo>
                  <a:pt x="8969545" y="2542049"/>
                  <a:pt x="9009790" y="2534980"/>
                  <a:pt x="9041416" y="2520841"/>
                </a:cubicBezTo>
                <a:cubicBezTo>
                  <a:pt x="9073042" y="2506702"/>
                  <a:pt x="9099521" y="2485742"/>
                  <a:pt x="9120853" y="2457961"/>
                </a:cubicBezTo>
                <a:cubicBezTo>
                  <a:pt x="9142185" y="2430180"/>
                  <a:pt x="9157812" y="2395577"/>
                  <a:pt x="9167734" y="2354153"/>
                </a:cubicBezTo>
                <a:lnTo>
                  <a:pt x="9020022" y="2309505"/>
                </a:lnTo>
                <a:cubicBezTo>
                  <a:pt x="9012581" y="2343984"/>
                  <a:pt x="9000613" y="2370276"/>
                  <a:pt x="8984118" y="2388384"/>
                </a:cubicBezTo>
                <a:cubicBezTo>
                  <a:pt x="8967622" y="2406491"/>
                  <a:pt x="8943252" y="2415545"/>
                  <a:pt x="8911006" y="2415545"/>
                </a:cubicBezTo>
                <a:cubicBezTo>
                  <a:pt x="8877767" y="2415545"/>
                  <a:pt x="8851971" y="2404334"/>
                  <a:pt x="8833615" y="2381913"/>
                </a:cubicBezTo>
                <a:cubicBezTo>
                  <a:pt x="8815260" y="2359492"/>
                  <a:pt x="8806082" y="2318055"/>
                  <a:pt x="8806082" y="2257601"/>
                </a:cubicBezTo>
                <a:cubicBezTo>
                  <a:pt x="8806082" y="2208798"/>
                  <a:pt x="8813771" y="2173000"/>
                  <a:pt x="8829150" y="2150207"/>
                </a:cubicBezTo>
                <a:cubicBezTo>
                  <a:pt x="8849490" y="2119484"/>
                  <a:pt x="8878760" y="2104122"/>
                  <a:pt x="8916959" y="2104122"/>
                </a:cubicBezTo>
                <a:cubicBezTo>
                  <a:pt x="8933826" y="2104122"/>
                  <a:pt x="8949081" y="2107595"/>
                  <a:pt x="8962724" y="2114540"/>
                </a:cubicBezTo>
                <a:cubicBezTo>
                  <a:pt x="8976366" y="2121486"/>
                  <a:pt x="8987900" y="2131407"/>
                  <a:pt x="8997326" y="2144306"/>
                </a:cubicBezTo>
                <a:cubicBezTo>
                  <a:pt x="9003031" y="2151995"/>
                  <a:pt x="9008488" y="2164150"/>
                  <a:pt x="9013697" y="2180769"/>
                </a:cubicBezTo>
                <a:lnTo>
                  <a:pt x="9162525" y="2147654"/>
                </a:lnTo>
                <a:cubicBezTo>
                  <a:pt x="9143426" y="2090108"/>
                  <a:pt x="9114218" y="2047443"/>
                  <a:pt x="9074902" y="2019662"/>
                </a:cubicBezTo>
                <a:cubicBezTo>
                  <a:pt x="9035587" y="1991881"/>
                  <a:pt x="8981575" y="1977990"/>
                  <a:pt x="8912866" y="1977990"/>
                </a:cubicBezTo>
                <a:close/>
                <a:moveTo>
                  <a:pt x="7640981" y="1977990"/>
                </a:moveTo>
                <a:cubicBezTo>
                  <a:pt x="7552428" y="1977990"/>
                  <a:pt x="7483347" y="2002795"/>
                  <a:pt x="7433738" y="2052404"/>
                </a:cubicBezTo>
                <a:cubicBezTo>
                  <a:pt x="7384129" y="2102014"/>
                  <a:pt x="7359324" y="2171343"/>
                  <a:pt x="7359324" y="2260392"/>
                </a:cubicBezTo>
                <a:cubicBezTo>
                  <a:pt x="7359324" y="2324140"/>
                  <a:pt x="7371850" y="2377222"/>
                  <a:pt x="7396903" y="2419638"/>
                </a:cubicBezTo>
                <a:cubicBezTo>
                  <a:pt x="7421956" y="2462054"/>
                  <a:pt x="7454636" y="2493060"/>
                  <a:pt x="7494943" y="2512655"/>
                </a:cubicBezTo>
                <a:cubicBezTo>
                  <a:pt x="7535251" y="2532251"/>
                  <a:pt x="7586163" y="2542049"/>
                  <a:pt x="7647678" y="2542049"/>
                </a:cubicBezTo>
                <a:cubicBezTo>
                  <a:pt x="7708202" y="2542049"/>
                  <a:pt x="7758741" y="2530701"/>
                  <a:pt x="7799297" y="2508005"/>
                </a:cubicBezTo>
                <a:cubicBezTo>
                  <a:pt x="7839853" y="2485308"/>
                  <a:pt x="7870858" y="2453558"/>
                  <a:pt x="7892314" y="2412755"/>
                </a:cubicBezTo>
                <a:cubicBezTo>
                  <a:pt x="7913771" y="2371951"/>
                  <a:pt x="7924499" y="2319675"/>
                  <a:pt x="7924499" y="2255927"/>
                </a:cubicBezTo>
                <a:cubicBezTo>
                  <a:pt x="7924499" y="2168118"/>
                  <a:pt x="7899942" y="2099843"/>
                  <a:pt x="7850829" y="2051102"/>
                </a:cubicBezTo>
                <a:cubicBezTo>
                  <a:pt x="7801715" y="2002361"/>
                  <a:pt x="7731766" y="1977990"/>
                  <a:pt x="7640981" y="1977990"/>
                </a:cubicBezTo>
                <a:close/>
                <a:moveTo>
                  <a:pt x="7045966" y="1977990"/>
                </a:moveTo>
                <a:cubicBezTo>
                  <a:pt x="6958158" y="1977990"/>
                  <a:pt x="6890255" y="2002221"/>
                  <a:pt x="6842258" y="2050684"/>
                </a:cubicBezTo>
                <a:cubicBezTo>
                  <a:pt x="6794261" y="2099146"/>
                  <a:pt x="6770262" y="2168490"/>
                  <a:pt x="6770262" y="2258717"/>
                </a:cubicBezTo>
                <a:cubicBezTo>
                  <a:pt x="6770262" y="2326392"/>
                  <a:pt x="6783905" y="2381918"/>
                  <a:pt x="6811190" y="2425298"/>
                </a:cubicBezTo>
                <a:cubicBezTo>
                  <a:pt x="6838475" y="2468676"/>
                  <a:pt x="6870907" y="2498980"/>
                  <a:pt x="6908486" y="2516207"/>
                </a:cubicBezTo>
                <a:cubicBezTo>
                  <a:pt x="6946065" y="2533435"/>
                  <a:pt x="6994497" y="2542049"/>
                  <a:pt x="7053780" y="2542049"/>
                </a:cubicBezTo>
                <a:cubicBezTo>
                  <a:pt x="7102645" y="2542049"/>
                  <a:pt x="7142891" y="2534980"/>
                  <a:pt x="7174516" y="2520841"/>
                </a:cubicBezTo>
                <a:cubicBezTo>
                  <a:pt x="7206142" y="2506702"/>
                  <a:pt x="7232622" y="2485742"/>
                  <a:pt x="7253953" y="2457961"/>
                </a:cubicBezTo>
                <a:cubicBezTo>
                  <a:pt x="7275286" y="2430180"/>
                  <a:pt x="7290912" y="2395577"/>
                  <a:pt x="7300834" y="2354153"/>
                </a:cubicBezTo>
                <a:lnTo>
                  <a:pt x="7153122" y="2309505"/>
                </a:lnTo>
                <a:cubicBezTo>
                  <a:pt x="7145681" y="2343984"/>
                  <a:pt x="7133713" y="2370276"/>
                  <a:pt x="7117218" y="2388384"/>
                </a:cubicBezTo>
                <a:cubicBezTo>
                  <a:pt x="7100723" y="2406491"/>
                  <a:pt x="7076352" y="2415545"/>
                  <a:pt x="7044106" y="2415545"/>
                </a:cubicBezTo>
                <a:cubicBezTo>
                  <a:pt x="7010868" y="2415545"/>
                  <a:pt x="6985071" y="2404334"/>
                  <a:pt x="6966715" y="2381913"/>
                </a:cubicBezTo>
                <a:cubicBezTo>
                  <a:pt x="6948360" y="2359492"/>
                  <a:pt x="6939182" y="2318055"/>
                  <a:pt x="6939182" y="2257601"/>
                </a:cubicBezTo>
                <a:cubicBezTo>
                  <a:pt x="6939182" y="2208798"/>
                  <a:pt x="6946871" y="2173000"/>
                  <a:pt x="6962250" y="2150207"/>
                </a:cubicBezTo>
                <a:cubicBezTo>
                  <a:pt x="6982590" y="2119484"/>
                  <a:pt x="7011860" y="2104122"/>
                  <a:pt x="7050059" y="2104122"/>
                </a:cubicBezTo>
                <a:cubicBezTo>
                  <a:pt x="7066926" y="2104122"/>
                  <a:pt x="7082181" y="2107595"/>
                  <a:pt x="7095824" y="2114540"/>
                </a:cubicBezTo>
                <a:cubicBezTo>
                  <a:pt x="7109466" y="2121486"/>
                  <a:pt x="7121000" y="2131407"/>
                  <a:pt x="7130426" y="2144306"/>
                </a:cubicBezTo>
                <a:cubicBezTo>
                  <a:pt x="7136131" y="2151995"/>
                  <a:pt x="7141588" y="2164150"/>
                  <a:pt x="7146797" y="2180769"/>
                </a:cubicBezTo>
                <a:lnTo>
                  <a:pt x="7295625" y="2147654"/>
                </a:lnTo>
                <a:cubicBezTo>
                  <a:pt x="7276526" y="2090108"/>
                  <a:pt x="7247318" y="2047443"/>
                  <a:pt x="7208003" y="2019662"/>
                </a:cubicBezTo>
                <a:cubicBezTo>
                  <a:pt x="7168687" y="1991881"/>
                  <a:pt x="7114675" y="1977990"/>
                  <a:pt x="7045966" y="197799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881630C-3EC0-C2A3-0F4C-1FB56150A86B}"/>
              </a:ext>
            </a:extLst>
          </p:cNvPr>
          <p:cNvSpPr/>
          <p:nvPr/>
        </p:nvSpPr>
        <p:spPr>
          <a:xfrm>
            <a:off x="1" y="0"/>
            <a:ext cx="7555832" cy="7299158"/>
          </a:xfrm>
          <a:custGeom>
            <a:avLst/>
            <a:gdLst/>
            <a:ahLst/>
            <a:cxnLst/>
            <a:rect l="l" t="t" r="r" b="b"/>
            <a:pathLst>
              <a:path w="6833937" h="6874042">
                <a:moveTo>
                  <a:pt x="1486903" y="4061651"/>
                </a:moveTo>
                <a:lnTo>
                  <a:pt x="1572479" y="4061651"/>
                </a:lnTo>
                <a:cubicBezTo>
                  <a:pt x="1601996" y="4061651"/>
                  <a:pt x="1622646" y="4066550"/>
                  <a:pt x="1634428" y="4076348"/>
                </a:cubicBezTo>
                <a:cubicBezTo>
                  <a:pt x="1646211" y="4086146"/>
                  <a:pt x="1652102" y="4099106"/>
                  <a:pt x="1652102" y="4115229"/>
                </a:cubicBezTo>
                <a:cubicBezTo>
                  <a:pt x="1652102" y="4132592"/>
                  <a:pt x="1646149" y="4146421"/>
                  <a:pt x="1634242" y="4156715"/>
                </a:cubicBezTo>
                <a:cubicBezTo>
                  <a:pt x="1622336" y="4167009"/>
                  <a:pt x="1601872" y="4172156"/>
                  <a:pt x="1572851" y="4172156"/>
                </a:cubicBezTo>
                <a:lnTo>
                  <a:pt x="1486903" y="4172156"/>
                </a:lnTo>
                <a:close/>
                <a:moveTo>
                  <a:pt x="2137691" y="3885290"/>
                </a:moveTo>
                <a:lnTo>
                  <a:pt x="2197896" y="4081371"/>
                </a:lnTo>
                <a:lnTo>
                  <a:pt x="2078113" y="4081371"/>
                </a:lnTo>
                <a:close/>
                <a:moveTo>
                  <a:pt x="1486903" y="3854408"/>
                </a:moveTo>
                <a:lnTo>
                  <a:pt x="1561316" y="3854408"/>
                </a:lnTo>
                <a:cubicBezTo>
                  <a:pt x="1586865" y="3854408"/>
                  <a:pt x="1604787" y="3858873"/>
                  <a:pt x="1615081" y="3867802"/>
                </a:cubicBezTo>
                <a:cubicBezTo>
                  <a:pt x="1625375" y="3876732"/>
                  <a:pt x="1630522" y="3889134"/>
                  <a:pt x="1630522" y="3905010"/>
                </a:cubicBezTo>
                <a:cubicBezTo>
                  <a:pt x="1630522" y="3922125"/>
                  <a:pt x="1625375" y="3935209"/>
                  <a:pt x="1615081" y="3944263"/>
                </a:cubicBezTo>
                <a:cubicBezTo>
                  <a:pt x="1604787" y="3953317"/>
                  <a:pt x="1586493" y="3957844"/>
                  <a:pt x="1560200" y="3957844"/>
                </a:cubicBezTo>
                <a:lnTo>
                  <a:pt x="1486903" y="3957844"/>
                </a:lnTo>
                <a:close/>
                <a:moveTo>
                  <a:pt x="3047216" y="3743903"/>
                </a:moveTo>
                <a:lnTo>
                  <a:pt x="3047216" y="4289358"/>
                </a:lnTo>
                <a:lnTo>
                  <a:pt x="3216136" y="4289358"/>
                </a:lnTo>
                <a:lnTo>
                  <a:pt x="3216136" y="3743903"/>
                </a:lnTo>
                <a:close/>
                <a:moveTo>
                  <a:pt x="2047836" y="3743903"/>
                </a:moveTo>
                <a:lnTo>
                  <a:pt x="1842825" y="4289358"/>
                </a:lnTo>
                <a:lnTo>
                  <a:pt x="2014919" y="4289358"/>
                </a:lnTo>
                <a:lnTo>
                  <a:pt x="2041505" y="4199317"/>
                </a:lnTo>
                <a:lnTo>
                  <a:pt x="2232859" y="4199317"/>
                </a:lnTo>
                <a:lnTo>
                  <a:pt x="2260148" y="4289358"/>
                </a:lnTo>
                <a:lnTo>
                  <a:pt x="2436649" y="4289358"/>
                </a:lnTo>
                <a:lnTo>
                  <a:pt x="2231685" y="3743903"/>
                </a:lnTo>
                <a:close/>
                <a:moveTo>
                  <a:pt x="1316866" y="3743903"/>
                </a:moveTo>
                <a:lnTo>
                  <a:pt x="1316866" y="4289358"/>
                </a:lnTo>
                <a:lnTo>
                  <a:pt x="1607825" y="4289358"/>
                </a:lnTo>
                <a:cubicBezTo>
                  <a:pt x="1620228" y="4289358"/>
                  <a:pt x="1645405" y="4286878"/>
                  <a:pt x="1683356" y="4281917"/>
                </a:cubicBezTo>
                <a:cubicBezTo>
                  <a:pt x="1711881" y="4278196"/>
                  <a:pt x="1733213" y="4272243"/>
                  <a:pt x="1747352" y="4264057"/>
                </a:cubicBezTo>
                <a:cubicBezTo>
                  <a:pt x="1770172" y="4250911"/>
                  <a:pt x="1788155" y="4233052"/>
                  <a:pt x="1801302" y="4210479"/>
                </a:cubicBezTo>
                <a:cubicBezTo>
                  <a:pt x="1814448" y="4187907"/>
                  <a:pt x="1821022" y="4162482"/>
                  <a:pt x="1821022" y="4134205"/>
                </a:cubicBezTo>
                <a:cubicBezTo>
                  <a:pt x="1821022" y="4099478"/>
                  <a:pt x="1811782" y="4070643"/>
                  <a:pt x="1793302" y="4047698"/>
                </a:cubicBezTo>
                <a:cubicBezTo>
                  <a:pt x="1774823" y="4024754"/>
                  <a:pt x="1745987" y="4008569"/>
                  <a:pt x="1706796" y="3999143"/>
                </a:cubicBezTo>
                <a:cubicBezTo>
                  <a:pt x="1732593" y="3990214"/>
                  <a:pt x="1752189" y="3978059"/>
                  <a:pt x="1765583" y="3962680"/>
                </a:cubicBezTo>
                <a:cubicBezTo>
                  <a:pt x="1785675" y="3939612"/>
                  <a:pt x="1795721" y="3911955"/>
                  <a:pt x="1795721" y="3879709"/>
                </a:cubicBezTo>
                <a:cubicBezTo>
                  <a:pt x="1795721" y="3841261"/>
                  <a:pt x="1781644" y="3809015"/>
                  <a:pt x="1753491" y="3782971"/>
                </a:cubicBezTo>
                <a:cubicBezTo>
                  <a:pt x="1725338" y="3756926"/>
                  <a:pt x="1684968" y="3743903"/>
                  <a:pt x="1632382" y="3743903"/>
                </a:cubicBezTo>
                <a:close/>
                <a:moveTo>
                  <a:pt x="4149214" y="3734601"/>
                </a:moveTo>
                <a:cubicBezTo>
                  <a:pt x="4092411" y="3734601"/>
                  <a:pt x="4047701" y="3741733"/>
                  <a:pt x="4015083" y="3755995"/>
                </a:cubicBezTo>
                <a:cubicBezTo>
                  <a:pt x="3982465" y="3770258"/>
                  <a:pt x="3958032" y="3789854"/>
                  <a:pt x="3941785" y="3814782"/>
                </a:cubicBezTo>
                <a:cubicBezTo>
                  <a:pt x="3925538" y="3839711"/>
                  <a:pt x="3917415" y="3866190"/>
                  <a:pt x="3917415" y="3894219"/>
                </a:cubicBezTo>
                <a:cubicBezTo>
                  <a:pt x="3917415" y="3936884"/>
                  <a:pt x="3933290" y="3971982"/>
                  <a:pt x="3965040" y="3999515"/>
                </a:cubicBezTo>
                <a:cubicBezTo>
                  <a:pt x="3996541" y="4027049"/>
                  <a:pt x="4049251" y="4049125"/>
                  <a:pt x="4123169" y="4065744"/>
                </a:cubicBezTo>
                <a:cubicBezTo>
                  <a:pt x="4168314" y="4075666"/>
                  <a:pt x="4197087" y="4086208"/>
                  <a:pt x="4209490" y="4097370"/>
                </a:cubicBezTo>
                <a:cubicBezTo>
                  <a:pt x="4221892" y="4108532"/>
                  <a:pt x="4228093" y="4121182"/>
                  <a:pt x="4228093" y="4135321"/>
                </a:cubicBezTo>
                <a:cubicBezTo>
                  <a:pt x="4228093" y="4150204"/>
                  <a:pt x="4221582" y="4163288"/>
                  <a:pt x="4208560" y="4174574"/>
                </a:cubicBezTo>
                <a:cubicBezTo>
                  <a:pt x="4195537" y="4185861"/>
                  <a:pt x="4176996" y="4191504"/>
                  <a:pt x="4152935" y="4191504"/>
                </a:cubicBezTo>
                <a:cubicBezTo>
                  <a:pt x="4120689" y="4191504"/>
                  <a:pt x="4095884" y="4180466"/>
                  <a:pt x="4078521" y="4158389"/>
                </a:cubicBezTo>
                <a:cubicBezTo>
                  <a:pt x="4067855" y="4144747"/>
                  <a:pt x="4060786" y="4124903"/>
                  <a:pt x="4057313" y="4098858"/>
                </a:cubicBezTo>
                <a:lnTo>
                  <a:pt x="3896951" y="4108904"/>
                </a:lnTo>
                <a:cubicBezTo>
                  <a:pt x="3901664" y="4163970"/>
                  <a:pt x="3921879" y="4209363"/>
                  <a:pt x="3957598" y="4245082"/>
                </a:cubicBezTo>
                <a:cubicBezTo>
                  <a:pt x="3993317" y="4280800"/>
                  <a:pt x="4057561" y="4298660"/>
                  <a:pt x="4150331" y="4298660"/>
                </a:cubicBezTo>
                <a:cubicBezTo>
                  <a:pt x="4203165" y="4298660"/>
                  <a:pt x="4246945" y="4291032"/>
                  <a:pt x="4281671" y="4275777"/>
                </a:cubicBezTo>
                <a:cubicBezTo>
                  <a:pt x="4316398" y="4260523"/>
                  <a:pt x="4343435" y="4238136"/>
                  <a:pt x="4362783" y="4208619"/>
                </a:cubicBezTo>
                <a:cubicBezTo>
                  <a:pt x="4382130" y="4179101"/>
                  <a:pt x="4391804" y="4146855"/>
                  <a:pt x="4391804" y="4111881"/>
                </a:cubicBezTo>
                <a:cubicBezTo>
                  <a:pt x="4391804" y="4082115"/>
                  <a:pt x="4384549" y="4055202"/>
                  <a:pt x="4370038" y="4031141"/>
                </a:cubicBezTo>
                <a:cubicBezTo>
                  <a:pt x="4355527" y="4007081"/>
                  <a:pt x="4332335" y="3986927"/>
                  <a:pt x="4300461" y="3970680"/>
                </a:cubicBezTo>
                <a:cubicBezTo>
                  <a:pt x="4268587" y="3954433"/>
                  <a:pt x="4215815" y="3938372"/>
                  <a:pt x="4142145" y="3922497"/>
                </a:cubicBezTo>
                <a:cubicBezTo>
                  <a:pt x="4112379" y="3916296"/>
                  <a:pt x="4093528" y="3909598"/>
                  <a:pt x="4085590" y="3902405"/>
                </a:cubicBezTo>
                <a:cubicBezTo>
                  <a:pt x="4077405" y="3895460"/>
                  <a:pt x="4073312" y="3887646"/>
                  <a:pt x="4073312" y="3878965"/>
                </a:cubicBezTo>
                <a:cubicBezTo>
                  <a:pt x="4073312" y="3867058"/>
                  <a:pt x="4078273" y="3856950"/>
                  <a:pt x="4088195" y="3848641"/>
                </a:cubicBezTo>
                <a:cubicBezTo>
                  <a:pt x="4098117" y="3840331"/>
                  <a:pt x="4112875" y="3836177"/>
                  <a:pt x="4132471" y="3836177"/>
                </a:cubicBezTo>
                <a:cubicBezTo>
                  <a:pt x="4156284" y="3836177"/>
                  <a:pt x="4174949" y="3841758"/>
                  <a:pt x="4188468" y="3852920"/>
                </a:cubicBezTo>
                <a:cubicBezTo>
                  <a:pt x="4201986" y="3864082"/>
                  <a:pt x="4210854" y="3881941"/>
                  <a:pt x="4215071" y="3906498"/>
                </a:cubicBezTo>
                <a:lnTo>
                  <a:pt x="4373945" y="3897196"/>
                </a:lnTo>
                <a:cubicBezTo>
                  <a:pt x="4366999" y="3840641"/>
                  <a:pt x="4345233" y="3799403"/>
                  <a:pt x="4308647" y="3773483"/>
                </a:cubicBezTo>
                <a:cubicBezTo>
                  <a:pt x="4272060" y="3747562"/>
                  <a:pt x="4218915" y="3734601"/>
                  <a:pt x="4149214" y="3734601"/>
                </a:cubicBezTo>
                <a:close/>
                <a:moveTo>
                  <a:pt x="3591779" y="3734601"/>
                </a:moveTo>
                <a:cubicBezTo>
                  <a:pt x="3503970" y="3734601"/>
                  <a:pt x="3436067" y="3758832"/>
                  <a:pt x="3388070" y="3807295"/>
                </a:cubicBezTo>
                <a:cubicBezTo>
                  <a:pt x="3340073" y="3855757"/>
                  <a:pt x="3316074" y="3925101"/>
                  <a:pt x="3316074" y="4015328"/>
                </a:cubicBezTo>
                <a:cubicBezTo>
                  <a:pt x="3316074" y="4083003"/>
                  <a:pt x="3329717" y="4138529"/>
                  <a:pt x="3357002" y="4181908"/>
                </a:cubicBezTo>
                <a:cubicBezTo>
                  <a:pt x="3384287" y="4225288"/>
                  <a:pt x="3416719" y="4255591"/>
                  <a:pt x="3454299" y="4272818"/>
                </a:cubicBezTo>
                <a:cubicBezTo>
                  <a:pt x="3491878" y="4290046"/>
                  <a:pt x="3540309" y="4298660"/>
                  <a:pt x="3599592" y="4298660"/>
                </a:cubicBezTo>
                <a:cubicBezTo>
                  <a:pt x="3648457" y="4298660"/>
                  <a:pt x="3688703" y="4291590"/>
                  <a:pt x="3720329" y="4277452"/>
                </a:cubicBezTo>
                <a:cubicBezTo>
                  <a:pt x="3751955" y="4263313"/>
                  <a:pt x="3778434" y="4242353"/>
                  <a:pt x="3799766" y="4214572"/>
                </a:cubicBezTo>
                <a:cubicBezTo>
                  <a:pt x="3821098" y="4186791"/>
                  <a:pt x="3836725" y="4152188"/>
                  <a:pt x="3846647" y="4110764"/>
                </a:cubicBezTo>
                <a:lnTo>
                  <a:pt x="3698935" y="4066116"/>
                </a:lnTo>
                <a:cubicBezTo>
                  <a:pt x="3691494" y="4100594"/>
                  <a:pt x="3679525" y="4126887"/>
                  <a:pt x="3663030" y="4144995"/>
                </a:cubicBezTo>
                <a:cubicBezTo>
                  <a:pt x="3646535" y="4163102"/>
                  <a:pt x="3622164" y="4172156"/>
                  <a:pt x="3589918" y="4172156"/>
                </a:cubicBezTo>
                <a:cubicBezTo>
                  <a:pt x="3556680" y="4172156"/>
                  <a:pt x="3530883" y="4160945"/>
                  <a:pt x="3512528" y="4138524"/>
                </a:cubicBezTo>
                <a:cubicBezTo>
                  <a:pt x="3494172" y="4116103"/>
                  <a:pt x="3484994" y="4074666"/>
                  <a:pt x="3484994" y="4014212"/>
                </a:cubicBezTo>
                <a:cubicBezTo>
                  <a:pt x="3484994" y="3965409"/>
                  <a:pt x="3492684" y="3929611"/>
                  <a:pt x="3508063" y="3906818"/>
                </a:cubicBezTo>
                <a:cubicBezTo>
                  <a:pt x="3528403" y="3876095"/>
                  <a:pt x="3557672" y="3860733"/>
                  <a:pt x="3595871" y="3860733"/>
                </a:cubicBezTo>
                <a:cubicBezTo>
                  <a:pt x="3612738" y="3860733"/>
                  <a:pt x="3627993" y="3864206"/>
                  <a:pt x="3641636" y="3871151"/>
                </a:cubicBezTo>
                <a:cubicBezTo>
                  <a:pt x="3655279" y="3878096"/>
                  <a:pt x="3666813" y="3888018"/>
                  <a:pt x="3676239" y="3900917"/>
                </a:cubicBezTo>
                <a:cubicBezTo>
                  <a:pt x="3681944" y="3908606"/>
                  <a:pt x="3687401" y="3920760"/>
                  <a:pt x="3692610" y="3937380"/>
                </a:cubicBezTo>
                <a:lnTo>
                  <a:pt x="3841438" y="3904265"/>
                </a:lnTo>
                <a:cubicBezTo>
                  <a:pt x="3822338" y="3846718"/>
                  <a:pt x="3793131" y="3804054"/>
                  <a:pt x="3753815" y="3776273"/>
                </a:cubicBezTo>
                <a:cubicBezTo>
                  <a:pt x="3714500" y="3748492"/>
                  <a:pt x="3660488" y="3734601"/>
                  <a:pt x="3591779" y="3734601"/>
                </a:cubicBezTo>
                <a:close/>
                <a:moveTo>
                  <a:pt x="2710939" y="3734601"/>
                </a:moveTo>
                <a:cubicBezTo>
                  <a:pt x="2654137" y="3734601"/>
                  <a:pt x="2609426" y="3741733"/>
                  <a:pt x="2576808" y="3755995"/>
                </a:cubicBezTo>
                <a:cubicBezTo>
                  <a:pt x="2544190" y="3770258"/>
                  <a:pt x="2519757" y="3789854"/>
                  <a:pt x="2503510" y="3814782"/>
                </a:cubicBezTo>
                <a:cubicBezTo>
                  <a:pt x="2487263" y="3839711"/>
                  <a:pt x="2479140" y="3866190"/>
                  <a:pt x="2479140" y="3894219"/>
                </a:cubicBezTo>
                <a:cubicBezTo>
                  <a:pt x="2479140" y="3936884"/>
                  <a:pt x="2495015" y="3971982"/>
                  <a:pt x="2526765" y="3999515"/>
                </a:cubicBezTo>
                <a:cubicBezTo>
                  <a:pt x="2558266" y="4027049"/>
                  <a:pt x="2610976" y="4049125"/>
                  <a:pt x="2684894" y="4065744"/>
                </a:cubicBezTo>
                <a:cubicBezTo>
                  <a:pt x="2730039" y="4075666"/>
                  <a:pt x="2758812" y="4086208"/>
                  <a:pt x="2771215" y="4097370"/>
                </a:cubicBezTo>
                <a:cubicBezTo>
                  <a:pt x="2783617" y="4108532"/>
                  <a:pt x="2789818" y="4121182"/>
                  <a:pt x="2789818" y="4135321"/>
                </a:cubicBezTo>
                <a:cubicBezTo>
                  <a:pt x="2789818" y="4150204"/>
                  <a:pt x="2783307" y="4163288"/>
                  <a:pt x="2770285" y="4174574"/>
                </a:cubicBezTo>
                <a:cubicBezTo>
                  <a:pt x="2757262" y="4185861"/>
                  <a:pt x="2738721" y="4191504"/>
                  <a:pt x="2714660" y="4191504"/>
                </a:cubicBezTo>
                <a:cubicBezTo>
                  <a:pt x="2682414" y="4191504"/>
                  <a:pt x="2657609" y="4180466"/>
                  <a:pt x="2640246" y="4158389"/>
                </a:cubicBezTo>
                <a:cubicBezTo>
                  <a:pt x="2629580" y="4144747"/>
                  <a:pt x="2622511" y="4124903"/>
                  <a:pt x="2619038" y="4098858"/>
                </a:cubicBezTo>
                <a:lnTo>
                  <a:pt x="2458676" y="4108904"/>
                </a:lnTo>
                <a:cubicBezTo>
                  <a:pt x="2463389" y="4163970"/>
                  <a:pt x="2483604" y="4209363"/>
                  <a:pt x="2519323" y="4245082"/>
                </a:cubicBezTo>
                <a:cubicBezTo>
                  <a:pt x="2555042" y="4280800"/>
                  <a:pt x="2619286" y="4298660"/>
                  <a:pt x="2712056" y="4298660"/>
                </a:cubicBezTo>
                <a:cubicBezTo>
                  <a:pt x="2764890" y="4298660"/>
                  <a:pt x="2808670" y="4291032"/>
                  <a:pt x="2843396" y="4275777"/>
                </a:cubicBezTo>
                <a:cubicBezTo>
                  <a:pt x="2878123" y="4260523"/>
                  <a:pt x="2905160" y="4238136"/>
                  <a:pt x="2924508" y="4208619"/>
                </a:cubicBezTo>
                <a:cubicBezTo>
                  <a:pt x="2943855" y="4179101"/>
                  <a:pt x="2953529" y="4146855"/>
                  <a:pt x="2953529" y="4111881"/>
                </a:cubicBezTo>
                <a:cubicBezTo>
                  <a:pt x="2953529" y="4082115"/>
                  <a:pt x="2946274" y="4055202"/>
                  <a:pt x="2931763" y="4031141"/>
                </a:cubicBezTo>
                <a:cubicBezTo>
                  <a:pt x="2917252" y="4007081"/>
                  <a:pt x="2894060" y="3986927"/>
                  <a:pt x="2862186" y="3970680"/>
                </a:cubicBezTo>
                <a:cubicBezTo>
                  <a:pt x="2830312" y="3954433"/>
                  <a:pt x="2777540" y="3938372"/>
                  <a:pt x="2703870" y="3922497"/>
                </a:cubicBezTo>
                <a:cubicBezTo>
                  <a:pt x="2674104" y="3916296"/>
                  <a:pt x="2655253" y="3909598"/>
                  <a:pt x="2647315" y="3902405"/>
                </a:cubicBezTo>
                <a:cubicBezTo>
                  <a:pt x="2639130" y="3895460"/>
                  <a:pt x="2635037" y="3887646"/>
                  <a:pt x="2635037" y="3878965"/>
                </a:cubicBezTo>
                <a:cubicBezTo>
                  <a:pt x="2635037" y="3867058"/>
                  <a:pt x="2639998" y="3856950"/>
                  <a:pt x="2649920" y="3848641"/>
                </a:cubicBezTo>
                <a:cubicBezTo>
                  <a:pt x="2659842" y="3840331"/>
                  <a:pt x="2674600" y="3836177"/>
                  <a:pt x="2694196" y="3836177"/>
                </a:cubicBezTo>
                <a:cubicBezTo>
                  <a:pt x="2718009" y="3836177"/>
                  <a:pt x="2736674" y="3841758"/>
                  <a:pt x="2750193" y="3852920"/>
                </a:cubicBezTo>
                <a:cubicBezTo>
                  <a:pt x="2763711" y="3864082"/>
                  <a:pt x="2772579" y="3881941"/>
                  <a:pt x="2776796" y="3906498"/>
                </a:cubicBezTo>
                <a:lnTo>
                  <a:pt x="2935670" y="3897196"/>
                </a:lnTo>
                <a:cubicBezTo>
                  <a:pt x="2928724" y="3840641"/>
                  <a:pt x="2906958" y="3799403"/>
                  <a:pt x="2870371" y="3773483"/>
                </a:cubicBezTo>
                <a:cubicBezTo>
                  <a:pt x="2833785" y="3747562"/>
                  <a:pt x="2780641" y="3734601"/>
                  <a:pt x="2710939" y="3734601"/>
                </a:cubicBezTo>
                <a:close/>
                <a:moveTo>
                  <a:pt x="2835806" y="2820201"/>
                </a:moveTo>
                <a:cubicBezTo>
                  <a:pt x="2784709" y="2820201"/>
                  <a:pt x="2744711" y="2826589"/>
                  <a:pt x="2715813" y="2839363"/>
                </a:cubicBezTo>
                <a:cubicBezTo>
                  <a:pt x="2686916" y="2852137"/>
                  <a:pt x="2664530" y="2870493"/>
                  <a:pt x="2648655" y="2894429"/>
                </a:cubicBezTo>
                <a:cubicBezTo>
                  <a:pt x="2632780" y="2918366"/>
                  <a:pt x="2621866" y="2951666"/>
                  <a:pt x="2615913" y="2994330"/>
                </a:cubicBezTo>
                <a:lnTo>
                  <a:pt x="2767717" y="3006609"/>
                </a:lnTo>
                <a:cubicBezTo>
                  <a:pt x="2771934" y="2975851"/>
                  <a:pt x="2780182" y="2954395"/>
                  <a:pt x="2792460" y="2942240"/>
                </a:cubicBezTo>
                <a:cubicBezTo>
                  <a:pt x="2804738" y="2930086"/>
                  <a:pt x="2820551" y="2924009"/>
                  <a:pt x="2839899" y="2924009"/>
                </a:cubicBezTo>
                <a:cubicBezTo>
                  <a:pt x="2858502" y="2924009"/>
                  <a:pt x="2873943" y="2929900"/>
                  <a:pt x="2886222" y="2941682"/>
                </a:cubicBezTo>
                <a:cubicBezTo>
                  <a:pt x="2898500" y="2953464"/>
                  <a:pt x="2904639" y="2967665"/>
                  <a:pt x="2904639" y="2984285"/>
                </a:cubicBezTo>
                <a:cubicBezTo>
                  <a:pt x="2904639" y="2999663"/>
                  <a:pt x="2898438" y="3015910"/>
                  <a:pt x="2886036" y="3033026"/>
                </a:cubicBezTo>
                <a:cubicBezTo>
                  <a:pt x="2873633" y="3050141"/>
                  <a:pt x="2845232" y="3075194"/>
                  <a:pt x="2800832" y="3108184"/>
                </a:cubicBezTo>
                <a:cubicBezTo>
                  <a:pt x="2728154" y="3162010"/>
                  <a:pt x="2678607" y="3208705"/>
                  <a:pt x="2652189" y="3248268"/>
                </a:cubicBezTo>
                <a:cubicBezTo>
                  <a:pt x="2625772" y="3287832"/>
                  <a:pt x="2609959" y="3330062"/>
                  <a:pt x="2604750" y="3374958"/>
                </a:cubicBezTo>
                <a:lnTo>
                  <a:pt x="3059420" y="3374958"/>
                </a:lnTo>
                <a:lnTo>
                  <a:pt x="3059420" y="3251431"/>
                </a:lnTo>
                <a:lnTo>
                  <a:pt x="2822784" y="3251431"/>
                </a:lnTo>
                <a:cubicBezTo>
                  <a:pt x="2836674" y="3237788"/>
                  <a:pt x="2848767" y="3226750"/>
                  <a:pt x="2859061" y="3218317"/>
                </a:cubicBezTo>
                <a:cubicBezTo>
                  <a:pt x="2869355" y="3209883"/>
                  <a:pt x="2889756" y="3195124"/>
                  <a:pt x="2920266" y="3174040"/>
                </a:cubicBezTo>
                <a:cubicBezTo>
                  <a:pt x="2971612" y="3137826"/>
                  <a:pt x="3007021" y="3104587"/>
                  <a:pt x="3026492" y="3074325"/>
                </a:cubicBezTo>
                <a:cubicBezTo>
                  <a:pt x="3045964" y="3044064"/>
                  <a:pt x="3055700" y="3012314"/>
                  <a:pt x="3055700" y="2979075"/>
                </a:cubicBezTo>
                <a:cubicBezTo>
                  <a:pt x="3055700" y="2947821"/>
                  <a:pt x="3047204" y="2919606"/>
                  <a:pt x="3030213" y="2894429"/>
                </a:cubicBezTo>
                <a:cubicBezTo>
                  <a:pt x="3013222" y="2869253"/>
                  <a:pt x="2989905" y="2850587"/>
                  <a:pt x="2960264" y="2838433"/>
                </a:cubicBezTo>
                <a:cubicBezTo>
                  <a:pt x="2930622" y="2826279"/>
                  <a:pt x="2889136" y="2820201"/>
                  <a:pt x="2835806" y="2820201"/>
                </a:cubicBezTo>
                <a:close/>
                <a:moveTo>
                  <a:pt x="1867902" y="2232851"/>
                </a:moveTo>
                <a:lnTo>
                  <a:pt x="1953479" y="2232851"/>
                </a:lnTo>
                <a:cubicBezTo>
                  <a:pt x="1982996" y="2232851"/>
                  <a:pt x="2003646" y="2237750"/>
                  <a:pt x="2015428" y="2247548"/>
                </a:cubicBezTo>
                <a:cubicBezTo>
                  <a:pt x="2027211" y="2257346"/>
                  <a:pt x="2033102" y="2270306"/>
                  <a:pt x="2033102" y="2286429"/>
                </a:cubicBezTo>
                <a:cubicBezTo>
                  <a:pt x="2033102" y="2303793"/>
                  <a:pt x="2027149" y="2317621"/>
                  <a:pt x="2015242" y="2327915"/>
                </a:cubicBezTo>
                <a:cubicBezTo>
                  <a:pt x="2003336" y="2338209"/>
                  <a:pt x="1982872" y="2343356"/>
                  <a:pt x="1953851" y="2343356"/>
                </a:cubicBezTo>
                <a:lnTo>
                  <a:pt x="1867902" y="2343356"/>
                </a:lnTo>
                <a:close/>
                <a:moveTo>
                  <a:pt x="2518691" y="2056490"/>
                </a:moveTo>
                <a:lnTo>
                  <a:pt x="2578896" y="2252571"/>
                </a:lnTo>
                <a:lnTo>
                  <a:pt x="2459113" y="2252571"/>
                </a:lnTo>
                <a:close/>
                <a:moveTo>
                  <a:pt x="1867902" y="2025608"/>
                </a:moveTo>
                <a:lnTo>
                  <a:pt x="1942316" y="2025608"/>
                </a:lnTo>
                <a:cubicBezTo>
                  <a:pt x="1967866" y="2025608"/>
                  <a:pt x="1985787" y="2030073"/>
                  <a:pt x="1996081" y="2039003"/>
                </a:cubicBezTo>
                <a:cubicBezTo>
                  <a:pt x="2006375" y="2047932"/>
                  <a:pt x="2011522" y="2060335"/>
                  <a:pt x="2011522" y="2076210"/>
                </a:cubicBezTo>
                <a:cubicBezTo>
                  <a:pt x="2011522" y="2093325"/>
                  <a:pt x="2006375" y="2106409"/>
                  <a:pt x="1996081" y="2115463"/>
                </a:cubicBezTo>
                <a:cubicBezTo>
                  <a:pt x="1985787" y="2124517"/>
                  <a:pt x="1967493" y="2129043"/>
                  <a:pt x="1941200" y="2129043"/>
                </a:cubicBezTo>
                <a:lnTo>
                  <a:pt x="1867902" y="2129043"/>
                </a:lnTo>
                <a:close/>
                <a:moveTo>
                  <a:pt x="3450838" y="1915103"/>
                </a:moveTo>
                <a:lnTo>
                  <a:pt x="3450838" y="2460558"/>
                </a:lnTo>
                <a:lnTo>
                  <a:pt x="3619386" y="2460558"/>
                </a:lnTo>
                <a:lnTo>
                  <a:pt x="3619386" y="2327456"/>
                </a:lnTo>
                <a:lnTo>
                  <a:pt x="3706468" y="2236240"/>
                </a:lnTo>
                <a:lnTo>
                  <a:pt x="3821473" y="2460558"/>
                </a:lnTo>
                <a:lnTo>
                  <a:pt x="4029036" y="2460558"/>
                </a:lnTo>
                <a:lnTo>
                  <a:pt x="3821060" y="2120986"/>
                </a:lnTo>
                <a:lnTo>
                  <a:pt x="4020106" y="1915103"/>
                </a:lnTo>
                <a:lnTo>
                  <a:pt x="3795939" y="1915103"/>
                </a:lnTo>
                <a:lnTo>
                  <a:pt x="3619386" y="2121230"/>
                </a:lnTo>
                <a:lnTo>
                  <a:pt x="3619386" y="1915103"/>
                </a:lnTo>
                <a:close/>
                <a:moveTo>
                  <a:pt x="2428836" y="1915103"/>
                </a:moveTo>
                <a:lnTo>
                  <a:pt x="2223825" y="2460558"/>
                </a:lnTo>
                <a:lnTo>
                  <a:pt x="2395919" y="2460558"/>
                </a:lnTo>
                <a:lnTo>
                  <a:pt x="2422505" y="2370517"/>
                </a:lnTo>
                <a:lnTo>
                  <a:pt x="2613859" y="2370517"/>
                </a:lnTo>
                <a:lnTo>
                  <a:pt x="2641148" y="2460558"/>
                </a:lnTo>
                <a:lnTo>
                  <a:pt x="2817649" y="2460558"/>
                </a:lnTo>
                <a:lnTo>
                  <a:pt x="2612685" y="1915103"/>
                </a:lnTo>
                <a:close/>
                <a:moveTo>
                  <a:pt x="1697867" y="1915103"/>
                </a:moveTo>
                <a:lnTo>
                  <a:pt x="1697867" y="2460558"/>
                </a:lnTo>
                <a:lnTo>
                  <a:pt x="1988825" y="2460558"/>
                </a:lnTo>
                <a:cubicBezTo>
                  <a:pt x="2001228" y="2460558"/>
                  <a:pt x="2026404" y="2458078"/>
                  <a:pt x="2064356" y="2453117"/>
                </a:cubicBezTo>
                <a:cubicBezTo>
                  <a:pt x="2092881" y="2449396"/>
                  <a:pt x="2114213" y="2443443"/>
                  <a:pt x="2128352" y="2435257"/>
                </a:cubicBezTo>
                <a:cubicBezTo>
                  <a:pt x="2151172" y="2422111"/>
                  <a:pt x="2169155" y="2404252"/>
                  <a:pt x="2182302" y="2381679"/>
                </a:cubicBezTo>
                <a:cubicBezTo>
                  <a:pt x="2195448" y="2359107"/>
                  <a:pt x="2202022" y="2333682"/>
                  <a:pt x="2202022" y="2305405"/>
                </a:cubicBezTo>
                <a:cubicBezTo>
                  <a:pt x="2202022" y="2270678"/>
                  <a:pt x="2192782" y="2241843"/>
                  <a:pt x="2174303" y="2218898"/>
                </a:cubicBezTo>
                <a:cubicBezTo>
                  <a:pt x="2155823" y="2195954"/>
                  <a:pt x="2126987" y="2179769"/>
                  <a:pt x="2087796" y="2170343"/>
                </a:cubicBezTo>
                <a:cubicBezTo>
                  <a:pt x="2113593" y="2161414"/>
                  <a:pt x="2133189" y="2149259"/>
                  <a:pt x="2146583" y="2133880"/>
                </a:cubicBezTo>
                <a:cubicBezTo>
                  <a:pt x="2166675" y="2110812"/>
                  <a:pt x="2176721" y="2083155"/>
                  <a:pt x="2176721" y="2050909"/>
                </a:cubicBezTo>
                <a:cubicBezTo>
                  <a:pt x="2176721" y="2012461"/>
                  <a:pt x="2162644" y="1980215"/>
                  <a:pt x="2134491" y="1954170"/>
                </a:cubicBezTo>
                <a:cubicBezTo>
                  <a:pt x="2106338" y="1928126"/>
                  <a:pt x="2065968" y="1915103"/>
                  <a:pt x="2013382" y="1915103"/>
                </a:cubicBezTo>
                <a:close/>
                <a:moveTo>
                  <a:pt x="3115529" y="1905801"/>
                </a:moveTo>
                <a:cubicBezTo>
                  <a:pt x="3027720" y="1905801"/>
                  <a:pt x="2959817" y="1930032"/>
                  <a:pt x="2911820" y="1978494"/>
                </a:cubicBezTo>
                <a:cubicBezTo>
                  <a:pt x="2863823" y="2026957"/>
                  <a:pt x="2839825" y="2096301"/>
                  <a:pt x="2839825" y="2186528"/>
                </a:cubicBezTo>
                <a:cubicBezTo>
                  <a:pt x="2839825" y="2254203"/>
                  <a:pt x="2853467" y="2309729"/>
                  <a:pt x="2880752" y="2353109"/>
                </a:cubicBezTo>
                <a:cubicBezTo>
                  <a:pt x="2908038" y="2396488"/>
                  <a:pt x="2940470" y="2426791"/>
                  <a:pt x="2978049" y="2444018"/>
                </a:cubicBezTo>
                <a:cubicBezTo>
                  <a:pt x="3015628" y="2461246"/>
                  <a:pt x="3064059" y="2469860"/>
                  <a:pt x="3123342" y="2469860"/>
                </a:cubicBezTo>
                <a:cubicBezTo>
                  <a:pt x="3172207" y="2469860"/>
                  <a:pt x="3212453" y="2462791"/>
                  <a:pt x="3244079" y="2448652"/>
                </a:cubicBezTo>
                <a:cubicBezTo>
                  <a:pt x="3275705" y="2434513"/>
                  <a:pt x="3302184" y="2413553"/>
                  <a:pt x="3323516" y="2385772"/>
                </a:cubicBezTo>
                <a:cubicBezTo>
                  <a:pt x="3344848" y="2357991"/>
                  <a:pt x="3360475" y="2323388"/>
                  <a:pt x="3370397" y="2281965"/>
                </a:cubicBezTo>
                <a:lnTo>
                  <a:pt x="3222685" y="2237316"/>
                </a:lnTo>
                <a:cubicBezTo>
                  <a:pt x="3215243" y="2271794"/>
                  <a:pt x="3203275" y="2298088"/>
                  <a:pt x="3186780" y="2316195"/>
                </a:cubicBezTo>
                <a:cubicBezTo>
                  <a:pt x="3170285" y="2334302"/>
                  <a:pt x="3145914" y="2343356"/>
                  <a:pt x="3113668" y="2343356"/>
                </a:cubicBezTo>
                <a:cubicBezTo>
                  <a:pt x="3080430" y="2343356"/>
                  <a:pt x="3054633" y="2332145"/>
                  <a:pt x="3036278" y="2309725"/>
                </a:cubicBezTo>
                <a:cubicBezTo>
                  <a:pt x="3017922" y="2287303"/>
                  <a:pt x="3008745" y="2245866"/>
                  <a:pt x="3008745" y="2185412"/>
                </a:cubicBezTo>
                <a:cubicBezTo>
                  <a:pt x="3008745" y="2136609"/>
                  <a:pt x="3016434" y="2100811"/>
                  <a:pt x="3031813" y="2078018"/>
                </a:cubicBezTo>
                <a:cubicBezTo>
                  <a:pt x="3052153" y="2047295"/>
                  <a:pt x="3081422" y="2031933"/>
                  <a:pt x="3119621" y="2031933"/>
                </a:cubicBezTo>
                <a:cubicBezTo>
                  <a:pt x="3136489" y="2031933"/>
                  <a:pt x="3151743" y="2035406"/>
                  <a:pt x="3165386" y="2042351"/>
                </a:cubicBezTo>
                <a:cubicBezTo>
                  <a:pt x="3179029" y="2049296"/>
                  <a:pt x="3190563" y="2059218"/>
                  <a:pt x="3199989" y="2072117"/>
                </a:cubicBezTo>
                <a:cubicBezTo>
                  <a:pt x="3205694" y="2079806"/>
                  <a:pt x="3211151" y="2091960"/>
                  <a:pt x="3216360" y="2108580"/>
                </a:cubicBezTo>
                <a:lnTo>
                  <a:pt x="3365188" y="2075465"/>
                </a:lnTo>
                <a:cubicBezTo>
                  <a:pt x="3346088" y="2017919"/>
                  <a:pt x="3316881" y="1975254"/>
                  <a:pt x="3277565" y="1947473"/>
                </a:cubicBezTo>
                <a:cubicBezTo>
                  <a:pt x="3238250" y="1919692"/>
                  <a:pt x="3184238" y="1905801"/>
                  <a:pt x="3115529" y="1905801"/>
                </a:cubicBezTo>
                <a:close/>
                <a:moveTo>
                  <a:pt x="0" y="0"/>
                </a:moveTo>
                <a:lnTo>
                  <a:pt x="6833937" y="16042"/>
                </a:lnTo>
                <a:cubicBezTo>
                  <a:pt x="6828590" y="2307389"/>
                  <a:pt x="3919620" y="2609516"/>
                  <a:pt x="6256421" y="6874042"/>
                </a:cubicBez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001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bstract background of luminous dots">
            <a:extLst>
              <a:ext uri="{FF2B5EF4-FFF2-40B4-BE49-F238E27FC236}">
                <a16:creationId xmlns:a16="http://schemas.microsoft.com/office/drawing/2014/main" id="{8FC81BDC-2D6C-0665-137C-8EED7A90E1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69C7E1-C64F-8C23-B87B-25308D98165C}"/>
              </a:ext>
            </a:extLst>
          </p:cNvPr>
          <p:cNvSpPr/>
          <p:nvPr/>
        </p:nvSpPr>
        <p:spPr>
          <a:xfrm>
            <a:off x="0" y="0"/>
            <a:ext cx="4147457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1E290-7050-F9DB-27D3-B6211C1E6FF2}"/>
              </a:ext>
            </a:extLst>
          </p:cNvPr>
          <p:cNvSpPr txBox="1"/>
          <p:nvPr/>
        </p:nvSpPr>
        <p:spPr>
          <a:xfrm>
            <a:off x="-64438" y="-3967899"/>
            <a:ext cx="41474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WHAT </a:t>
            </a:r>
          </a:p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IS STATISTIC?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2283DA-79AF-5580-F16E-D02B2E47A5EB}"/>
              </a:ext>
            </a:extLst>
          </p:cNvPr>
          <p:cNvSpPr/>
          <p:nvPr/>
        </p:nvSpPr>
        <p:spPr>
          <a:xfrm>
            <a:off x="4216335" y="-3827097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2C5BD-F4F1-A0EF-6507-84978CF6E889}"/>
              </a:ext>
            </a:extLst>
          </p:cNvPr>
          <p:cNvSpPr txBox="1"/>
          <p:nvPr/>
        </p:nvSpPr>
        <p:spPr>
          <a:xfrm>
            <a:off x="4896483" y="-3430012"/>
            <a:ext cx="65509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STATISTICS IS A BRANCH OF MATHEMATICS THAT DEALS WITH COLLECTING, ANALYZING, INTERPRETING AND PRESENTING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AD4C7E-97DF-DD3B-72DD-8AA0BA92BB2D}"/>
              </a:ext>
            </a:extLst>
          </p:cNvPr>
          <p:cNvSpPr/>
          <p:nvPr/>
        </p:nvSpPr>
        <p:spPr>
          <a:xfrm>
            <a:off x="4216335" y="-3430012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3F051-A20D-7210-C58C-6C05225A849D}"/>
              </a:ext>
            </a:extLst>
          </p:cNvPr>
          <p:cNvSpPr txBox="1"/>
          <p:nvPr/>
        </p:nvSpPr>
        <p:spPr>
          <a:xfrm>
            <a:off x="4686272" y="-2821792"/>
            <a:ext cx="7038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MAKING SENSE OF NUMBERS AND FINDING PATTERNS IN DATA TO MAKE INFORMED DECISIONS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5662E-FA52-0EE7-2A59-ED04AB8191E0}"/>
              </a:ext>
            </a:extLst>
          </p:cNvPr>
          <p:cNvSpPr txBox="1"/>
          <p:nvPr/>
        </p:nvSpPr>
        <p:spPr>
          <a:xfrm>
            <a:off x="23822" y="-4569273"/>
            <a:ext cx="38489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KEY CONCEPTS OF STATISTICS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6221FCE-6640-A251-0E0D-B8FAEB6ABD1A}"/>
              </a:ext>
            </a:extLst>
          </p:cNvPr>
          <p:cNvSpPr/>
          <p:nvPr/>
        </p:nvSpPr>
        <p:spPr>
          <a:xfrm>
            <a:off x="-3750281" y="1833752"/>
            <a:ext cx="2711116" cy="2534653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3482D0A-F7AD-B165-A50C-DE3C553140E4}"/>
              </a:ext>
            </a:extLst>
          </p:cNvPr>
          <p:cNvSpPr/>
          <p:nvPr/>
        </p:nvSpPr>
        <p:spPr>
          <a:xfrm>
            <a:off x="12084135" y="1883413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82A7407-23A3-2569-6261-646D67ACCB0E}"/>
              </a:ext>
            </a:extLst>
          </p:cNvPr>
          <p:cNvSpPr/>
          <p:nvPr/>
        </p:nvSpPr>
        <p:spPr>
          <a:xfrm>
            <a:off x="12845849" y="2110684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9B9CE54-47DC-AFAF-3785-1E3497D596C3}"/>
              </a:ext>
            </a:extLst>
          </p:cNvPr>
          <p:cNvSpPr/>
          <p:nvPr/>
        </p:nvSpPr>
        <p:spPr>
          <a:xfrm>
            <a:off x="13211093" y="2126726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DA4CA5-9F5B-A80C-3B80-3EBD02E4176E}"/>
              </a:ext>
            </a:extLst>
          </p:cNvPr>
          <p:cNvSpPr/>
          <p:nvPr/>
        </p:nvSpPr>
        <p:spPr>
          <a:xfrm>
            <a:off x="13760249" y="2190894"/>
            <a:ext cx="2711116" cy="2534653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2884840-BBE7-0E11-7D79-7C12377C9732}"/>
              </a:ext>
            </a:extLst>
          </p:cNvPr>
          <p:cNvSpPr/>
          <p:nvPr/>
        </p:nvSpPr>
        <p:spPr>
          <a:xfrm>
            <a:off x="465497" y="1883412"/>
            <a:ext cx="2711116" cy="2534653"/>
          </a:xfrm>
          <a:prstGeom prst="flowChartConnector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2C7F6E-555D-0963-56F8-2BF1EF80FC0C}"/>
              </a:ext>
            </a:extLst>
          </p:cNvPr>
          <p:cNvSpPr/>
          <p:nvPr/>
        </p:nvSpPr>
        <p:spPr>
          <a:xfrm>
            <a:off x="4404628" y="-2952500"/>
            <a:ext cx="7742908" cy="2035259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30E57A-E5DA-7332-DF6F-9F35DADC39FF}"/>
              </a:ext>
            </a:extLst>
          </p:cNvPr>
          <p:cNvSpPr txBox="1"/>
          <p:nvPr/>
        </p:nvSpPr>
        <p:spPr>
          <a:xfrm>
            <a:off x="4748820" y="-2350370"/>
            <a:ext cx="703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COLLECTION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421266-CE94-6237-DEC5-92BF66D0E647}"/>
              </a:ext>
            </a:extLst>
          </p:cNvPr>
          <p:cNvSpPr/>
          <p:nvPr/>
        </p:nvSpPr>
        <p:spPr>
          <a:xfrm>
            <a:off x="4210792" y="-5366924"/>
            <a:ext cx="7742908" cy="509026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9F237A-964C-0E9B-DE2E-40E09B1FAD3C}"/>
              </a:ext>
            </a:extLst>
          </p:cNvPr>
          <p:cNvSpPr txBox="1"/>
          <p:nvPr/>
        </p:nvSpPr>
        <p:spPr>
          <a:xfrm>
            <a:off x="4471343" y="-4368747"/>
            <a:ext cx="7552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COLLECTION: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PROCESS OF GATHERING INFORMATION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PRIMARY &amp; SECONDARY METHOD OF DATA COLLECTION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SAMPLING METHOD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QUALITY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CHALLENGES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39EFCA-80F5-7524-B73A-92557BC57539}"/>
              </a:ext>
            </a:extLst>
          </p:cNvPr>
          <p:cNvGrpSpPr/>
          <p:nvPr/>
        </p:nvGrpSpPr>
        <p:grpSpPr>
          <a:xfrm>
            <a:off x="4267936" y="888781"/>
            <a:ext cx="8466875" cy="5090264"/>
            <a:chOff x="4267936" y="888781"/>
            <a:chExt cx="8466875" cy="509026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46897F8-8502-1871-7154-8368C91AA66B}"/>
                </a:ext>
              </a:extLst>
            </p:cNvPr>
            <p:cNvSpPr/>
            <p:nvPr/>
          </p:nvSpPr>
          <p:spPr>
            <a:xfrm>
              <a:off x="4267936" y="888781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976B56-FDC9-964F-E6F7-59232C4FEABD}"/>
                </a:ext>
              </a:extLst>
            </p:cNvPr>
            <p:cNvSpPr txBox="1"/>
            <p:nvPr/>
          </p:nvSpPr>
          <p:spPr>
            <a:xfrm>
              <a:off x="5182336" y="1454730"/>
              <a:ext cx="755247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DATA TYPES: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QUANTITATIVE DATA</a:t>
              </a:r>
            </a:p>
            <a:p>
              <a:pPr marL="800100" lvl="1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DISCRETE DATA</a:t>
              </a:r>
            </a:p>
            <a:p>
              <a:pPr marL="800100" lvl="1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CONTINUOUS DATA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QUALITATIVE DATA</a:t>
              </a:r>
            </a:p>
            <a:p>
              <a:pPr marL="800100" lvl="1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NOMINAL DATA</a:t>
              </a:r>
            </a:p>
            <a:p>
              <a:pPr marL="800100" lvl="1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ORDINAL DATA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IMPORTANCE OF DATA TYPES</a:t>
              </a:r>
            </a:p>
            <a:p>
              <a:pPr lvl="1"/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800100" lvl="1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5068588-14CA-A975-02EC-1FA7A9C38711}"/>
              </a:ext>
            </a:extLst>
          </p:cNvPr>
          <p:cNvGrpSpPr/>
          <p:nvPr/>
        </p:nvGrpSpPr>
        <p:grpSpPr>
          <a:xfrm>
            <a:off x="16438152" y="896184"/>
            <a:ext cx="8466875" cy="5090264"/>
            <a:chOff x="16438152" y="896184"/>
            <a:chExt cx="8466875" cy="509026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FDB5777-20F2-3F63-79B5-A66D656AF652}"/>
                </a:ext>
              </a:extLst>
            </p:cNvPr>
            <p:cNvSpPr/>
            <p:nvPr/>
          </p:nvSpPr>
          <p:spPr>
            <a:xfrm>
              <a:off x="16438152" y="896184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35CB73-8ACB-1166-4544-7AF953FCFA19}"/>
                </a:ext>
              </a:extLst>
            </p:cNvPr>
            <p:cNvSpPr txBox="1"/>
            <p:nvPr/>
          </p:nvSpPr>
          <p:spPr>
            <a:xfrm>
              <a:off x="17352552" y="1955909"/>
              <a:ext cx="755247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DESCRIPTIVE STATISTICS: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MEAN – AVERAGE NUMBER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MEDIAN – MIDDLE NUMBER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MODE – FREQUENT NUMBER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RANGE – DIFFERENCE B/W HIGHEST &amp; LOWEST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VARIANCE &amp; STANDARD DEVIATION</a:t>
              </a:r>
            </a:p>
            <a:p>
              <a:pPr lvl="1"/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800100" lvl="1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794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bstract background of luminous dots">
            <a:extLst>
              <a:ext uri="{FF2B5EF4-FFF2-40B4-BE49-F238E27FC236}">
                <a16:creationId xmlns:a16="http://schemas.microsoft.com/office/drawing/2014/main" id="{8FC81BDC-2D6C-0665-137C-8EED7A90E1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69C7E1-C64F-8C23-B87B-25308D98165C}"/>
              </a:ext>
            </a:extLst>
          </p:cNvPr>
          <p:cNvSpPr/>
          <p:nvPr/>
        </p:nvSpPr>
        <p:spPr>
          <a:xfrm>
            <a:off x="0" y="0"/>
            <a:ext cx="4147457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1E290-7050-F9DB-27D3-B6211C1E6FF2}"/>
              </a:ext>
            </a:extLst>
          </p:cNvPr>
          <p:cNvSpPr txBox="1"/>
          <p:nvPr/>
        </p:nvSpPr>
        <p:spPr>
          <a:xfrm>
            <a:off x="-64438" y="-3967899"/>
            <a:ext cx="41474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WHAT </a:t>
            </a:r>
          </a:p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IS STATISTIC?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2283DA-79AF-5580-F16E-D02B2E47A5EB}"/>
              </a:ext>
            </a:extLst>
          </p:cNvPr>
          <p:cNvSpPr/>
          <p:nvPr/>
        </p:nvSpPr>
        <p:spPr>
          <a:xfrm>
            <a:off x="4216335" y="-3827097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2C5BD-F4F1-A0EF-6507-84978CF6E889}"/>
              </a:ext>
            </a:extLst>
          </p:cNvPr>
          <p:cNvSpPr txBox="1"/>
          <p:nvPr/>
        </p:nvSpPr>
        <p:spPr>
          <a:xfrm>
            <a:off x="4896483" y="-3430012"/>
            <a:ext cx="65509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STATISTICS IS A BRANCH OF MATHEMATICS THAT DEALS WITH COLLECTING, ANALYZING, INTERPRETING AND PRESENTING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AD4C7E-97DF-DD3B-72DD-8AA0BA92BB2D}"/>
              </a:ext>
            </a:extLst>
          </p:cNvPr>
          <p:cNvSpPr/>
          <p:nvPr/>
        </p:nvSpPr>
        <p:spPr>
          <a:xfrm>
            <a:off x="4216335" y="-3430012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3F051-A20D-7210-C58C-6C05225A849D}"/>
              </a:ext>
            </a:extLst>
          </p:cNvPr>
          <p:cNvSpPr txBox="1"/>
          <p:nvPr/>
        </p:nvSpPr>
        <p:spPr>
          <a:xfrm>
            <a:off x="4686272" y="-2821792"/>
            <a:ext cx="7038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MAKING SENSE OF NUMBERS AND FINDING PATTERNS IN DATA TO MAKE INFORMED DECISIONS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5662E-FA52-0EE7-2A59-ED04AB8191E0}"/>
              </a:ext>
            </a:extLst>
          </p:cNvPr>
          <p:cNvSpPr txBox="1"/>
          <p:nvPr/>
        </p:nvSpPr>
        <p:spPr>
          <a:xfrm>
            <a:off x="23822" y="-4569273"/>
            <a:ext cx="38489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KEY CONCEPTS OF STATISTICS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6221FCE-6640-A251-0E0D-B8FAEB6ABD1A}"/>
              </a:ext>
            </a:extLst>
          </p:cNvPr>
          <p:cNvSpPr/>
          <p:nvPr/>
        </p:nvSpPr>
        <p:spPr>
          <a:xfrm>
            <a:off x="-3750281" y="1833752"/>
            <a:ext cx="2711116" cy="2534653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3482D0A-F7AD-B165-A50C-DE3C553140E4}"/>
              </a:ext>
            </a:extLst>
          </p:cNvPr>
          <p:cNvSpPr/>
          <p:nvPr/>
        </p:nvSpPr>
        <p:spPr>
          <a:xfrm>
            <a:off x="12084135" y="1883413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82A7407-23A3-2569-6261-646D67ACCB0E}"/>
              </a:ext>
            </a:extLst>
          </p:cNvPr>
          <p:cNvSpPr/>
          <p:nvPr/>
        </p:nvSpPr>
        <p:spPr>
          <a:xfrm>
            <a:off x="12845849" y="2110684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9B9CE54-47DC-AFAF-3785-1E3497D596C3}"/>
              </a:ext>
            </a:extLst>
          </p:cNvPr>
          <p:cNvSpPr/>
          <p:nvPr/>
        </p:nvSpPr>
        <p:spPr>
          <a:xfrm>
            <a:off x="13211093" y="2126726"/>
            <a:ext cx="2711116" cy="2534653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DA4CA5-9F5B-A80C-3B80-3EBD02E4176E}"/>
              </a:ext>
            </a:extLst>
          </p:cNvPr>
          <p:cNvSpPr/>
          <p:nvPr/>
        </p:nvSpPr>
        <p:spPr>
          <a:xfrm>
            <a:off x="440584" y="1955909"/>
            <a:ext cx="2711116" cy="2534653"/>
          </a:xfrm>
          <a:prstGeom prst="flowChartConnector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2884840-BBE7-0E11-7D79-7C12377C9732}"/>
              </a:ext>
            </a:extLst>
          </p:cNvPr>
          <p:cNvSpPr/>
          <p:nvPr/>
        </p:nvSpPr>
        <p:spPr>
          <a:xfrm>
            <a:off x="-5179130" y="1833751"/>
            <a:ext cx="2711116" cy="2534653"/>
          </a:xfrm>
          <a:prstGeom prst="flowChartConnector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2C7F6E-555D-0963-56F8-2BF1EF80FC0C}"/>
              </a:ext>
            </a:extLst>
          </p:cNvPr>
          <p:cNvSpPr/>
          <p:nvPr/>
        </p:nvSpPr>
        <p:spPr>
          <a:xfrm>
            <a:off x="4404628" y="-2952500"/>
            <a:ext cx="7742908" cy="2035259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30E57A-E5DA-7332-DF6F-9F35DADC39FF}"/>
              </a:ext>
            </a:extLst>
          </p:cNvPr>
          <p:cNvSpPr txBox="1"/>
          <p:nvPr/>
        </p:nvSpPr>
        <p:spPr>
          <a:xfrm>
            <a:off x="4748820" y="-2350370"/>
            <a:ext cx="703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COLLECTION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421266-CE94-6237-DEC5-92BF66D0E647}"/>
              </a:ext>
            </a:extLst>
          </p:cNvPr>
          <p:cNvSpPr/>
          <p:nvPr/>
        </p:nvSpPr>
        <p:spPr>
          <a:xfrm>
            <a:off x="4210792" y="-5366924"/>
            <a:ext cx="7742908" cy="509026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9F237A-964C-0E9B-DE2E-40E09B1FAD3C}"/>
              </a:ext>
            </a:extLst>
          </p:cNvPr>
          <p:cNvSpPr txBox="1"/>
          <p:nvPr/>
        </p:nvSpPr>
        <p:spPr>
          <a:xfrm>
            <a:off x="4471343" y="-4368747"/>
            <a:ext cx="7552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COLLECTION: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PROCESS OF GATHERING INFORMATION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PRIMARY &amp; SECONDARY METHOD OF DATA COLLECTION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SAMPLING METHOD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QUALITY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CHALLENGES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6897F8-8502-1871-7154-8368C91AA66B}"/>
              </a:ext>
            </a:extLst>
          </p:cNvPr>
          <p:cNvSpPr/>
          <p:nvPr/>
        </p:nvSpPr>
        <p:spPr>
          <a:xfrm>
            <a:off x="4147457" y="-5497632"/>
            <a:ext cx="7742908" cy="509026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76B56-FDC9-964F-E6F7-59232C4FEABD}"/>
              </a:ext>
            </a:extLst>
          </p:cNvPr>
          <p:cNvSpPr txBox="1"/>
          <p:nvPr/>
        </p:nvSpPr>
        <p:spPr>
          <a:xfrm>
            <a:off x="5061857" y="-4931683"/>
            <a:ext cx="75524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TYPES: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QUANTITATIVE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DISCRETE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CONTINUOUS DATA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QUALITATIVE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NOMINAL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ORDINAL DATA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IMPORTANCE OF DATA TYPES</a:t>
            </a:r>
          </a:p>
          <a:p>
            <a:pPr lvl="1"/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00100" lvl="1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D0A864-1B36-7742-4217-D965E6620C10}"/>
              </a:ext>
            </a:extLst>
          </p:cNvPr>
          <p:cNvGrpSpPr/>
          <p:nvPr/>
        </p:nvGrpSpPr>
        <p:grpSpPr>
          <a:xfrm>
            <a:off x="4257052" y="896184"/>
            <a:ext cx="8466875" cy="5090264"/>
            <a:chOff x="4257052" y="896184"/>
            <a:chExt cx="8466875" cy="509026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FDB5777-20F2-3F63-79B5-A66D656AF652}"/>
                </a:ext>
              </a:extLst>
            </p:cNvPr>
            <p:cNvSpPr/>
            <p:nvPr/>
          </p:nvSpPr>
          <p:spPr>
            <a:xfrm>
              <a:off x="4257052" y="896184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35CB73-8ACB-1166-4544-7AF953FCFA19}"/>
                </a:ext>
              </a:extLst>
            </p:cNvPr>
            <p:cNvSpPr txBox="1"/>
            <p:nvPr/>
          </p:nvSpPr>
          <p:spPr>
            <a:xfrm>
              <a:off x="5171452" y="1955909"/>
              <a:ext cx="755247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DESCRIPTIVE STATISTICS: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MEAN – AVERAGE NUMBER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MEDIAN – MIDDLE NUMBER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MODE – FREQUENT NUMBER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RANGE – DIFFERENCE B/W HIGHEST &amp; LOWEST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VARIANCE &amp; STANDARD DEVIATION</a:t>
              </a:r>
            </a:p>
            <a:p>
              <a:pPr lvl="1"/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800100" lvl="1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99298D-AA4D-A0FF-8A00-0257325C5174}"/>
              </a:ext>
            </a:extLst>
          </p:cNvPr>
          <p:cNvGrpSpPr/>
          <p:nvPr/>
        </p:nvGrpSpPr>
        <p:grpSpPr>
          <a:xfrm>
            <a:off x="16068040" y="917956"/>
            <a:ext cx="8466875" cy="5090264"/>
            <a:chOff x="16068040" y="917956"/>
            <a:chExt cx="8466875" cy="509026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5B28FAB-6A58-F9DD-6599-E8F7AAB73372}"/>
                </a:ext>
              </a:extLst>
            </p:cNvPr>
            <p:cNvSpPr/>
            <p:nvPr/>
          </p:nvSpPr>
          <p:spPr>
            <a:xfrm>
              <a:off x="16068040" y="917956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6F6546-8E50-DB1B-8037-75313301963A}"/>
                </a:ext>
              </a:extLst>
            </p:cNvPr>
            <p:cNvSpPr txBox="1"/>
            <p:nvPr/>
          </p:nvSpPr>
          <p:spPr>
            <a:xfrm>
              <a:off x="16982440" y="1977681"/>
              <a:ext cx="755247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INFERENTIAL STATISTICS: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POPULATION VS SAMPLE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SAMPLING METHODS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CENTRAL LIMIT THEOREM</a:t>
              </a:r>
            </a:p>
            <a:p>
              <a:pPr marL="800100" lvl="1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432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bstract background of luminous dots">
            <a:extLst>
              <a:ext uri="{FF2B5EF4-FFF2-40B4-BE49-F238E27FC236}">
                <a16:creationId xmlns:a16="http://schemas.microsoft.com/office/drawing/2014/main" id="{8FC81BDC-2D6C-0665-137C-8EED7A90E1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69C7E1-C64F-8C23-B87B-25308D98165C}"/>
              </a:ext>
            </a:extLst>
          </p:cNvPr>
          <p:cNvSpPr/>
          <p:nvPr/>
        </p:nvSpPr>
        <p:spPr>
          <a:xfrm>
            <a:off x="0" y="0"/>
            <a:ext cx="4147457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1E290-7050-F9DB-27D3-B6211C1E6FF2}"/>
              </a:ext>
            </a:extLst>
          </p:cNvPr>
          <p:cNvSpPr txBox="1"/>
          <p:nvPr/>
        </p:nvSpPr>
        <p:spPr>
          <a:xfrm>
            <a:off x="-64438" y="-3967899"/>
            <a:ext cx="41474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WHAT </a:t>
            </a:r>
          </a:p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IS STATISTIC?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2283DA-79AF-5580-F16E-D02B2E47A5EB}"/>
              </a:ext>
            </a:extLst>
          </p:cNvPr>
          <p:cNvSpPr/>
          <p:nvPr/>
        </p:nvSpPr>
        <p:spPr>
          <a:xfrm>
            <a:off x="4216335" y="-3827097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2C5BD-F4F1-A0EF-6507-84978CF6E889}"/>
              </a:ext>
            </a:extLst>
          </p:cNvPr>
          <p:cNvSpPr txBox="1"/>
          <p:nvPr/>
        </p:nvSpPr>
        <p:spPr>
          <a:xfrm>
            <a:off x="4896483" y="-3430012"/>
            <a:ext cx="65509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STATISTICS IS A BRANCH OF MATHEMATICS THAT DEALS WITH COLLECTING, ANALYZING, INTERPRETING AND PRESENTING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AD4C7E-97DF-DD3B-72DD-8AA0BA92BB2D}"/>
              </a:ext>
            </a:extLst>
          </p:cNvPr>
          <p:cNvSpPr/>
          <p:nvPr/>
        </p:nvSpPr>
        <p:spPr>
          <a:xfrm>
            <a:off x="4216335" y="-3430012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3F051-A20D-7210-C58C-6C05225A849D}"/>
              </a:ext>
            </a:extLst>
          </p:cNvPr>
          <p:cNvSpPr txBox="1"/>
          <p:nvPr/>
        </p:nvSpPr>
        <p:spPr>
          <a:xfrm>
            <a:off x="4686272" y="-2821792"/>
            <a:ext cx="7038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MAKING SENSE OF NUMBERS AND FINDING PATTERNS IN DATA TO MAKE INFORMED DECISIONS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5662E-FA52-0EE7-2A59-ED04AB8191E0}"/>
              </a:ext>
            </a:extLst>
          </p:cNvPr>
          <p:cNvSpPr txBox="1"/>
          <p:nvPr/>
        </p:nvSpPr>
        <p:spPr>
          <a:xfrm>
            <a:off x="23822" y="-4569273"/>
            <a:ext cx="38489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KEY CONCEPTS OF STATISTICS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6221FCE-6640-A251-0E0D-B8FAEB6ABD1A}"/>
              </a:ext>
            </a:extLst>
          </p:cNvPr>
          <p:cNvSpPr/>
          <p:nvPr/>
        </p:nvSpPr>
        <p:spPr>
          <a:xfrm>
            <a:off x="-3750281" y="1833752"/>
            <a:ext cx="2711116" cy="2534653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3482D0A-F7AD-B165-A50C-DE3C553140E4}"/>
              </a:ext>
            </a:extLst>
          </p:cNvPr>
          <p:cNvSpPr/>
          <p:nvPr/>
        </p:nvSpPr>
        <p:spPr>
          <a:xfrm>
            <a:off x="12084135" y="1883413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82A7407-23A3-2569-6261-646D67ACCB0E}"/>
              </a:ext>
            </a:extLst>
          </p:cNvPr>
          <p:cNvSpPr/>
          <p:nvPr/>
        </p:nvSpPr>
        <p:spPr>
          <a:xfrm>
            <a:off x="12845849" y="2110684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9B9CE54-47DC-AFAF-3785-1E3497D596C3}"/>
              </a:ext>
            </a:extLst>
          </p:cNvPr>
          <p:cNvSpPr/>
          <p:nvPr/>
        </p:nvSpPr>
        <p:spPr>
          <a:xfrm>
            <a:off x="13211093" y="2126726"/>
            <a:ext cx="2711116" cy="2534653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DA4CA5-9F5B-A80C-3B80-3EBD02E4176E}"/>
              </a:ext>
            </a:extLst>
          </p:cNvPr>
          <p:cNvSpPr/>
          <p:nvPr/>
        </p:nvSpPr>
        <p:spPr>
          <a:xfrm>
            <a:off x="440584" y="1955909"/>
            <a:ext cx="2711116" cy="2534653"/>
          </a:xfrm>
          <a:prstGeom prst="flowChartConnector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2884840-BBE7-0E11-7D79-7C12377C9732}"/>
              </a:ext>
            </a:extLst>
          </p:cNvPr>
          <p:cNvSpPr/>
          <p:nvPr/>
        </p:nvSpPr>
        <p:spPr>
          <a:xfrm>
            <a:off x="-5179130" y="1833751"/>
            <a:ext cx="2711116" cy="2534653"/>
          </a:xfrm>
          <a:prstGeom prst="flowChartConnector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2C7F6E-555D-0963-56F8-2BF1EF80FC0C}"/>
              </a:ext>
            </a:extLst>
          </p:cNvPr>
          <p:cNvSpPr/>
          <p:nvPr/>
        </p:nvSpPr>
        <p:spPr>
          <a:xfrm>
            <a:off x="4404628" y="-2952500"/>
            <a:ext cx="7742908" cy="2035259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30E57A-E5DA-7332-DF6F-9F35DADC39FF}"/>
              </a:ext>
            </a:extLst>
          </p:cNvPr>
          <p:cNvSpPr txBox="1"/>
          <p:nvPr/>
        </p:nvSpPr>
        <p:spPr>
          <a:xfrm>
            <a:off x="4748820" y="-2350370"/>
            <a:ext cx="703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COLLECTION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421266-CE94-6237-DEC5-92BF66D0E647}"/>
              </a:ext>
            </a:extLst>
          </p:cNvPr>
          <p:cNvSpPr/>
          <p:nvPr/>
        </p:nvSpPr>
        <p:spPr>
          <a:xfrm>
            <a:off x="4210792" y="-5366924"/>
            <a:ext cx="7742908" cy="509026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9F237A-964C-0E9B-DE2E-40E09B1FAD3C}"/>
              </a:ext>
            </a:extLst>
          </p:cNvPr>
          <p:cNvSpPr txBox="1"/>
          <p:nvPr/>
        </p:nvSpPr>
        <p:spPr>
          <a:xfrm>
            <a:off x="4471343" y="-4368747"/>
            <a:ext cx="7552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COLLECTION: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PROCESS OF GATHERING INFORMATION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PRIMARY &amp; SECONDARY METHOD OF DATA COLLECTION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SAMPLING METHOD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QUALITY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CHALLENGES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6897F8-8502-1871-7154-8368C91AA66B}"/>
              </a:ext>
            </a:extLst>
          </p:cNvPr>
          <p:cNvSpPr/>
          <p:nvPr/>
        </p:nvSpPr>
        <p:spPr>
          <a:xfrm>
            <a:off x="4147457" y="-5497632"/>
            <a:ext cx="7742908" cy="509026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76B56-FDC9-964F-E6F7-59232C4FEABD}"/>
              </a:ext>
            </a:extLst>
          </p:cNvPr>
          <p:cNvSpPr txBox="1"/>
          <p:nvPr/>
        </p:nvSpPr>
        <p:spPr>
          <a:xfrm>
            <a:off x="5061857" y="-4931683"/>
            <a:ext cx="75524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TYPES: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QUANTITATIVE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DISCRETE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CONTINUOUS DATA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QUALITATIVE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NOMINAL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ORDINAL DATA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IMPORTANCE OF DATA TYPES</a:t>
            </a:r>
          </a:p>
          <a:p>
            <a:pPr lvl="1"/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00100" lvl="1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D0A864-1B36-7742-4217-D965E6620C10}"/>
              </a:ext>
            </a:extLst>
          </p:cNvPr>
          <p:cNvGrpSpPr/>
          <p:nvPr/>
        </p:nvGrpSpPr>
        <p:grpSpPr>
          <a:xfrm>
            <a:off x="4083019" y="-5432278"/>
            <a:ext cx="8407020" cy="5090264"/>
            <a:chOff x="4083019" y="-5432278"/>
            <a:chExt cx="8407020" cy="509026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FDB5777-20F2-3F63-79B5-A66D656AF652}"/>
                </a:ext>
              </a:extLst>
            </p:cNvPr>
            <p:cNvSpPr/>
            <p:nvPr/>
          </p:nvSpPr>
          <p:spPr>
            <a:xfrm>
              <a:off x="4083019" y="-5432278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35CB73-8ACB-1166-4544-7AF953FCFA19}"/>
                </a:ext>
              </a:extLst>
            </p:cNvPr>
            <p:cNvSpPr txBox="1"/>
            <p:nvPr/>
          </p:nvSpPr>
          <p:spPr>
            <a:xfrm>
              <a:off x="4937564" y="-4296238"/>
              <a:ext cx="755247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DESCRIPTIVE STATISTICS: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MEAN – AVERAGE NUMBER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MEDIAN – MIDDLE NUMBER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MODE – FREQUENT NUMBER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RANGE – DIFFERENCE B/W HIGHEST &amp; LOWEST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VARIANCE &amp; STANDARD DEVIATION</a:t>
              </a:r>
            </a:p>
            <a:p>
              <a:pPr lvl="1"/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800100" lvl="1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99298D-AA4D-A0FF-8A00-0257325C5174}"/>
              </a:ext>
            </a:extLst>
          </p:cNvPr>
          <p:cNvGrpSpPr/>
          <p:nvPr/>
        </p:nvGrpSpPr>
        <p:grpSpPr>
          <a:xfrm>
            <a:off x="16068040" y="917956"/>
            <a:ext cx="8466875" cy="5090264"/>
            <a:chOff x="16068040" y="917956"/>
            <a:chExt cx="8466875" cy="509026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5B28FAB-6A58-F9DD-6599-E8F7AAB73372}"/>
                </a:ext>
              </a:extLst>
            </p:cNvPr>
            <p:cNvSpPr/>
            <p:nvPr/>
          </p:nvSpPr>
          <p:spPr>
            <a:xfrm>
              <a:off x="16068040" y="917956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6F6546-8E50-DB1B-8037-75313301963A}"/>
                </a:ext>
              </a:extLst>
            </p:cNvPr>
            <p:cNvSpPr txBox="1"/>
            <p:nvPr/>
          </p:nvSpPr>
          <p:spPr>
            <a:xfrm>
              <a:off x="16982440" y="1977681"/>
              <a:ext cx="755247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INFERENTIAL STATISTICS: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POPULATION VS SAMPLE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SAMPLING METHODS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CENTRAL LIMIT THEOREM</a:t>
              </a:r>
            </a:p>
            <a:p>
              <a:pPr marL="800100" lvl="1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E529CA5-D62E-F21C-EA0A-C295401ACE81}"/>
              </a:ext>
            </a:extLst>
          </p:cNvPr>
          <p:cNvSpPr/>
          <p:nvPr/>
        </p:nvSpPr>
        <p:spPr>
          <a:xfrm>
            <a:off x="4259252" y="721517"/>
            <a:ext cx="7742908" cy="509026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A4EC63-DBE7-26BB-5120-4C051CF166A4}"/>
              </a:ext>
            </a:extLst>
          </p:cNvPr>
          <p:cNvSpPr txBox="1"/>
          <p:nvPr/>
        </p:nvSpPr>
        <p:spPr>
          <a:xfrm>
            <a:off x="4467804" y="947058"/>
            <a:ext cx="75524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VARIANCE &amp; STANDARD DEVIATION    </a:t>
            </a:r>
          </a:p>
          <a:p>
            <a:r>
              <a:rPr lang="en-IN" sz="36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- </a:t>
            </a:r>
            <a:r>
              <a:rPr lang="en-US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Variance measures the average squared deviation of each data point from the mean.</a:t>
            </a:r>
          </a:p>
          <a:p>
            <a:endParaRPr lang="en-US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Standard deviation is the square root of the variance. It provides a measure of the average distance from the mean.</a:t>
            </a:r>
          </a:p>
          <a:p>
            <a:pPr marL="342900" indent="-342900">
              <a:buFontTx/>
              <a:buChar char="-"/>
            </a:pPr>
            <a:endParaRPr lang="en-US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C3B319E-0D8C-B9FF-5B51-23C015402F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46436" y="2658888"/>
            <a:ext cx="2444750" cy="577850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B28AB39-6C49-1977-6CB8-F04C9645B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9721" y="4632488"/>
            <a:ext cx="3352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bstract background of luminous dots">
            <a:extLst>
              <a:ext uri="{FF2B5EF4-FFF2-40B4-BE49-F238E27FC236}">
                <a16:creationId xmlns:a16="http://schemas.microsoft.com/office/drawing/2014/main" id="{8FC81BDC-2D6C-0665-137C-8EED7A90E1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69C7E1-C64F-8C23-B87B-25308D98165C}"/>
              </a:ext>
            </a:extLst>
          </p:cNvPr>
          <p:cNvSpPr/>
          <p:nvPr/>
        </p:nvSpPr>
        <p:spPr>
          <a:xfrm>
            <a:off x="0" y="0"/>
            <a:ext cx="4147457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1E290-7050-F9DB-27D3-B6211C1E6FF2}"/>
              </a:ext>
            </a:extLst>
          </p:cNvPr>
          <p:cNvSpPr txBox="1"/>
          <p:nvPr/>
        </p:nvSpPr>
        <p:spPr>
          <a:xfrm>
            <a:off x="-64438" y="-3967899"/>
            <a:ext cx="41474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WHAT </a:t>
            </a:r>
          </a:p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IS STATISTIC?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2283DA-79AF-5580-F16E-D02B2E47A5EB}"/>
              </a:ext>
            </a:extLst>
          </p:cNvPr>
          <p:cNvSpPr/>
          <p:nvPr/>
        </p:nvSpPr>
        <p:spPr>
          <a:xfrm>
            <a:off x="4216335" y="-3827097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2C5BD-F4F1-A0EF-6507-84978CF6E889}"/>
              </a:ext>
            </a:extLst>
          </p:cNvPr>
          <p:cNvSpPr txBox="1"/>
          <p:nvPr/>
        </p:nvSpPr>
        <p:spPr>
          <a:xfrm>
            <a:off x="4896483" y="-3430012"/>
            <a:ext cx="65509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STATISTICS IS A BRANCH OF MATHEMATICS THAT DEALS WITH COLLECTING, ANALYZING, INTERPRETING AND PRESENTING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AD4C7E-97DF-DD3B-72DD-8AA0BA92BB2D}"/>
              </a:ext>
            </a:extLst>
          </p:cNvPr>
          <p:cNvSpPr/>
          <p:nvPr/>
        </p:nvSpPr>
        <p:spPr>
          <a:xfrm>
            <a:off x="4216335" y="-3430012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3F051-A20D-7210-C58C-6C05225A849D}"/>
              </a:ext>
            </a:extLst>
          </p:cNvPr>
          <p:cNvSpPr txBox="1"/>
          <p:nvPr/>
        </p:nvSpPr>
        <p:spPr>
          <a:xfrm>
            <a:off x="4686272" y="-2821792"/>
            <a:ext cx="7038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MAKING SENSE OF NUMBERS AND FINDING PATTERNS IN DATA TO MAKE INFORMED DECISIONS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5662E-FA52-0EE7-2A59-ED04AB8191E0}"/>
              </a:ext>
            </a:extLst>
          </p:cNvPr>
          <p:cNvSpPr txBox="1"/>
          <p:nvPr/>
        </p:nvSpPr>
        <p:spPr>
          <a:xfrm>
            <a:off x="23822" y="-4569273"/>
            <a:ext cx="38489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KEY CONCEPTS OF STATISTICS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6221FCE-6640-A251-0E0D-B8FAEB6ABD1A}"/>
              </a:ext>
            </a:extLst>
          </p:cNvPr>
          <p:cNvSpPr/>
          <p:nvPr/>
        </p:nvSpPr>
        <p:spPr>
          <a:xfrm>
            <a:off x="-3750281" y="1833752"/>
            <a:ext cx="2711116" cy="2534653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3482D0A-F7AD-B165-A50C-DE3C553140E4}"/>
              </a:ext>
            </a:extLst>
          </p:cNvPr>
          <p:cNvSpPr/>
          <p:nvPr/>
        </p:nvSpPr>
        <p:spPr>
          <a:xfrm>
            <a:off x="12084135" y="1883413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82A7407-23A3-2569-6261-646D67ACCB0E}"/>
              </a:ext>
            </a:extLst>
          </p:cNvPr>
          <p:cNvSpPr/>
          <p:nvPr/>
        </p:nvSpPr>
        <p:spPr>
          <a:xfrm>
            <a:off x="12845849" y="2110684"/>
            <a:ext cx="2711116" cy="2534653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9B9CE54-47DC-AFAF-3785-1E3497D596C3}"/>
              </a:ext>
            </a:extLst>
          </p:cNvPr>
          <p:cNvSpPr/>
          <p:nvPr/>
        </p:nvSpPr>
        <p:spPr>
          <a:xfrm>
            <a:off x="753130" y="1833750"/>
            <a:ext cx="2711116" cy="2534653"/>
          </a:xfrm>
          <a:prstGeom prst="flowChartConnector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DA4CA5-9F5B-A80C-3B80-3EBD02E4176E}"/>
              </a:ext>
            </a:extLst>
          </p:cNvPr>
          <p:cNvSpPr/>
          <p:nvPr/>
        </p:nvSpPr>
        <p:spPr>
          <a:xfrm>
            <a:off x="-6716934" y="1833751"/>
            <a:ext cx="2711116" cy="2534653"/>
          </a:xfrm>
          <a:prstGeom prst="flowChartConnector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2884840-BBE7-0E11-7D79-7C12377C9732}"/>
              </a:ext>
            </a:extLst>
          </p:cNvPr>
          <p:cNvSpPr/>
          <p:nvPr/>
        </p:nvSpPr>
        <p:spPr>
          <a:xfrm>
            <a:off x="-5179130" y="1833751"/>
            <a:ext cx="2711116" cy="2534653"/>
          </a:xfrm>
          <a:prstGeom prst="flowChartConnector">
            <a:avLst/>
          </a:prstGeom>
          <a:blipFill>
            <a:blip r:embed="rId7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2C7F6E-555D-0963-56F8-2BF1EF80FC0C}"/>
              </a:ext>
            </a:extLst>
          </p:cNvPr>
          <p:cNvSpPr/>
          <p:nvPr/>
        </p:nvSpPr>
        <p:spPr>
          <a:xfrm>
            <a:off x="4404628" y="-2952500"/>
            <a:ext cx="7742908" cy="2035259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30E57A-E5DA-7332-DF6F-9F35DADC39FF}"/>
              </a:ext>
            </a:extLst>
          </p:cNvPr>
          <p:cNvSpPr txBox="1"/>
          <p:nvPr/>
        </p:nvSpPr>
        <p:spPr>
          <a:xfrm>
            <a:off x="4748820" y="-2350370"/>
            <a:ext cx="703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COLLECTION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421266-CE94-6237-DEC5-92BF66D0E647}"/>
              </a:ext>
            </a:extLst>
          </p:cNvPr>
          <p:cNvSpPr/>
          <p:nvPr/>
        </p:nvSpPr>
        <p:spPr>
          <a:xfrm>
            <a:off x="4210792" y="-5366924"/>
            <a:ext cx="7742908" cy="509026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9F237A-964C-0E9B-DE2E-40E09B1FAD3C}"/>
              </a:ext>
            </a:extLst>
          </p:cNvPr>
          <p:cNvSpPr txBox="1"/>
          <p:nvPr/>
        </p:nvSpPr>
        <p:spPr>
          <a:xfrm>
            <a:off x="4471343" y="-4368747"/>
            <a:ext cx="7552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COLLECTION: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PROCESS OF GATHERING INFORMATION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PRIMARY &amp; SECONDARY METHOD OF DATA COLLECTION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SAMPLING METHOD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QUALITY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CHALLENGES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6897F8-8502-1871-7154-8368C91AA66B}"/>
              </a:ext>
            </a:extLst>
          </p:cNvPr>
          <p:cNvSpPr/>
          <p:nvPr/>
        </p:nvSpPr>
        <p:spPr>
          <a:xfrm>
            <a:off x="4147457" y="-5497632"/>
            <a:ext cx="7742908" cy="509026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76B56-FDC9-964F-E6F7-59232C4FEABD}"/>
              </a:ext>
            </a:extLst>
          </p:cNvPr>
          <p:cNvSpPr txBox="1"/>
          <p:nvPr/>
        </p:nvSpPr>
        <p:spPr>
          <a:xfrm>
            <a:off x="5061857" y="-4931683"/>
            <a:ext cx="75524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TYPES: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QUANTITATIVE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DISCRETE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CONTINUOUS DATA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QUALITATIVE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NOMINAL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ORDINAL DATA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IMPORTANCE OF DATA TYPES</a:t>
            </a:r>
          </a:p>
          <a:p>
            <a:pPr lvl="1"/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00100" lvl="1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FDB5777-20F2-3F63-79B5-A66D656AF652}"/>
              </a:ext>
            </a:extLst>
          </p:cNvPr>
          <p:cNvSpPr/>
          <p:nvPr/>
        </p:nvSpPr>
        <p:spPr>
          <a:xfrm>
            <a:off x="4257052" y="-6810896"/>
            <a:ext cx="7742908" cy="509026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35CB73-8ACB-1166-4544-7AF953FCFA19}"/>
              </a:ext>
            </a:extLst>
          </p:cNvPr>
          <p:cNvSpPr txBox="1"/>
          <p:nvPr/>
        </p:nvSpPr>
        <p:spPr>
          <a:xfrm>
            <a:off x="5171452" y="-5751171"/>
            <a:ext cx="75524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DESCRIPTIVE STATISTICS: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MEAN – AVERAGE NUMBER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MEDIAN – MIDDLE NUMBER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 – FREQUENT NUMBER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RANGE – DIFFERENCE B/W HIGHEST &amp; LOWEST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VARIANCE &amp; DTANDARD DEVIATION</a:t>
            </a:r>
          </a:p>
          <a:p>
            <a:pPr lvl="1"/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00100" lvl="1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99298D-AA4D-A0FF-8A00-0257325C5174}"/>
              </a:ext>
            </a:extLst>
          </p:cNvPr>
          <p:cNvGrpSpPr/>
          <p:nvPr/>
        </p:nvGrpSpPr>
        <p:grpSpPr>
          <a:xfrm>
            <a:off x="4246169" y="917956"/>
            <a:ext cx="8107647" cy="5090264"/>
            <a:chOff x="4246169" y="917956"/>
            <a:chExt cx="8107647" cy="509026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5B28FAB-6A58-F9DD-6599-E8F7AAB73372}"/>
                </a:ext>
              </a:extLst>
            </p:cNvPr>
            <p:cNvSpPr/>
            <p:nvPr/>
          </p:nvSpPr>
          <p:spPr>
            <a:xfrm>
              <a:off x="4246169" y="917956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6F6546-8E50-DB1B-8037-75313301963A}"/>
                </a:ext>
              </a:extLst>
            </p:cNvPr>
            <p:cNvSpPr txBox="1"/>
            <p:nvPr/>
          </p:nvSpPr>
          <p:spPr>
            <a:xfrm>
              <a:off x="4801341" y="2075652"/>
              <a:ext cx="755247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INFERENTIAL STATISTICS: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POPULATION VS SAMPLE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SAMPLING METHODS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CENTRAL LIMIT THEOREM</a:t>
              </a:r>
            </a:p>
            <a:p>
              <a:pPr marL="800100" lvl="1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643047-31F6-384E-6A7F-FF69CA5DCE24}"/>
              </a:ext>
            </a:extLst>
          </p:cNvPr>
          <p:cNvGrpSpPr/>
          <p:nvPr/>
        </p:nvGrpSpPr>
        <p:grpSpPr>
          <a:xfrm>
            <a:off x="15599958" y="939728"/>
            <a:ext cx="8107647" cy="5090264"/>
            <a:chOff x="15599958" y="939728"/>
            <a:chExt cx="8107647" cy="509026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968E332-1405-87ED-7E5F-22CD76240857}"/>
                </a:ext>
              </a:extLst>
            </p:cNvPr>
            <p:cNvSpPr/>
            <p:nvPr/>
          </p:nvSpPr>
          <p:spPr>
            <a:xfrm>
              <a:off x="15599958" y="939728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FC279B-F835-479F-11E7-2F19931F7B7E}"/>
                </a:ext>
              </a:extLst>
            </p:cNvPr>
            <p:cNvSpPr txBox="1"/>
            <p:nvPr/>
          </p:nvSpPr>
          <p:spPr>
            <a:xfrm>
              <a:off x="16155130" y="1966796"/>
              <a:ext cx="755247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HYPOTHESIS TESTING: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NULL HYPOTHESIS (H0)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ALTERNATE HYPOTHESIS (H1)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TYPE I AND TYPE II ERROR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P- VALUE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COMMON TESTS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426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bstract background of luminous dots">
            <a:extLst>
              <a:ext uri="{FF2B5EF4-FFF2-40B4-BE49-F238E27FC236}">
                <a16:creationId xmlns:a16="http://schemas.microsoft.com/office/drawing/2014/main" id="{8FC81BDC-2D6C-0665-137C-8EED7A90E1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69C7E1-C64F-8C23-B87B-25308D98165C}"/>
              </a:ext>
            </a:extLst>
          </p:cNvPr>
          <p:cNvSpPr/>
          <p:nvPr/>
        </p:nvSpPr>
        <p:spPr>
          <a:xfrm>
            <a:off x="0" y="0"/>
            <a:ext cx="4147457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1E290-7050-F9DB-27D3-B6211C1E6FF2}"/>
              </a:ext>
            </a:extLst>
          </p:cNvPr>
          <p:cNvSpPr txBox="1"/>
          <p:nvPr/>
        </p:nvSpPr>
        <p:spPr>
          <a:xfrm>
            <a:off x="-64438" y="-3967899"/>
            <a:ext cx="41474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WHAT </a:t>
            </a:r>
          </a:p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IS STATISTIC?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2283DA-79AF-5580-F16E-D02B2E47A5EB}"/>
              </a:ext>
            </a:extLst>
          </p:cNvPr>
          <p:cNvSpPr/>
          <p:nvPr/>
        </p:nvSpPr>
        <p:spPr>
          <a:xfrm>
            <a:off x="4216335" y="-3827097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2C5BD-F4F1-A0EF-6507-84978CF6E889}"/>
              </a:ext>
            </a:extLst>
          </p:cNvPr>
          <p:cNvSpPr txBox="1"/>
          <p:nvPr/>
        </p:nvSpPr>
        <p:spPr>
          <a:xfrm>
            <a:off x="4896483" y="-3430012"/>
            <a:ext cx="65509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STATISTICS IS A BRANCH OF MATHEMATICS THAT DEALS WITH COLLECTING, ANALYZING, INTERPRETING AND PRESENTING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AD4C7E-97DF-DD3B-72DD-8AA0BA92BB2D}"/>
              </a:ext>
            </a:extLst>
          </p:cNvPr>
          <p:cNvSpPr/>
          <p:nvPr/>
        </p:nvSpPr>
        <p:spPr>
          <a:xfrm>
            <a:off x="4216335" y="-3430012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3F051-A20D-7210-C58C-6C05225A849D}"/>
              </a:ext>
            </a:extLst>
          </p:cNvPr>
          <p:cNvSpPr txBox="1"/>
          <p:nvPr/>
        </p:nvSpPr>
        <p:spPr>
          <a:xfrm>
            <a:off x="4686272" y="-2821792"/>
            <a:ext cx="7038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MAKING SENSE OF NUMBERS AND FINDING PATTERNS IN DATA TO MAKE INFORMED DECISIONS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5662E-FA52-0EE7-2A59-ED04AB8191E0}"/>
              </a:ext>
            </a:extLst>
          </p:cNvPr>
          <p:cNvSpPr txBox="1"/>
          <p:nvPr/>
        </p:nvSpPr>
        <p:spPr>
          <a:xfrm>
            <a:off x="23822" y="-4569273"/>
            <a:ext cx="38489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KEY CONCEPTS OF STATISTICS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6221FCE-6640-A251-0E0D-B8FAEB6ABD1A}"/>
              </a:ext>
            </a:extLst>
          </p:cNvPr>
          <p:cNvSpPr/>
          <p:nvPr/>
        </p:nvSpPr>
        <p:spPr>
          <a:xfrm>
            <a:off x="-3750281" y="1833752"/>
            <a:ext cx="2711116" cy="2534653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3482D0A-F7AD-B165-A50C-DE3C553140E4}"/>
              </a:ext>
            </a:extLst>
          </p:cNvPr>
          <p:cNvSpPr/>
          <p:nvPr/>
        </p:nvSpPr>
        <p:spPr>
          <a:xfrm>
            <a:off x="12084135" y="1883413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82A7407-23A3-2569-6261-646D67ACCB0E}"/>
              </a:ext>
            </a:extLst>
          </p:cNvPr>
          <p:cNvSpPr/>
          <p:nvPr/>
        </p:nvSpPr>
        <p:spPr>
          <a:xfrm>
            <a:off x="389684" y="1891954"/>
            <a:ext cx="2711116" cy="2534653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9B9CE54-47DC-AFAF-3785-1E3497D596C3}"/>
              </a:ext>
            </a:extLst>
          </p:cNvPr>
          <p:cNvSpPr/>
          <p:nvPr/>
        </p:nvSpPr>
        <p:spPr>
          <a:xfrm>
            <a:off x="-8592074" y="1833750"/>
            <a:ext cx="2711116" cy="2534653"/>
          </a:xfrm>
          <a:prstGeom prst="flowChartConnector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DA4CA5-9F5B-A80C-3B80-3EBD02E4176E}"/>
              </a:ext>
            </a:extLst>
          </p:cNvPr>
          <p:cNvSpPr/>
          <p:nvPr/>
        </p:nvSpPr>
        <p:spPr>
          <a:xfrm>
            <a:off x="-6716934" y="1833751"/>
            <a:ext cx="2711116" cy="2534653"/>
          </a:xfrm>
          <a:prstGeom prst="flowChartConnector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2884840-BBE7-0E11-7D79-7C12377C9732}"/>
              </a:ext>
            </a:extLst>
          </p:cNvPr>
          <p:cNvSpPr/>
          <p:nvPr/>
        </p:nvSpPr>
        <p:spPr>
          <a:xfrm>
            <a:off x="-5179130" y="1833751"/>
            <a:ext cx="2711116" cy="2534653"/>
          </a:xfrm>
          <a:prstGeom prst="flowChartConnector">
            <a:avLst/>
          </a:prstGeom>
          <a:blipFill>
            <a:blip r:embed="rId7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2C7F6E-555D-0963-56F8-2BF1EF80FC0C}"/>
              </a:ext>
            </a:extLst>
          </p:cNvPr>
          <p:cNvSpPr/>
          <p:nvPr/>
        </p:nvSpPr>
        <p:spPr>
          <a:xfrm>
            <a:off x="4404628" y="-2952500"/>
            <a:ext cx="7742908" cy="2035259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30E57A-E5DA-7332-DF6F-9F35DADC39FF}"/>
              </a:ext>
            </a:extLst>
          </p:cNvPr>
          <p:cNvSpPr txBox="1"/>
          <p:nvPr/>
        </p:nvSpPr>
        <p:spPr>
          <a:xfrm>
            <a:off x="4748820" y="-2350370"/>
            <a:ext cx="703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COLLECTION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421266-CE94-6237-DEC5-92BF66D0E647}"/>
              </a:ext>
            </a:extLst>
          </p:cNvPr>
          <p:cNvSpPr/>
          <p:nvPr/>
        </p:nvSpPr>
        <p:spPr>
          <a:xfrm>
            <a:off x="4210792" y="-5366924"/>
            <a:ext cx="7742908" cy="509026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9F237A-964C-0E9B-DE2E-40E09B1FAD3C}"/>
              </a:ext>
            </a:extLst>
          </p:cNvPr>
          <p:cNvSpPr txBox="1"/>
          <p:nvPr/>
        </p:nvSpPr>
        <p:spPr>
          <a:xfrm>
            <a:off x="4471343" y="-4368747"/>
            <a:ext cx="7552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COLLECTION: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PROCESS OF GATHERING INFORMATION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PRIMARY &amp; SECONDARY METHOD OF DATA COLLECTION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SAMPLING METHOD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QUALITY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CHALLENGES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6897F8-8502-1871-7154-8368C91AA66B}"/>
              </a:ext>
            </a:extLst>
          </p:cNvPr>
          <p:cNvSpPr/>
          <p:nvPr/>
        </p:nvSpPr>
        <p:spPr>
          <a:xfrm>
            <a:off x="4147457" y="-5497632"/>
            <a:ext cx="7742908" cy="509026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76B56-FDC9-964F-E6F7-59232C4FEABD}"/>
              </a:ext>
            </a:extLst>
          </p:cNvPr>
          <p:cNvSpPr txBox="1"/>
          <p:nvPr/>
        </p:nvSpPr>
        <p:spPr>
          <a:xfrm>
            <a:off x="5061857" y="-4931683"/>
            <a:ext cx="75524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TYPES: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QUANTITATIVE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DISCRETE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CONTINUOUS DATA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QUALITATIVE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NOMINAL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ORDINAL DATA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IMPORTANCE OF DATA TYPES</a:t>
            </a:r>
          </a:p>
          <a:p>
            <a:pPr lvl="1"/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00100" lvl="1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FDB5777-20F2-3F63-79B5-A66D656AF652}"/>
              </a:ext>
            </a:extLst>
          </p:cNvPr>
          <p:cNvSpPr/>
          <p:nvPr/>
        </p:nvSpPr>
        <p:spPr>
          <a:xfrm>
            <a:off x="4257052" y="-6810896"/>
            <a:ext cx="7742908" cy="509026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35CB73-8ACB-1166-4544-7AF953FCFA19}"/>
              </a:ext>
            </a:extLst>
          </p:cNvPr>
          <p:cNvSpPr txBox="1"/>
          <p:nvPr/>
        </p:nvSpPr>
        <p:spPr>
          <a:xfrm>
            <a:off x="5171452" y="-5751171"/>
            <a:ext cx="75524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DESCRIPTIVE STATISTICS: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MEAN – AVERAGE NUMBER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MEDIAN – MIDDLE NUMBER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 – FREQUENT NUMBER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RANGE – DIFFERENCE B/W HIGHEST &amp; LOWEST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VARIANCE &amp; DTANDARD DEVIATION</a:t>
            </a:r>
          </a:p>
          <a:p>
            <a:pPr lvl="1"/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00100" lvl="1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99298D-AA4D-A0FF-8A00-0257325C5174}"/>
              </a:ext>
            </a:extLst>
          </p:cNvPr>
          <p:cNvGrpSpPr/>
          <p:nvPr/>
        </p:nvGrpSpPr>
        <p:grpSpPr>
          <a:xfrm>
            <a:off x="4312831" y="-7704086"/>
            <a:ext cx="8107647" cy="5090264"/>
            <a:chOff x="4312831" y="-7704086"/>
            <a:chExt cx="8107647" cy="509026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5B28FAB-6A58-F9DD-6599-E8F7AAB73372}"/>
                </a:ext>
              </a:extLst>
            </p:cNvPr>
            <p:cNvSpPr/>
            <p:nvPr/>
          </p:nvSpPr>
          <p:spPr>
            <a:xfrm>
              <a:off x="4312831" y="-7704086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6F6546-8E50-DB1B-8037-75313301963A}"/>
                </a:ext>
              </a:extLst>
            </p:cNvPr>
            <p:cNvSpPr txBox="1"/>
            <p:nvPr/>
          </p:nvSpPr>
          <p:spPr>
            <a:xfrm>
              <a:off x="4868003" y="-6546390"/>
              <a:ext cx="755247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INFERENTIAL STATISTICS: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POPULATION VS SAMPLE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SAMPLING METHODS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CENTRAL LIMIT THEOREM</a:t>
              </a:r>
            </a:p>
            <a:p>
              <a:pPr marL="800100" lvl="1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643047-31F6-384E-6A7F-FF69CA5DCE24}"/>
              </a:ext>
            </a:extLst>
          </p:cNvPr>
          <p:cNvGrpSpPr/>
          <p:nvPr/>
        </p:nvGrpSpPr>
        <p:grpSpPr>
          <a:xfrm>
            <a:off x="4267936" y="939728"/>
            <a:ext cx="8107647" cy="5090264"/>
            <a:chOff x="15599958" y="939728"/>
            <a:chExt cx="8107647" cy="509026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968E332-1405-87ED-7E5F-22CD76240857}"/>
                </a:ext>
              </a:extLst>
            </p:cNvPr>
            <p:cNvSpPr/>
            <p:nvPr/>
          </p:nvSpPr>
          <p:spPr>
            <a:xfrm>
              <a:off x="15599958" y="939728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FC279B-F835-479F-11E7-2F19931F7B7E}"/>
                </a:ext>
              </a:extLst>
            </p:cNvPr>
            <p:cNvSpPr txBox="1"/>
            <p:nvPr/>
          </p:nvSpPr>
          <p:spPr>
            <a:xfrm>
              <a:off x="16155130" y="1966796"/>
              <a:ext cx="755247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HYPOTHESIS TESTING: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NULL HYPOTHESIS (H0)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ALTERNATE HYPOTHESIS (H1)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TYPE I AND TYPE II ERROR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P- VALUE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COMMON TESTS</a:t>
              </a:r>
            </a:p>
          </p:txBody>
        </p:sp>
      </p:grp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47C07BDF-CBB5-1741-95D5-F6B3317EBB30}"/>
              </a:ext>
            </a:extLst>
          </p:cNvPr>
          <p:cNvSpPr/>
          <p:nvPr/>
        </p:nvSpPr>
        <p:spPr>
          <a:xfrm>
            <a:off x="12497791" y="2035813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78A9DE3F-BA54-BDD7-7DAF-40EE2ACA14B2}"/>
              </a:ext>
            </a:extLst>
          </p:cNvPr>
          <p:cNvSpPr/>
          <p:nvPr/>
        </p:nvSpPr>
        <p:spPr>
          <a:xfrm>
            <a:off x="13150936" y="2035813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C0191BE-7DBE-3D01-51B6-BD45E5E296A6}"/>
              </a:ext>
            </a:extLst>
          </p:cNvPr>
          <p:cNvSpPr/>
          <p:nvPr/>
        </p:nvSpPr>
        <p:spPr>
          <a:xfrm>
            <a:off x="13836737" y="2035813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7DE727FD-452D-31EC-F402-CD5F7172FDF0}"/>
              </a:ext>
            </a:extLst>
          </p:cNvPr>
          <p:cNvSpPr/>
          <p:nvPr/>
        </p:nvSpPr>
        <p:spPr>
          <a:xfrm>
            <a:off x="14359249" y="2035813"/>
            <a:ext cx="2711116" cy="2534653"/>
          </a:xfrm>
          <a:prstGeom prst="flowChartConnector">
            <a:avLst/>
          </a:prstGeom>
          <a:blipFill>
            <a:blip r:embed="rId8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030E42-BD7C-8581-783A-97D1E6DECDE5}"/>
              </a:ext>
            </a:extLst>
          </p:cNvPr>
          <p:cNvGrpSpPr/>
          <p:nvPr/>
        </p:nvGrpSpPr>
        <p:grpSpPr>
          <a:xfrm>
            <a:off x="17352549" y="825662"/>
            <a:ext cx="8107647" cy="5226102"/>
            <a:chOff x="15599958" y="803890"/>
            <a:chExt cx="8107647" cy="522610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BFFAAF0-FFB1-1236-DBBD-1F819A92AFB3}"/>
                </a:ext>
              </a:extLst>
            </p:cNvPr>
            <p:cNvSpPr/>
            <p:nvPr/>
          </p:nvSpPr>
          <p:spPr>
            <a:xfrm>
              <a:off x="15599958" y="939728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B8E4C2-556B-6A35-6404-262E7FFEB637}"/>
                </a:ext>
              </a:extLst>
            </p:cNvPr>
            <p:cNvSpPr txBox="1"/>
            <p:nvPr/>
          </p:nvSpPr>
          <p:spPr>
            <a:xfrm>
              <a:off x="16155130" y="803890"/>
              <a:ext cx="755247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COMMON TESTS OF HYPOTHESIS TESTING:</a:t>
              </a: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Z- TEST </a:t>
              </a:r>
            </a:p>
            <a:p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T- TEST</a:t>
              </a:r>
            </a:p>
            <a:p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CHI- SQUARE TEST</a:t>
              </a:r>
            </a:p>
            <a:p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ANOVA</a:t>
              </a:r>
            </a:p>
            <a:p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CCCD9BBB-9239-0A8F-1CD0-3845BDCE81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660" y="2311015"/>
            <a:ext cx="1716170" cy="57158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43E6FE6-FA6E-4E2D-1E58-0D14EEA5FF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393" y="2890762"/>
            <a:ext cx="1704285" cy="72223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A0917CF-48FD-2D30-9433-20A57FEC22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712" y="3646074"/>
            <a:ext cx="2857899" cy="7621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B6F34BB-C0A6-C5A9-0114-6D718263A8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054" y="4413430"/>
            <a:ext cx="387721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88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bstract background of luminous dots">
            <a:extLst>
              <a:ext uri="{FF2B5EF4-FFF2-40B4-BE49-F238E27FC236}">
                <a16:creationId xmlns:a16="http://schemas.microsoft.com/office/drawing/2014/main" id="{8FC81BDC-2D6C-0665-137C-8EED7A90E1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69C7E1-C64F-8C23-B87B-25308D98165C}"/>
              </a:ext>
            </a:extLst>
          </p:cNvPr>
          <p:cNvSpPr/>
          <p:nvPr/>
        </p:nvSpPr>
        <p:spPr>
          <a:xfrm>
            <a:off x="0" y="0"/>
            <a:ext cx="4147457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1E290-7050-F9DB-27D3-B6211C1E6FF2}"/>
              </a:ext>
            </a:extLst>
          </p:cNvPr>
          <p:cNvSpPr txBox="1"/>
          <p:nvPr/>
        </p:nvSpPr>
        <p:spPr>
          <a:xfrm>
            <a:off x="-64438" y="-3967899"/>
            <a:ext cx="41474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WHAT </a:t>
            </a:r>
          </a:p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IS STATISTIC?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2283DA-79AF-5580-F16E-D02B2E47A5EB}"/>
              </a:ext>
            </a:extLst>
          </p:cNvPr>
          <p:cNvSpPr/>
          <p:nvPr/>
        </p:nvSpPr>
        <p:spPr>
          <a:xfrm>
            <a:off x="4216335" y="-3827097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2C5BD-F4F1-A0EF-6507-84978CF6E889}"/>
              </a:ext>
            </a:extLst>
          </p:cNvPr>
          <p:cNvSpPr txBox="1"/>
          <p:nvPr/>
        </p:nvSpPr>
        <p:spPr>
          <a:xfrm>
            <a:off x="4896483" y="-3430012"/>
            <a:ext cx="65509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STATISTICS IS A BRANCH OF MATHEMATICS THAT DEALS WITH COLLECTING, ANALYZING, INTERPRETING AND PRESENTING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AD4C7E-97DF-DD3B-72DD-8AA0BA92BB2D}"/>
              </a:ext>
            </a:extLst>
          </p:cNvPr>
          <p:cNvSpPr/>
          <p:nvPr/>
        </p:nvSpPr>
        <p:spPr>
          <a:xfrm>
            <a:off x="4216335" y="-3430012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3F051-A20D-7210-C58C-6C05225A849D}"/>
              </a:ext>
            </a:extLst>
          </p:cNvPr>
          <p:cNvSpPr txBox="1"/>
          <p:nvPr/>
        </p:nvSpPr>
        <p:spPr>
          <a:xfrm>
            <a:off x="4686272" y="-2821792"/>
            <a:ext cx="7038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MAKING SENSE OF NUMBERS AND FINDING PATTERNS IN DATA TO MAKE INFORMED DECISIONS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5662E-FA52-0EE7-2A59-ED04AB8191E0}"/>
              </a:ext>
            </a:extLst>
          </p:cNvPr>
          <p:cNvSpPr txBox="1"/>
          <p:nvPr/>
        </p:nvSpPr>
        <p:spPr>
          <a:xfrm>
            <a:off x="23822" y="-4569273"/>
            <a:ext cx="38489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KEY CONCEPTS OF STATISTICS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6221FCE-6640-A251-0E0D-B8FAEB6ABD1A}"/>
              </a:ext>
            </a:extLst>
          </p:cNvPr>
          <p:cNvSpPr/>
          <p:nvPr/>
        </p:nvSpPr>
        <p:spPr>
          <a:xfrm>
            <a:off x="-3750281" y="1833752"/>
            <a:ext cx="2711116" cy="2534653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3482D0A-F7AD-B165-A50C-DE3C553140E4}"/>
              </a:ext>
            </a:extLst>
          </p:cNvPr>
          <p:cNvSpPr/>
          <p:nvPr/>
        </p:nvSpPr>
        <p:spPr>
          <a:xfrm>
            <a:off x="12084135" y="1883413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82A7407-23A3-2569-6261-646D67ACCB0E}"/>
              </a:ext>
            </a:extLst>
          </p:cNvPr>
          <p:cNvSpPr/>
          <p:nvPr/>
        </p:nvSpPr>
        <p:spPr>
          <a:xfrm>
            <a:off x="-3033737" y="1891954"/>
            <a:ext cx="2711116" cy="2534653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9B9CE54-47DC-AFAF-3785-1E3497D596C3}"/>
              </a:ext>
            </a:extLst>
          </p:cNvPr>
          <p:cNvSpPr/>
          <p:nvPr/>
        </p:nvSpPr>
        <p:spPr>
          <a:xfrm>
            <a:off x="-8592074" y="1833750"/>
            <a:ext cx="2711116" cy="2534653"/>
          </a:xfrm>
          <a:prstGeom prst="flowChartConnector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DA4CA5-9F5B-A80C-3B80-3EBD02E4176E}"/>
              </a:ext>
            </a:extLst>
          </p:cNvPr>
          <p:cNvSpPr/>
          <p:nvPr/>
        </p:nvSpPr>
        <p:spPr>
          <a:xfrm>
            <a:off x="-6716934" y="1833751"/>
            <a:ext cx="2711116" cy="2534653"/>
          </a:xfrm>
          <a:prstGeom prst="flowChartConnector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2884840-BBE7-0E11-7D79-7C12377C9732}"/>
              </a:ext>
            </a:extLst>
          </p:cNvPr>
          <p:cNvSpPr/>
          <p:nvPr/>
        </p:nvSpPr>
        <p:spPr>
          <a:xfrm>
            <a:off x="-5179130" y="1833751"/>
            <a:ext cx="2711116" cy="2534653"/>
          </a:xfrm>
          <a:prstGeom prst="flowChartConnector">
            <a:avLst/>
          </a:prstGeom>
          <a:blipFill>
            <a:blip r:embed="rId7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2C7F6E-555D-0963-56F8-2BF1EF80FC0C}"/>
              </a:ext>
            </a:extLst>
          </p:cNvPr>
          <p:cNvSpPr/>
          <p:nvPr/>
        </p:nvSpPr>
        <p:spPr>
          <a:xfrm>
            <a:off x="4404628" y="-2952500"/>
            <a:ext cx="7742908" cy="2035259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30E57A-E5DA-7332-DF6F-9F35DADC39FF}"/>
              </a:ext>
            </a:extLst>
          </p:cNvPr>
          <p:cNvSpPr txBox="1"/>
          <p:nvPr/>
        </p:nvSpPr>
        <p:spPr>
          <a:xfrm>
            <a:off x="4748820" y="-2350370"/>
            <a:ext cx="703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COLLECTION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421266-CE94-6237-DEC5-92BF66D0E647}"/>
              </a:ext>
            </a:extLst>
          </p:cNvPr>
          <p:cNvSpPr/>
          <p:nvPr/>
        </p:nvSpPr>
        <p:spPr>
          <a:xfrm>
            <a:off x="4210792" y="-5366924"/>
            <a:ext cx="7742908" cy="509026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9F237A-964C-0E9B-DE2E-40E09B1FAD3C}"/>
              </a:ext>
            </a:extLst>
          </p:cNvPr>
          <p:cNvSpPr txBox="1"/>
          <p:nvPr/>
        </p:nvSpPr>
        <p:spPr>
          <a:xfrm>
            <a:off x="4471343" y="-4368747"/>
            <a:ext cx="7552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COLLECTION: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PROCESS OF GATHERING INFORMATION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PRIMARY &amp; SECONDARY METHOD OF DATA COLLECTION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SAMPLING METHOD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QUALITY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CHALLENGES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6897F8-8502-1871-7154-8368C91AA66B}"/>
              </a:ext>
            </a:extLst>
          </p:cNvPr>
          <p:cNvSpPr/>
          <p:nvPr/>
        </p:nvSpPr>
        <p:spPr>
          <a:xfrm>
            <a:off x="4147457" y="-5497632"/>
            <a:ext cx="7742908" cy="509026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76B56-FDC9-964F-E6F7-59232C4FEABD}"/>
              </a:ext>
            </a:extLst>
          </p:cNvPr>
          <p:cNvSpPr txBox="1"/>
          <p:nvPr/>
        </p:nvSpPr>
        <p:spPr>
          <a:xfrm>
            <a:off x="5061857" y="-4931683"/>
            <a:ext cx="75524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TYPES: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QUANTITATIVE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DISCRETE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CONTINUOUS DATA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QUALITATIVE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NOMINAL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ORDINAL DATA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IMPORTANCE OF DATA TYPES</a:t>
            </a:r>
          </a:p>
          <a:p>
            <a:pPr lvl="1"/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00100" lvl="1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FDB5777-20F2-3F63-79B5-A66D656AF652}"/>
              </a:ext>
            </a:extLst>
          </p:cNvPr>
          <p:cNvSpPr/>
          <p:nvPr/>
        </p:nvSpPr>
        <p:spPr>
          <a:xfrm>
            <a:off x="4257052" y="-6810896"/>
            <a:ext cx="7742908" cy="509026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35CB73-8ACB-1166-4544-7AF953FCFA19}"/>
              </a:ext>
            </a:extLst>
          </p:cNvPr>
          <p:cNvSpPr txBox="1"/>
          <p:nvPr/>
        </p:nvSpPr>
        <p:spPr>
          <a:xfrm>
            <a:off x="5171452" y="-5751171"/>
            <a:ext cx="75524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DESCRIPTIVE STATISTICS: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MEAN – AVERAGE NUMBER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MEDIAN – MIDDLE NUMBER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 – FREQUENT NUMBER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RANGE – DIFFERENCE B/W HIGHEST &amp; LOWEST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VARIANCE &amp; DTANDARD DEVIATION</a:t>
            </a:r>
          </a:p>
          <a:p>
            <a:pPr lvl="1"/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00100" lvl="1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99298D-AA4D-A0FF-8A00-0257325C5174}"/>
              </a:ext>
            </a:extLst>
          </p:cNvPr>
          <p:cNvGrpSpPr/>
          <p:nvPr/>
        </p:nvGrpSpPr>
        <p:grpSpPr>
          <a:xfrm>
            <a:off x="4312831" y="-7704086"/>
            <a:ext cx="8107647" cy="5090264"/>
            <a:chOff x="4312831" y="-7704086"/>
            <a:chExt cx="8107647" cy="509026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5B28FAB-6A58-F9DD-6599-E8F7AAB73372}"/>
                </a:ext>
              </a:extLst>
            </p:cNvPr>
            <p:cNvSpPr/>
            <p:nvPr/>
          </p:nvSpPr>
          <p:spPr>
            <a:xfrm>
              <a:off x="4312831" y="-7704086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6F6546-8E50-DB1B-8037-75313301963A}"/>
                </a:ext>
              </a:extLst>
            </p:cNvPr>
            <p:cNvSpPr txBox="1"/>
            <p:nvPr/>
          </p:nvSpPr>
          <p:spPr>
            <a:xfrm>
              <a:off x="4868003" y="-6546390"/>
              <a:ext cx="755247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INFERENTIAL STATISTICS: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POPULATION VS SAMPLE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SAMPLING METHODS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CENTRAL LIMIT THEOREM</a:t>
              </a:r>
            </a:p>
            <a:p>
              <a:pPr marL="800100" lvl="1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643047-31F6-384E-6A7F-FF69CA5DCE24}"/>
              </a:ext>
            </a:extLst>
          </p:cNvPr>
          <p:cNvGrpSpPr/>
          <p:nvPr/>
        </p:nvGrpSpPr>
        <p:grpSpPr>
          <a:xfrm>
            <a:off x="4267936" y="-5397271"/>
            <a:ext cx="8107647" cy="5090264"/>
            <a:chOff x="15599958" y="-5397271"/>
            <a:chExt cx="8107647" cy="509026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968E332-1405-87ED-7E5F-22CD76240857}"/>
                </a:ext>
              </a:extLst>
            </p:cNvPr>
            <p:cNvSpPr/>
            <p:nvPr/>
          </p:nvSpPr>
          <p:spPr>
            <a:xfrm>
              <a:off x="15599958" y="-5397271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FC279B-F835-479F-11E7-2F19931F7B7E}"/>
                </a:ext>
              </a:extLst>
            </p:cNvPr>
            <p:cNvSpPr txBox="1"/>
            <p:nvPr/>
          </p:nvSpPr>
          <p:spPr>
            <a:xfrm>
              <a:off x="16155130" y="-4391468"/>
              <a:ext cx="755247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HYPOTHESIS TESTING: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NULL HYPOTHESIS (H0)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ALTERNATE HYPOTHESIS (H1)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TYPE I AND TYPE II ERROR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P- VALUE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COMMON TESTS</a:t>
              </a:r>
            </a:p>
          </p:txBody>
        </p:sp>
      </p:grp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47C07BDF-CBB5-1741-95D5-F6B3317EBB30}"/>
              </a:ext>
            </a:extLst>
          </p:cNvPr>
          <p:cNvSpPr/>
          <p:nvPr/>
        </p:nvSpPr>
        <p:spPr>
          <a:xfrm>
            <a:off x="12497791" y="2035813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78A9DE3F-BA54-BDD7-7DAF-40EE2ACA14B2}"/>
              </a:ext>
            </a:extLst>
          </p:cNvPr>
          <p:cNvSpPr/>
          <p:nvPr/>
        </p:nvSpPr>
        <p:spPr>
          <a:xfrm>
            <a:off x="13150936" y="2035813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C0191BE-7DBE-3D01-51B6-BD45E5E296A6}"/>
              </a:ext>
            </a:extLst>
          </p:cNvPr>
          <p:cNvSpPr/>
          <p:nvPr/>
        </p:nvSpPr>
        <p:spPr>
          <a:xfrm>
            <a:off x="13836737" y="2035813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7DE727FD-452D-31EC-F402-CD5F7172FDF0}"/>
              </a:ext>
            </a:extLst>
          </p:cNvPr>
          <p:cNvSpPr/>
          <p:nvPr/>
        </p:nvSpPr>
        <p:spPr>
          <a:xfrm>
            <a:off x="799390" y="2035813"/>
            <a:ext cx="2711116" cy="2534653"/>
          </a:xfrm>
          <a:prstGeom prst="flowChartConnector">
            <a:avLst/>
          </a:prstGeom>
          <a:blipFill>
            <a:blip r:embed="rId8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5845EE-ACDD-5B21-B6C2-D5A3D0A10653}"/>
              </a:ext>
            </a:extLst>
          </p:cNvPr>
          <p:cNvGrpSpPr/>
          <p:nvPr/>
        </p:nvGrpSpPr>
        <p:grpSpPr>
          <a:xfrm>
            <a:off x="4274513" y="825662"/>
            <a:ext cx="8107647" cy="5226102"/>
            <a:chOff x="17012309" y="825662"/>
            <a:chExt cx="8107647" cy="522610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030E42-BD7C-8581-783A-97D1E6DECDE5}"/>
                </a:ext>
              </a:extLst>
            </p:cNvPr>
            <p:cNvGrpSpPr/>
            <p:nvPr/>
          </p:nvGrpSpPr>
          <p:grpSpPr>
            <a:xfrm>
              <a:off x="17012309" y="825662"/>
              <a:ext cx="8107647" cy="5226102"/>
              <a:chOff x="15599958" y="803890"/>
              <a:chExt cx="8107647" cy="5226102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5BFFAAF0-FFB1-1236-DBBD-1F819A92AFB3}"/>
                  </a:ext>
                </a:extLst>
              </p:cNvPr>
              <p:cNvSpPr/>
              <p:nvPr/>
            </p:nvSpPr>
            <p:spPr>
              <a:xfrm>
                <a:off x="15599958" y="939728"/>
                <a:ext cx="7742908" cy="5090264"/>
              </a:xfrm>
              <a:prstGeom prst="round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55000">
                    <a:schemeClr val="accent6">
                      <a:lumMod val="60000"/>
                      <a:lumOff val="40000"/>
                    </a:schemeClr>
                  </a:gs>
                  <a:gs pos="8300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accent6">
                      <a:lumMod val="5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B8E4C2-556B-6A35-6404-262E7FFEB637}"/>
                  </a:ext>
                </a:extLst>
              </p:cNvPr>
              <p:cNvSpPr txBox="1"/>
              <p:nvPr/>
            </p:nvSpPr>
            <p:spPr>
              <a:xfrm>
                <a:off x="16155130" y="803890"/>
                <a:ext cx="7552475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4800" dirty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COMMON TESTS OF HYPOTHESIS TESTING:</a:t>
                </a:r>
                <a:endPara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  <a:p>
                <a:r>
                  <a:rPr lang="en-IN" sz="2400" dirty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Z- TEST </a:t>
                </a:r>
              </a:p>
              <a:p>
                <a:endPara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  <a:p>
                <a:r>
                  <a:rPr lang="en-IN" sz="2400" dirty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T- TEST</a:t>
                </a:r>
              </a:p>
              <a:p>
                <a:endPara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  <a:p>
                <a:r>
                  <a:rPr lang="en-IN" sz="2400" dirty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CHI- SQUARE TEST</a:t>
                </a:r>
              </a:p>
              <a:p>
                <a:endPara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  <a:p>
                <a:r>
                  <a:rPr lang="en-IN" sz="2400" dirty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ANOVA</a:t>
                </a:r>
              </a:p>
              <a:p>
                <a:endPara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CCD9BBB-9239-0A8F-1CD0-3845BDCE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42420" y="2311015"/>
              <a:ext cx="1716170" cy="57158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43E6FE6-FA6E-4E2D-1E58-0D14EEA5F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43153" y="2890762"/>
              <a:ext cx="1704285" cy="72223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A0917CF-48FD-2D30-9433-20A57FEC2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74472" y="3646074"/>
              <a:ext cx="2857899" cy="76210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B6F34BB-C0A6-C5A9-0114-6D718263A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4814" y="4413430"/>
              <a:ext cx="3877216" cy="762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8521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bstract background of luminous dots">
            <a:extLst>
              <a:ext uri="{FF2B5EF4-FFF2-40B4-BE49-F238E27FC236}">
                <a16:creationId xmlns:a16="http://schemas.microsoft.com/office/drawing/2014/main" id="{8FC81BDC-2D6C-0665-137C-8EED7A90E1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69C7E1-C64F-8C23-B87B-25308D98165C}"/>
              </a:ext>
            </a:extLst>
          </p:cNvPr>
          <p:cNvSpPr/>
          <p:nvPr/>
        </p:nvSpPr>
        <p:spPr>
          <a:xfrm>
            <a:off x="0" y="0"/>
            <a:ext cx="4147457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1E290-7050-F9DB-27D3-B6211C1E6FF2}"/>
              </a:ext>
            </a:extLst>
          </p:cNvPr>
          <p:cNvSpPr txBox="1"/>
          <p:nvPr/>
        </p:nvSpPr>
        <p:spPr>
          <a:xfrm>
            <a:off x="-64438" y="-3967899"/>
            <a:ext cx="41474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WHAT </a:t>
            </a:r>
          </a:p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IS STATISTIC?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2283DA-79AF-5580-F16E-D02B2E47A5EB}"/>
              </a:ext>
            </a:extLst>
          </p:cNvPr>
          <p:cNvSpPr/>
          <p:nvPr/>
        </p:nvSpPr>
        <p:spPr>
          <a:xfrm>
            <a:off x="4216335" y="-3827097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2C5BD-F4F1-A0EF-6507-84978CF6E889}"/>
              </a:ext>
            </a:extLst>
          </p:cNvPr>
          <p:cNvSpPr txBox="1"/>
          <p:nvPr/>
        </p:nvSpPr>
        <p:spPr>
          <a:xfrm>
            <a:off x="4896483" y="-3430012"/>
            <a:ext cx="65509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STATISTICS IS A BRANCH OF MATHEMATICS THAT DEALS WITH COLLECTING, ANALYZING, INTERPRETING AND PRESENTING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AD4C7E-97DF-DD3B-72DD-8AA0BA92BB2D}"/>
              </a:ext>
            </a:extLst>
          </p:cNvPr>
          <p:cNvSpPr/>
          <p:nvPr/>
        </p:nvSpPr>
        <p:spPr>
          <a:xfrm>
            <a:off x="4216335" y="-3430012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3F051-A20D-7210-C58C-6C05225A849D}"/>
              </a:ext>
            </a:extLst>
          </p:cNvPr>
          <p:cNvSpPr txBox="1"/>
          <p:nvPr/>
        </p:nvSpPr>
        <p:spPr>
          <a:xfrm>
            <a:off x="4686272" y="-2821792"/>
            <a:ext cx="7038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MAKING SENSE OF NUMBERS AND FINDING PATTERNS IN DATA TO MAKE INFORMED DECISIONS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5662E-FA52-0EE7-2A59-ED04AB8191E0}"/>
              </a:ext>
            </a:extLst>
          </p:cNvPr>
          <p:cNvSpPr txBox="1"/>
          <p:nvPr/>
        </p:nvSpPr>
        <p:spPr>
          <a:xfrm>
            <a:off x="23822" y="-4569273"/>
            <a:ext cx="38489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KEY CONCEPTS OF STATISTICS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6221FCE-6640-A251-0E0D-B8FAEB6ABD1A}"/>
              </a:ext>
            </a:extLst>
          </p:cNvPr>
          <p:cNvSpPr/>
          <p:nvPr/>
        </p:nvSpPr>
        <p:spPr>
          <a:xfrm>
            <a:off x="-3750281" y="1833752"/>
            <a:ext cx="2711116" cy="2534653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3482D0A-F7AD-B165-A50C-DE3C553140E4}"/>
              </a:ext>
            </a:extLst>
          </p:cNvPr>
          <p:cNvSpPr/>
          <p:nvPr/>
        </p:nvSpPr>
        <p:spPr>
          <a:xfrm>
            <a:off x="12084135" y="1883413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82A7407-23A3-2569-6261-646D67ACCB0E}"/>
              </a:ext>
            </a:extLst>
          </p:cNvPr>
          <p:cNvSpPr/>
          <p:nvPr/>
        </p:nvSpPr>
        <p:spPr>
          <a:xfrm>
            <a:off x="-10317625" y="1661998"/>
            <a:ext cx="2711116" cy="2534653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9B9CE54-47DC-AFAF-3785-1E3497D596C3}"/>
              </a:ext>
            </a:extLst>
          </p:cNvPr>
          <p:cNvSpPr/>
          <p:nvPr/>
        </p:nvSpPr>
        <p:spPr>
          <a:xfrm>
            <a:off x="-8592074" y="1833750"/>
            <a:ext cx="2711116" cy="2534653"/>
          </a:xfrm>
          <a:prstGeom prst="flowChartConnector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DA4CA5-9F5B-A80C-3B80-3EBD02E4176E}"/>
              </a:ext>
            </a:extLst>
          </p:cNvPr>
          <p:cNvSpPr/>
          <p:nvPr/>
        </p:nvSpPr>
        <p:spPr>
          <a:xfrm>
            <a:off x="-6716934" y="1833751"/>
            <a:ext cx="2711116" cy="2534653"/>
          </a:xfrm>
          <a:prstGeom prst="flowChartConnector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2884840-BBE7-0E11-7D79-7C12377C9732}"/>
              </a:ext>
            </a:extLst>
          </p:cNvPr>
          <p:cNvSpPr/>
          <p:nvPr/>
        </p:nvSpPr>
        <p:spPr>
          <a:xfrm>
            <a:off x="-5179130" y="1833751"/>
            <a:ext cx="2711116" cy="2534653"/>
          </a:xfrm>
          <a:prstGeom prst="flowChartConnector">
            <a:avLst/>
          </a:prstGeom>
          <a:blipFill>
            <a:blip r:embed="rId7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2C7F6E-555D-0963-56F8-2BF1EF80FC0C}"/>
              </a:ext>
            </a:extLst>
          </p:cNvPr>
          <p:cNvSpPr/>
          <p:nvPr/>
        </p:nvSpPr>
        <p:spPr>
          <a:xfrm>
            <a:off x="4404628" y="-2952500"/>
            <a:ext cx="7742908" cy="2035259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30E57A-E5DA-7332-DF6F-9F35DADC39FF}"/>
              </a:ext>
            </a:extLst>
          </p:cNvPr>
          <p:cNvSpPr txBox="1"/>
          <p:nvPr/>
        </p:nvSpPr>
        <p:spPr>
          <a:xfrm>
            <a:off x="4748820" y="-2350370"/>
            <a:ext cx="703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COLLECTION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421266-CE94-6237-DEC5-92BF66D0E647}"/>
              </a:ext>
            </a:extLst>
          </p:cNvPr>
          <p:cNvSpPr/>
          <p:nvPr/>
        </p:nvSpPr>
        <p:spPr>
          <a:xfrm>
            <a:off x="4210792" y="-5366924"/>
            <a:ext cx="7742908" cy="509026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9F237A-964C-0E9B-DE2E-40E09B1FAD3C}"/>
              </a:ext>
            </a:extLst>
          </p:cNvPr>
          <p:cNvSpPr txBox="1"/>
          <p:nvPr/>
        </p:nvSpPr>
        <p:spPr>
          <a:xfrm>
            <a:off x="4471343" y="-4368747"/>
            <a:ext cx="7552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COLLECTION: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PROCESS OF GATHERING INFORMATION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PRIMARY &amp; SECONDARY METHOD OF DATA COLLECTION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SAMPLING METHOD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QUALITY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CHALLENGES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6897F8-8502-1871-7154-8368C91AA66B}"/>
              </a:ext>
            </a:extLst>
          </p:cNvPr>
          <p:cNvSpPr/>
          <p:nvPr/>
        </p:nvSpPr>
        <p:spPr>
          <a:xfrm>
            <a:off x="4147457" y="-5497632"/>
            <a:ext cx="7742908" cy="509026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76B56-FDC9-964F-E6F7-59232C4FEABD}"/>
              </a:ext>
            </a:extLst>
          </p:cNvPr>
          <p:cNvSpPr txBox="1"/>
          <p:nvPr/>
        </p:nvSpPr>
        <p:spPr>
          <a:xfrm>
            <a:off x="5061857" y="-4931683"/>
            <a:ext cx="75524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TYPES: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QUANTITATIVE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DISCRETE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CONTINUOUS DATA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QUALITATIVE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NOMINAL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ORDINAL DATA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IMPORTANCE OF DATA TYPES</a:t>
            </a:r>
          </a:p>
          <a:p>
            <a:pPr lvl="1"/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00100" lvl="1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FDB5777-20F2-3F63-79B5-A66D656AF652}"/>
              </a:ext>
            </a:extLst>
          </p:cNvPr>
          <p:cNvSpPr/>
          <p:nvPr/>
        </p:nvSpPr>
        <p:spPr>
          <a:xfrm>
            <a:off x="4257052" y="-6810896"/>
            <a:ext cx="7742908" cy="509026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35CB73-8ACB-1166-4544-7AF953FCFA19}"/>
              </a:ext>
            </a:extLst>
          </p:cNvPr>
          <p:cNvSpPr txBox="1"/>
          <p:nvPr/>
        </p:nvSpPr>
        <p:spPr>
          <a:xfrm>
            <a:off x="5171452" y="-5751171"/>
            <a:ext cx="75524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DESCRIPTIVE STATISTICS: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MEAN – AVERAGE NUMBER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MEDIAN – MIDDLE NUMBER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 – FREQUENT NUMBER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RANGE – DIFFERENCE B/W HIGHEST &amp; LOWEST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VARIANCE &amp; DTANDARD DEVIATION</a:t>
            </a:r>
          </a:p>
          <a:p>
            <a:pPr lvl="1"/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00100" lvl="1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99298D-AA4D-A0FF-8A00-0257325C5174}"/>
              </a:ext>
            </a:extLst>
          </p:cNvPr>
          <p:cNvGrpSpPr/>
          <p:nvPr/>
        </p:nvGrpSpPr>
        <p:grpSpPr>
          <a:xfrm>
            <a:off x="4312831" y="-7704086"/>
            <a:ext cx="8107647" cy="5090264"/>
            <a:chOff x="4312831" y="-7704086"/>
            <a:chExt cx="8107647" cy="509026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5B28FAB-6A58-F9DD-6599-E8F7AAB73372}"/>
                </a:ext>
              </a:extLst>
            </p:cNvPr>
            <p:cNvSpPr/>
            <p:nvPr/>
          </p:nvSpPr>
          <p:spPr>
            <a:xfrm>
              <a:off x="4312831" y="-7704086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6F6546-8E50-DB1B-8037-75313301963A}"/>
                </a:ext>
              </a:extLst>
            </p:cNvPr>
            <p:cNvSpPr txBox="1"/>
            <p:nvPr/>
          </p:nvSpPr>
          <p:spPr>
            <a:xfrm>
              <a:off x="4868003" y="-6546390"/>
              <a:ext cx="755247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INFERENTIAL STATISTICS: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POPULATION VS SAMPLE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SAMPLING METHODS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CENTRAL LIMIT THEOREM</a:t>
              </a:r>
            </a:p>
            <a:p>
              <a:pPr marL="800100" lvl="1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643047-31F6-384E-6A7F-FF69CA5DCE24}"/>
              </a:ext>
            </a:extLst>
          </p:cNvPr>
          <p:cNvGrpSpPr/>
          <p:nvPr/>
        </p:nvGrpSpPr>
        <p:grpSpPr>
          <a:xfrm>
            <a:off x="4206479" y="-8108118"/>
            <a:ext cx="8107647" cy="5090264"/>
            <a:chOff x="15599958" y="939728"/>
            <a:chExt cx="8107647" cy="509026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968E332-1405-87ED-7E5F-22CD76240857}"/>
                </a:ext>
              </a:extLst>
            </p:cNvPr>
            <p:cNvSpPr/>
            <p:nvPr/>
          </p:nvSpPr>
          <p:spPr>
            <a:xfrm>
              <a:off x="15599958" y="939728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FC279B-F835-479F-11E7-2F19931F7B7E}"/>
                </a:ext>
              </a:extLst>
            </p:cNvPr>
            <p:cNvSpPr txBox="1"/>
            <p:nvPr/>
          </p:nvSpPr>
          <p:spPr>
            <a:xfrm>
              <a:off x="16155130" y="1966796"/>
              <a:ext cx="755247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HYPOTHESIS TESTING: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NULL HYPOTHESIS (H0)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ALTERNATE HYPOTHESIS (H1)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TYPE I AND TYPE II ERROR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P- VALUE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COMMON TESTS</a:t>
              </a:r>
            </a:p>
          </p:txBody>
        </p:sp>
      </p:grp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47C07BDF-CBB5-1741-95D5-F6B3317EBB30}"/>
              </a:ext>
            </a:extLst>
          </p:cNvPr>
          <p:cNvSpPr/>
          <p:nvPr/>
        </p:nvSpPr>
        <p:spPr>
          <a:xfrm>
            <a:off x="12497791" y="2035813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78A9DE3F-BA54-BDD7-7DAF-40EE2ACA14B2}"/>
              </a:ext>
            </a:extLst>
          </p:cNvPr>
          <p:cNvSpPr/>
          <p:nvPr/>
        </p:nvSpPr>
        <p:spPr>
          <a:xfrm>
            <a:off x="13150936" y="2035813"/>
            <a:ext cx="2711116" cy="2534653"/>
          </a:xfrm>
          <a:prstGeom prst="flowChartConnector">
            <a:avLst/>
          </a:prstGeom>
          <a:blipFill>
            <a:blip r:embed="rId8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C0191BE-7DBE-3D01-51B6-BD45E5E296A6}"/>
              </a:ext>
            </a:extLst>
          </p:cNvPr>
          <p:cNvSpPr/>
          <p:nvPr/>
        </p:nvSpPr>
        <p:spPr>
          <a:xfrm>
            <a:off x="610604" y="2035813"/>
            <a:ext cx="2711116" cy="2534653"/>
          </a:xfrm>
          <a:prstGeom prst="flowChartConnector">
            <a:avLst/>
          </a:prstGeom>
          <a:blipFill>
            <a:blip r:embed="rId9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7DE727FD-452D-31EC-F402-CD5F7172FDF0}"/>
              </a:ext>
            </a:extLst>
          </p:cNvPr>
          <p:cNvSpPr/>
          <p:nvPr/>
        </p:nvSpPr>
        <p:spPr>
          <a:xfrm>
            <a:off x="-11496790" y="1661997"/>
            <a:ext cx="2711116" cy="2534653"/>
          </a:xfrm>
          <a:prstGeom prst="flowChartConnector">
            <a:avLst/>
          </a:prstGeom>
          <a:blipFill>
            <a:blip r:embed="rId10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030E42-BD7C-8581-783A-97D1E6DECDE5}"/>
              </a:ext>
            </a:extLst>
          </p:cNvPr>
          <p:cNvGrpSpPr/>
          <p:nvPr/>
        </p:nvGrpSpPr>
        <p:grpSpPr>
          <a:xfrm>
            <a:off x="4247517" y="-8566699"/>
            <a:ext cx="8107647" cy="5090264"/>
            <a:chOff x="15599958" y="939728"/>
            <a:chExt cx="8107647" cy="509026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BFFAAF0-FFB1-1236-DBBD-1F819A92AFB3}"/>
                </a:ext>
              </a:extLst>
            </p:cNvPr>
            <p:cNvSpPr/>
            <p:nvPr/>
          </p:nvSpPr>
          <p:spPr>
            <a:xfrm>
              <a:off x="15599958" y="939728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B8E4C2-556B-6A35-6404-262E7FFEB637}"/>
                </a:ext>
              </a:extLst>
            </p:cNvPr>
            <p:cNvSpPr txBox="1"/>
            <p:nvPr/>
          </p:nvSpPr>
          <p:spPr>
            <a:xfrm>
              <a:off x="16155130" y="1640226"/>
              <a:ext cx="755247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COMMON TESTS OF HYPOTHESIS TESTING: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Z- TEST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T- TEST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CHI- SQUARE TEST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ANOVA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0EE41C0-5332-2012-6FC2-B95C93CB75C4}"/>
              </a:ext>
            </a:extLst>
          </p:cNvPr>
          <p:cNvGrpSpPr/>
          <p:nvPr/>
        </p:nvGrpSpPr>
        <p:grpSpPr>
          <a:xfrm>
            <a:off x="4269287" y="264990"/>
            <a:ext cx="8107647" cy="5869110"/>
            <a:chOff x="27781059" y="-80141"/>
            <a:chExt cx="8107647" cy="636441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7D3DE7A-89BC-12B7-3E39-B3905D7852DE}"/>
                </a:ext>
              </a:extLst>
            </p:cNvPr>
            <p:cNvSpPr/>
            <p:nvPr/>
          </p:nvSpPr>
          <p:spPr>
            <a:xfrm>
              <a:off x="27781059" y="-80141"/>
              <a:ext cx="7742908" cy="6364410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FE7B37C-EFDE-045E-4FAF-A0D9A2917C35}"/>
                </a:ext>
              </a:extLst>
            </p:cNvPr>
            <p:cNvSpPr txBox="1"/>
            <p:nvPr/>
          </p:nvSpPr>
          <p:spPr>
            <a:xfrm>
              <a:off x="28336231" y="402709"/>
              <a:ext cx="7552475" cy="526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REGRESSION ANALYSIS: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SIMPLE LINEAR REGRESSION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MULTIPLE LINEAR REGRESSION</a:t>
              </a:r>
            </a:p>
            <a:p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LOGISTIC REGRESSION</a:t>
              </a:r>
            </a:p>
            <a:p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kumimoji="0" lang="en-IN" sz="4800" b="0" i="0" u="none" strike="noStrike" kern="1200" cap="none" spc="0" normalizeH="0" baseline="0" noProof="0" dirty="0">
                  <a:ln>
                    <a:solidFill>
                      <a:srgbClr val="4472C4">
                        <a:lumMod val="75000"/>
                      </a:srgbClr>
                    </a:solidFill>
                  </a:ln>
                  <a:solidFill>
                    <a:srgbClr val="4472C4">
                      <a:lumMod val="50000"/>
                    </a:srgb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CONFIDENCE INTERVAL</a:t>
              </a: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A0585AC-0B9D-6E82-2CB3-2E2ED81A4417}"/>
              </a:ext>
            </a:extLst>
          </p:cNvPr>
          <p:cNvGrpSpPr/>
          <p:nvPr/>
        </p:nvGrpSpPr>
        <p:grpSpPr>
          <a:xfrm>
            <a:off x="16243560" y="1176003"/>
            <a:ext cx="7966131" cy="5090264"/>
            <a:chOff x="27781059" y="809100"/>
            <a:chExt cx="7966131" cy="509026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B762843-CF5D-86FB-1BAA-3775159C8A13}"/>
                </a:ext>
              </a:extLst>
            </p:cNvPr>
            <p:cNvSpPr/>
            <p:nvPr/>
          </p:nvSpPr>
          <p:spPr>
            <a:xfrm>
              <a:off x="27781059" y="809100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C6DF743-0BA3-D9DD-5F9B-369F7B063249}"/>
                </a:ext>
              </a:extLst>
            </p:cNvPr>
            <p:cNvSpPr txBox="1"/>
            <p:nvPr/>
          </p:nvSpPr>
          <p:spPr>
            <a:xfrm>
              <a:off x="28194715" y="1472968"/>
              <a:ext cx="7552475" cy="372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APPLICATIONS IN DATA SCIENCE:</a:t>
              </a:r>
            </a:p>
            <a:p>
              <a:endPara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685800" indent="-685800">
                <a:buFontTx/>
                <a:buChar char="-"/>
              </a:pPr>
              <a:r>
                <a:rPr lang="en-IN" sz="2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EXPLORATORY DATA ANALYSIS</a:t>
              </a:r>
            </a:p>
            <a:p>
              <a:pPr marL="685800" indent="-685800">
                <a:buFontTx/>
                <a:buChar char="-"/>
              </a:pPr>
              <a:r>
                <a:rPr lang="en-IN" sz="2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PREDICTIONS</a:t>
              </a:r>
            </a:p>
            <a:p>
              <a:pPr marL="685800" indent="-685800">
                <a:buFontTx/>
                <a:buChar char="-"/>
              </a:pPr>
              <a:r>
                <a:rPr lang="en-IN" sz="2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PREDICTIVE MODELS</a:t>
              </a:r>
            </a:p>
            <a:p>
              <a:pPr marL="685800" indent="-685800">
                <a:buFontTx/>
                <a:buChar char="-"/>
              </a:pPr>
              <a:r>
                <a:rPr lang="en-IN" sz="2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DECISION MAKING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79CC82B6-3DC9-CFDF-AF6E-F300AE022E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098" y="1711289"/>
            <a:ext cx="2353003" cy="51442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01A3F53-9565-CDA7-C136-29B16EBF10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475" y="2968589"/>
            <a:ext cx="5010849" cy="51442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81F324F-6909-97EF-9A14-9126100544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896" y="4194211"/>
            <a:ext cx="5430008" cy="4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6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bstract background of luminous dots">
            <a:extLst>
              <a:ext uri="{FF2B5EF4-FFF2-40B4-BE49-F238E27FC236}">
                <a16:creationId xmlns:a16="http://schemas.microsoft.com/office/drawing/2014/main" id="{8FC81BDC-2D6C-0665-137C-8EED7A90E1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69C7E1-C64F-8C23-B87B-25308D98165C}"/>
              </a:ext>
            </a:extLst>
          </p:cNvPr>
          <p:cNvSpPr/>
          <p:nvPr/>
        </p:nvSpPr>
        <p:spPr>
          <a:xfrm>
            <a:off x="0" y="0"/>
            <a:ext cx="4147457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1E290-7050-F9DB-27D3-B6211C1E6FF2}"/>
              </a:ext>
            </a:extLst>
          </p:cNvPr>
          <p:cNvSpPr txBox="1"/>
          <p:nvPr/>
        </p:nvSpPr>
        <p:spPr>
          <a:xfrm>
            <a:off x="-64438" y="-3967899"/>
            <a:ext cx="41474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WHAT </a:t>
            </a:r>
          </a:p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IS STATISTIC?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2283DA-79AF-5580-F16E-D02B2E47A5EB}"/>
              </a:ext>
            </a:extLst>
          </p:cNvPr>
          <p:cNvSpPr/>
          <p:nvPr/>
        </p:nvSpPr>
        <p:spPr>
          <a:xfrm>
            <a:off x="4216335" y="-3827097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2C5BD-F4F1-A0EF-6507-84978CF6E889}"/>
              </a:ext>
            </a:extLst>
          </p:cNvPr>
          <p:cNvSpPr txBox="1"/>
          <p:nvPr/>
        </p:nvSpPr>
        <p:spPr>
          <a:xfrm>
            <a:off x="4896483" y="-3430012"/>
            <a:ext cx="65509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STATISTICS IS A BRANCH OF MATHEMATICS THAT DEALS WITH COLLECTING, ANALYZING, INTERPRETING AND PRESENTING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AD4C7E-97DF-DD3B-72DD-8AA0BA92BB2D}"/>
              </a:ext>
            </a:extLst>
          </p:cNvPr>
          <p:cNvSpPr/>
          <p:nvPr/>
        </p:nvSpPr>
        <p:spPr>
          <a:xfrm>
            <a:off x="4216335" y="-3430012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3F051-A20D-7210-C58C-6C05225A849D}"/>
              </a:ext>
            </a:extLst>
          </p:cNvPr>
          <p:cNvSpPr txBox="1"/>
          <p:nvPr/>
        </p:nvSpPr>
        <p:spPr>
          <a:xfrm>
            <a:off x="4686272" y="-2821792"/>
            <a:ext cx="7038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MAKING SENSE OF NUMBERS AND FINDING PATTERNS IN DATA TO MAKE INFORMED DECISIONS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5662E-FA52-0EE7-2A59-ED04AB8191E0}"/>
              </a:ext>
            </a:extLst>
          </p:cNvPr>
          <p:cNvSpPr txBox="1"/>
          <p:nvPr/>
        </p:nvSpPr>
        <p:spPr>
          <a:xfrm>
            <a:off x="23822" y="-4569273"/>
            <a:ext cx="38489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KEY CONCEPTS OF STATISTICS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6221FCE-6640-A251-0E0D-B8FAEB6ABD1A}"/>
              </a:ext>
            </a:extLst>
          </p:cNvPr>
          <p:cNvSpPr/>
          <p:nvPr/>
        </p:nvSpPr>
        <p:spPr>
          <a:xfrm>
            <a:off x="-3750281" y="1833752"/>
            <a:ext cx="2711116" cy="2534653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3482D0A-F7AD-B165-A50C-DE3C553140E4}"/>
              </a:ext>
            </a:extLst>
          </p:cNvPr>
          <p:cNvSpPr/>
          <p:nvPr/>
        </p:nvSpPr>
        <p:spPr>
          <a:xfrm>
            <a:off x="12084135" y="1883413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82A7407-23A3-2569-6261-646D67ACCB0E}"/>
              </a:ext>
            </a:extLst>
          </p:cNvPr>
          <p:cNvSpPr/>
          <p:nvPr/>
        </p:nvSpPr>
        <p:spPr>
          <a:xfrm>
            <a:off x="-10317625" y="1661998"/>
            <a:ext cx="2711116" cy="2534653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9B9CE54-47DC-AFAF-3785-1E3497D596C3}"/>
              </a:ext>
            </a:extLst>
          </p:cNvPr>
          <p:cNvSpPr/>
          <p:nvPr/>
        </p:nvSpPr>
        <p:spPr>
          <a:xfrm>
            <a:off x="-8592074" y="1833750"/>
            <a:ext cx="2711116" cy="2534653"/>
          </a:xfrm>
          <a:prstGeom prst="flowChartConnector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DA4CA5-9F5B-A80C-3B80-3EBD02E4176E}"/>
              </a:ext>
            </a:extLst>
          </p:cNvPr>
          <p:cNvSpPr/>
          <p:nvPr/>
        </p:nvSpPr>
        <p:spPr>
          <a:xfrm>
            <a:off x="-6716934" y="1833751"/>
            <a:ext cx="2711116" cy="2534653"/>
          </a:xfrm>
          <a:prstGeom prst="flowChartConnector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2884840-BBE7-0E11-7D79-7C12377C9732}"/>
              </a:ext>
            </a:extLst>
          </p:cNvPr>
          <p:cNvSpPr/>
          <p:nvPr/>
        </p:nvSpPr>
        <p:spPr>
          <a:xfrm>
            <a:off x="-5179130" y="1833751"/>
            <a:ext cx="2711116" cy="2534653"/>
          </a:xfrm>
          <a:prstGeom prst="flowChartConnector">
            <a:avLst/>
          </a:prstGeom>
          <a:blipFill>
            <a:blip r:embed="rId7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2C7F6E-555D-0963-56F8-2BF1EF80FC0C}"/>
              </a:ext>
            </a:extLst>
          </p:cNvPr>
          <p:cNvSpPr/>
          <p:nvPr/>
        </p:nvSpPr>
        <p:spPr>
          <a:xfrm>
            <a:off x="4404628" y="-2952500"/>
            <a:ext cx="7742908" cy="2035259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30E57A-E5DA-7332-DF6F-9F35DADC39FF}"/>
              </a:ext>
            </a:extLst>
          </p:cNvPr>
          <p:cNvSpPr txBox="1"/>
          <p:nvPr/>
        </p:nvSpPr>
        <p:spPr>
          <a:xfrm>
            <a:off x="4748820" y="-2350370"/>
            <a:ext cx="703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COLLECTION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421266-CE94-6237-DEC5-92BF66D0E647}"/>
              </a:ext>
            </a:extLst>
          </p:cNvPr>
          <p:cNvSpPr/>
          <p:nvPr/>
        </p:nvSpPr>
        <p:spPr>
          <a:xfrm>
            <a:off x="4210792" y="-5366924"/>
            <a:ext cx="7742908" cy="509026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9F237A-964C-0E9B-DE2E-40E09B1FAD3C}"/>
              </a:ext>
            </a:extLst>
          </p:cNvPr>
          <p:cNvSpPr txBox="1"/>
          <p:nvPr/>
        </p:nvSpPr>
        <p:spPr>
          <a:xfrm>
            <a:off x="4471343" y="-4368747"/>
            <a:ext cx="7552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COLLECTION: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PROCESS OF GATHERING INFORMATION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PRIMARY &amp; SECONDARY METHOD OF DATA COLLECTION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SAMPLING METHOD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QUALITY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CHALLENGES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6897F8-8502-1871-7154-8368C91AA66B}"/>
              </a:ext>
            </a:extLst>
          </p:cNvPr>
          <p:cNvSpPr/>
          <p:nvPr/>
        </p:nvSpPr>
        <p:spPr>
          <a:xfrm>
            <a:off x="4147457" y="-5497632"/>
            <a:ext cx="7742908" cy="509026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76B56-FDC9-964F-E6F7-59232C4FEABD}"/>
              </a:ext>
            </a:extLst>
          </p:cNvPr>
          <p:cNvSpPr txBox="1"/>
          <p:nvPr/>
        </p:nvSpPr>
        <p:spPr>
          <a:xfrm>
            <a:off x="5061857" y="-4931683"/>
            <a:ext cx="75524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TYPES: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QUANTITATIVE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DISCRETE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CONTINUOUS DATA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QUALITATIVE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NOMINAL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ORDINAL DATA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IMPORTANCE OF DATA TYPES</a:t>
            </a:r>
          </a:p>
          <a:p>
            <a:pPr lvl="1"/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00100" lvl="1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FDB5777-20F2-3F63-79B5-A66D656AF652}"/>
              </a:ext>
            </a:extLst>
          </p:cNvPr>
          <p:cNvSpPr/>
          <p:nvPr/>
        </p:nvSpPr>
        <p:spPr>
          <a:xfrm>
            <a:off x="4257052" y="-6810896"/>
            <a:ext cx="7742908" cy="509026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35CB73-8ACB-1166-4544-7AF953FCFA19}"/>
              </a:ext>
            </a:extLst>
          </p:cNvPr>
          <p:cNvSpPr txBox="1"/>
          <p:nvPr/>
        </p:nvSpPr>
        <p:spPr>
          <a:xfrm>
            <a:off x="5171452" y="-5751171"/>
            <a:ext cx="75524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DESCRIPTIVE STATISTICS: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MEAN – AVERAGE NUMBER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MEDIAN – MIDDLE NUMBER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 – FREQUENT NUMBER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RANGE – DIFFERENCE B/W HIGHEST &amp; LOWEST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VARIANCE &amp; DTANDARD DEVIATION</a:t>
            </a:r>
          </a:p>
          <a:p>
            <a:pPr lvl="1"/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00100" lvl="1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99298D-AA4D-A0FF-8A00-0257325C5174}"/>
              </a:ext>
            </a:extLst>
          </p:cNvPr>
          <p:cNvGrpSpPr/>
          <p:nvPr/>
        </p:nvGrpSpPr>
        <p:grpSpPr>
          <a:xfrm>
            <a:off x="4312831" y="-7704086"/>
            <a:ext cx="8107647" cy="5090264"/>
            <a:chOff x="4312831" y="-7704086"/>
            <a:chExt cx="8107647" cy="509026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5B28FAB-6A58-F9DD-6599-E8F7AAB73372}"/>
                </a:ext>
              </a:extLst>
            </p:cNvPr>
            <p:cNvSpPr/>
            <p:nvPr/>
          </p:nvSpPr>
          <p:spPr>
            <a:xfrm>
              <a:off x="4312831" y="-7704086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6F6546-8E50-DB1B-8037-75313301963A}"/>
                </a:ext>
              </a:extLst>
            </p:cNvPr>
            <p:cNvSpPr txBox="1"/>
            <p:nvPr/>
          </p:nvSpPr>
          <p:spPr>
            <a:xfrm>
              <a:off x="4868003" y="-6546390"/>
              <a:ext cx="755247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INFERENTIAL STATISTICS: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POPULATION VS SAMPLE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SAMPLING METHODS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CENTRAL LIMIT THEOREM</a:t>
              </a:r>
            </a:p>
            <a:p>
              <a:pPr marL="800100" lvl="1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643047-31F6-384E-6A7F-FF69CA5DCE24}"/>
              </a:ext>
            </a:extLst>
          </p:cNvPr>
          <p:cNvGrpSpPr/>
          <p:nvPr/>
        </p:nvGrpSpPr>
        <p:grpSpPr>
          <a:xfrm>
            <a:off x="4206479" y="-8108118"/>
            <a:ext cx="8107647" cy="5090264"/>
            <a:chOff x="15599958" y="939728"/>
            <a:chExt cx="8107647" cy="509026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968E332-1405-87ED-7E5F-22CD76240857}"/>
                </a:ext>
              </a:extLst>
            </p:cNvPr>
            <p:cNvSpPr/>
            <p:nvPr/>
          </p:nvSpPr>
          <p:spPr>
            <a:xfrm>
              <a:off x="15599958" y="939728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FC279B-F835-479F-11E7-2F19931F7B7E}"/>
                </a:ext>
              </a:extLst>
            </p:cNvPr>
            <p:cNvSpPr txBox="1"/>
            <p:nvPr/>
          </p:nvSpPr>
          <p:spPr>
            <a:xfrm>
              <a:off x="16155130" y="1966796"/>
              <a:ext cx="755247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HYPOTHESIS TESTING: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NULL HYPOTHESIS (H0)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ALTERNATE HYPOTHESIS (H1)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TYPE I AND TYPE II ERROR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P- VALUE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COMMON TESTS</a:t>
              </a:r>
            </a:p>
          </p:txBody>
        </p:sp>
      </p:grp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78A9DE3F-BA54-BDD7-7DAF-40EE2ACA14B2}"/>
              </a:ext>
            </a:extLst>
          </p:cNvPr>
          <p:cNvSpPr/>
          <p:nvPr/>
        </p:nvSpPr>
        <p:spPr>
          <a:xfrm>
            <a:off x="806548" y="2035813"/>
            <a:ext cx="2711116" cy="2534653"/>
          </a:xfrm>
          <a:prstGeom prst="flowChartConnector">
            <a:avLst/>
          </a:prstGeom>
          <a:blipFill>
            <a:blip r:embed="rId8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C0191BE-7DBE-3D01-51B6-BD45E5E296A6}"/>
              </a:ext>
            </a:extLst>
          </p:cNvPr>
          <p:cNvSpPr/>
          <p:nvPr/>
        </p:nvSpPr>
        <p:spPr>
          <a:xfrm>
            <a:off x="-12648183" y="2035813"/>
            <a:ext cx="2711116" cy="2534653"/>
          </a:xfrm>
          <a:prstGeom prst="flowChartConnector">
            <a:avLst/>
          </a:prstGeom>
          <a:blipFill>
            <a:blip r:embed="rId9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7DE727FD-452D-31EC-F402-CD5F7172FDF0}"/>
              </a:ext>
            </a:extLst>
          </p:cNvPr>
          <p:cNvSpPr/>
          <p:nvPr/>
        </p:nvSpPr>
        <p:spPr>
          <a:xfrm>
            <a:off x="-11496790" y="1661997"/>
            <a:ext cx="2711116" cy="2534653"/>
          </a:xfrm>
          <a:prstGeom prst="flowChartConnector">
            <a:avLst/>
          </a:prstGeom>
          <a:blipFill>
            <a:blip r:embed="rId10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030E42-BD7C-8581-783A-97D1E6DECDE5}"/>
              </a:ext>
            </a:extLst>
          </p:cNvPr>
          <p:cNvGrpSpPr/>
          <p:nvPr/>
        </p:nvGrpSpPr>
        <p:grpSpPr>
          <a:xfrm>
            <a:off x="4247517" y="-8566699"/>
            <a:ext cx="8107647" cy="5090264"/>
            <a:chOff x="15599958" y="939728"/>
            <a:chExt cx="8107647" cy="509026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BFFAAF0-FFB1-1236-DBBD-1F819A92AFB3}"/>
                </a:ext>
              </a:extLst>
            </p:cNvPr>
            <p:cNvSpPr/>
            <p:nvPr/>
          </p:nvSpPr>
          <p:spPr>
            <a:xfrm>
              <a:off x="15599958" y="939728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B8E4C2-556B-6A35-6404-262E7FFEB637}"/>
                </a:ext>
              </a:extLst>
            </p:cNvPr>
            <p:cNvSpPr txBox="1"/>
            <p:nvPr/>
          </p:nvSpPr>
          <p:spPr>
            <a:xfrm>
              <a:off x="16155130" y="1640226"/>
              <a:ext cx="755247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COMMON TESTS OF HYPOTHESIS TESTING: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Z- TEST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T- TEST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CHI- SQUARE TEST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ANOVA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0EE41C0-5332-2012-6FC2-B95C93CB75C4}"/>
              </a:ext>
            </a:extLst>
          </p:cNvPr>
          <p:cNvGrpSpPr/>
          <p:nvPr/>
        </p:nvGrpSpPr>
        <p:grpSpPr>
          <a:xfrm>
            <a:off x="4269287" y="-9263390"/>
            <a:ext cx="8107647" cy="5090264"/>
            <a:chOff x="27781059" y="809100"/>
            <a:chExt cx="8107647" cy="5090264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7D3DE7A-89BC-12B7-3E39-B3905D7852DE}"/>
                </a:ext>
              </a:extLst>
            </p:cNvPr>
            <p:cNvSpPr/>
            <p:nvPr/>
          </p:nvSpPr>
          <p:spPr>
            <a:xfrm>
              <a:off x="27781059" y="809100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FE7B37C-EFDE-045E-4FAF-A0D9A2917C35}"/>
                </a:ext>
              </a:extLst>
            </p:cNvPr>
            <p:cNvSpPr txBox="1"/>
            <p:nvPr/>
          </p:nvSpPr>
          <p:spPr>
            <a:xfrm>
              <a:off x="28336231" y="1346313"/>
              <a:ext cx="755247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REGRESSION ANALYSIS: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SIMPLE LINEAR REGRESSION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MULTIPLE LINEAR REGRESSION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LOGISTIC REGRESSION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RIDGE REGRESSION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LASSO REGRESSION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kumimoji="0" lang="en-IN" sz="4800" b="0" i="0" u="none" strike="noStrike" kern="1200" cap="none" spc="0" normalizeH="0" baseline="0" noProof="0" dirty="0">
                  <a:ln>
                    <a:solidFill>
                      <a:srgbClr val="4472C4">
                        <a:lumMod val="75000"/>
                      </a:srgbClr>
                    </a:solidFill>
                  </a:ln>
                  <a:solidFill>
                    <a:srgbClr val="4472C4">
                      <a:lumMod val="50000"/>
                    </a:srgb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CONFIDENCE INTERVAL</a:t>
              </a: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A0585AC-0B9D-6E82-2CB3-2E2ED81A4417}"/>
              </a:ext>
            </a:extLst>
          </p:cNvPr>
          <p:cNvGrpSpPr/>
          <p:nvPr/>
        </p:nvGrpSpPr>
        <p:grpSpPr>
          <a:xfrm>
            <a:off x="4258401" y="1176003"/>
            <a:ext cx="7966131" cy="5090264"/>
            <a:chOff x="27781059" y="809100"/>
            <a:chExt cx="7966131" cy="509026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B762843-CF5D-86FB-1BAA-3775159C8A13}"/>
                </a:ext>
              </a:extLst>
            </p:cNvPr>
            <p:cNvSpPr/>
            <p:nvPr/>
          </p:nvSpPr>
          <p:spPr>
            <a:xfrm>
              <a:off x="27781059" y="809100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C6DF743-0BA3-D9DD-5F9B-369F7B063249}"/>
                </a:ext>
              </a:extLst>
            </p:cNvPr>
            <p:cNvSpPr txBox="1"/>
            <p:nvPr/>
          </p:nvSpPr>
          <p:spPr>
            <a:xfrm>
              <a:off x="28194715" y="1472968"/>
              <a:ext cx="7552475" cy="372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APPLICATIONS IN DATA SCIENCE:</a:t>
              </a:r>
            </a:p>
            <a:p>
              <a:endPara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685800" indent="-685800">
                <a:buFontTx/>
                <a:buChar char="-"/>
              </a:pPr>
              <a:r>
                <a:rPr lang="en-IN" sz="2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EXPLORATORY DATA ANALYSIS</a:t>
              </a:r>
            </a:p>
            <a:p>
              <a:pPr marL="685800" indent="-685800">
                <a:buFontTx/>
                <a:buChar char="-"/>
              </a:pPr>
              <a:r>
                <a:rPr lang="en-IN" sz="2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PREDICTIONS</a:t>
              </a:r>
            </a:p>
            <a:p>
              <a:pPr marL="685800" indent="-685800">
                <a:buFontTx/>
                <a:buChar char="-"/>
              </a:pPr>
              <a:r>
                <a:rPr lang="en-IN" sz="2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PREDICTIVE MODELS</a:t>
              </a:r>
            </a:p>
            <a:p>
              <a:pPr marL="685800" indent="-685800">
                <a:buFontTx/>
                <a:buChar char="-"/>
              </a:pPr>
              <a:r>
                <a:rPr lang="en-IN" sz="2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DECISION MAKING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8552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69C7E1-C64F-8C23-B87B-25308D98165C}"/>
              </a:ext>
            </a:extLst>
          </p:cNvPr>
          <p:cNvSpPr/>
          <p:nvPr/>
        </p:nvSpPr>
        <p:spPr>
          <a:xfrm>
            <a:off x="-29614" y="6921"/>
            <a:ext cx="12221614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50" descr="Abstract background of luminous dots">
            <a:extLst>
              <a:ext uri="{FF2B5EF4-FFF2-40B4-BE49-F238E27FC236}">
                <a16:creationId xmlns:a16="http://schemas.microsoft.com/office/drawing/2014/main" id="{660E799B-E12C-5E89-F7AD-D296984141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1" t="35970" r="27330" b="50871"/>
          <a:stretch>
            <a:fillRect/>
          </a:stretch>
        </p:blipFill>
        <p:spPr>
          <a:xfrm>
            <a:off x="953800" y="2129910"/>
            <a:ext cx="10217524" cy="1619930"/>
          </a:xfrm>
          <a:custGeom>
            <a:avLst/>
            <a:gdLst/>
            <a:ahLst/>
            <a:cxnLst/>
            <a:rect l="l" t="t" r="r" b="b"/>
            <a:pathLst>
              <a:path w="5692378" h="902494">
                <a:moveTo>
                  <a:pt x="2341067" y="241102"/>
                </a:moveTo>
                <a:lnTo>
                  <a:pt x="2245743" y="554831"/>
                </a:lnTo>
                <a:lnTo>
                  <a:pt x="2437397" y="554831"/>
                </a:lnTo>
                <a:close/>
                <a:moveTo>
                  <a:pt x="3929658" y="14883"/>
                </a:moveTo>
                <a:lnTo>
                  <a:pt x="4199335" y="14883"/>
                </a:lnTo>
                <a:lnTo>
                  <a:pt x="4199335" y="344686"/>
                </a:lnTo>
                <a:lnTo>
                  <a:pt x="4481820" y="14883"/>
                </a:lnTo>
                <a:lnTo>
                  <a:pt x="4840486" y="14883"/>
                </a:lnTo>
                <a:lnTo>
                  <a:pt x="4522013" y="344296"/>
                </a:lnTo>
                <a:lnTo>
                  <a:pt x="4854774" y="887611"/>
                </a:lnTo>
                <a:lnTo>
                  <a:pt x="4522673" y="887611"/>
                </a:lnTo>
                <a:lnTo>
                  <a:pt x="4338666" y="528703"/>
                </a:lnTo>
                <a:lnTo>
                  <a:pt x="4199335" y="674647"/>
                </a:lnTo>
                <a:lnTo>
                  <a:pt x="4199335" y="887611"/>
                </a:lnTo>
                <a:lnTo>
                  <a:pt x="3929658" y="887611"/>
                </a:lnTo>
                <a:close/>
                <a:moveTo>
                  <a:pt x="2911079" y="14883"/>
                </a:moveTo>
                <a:lnTo>
                  <a:pt x="3162896" y="14883"/>
                </a:lnTo>
                <a:lnTo>
                  <a:pt x="3491508" y="497719"/>
                </a:lnTo>
                <a:lnTo>
                  <a:pt x="3491508" y="14883"/>
                </a:lnTo>
                <a:lnTo>
                  <a:pt x="3745707" y="14883"/>
                </a:lnTo>
                <a:lnTo>
                  <a:pt x="3745707" y="887611"/>
                </a:lnTo>
                <a:lnTo>
                  <a:pt x="3491508" y="887611"/>
                </a:lnTo>
                <a:lnTo>
                  <a:pt x="3164682" y="408422"/>
                </a:lnTo>
                <a:lnTo>
                  <a:pt x="3164682" y="887611"/>
                </a:lnTo>
                <a:lnTo>
                  <a:pt x="2911079" y="887611"/>
                </a:lnTo>
                <a:close/>
                <a:moveTo>
                  <a:pt x="2197299" y="14883"/>
                </a:moveTo>
                <a:lnTo>
                  <a:pt x="2491458" y="14883"/>
                </a:lnTo>
                <a:lnTo>
                  <a:pt x="2819400" y="887611"/>
                </a:lnTo>
                <a:lnTo>
                  <a:pt x="2536999" y="887611"/>
                </a:lnTo>
                <a:lnTo>
                  <a:pt x="2493337" y="743546"/>
                </a:lnTo>
                <a:lnTo>
                  <a:pt x="2187169" y="743546"/>
                </a:lnTo>
                <a:lnTo>
                  <a:pt x="2144632" y="887611"/>
                </a:lnTo>
                <a:lnTo>
                  <a:pt x="1869282" y="887611"/>
                </a:lnTo>
                <a:close/>
                <a:moveTo>
                  <a:pt x="938808" y="14883"/>
                </a:moveTo>
                <a:lnTo>
                  <a:pt x="1208485" y="14883"/>
                </a:lnTo>
                <a:lnTo>
                  <a:pt x="1208485" y="320278"/>
                </a:lnTo>
                <a:lnTo>
                  <a:pt x="1503164" y="320278"/>
                </a:lnTo>
                <a:lnTo>
                  <a:pt x="1503164" y="14883"/>
                </a:lnTo>
                <a:lnTo>
                  <a:pt x="1774032" y="14883"/>
                </a:lnTo>
                <a:lnTo>
                  <a:pt x="1774032" y="887611"/>
                </a:lnTo>
                <a:lnTo>
                  <a:pt x="1503164" y="887611"/>
                </a:lnTo>
                <a:lnTo>
                  <a:pt x="1503164" y="534591"/>
                </a:lnTo>
                <a:lnTo>
                  <a:pt x="1208485" y="534591"/>
                </a:lnTo>
                <a:lnTo>
                  <a:pt x="1208485" y="887611"/>
                </a:lnTo>
                <a:lnTo>
                  <a:pt x="938808" y="887611"/>
                </a:lnTo>
                <a:close/>
                <a:moveTo>
                  <a:pt x="0" y="14883"/>
                </a:moveTo>
                <a:lnTo>
                  <a:pt x="819746" y="14883"/>
                </a:lnTo>
                <a:lnTo>
                  <a:pt x="819746" y="230386"/>
                </a:lnTo>
                <a:lnTo>
                  <a:pt x="544712" y="230386"/>
                </a:lnTo>
                <a:lnTo>
                  <a:pt x="544712" y="887611"/>
                </a:lnTo>
                <a:lnTo>
                  <a:pt x="275035" y="887611"/>
                </a:lnTo>
                <a:lnTo>
                  <a:pt x="275035" y="230386"/>
                </a:lnTo>
                <a:lnTo>
                  <a:pt x="0" y="230386"/>
                </a:lnTo>
                <a:close/>
                <a:moveTo>
                  <a:pt x="5304235" y="0"/>
                </a:moveTo>
                <a:cubicBezTo>
                  <a:pt x="5415756" y="0"/>
                  <a:pt x="5500787" y="20737"/>
                  <a:pt x="5559326" y="62210"/>
                </a:cubicBezTo>
                <a:cubicBezTo>
                  <a:pt x="5617865" y="103684"/>
                  <a:pt x="5652691" y="169664"/>
                  <a:pt x="5663803" y="260152"/>
                </a:cubicBezTo>
                <a:lnTo>
                  <a:pt x="5409605" y="275035"/>
                </a:lnTo>
                <a:cubicBezTo>
                  <a:pt x="5402858" y="235744"/>
                  <a:pt x="5388669" y="207169"/>
                  <a:pt x="5367040" y="189310"/>
                </a:cubicBezTo>
                <a:cubicBezTo>
                  <a:pt x="5345411" y="171450"/>
                  <a:pt x="5315545" y="162521"/>
                  <a:pt x="5277445" y="162521"/>
                </a:cubicBezTo>
                <a:cubicBezTo>
                  <a:pt x="5246092" y="162521"/>
                  <a:pt x="5222479" y="169168"/>
                  <a:pt x="5206603" y="182463"/>
                </a:cubicBezTo>
                <a:cubicBezTo>
                  <a:pt x="5190728" y="195759"/>
                  <a:pt x="5182791" y="211931"/>
                  <a:pt x="5182791" y="230982"/>
                </a:cubicBezTo>
                <a:cubicBezTo>
                  <a:pt x="5182791" y="244872"/>
                  <a:pt x="5189339" y="257374"/>
                  <a:pt x="5202436" y="268486"/>
                </a:cubicBezTo>
                <a:cubicBezTo>
                  <a:pt x="5215136" y="279996"/>
                  <a:pt x="5245299" y="290711"/>
                  <a:pt x="5292923" y="300633"/>
                </a:cubicBezTo>
                <a:cubicBezTo>
                  <a:pt x="5410795" y="326033"/>
                  <a:pt x="5495231" y="351731"/>
                  <a:pt x="5546229" y="377726"/>
                </a:cubicBezTo>
                <a:cubicBezTo>
                  <a:pt x="5597227" y="403721"/>
                  <a:pt x="5634335" y="435967"/>
                  <a:pt x="5657553" y="474464"/>
                </a:cubicBezTo>
                <a:cubicBezTo>
                  <a:pt x="5680769" y="512961"/>
                  <a:pt x="5692378" y="556022"/>
                  <a:pt x="5692378" y="603647"/>
                </a:cubicBezTo>
                <a:cubicBezTo>
                  <a:pt x="5692378" y="659607"/>
                  <a:pt x="5676900" y="711200"/>
                  <a:pt x="5645943" y="758428"/>
                </a:cubicBezTo>
                <a:cubicBezTo>
                  <a:pt x="5614987" y="805656"/>
                  <a:pt x="5571728" y="841474"/>
                  <a:pt x="5516165" y="865882"/>
                </a:cubicBezTo>
                <a:cubicBezTo>
                  <a:pt x="5460603" y="890290"/>
                  <a:pt x="5390555" y="902494"/>
                  <a:pt x="5306021" y="902494"/>
                </a:cubicBezTo>
                <a:cubicBezTo>
                  <a:pt x="5157589" y="902494"/>
                  <a:pt x="5054799" y="873919"/>
                  <a:pt x="4997649" y="816769"/>
                </a:cubicBezTo>
                <a:cubicBezTo>
                  <a:pt x="4940499" y="759619"/>
                  <a:pt x="4908154" y="686991"/>
                  <a:pt x="4900613" y="598885"/>
                </a:cubicBezTo>
                <a:lnTo>
                  <a:pt x="5157192" y="582811"/>
                </a:lnTo>
                <a:cubicBezTo>
                  <a:pt x="5162748" y="624483"/>
                  <a:pt x="5174059" y="656233"/>
                  <a:pt x="5191125" y="678061"/>
                </a:cubicBezTo>
                <a:cubicBezTo>
                  <a:pt x="5218907" y="713383"/>
                  <a:pt x="5258593" y="731044"/>
                  <a:pt x="5310187" y="731044"/>
                </a:cubicBezTo>
                <a:cubicBezTo>
                  <a:pt x="5348685" y="731044"/>
                  <a:pt x="5378351" y="722015"/>
                  <a:pt x="5399187" y="703957"/>
                </a:cubicBezTo>
                <a:cubicBezTo>
                  <a:pt x="5420023" y="685899"/>
                  <a:pt x="5430441" y="664964"/>
                  <a:pt x="5430441" y="641152"/>
                </a:cubicBezTo>
                <a:cubicBezTo>
                  <a:pt x="5430441" y="618530"/>
                  <a:pt x="5420519" y="598289"/>
                  <a:pt x="5400675" y="580430"/>
                </a:cubicBezTo>
                <a:cubicBezTo>
                  <a:pt x="5380831" y="562571"/>
                  <a:pt x="5334793" y="545703"/>
                  <a:pt x="5262563" y="529829"/>
                </a:cubicBezTo>
                <a:cubicBezTo>
                  <a:pt x="5144294" y="503238"/>
                  <a:pt x="5059958" y="467916"/>
                  <a:pt x="5009555" y="423863"/>
                </a:cubicBezTo>
                <a:cubicBezTo>
                  <a:pt x="4958755" y="379810"/>
                  <a:pt x="4933355" y="323652"/>
                  <a:pt x="4933355" y="255389"/>
                </a:cubicBezTo>
                <a:cubicBezTo>
                  <a:pt x="4933355" y="210542"/>
                  <a:pt x="4946352" y="168176"/>
                  <a:pt x="4972348" y="128290"/>
                </a:cubicBezTo>
                <a:cubicBezTo>
                  <a:pt x="4998343" y="88404"/>
                  <a:pt x="5037435" y="57051"/>
                  <a:pt x="5089624" y="34231"/>
                </a:cubicBezTo>
                <a:cubicBezTo>
                  <a:pt x="5141814" y="11411"/>
                  <a:pt x="5213350" y="0"/>
                  <a:pt x="5304235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E1E290-7050-F9DB-27D3-B6211C1E6FF2}"/>
              </a:ext>
            </a:extLst>
          </p:cNvPr>
          <p:cNvSpPr txBox="1"/>
          <p:nvPr/>
        </p:nvSpPr>
        <p:spPr>
          <a:xfrm>
            <a:off x="-64438" y="-3967899"/>
            <a:ext cx="41474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WHAT </a:t>
            </a:r>
          </a:p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IS STATISTIC?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2283DA-79AF-5580-F16E-D02B2E47A5EB}"/>
              </a:ext>
            </a:extLst>
          </p:cNvPr>
          <p:cNvSpPr/>
          <p:nvPr/>
        </p:nvSpPr>
        <p:spPr>
          <a:xfrm>
            <a:off x="4216335" y="-3827097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2C5BD-F4F1-A0EF-6507-84978CF6E889}"/>
              </a:ext>
            </a:extLst>
          </p:cNvPr>
          <p:cNvSpPr txBox="1"/>
          <p:nvPr/>
        </p:nvSpPr>
        <p:spPr>
          <a:xfrm>
            <a:off x="4896483" y="-3430012"/>
            <a:ext cx="65509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STATISTICS IS A BRANCH OF MATHEMATICS THAT DEALS WITH COLLECTING, ANALYZING, INTERPRETING AND PRESENTING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AD4C7E-97DF-DD3B-72DD-8AA0BA92BB2D}"/>
              </a:ext>
            </a:extLst>
          </p:cNvPr>
          <p:cNvSpPr/>
          <p:nvPr/>
        </p:nvSpPr>
        <p:spPr>
          <a:xfrm>
            <a:off x="4216335" y="-3430012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3F051-A20D-7210-C58C-6C05225A849D}"/>
              </a:ext>
            </a:extLst>
          </p:cNvPr>
          <p:cNvSpPr txBox="1"/>
          <p:nvPr/>
        </p:nvSpPr>
        <p:spPr>
          <a:xfrm>
            <a:off x="4686272" y="-2821792"/>
            <a:ext cx="7038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MAKING SENSE OF NUMBERS AND FINDING PATTERNS IN DATA TO MAKE INFORMED DECISIONS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5662E-FA52-0EE7-2A59-ED04AB8191E0}"/>
              </a:ext>
            </a:extLst>
          </p:cNvPr>
          <p:cNvSpPr txBox="1"/>
          <p:nvPr/>
        </p:nvSpPr>
        <p:spPr>
          <a:xfrm>
            <a:off x="23822" y="-4569273"/>
            <a:ext cx="38489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KEY CONCEPTS OF STATISTICS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6221FCE-6640-A251-0E0D-B8FAEB6ABD1A}"/>
              </a:ext>
            </a:extLst>
          </p:cNvPr>
          <p:cNvSpPr/>
          <p:nvPr/>
        </p:nvSpPr>
        <p:spPr>
          <a:xfrm>
            <a:off x="-3750281" y="1833752"/>
            <a:ext cx="2711116" cy="2534653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3482D0A-F7AD-B165-A50C-DE3C553140E4}"/>
              </a:ext>
            </a:extLst>
          </p:cNvPr>
          <p:cNvSpPr/>
          <p:nvPr/>
        </p:nvSpPr>
        <p:spPr>
          <a:xfrm>
            <a:off x="12084135" y="1883413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82A7407-23A3-2569-6261-646D67ACCB0E}"/>
              </a:ext>
            </a:extLst>
          </p:cNvPr>
          <p:cNvSpPr/>
          <p:nvPr/>
        </p:nvSpPr>
        <p:spPr>
          <a:xfrm>
            <a:off x="-10317625" y="1661998"/>
            <a:ext cx="2711116" cy="2534653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9B9CE54-47DC-AFAF-3785-1E3497D596C3}"/>
              </a:ext>
            </a:extLst>
          </p:cNvPr>
          <p:cNvSpPr/>
          <p:nvPr/>
        </p:nvSpPr>
        <p:spPr>
          <a:xfrm>
            <a:off x="-8592074" y="1833750"/>
            <a:ext cx="2711116" cy="2534653"/>
          </a:xfrm>
          <a:prstGeom prst="flowChartConnector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DA4CA5-9F5B-A80C-3B80-3EBD02E4176E}"/>
              </a:ext>
            </a:extLst>
          </p:cNvPr>
          <p:cNvSpPr/>
          <p:nvPr/>
        </p:nvSpPr>
        <p:spPr>
          <a:xfrm>
            <a:off x="-6716934" y="1833751"/>
            <a:ext cx="2711116" cy="2534653"/>
          </a:xfrm>
          <a:prstGeom prst="flowChartConnector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2884840-BBE7-0E11-7D79-7C12377C9732}"/>
              </a:ext>
            </a:extLst>
          </p:cNvPr>
          <p:cNvSpPr/>
          <p:nvPr/>
        </p:nvSpPr>
        <p:spPr>
          <a:xfrm>
            <a:off x="-5179130" y="1833751"/>
            <a:ext cx="2711116" cy="2534653"/>
          </a:xfrm>
          <a:prstGeom prst="flowChartConnector">
            <a:avLst/>
          </a:prstGeom>
          <a:blipFill>
            <a:blip r:embed="rId7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2C7F6E-555D-0963-56F8-2BF1EF80FC0C}"/>
              </a:ext>
            </a:extLst>
          </p:cNvPr>
          <p:cNvSpPr/>
          <p:nvPr/>
        </p:nvSpPr>
        <p:spPr>
          <a:xfrm>
            <a:off x="4404628" y="-2952500"/>
            <a:ext cx="7742908" cy="2035259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30E57A-E5DA-7332-DF6F-9F35DADC39FF}"/>
              </a:ext>
            </a:extLst>
          </p:cNvPr>
          <p:cNvSpPr txBox="1"/>
          <p:nvPr/>
        </p:nvSpPr>
        <p:spPr>
          <a:xfrm>
            <a:off x="4748820" y="-2350370"/>
            <a:ext cx="703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COLLECTION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421266-CE94-6237-DEC5-92BF66D0E647}"/>
              </a:ext>
            </a:extLst>
          </p:cNvPr>
          <p:cNvSpPr/>
          <p:nvPr/>
        </p:nvSpPr>
        <p:spPr>
          <a:xfrm>
            <a:off x="4210792" y="-5366924"/>
            <a:ext cx="7742908" cy="509026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9F237A-964C-0E9B-DE2E-40E09B1FAD3C}"/>
              </a:ext>
            </a:extLst>
          </p:cNvPr>
          <p:cNvSpPr txBox="1"/>
          <p:nvPr/>
        </p:nvSpPr>
        <p:spPr>
          <a:xfrm>
            <a:off x="4471343" y="-4368747"/>
            <a:ext cx="7552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COLLECTION: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PROCESS OF GATHERING INFORMATION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PRIMARY &amp; SECONDARY METHOD OF DATA COLLECTION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SAMPLING METHOD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QUALITY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CHALLENGES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6897F8-8502-1871-7154-8368C91AA66B}"/>
              </a:ext>
            </a:extLst>
          </p:cNvPr>
          <p:cNvSpPr/>
          <p:nvPr/>
        </p:nvSpPr>
        <p:spPr>
          <a:xfrm>
            <a:off x="4147457" y="-5497632"/>
            <a:ext cx="7742908" cy="509026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76B56-FDC9-964F-E6F7-59232C4FEABD}"/>
              </a:ext>
            </a:extLst>
          </p:cNvPr>
          <p:cNvSpPr txBox="1"/>
          <p:nvPr/>
        </p:nvSpPr>
        <p:spPr>
          <a:xfrm>
            <a:off x="5061857" y="-4931683"/>
            <a:ext cx="75524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TYPES: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QUANTITATIVE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DISCRETE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CONTINUOUS DATA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QUALITATIVE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NOMINAL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ORDINAL DATA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IMPORTANCE OF DATA TYPES</a:t>
            </a:r>
          </a:p>
          <a:p>
            <a:pPr lvl="1"/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00100" lvl="1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FDB5777-20F2-3F63-79B5-A66D656AF652}"/>
              </a:ext>
            </a:extLst>
          </p:cNvPr>
          <p:cNvSpPr/>
          <p:nvPr/>
        </p:nvSpPr>
        <p:spPr>
          <a:xfrm>
            <a:off x="4257052" y="-6810896"/>
            <a:ext cx="7742908" cy="509026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35CB73-8ACB-1166-4544-7AF953FCFA19}"/>
              </a:ext>
            </a:extLst>
          </p:cNvPr>
          <p:cNvSpPr txBox="1"/>
          <p:nvPr/>
        </p:nvSpPr>
        <p:spPr>
          <a:xfrm>
            <a:off x="5171452" y="-5751171"/>
            <a:ext cx="75524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DESCRIPTIVE STATISTICS: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MEAN – AVERAGE NUMBER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MEDIAN – MIDDLE NUMBER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 – FREQUENT NUMBER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RANGE – DIFFERENCE B/W HIGHEST &amp; LOWEST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VARIANCE &amp; DTANDARD DEVIATION</a:t>
            </a:r>
          </a:p>
          <a:p>
            <a:pPr lvl="1"/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00100" lvl="1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99298D-AA4D-A0FF-8A00-0257325C5174}"/>
              </a:ext>
            </a:extLst>
          </p:cNvPr>
          <p:cNvGrpSpPr/>
          <p:nvPr/>
        </p:nvGrpSpPr>
        <p:grpSpPr>
          <a:xfrm>
            <a:off x="4312831" y="-7704086"/>
            <a:ext cx="8107647" cy="5090264"/>
            <a:chOff x="4312831" y="-7704086"/>
            <a:chExt cx="8107647" cy="509026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5B28FAB-6A58-F9DD-6599-E8F7AAB73372}"/>
                </a:ext>
              </a:extLst>
            </p:cNvPr>
            <p:cNvSpPr/>
            <p:nvPr/>
          </p:nvSpPr>
          <p:spPr>
            <a:xfrm>
              <a:off x="4312831" y="-7704086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6F6546-8E50-DB1B-8037-75313301963A}"/>
                </a:ext>
              </a:extLst>
            </p:cNvPr>
            <p:cNvSpPr txBox="1"/>
            <p:nvPr/>
          </p:nvSpPr>
          <p:spPr>
            <a:xfrm>
              <a:off x="4868003" y="-6546390"/>
              <a:ext cx="755247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INFERENTIAL STATISTICS: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POPULATION VS SAMPLE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SAMPLING METHODS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CENTRAL LIMIT THEOREM</a:t>
              </a:r>
            </a:p>
            <a:p>
              <a:pPr marL="800100" lvl="1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643047-31F6-384E-6A7F-FF69CA5DCE24}"/>
              </a:ext>
            </a:extLst>
          </p:cNvPr>
          <p:cNvGrpSpPr/>
          <p:nvPr/>
        </p:nvGrpSpPr>
        <p:grpSpPr>
          <a:xfrm>
            <a:off x="4206479" y="-8108118"/>
            <a:ext cx="8107647" cy="5090264"/>
            <a:chOff x="15599958" y="939728"/>
            <a:chExt cx="8107647" cy="509026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968E332-1405-87ED-7E5F-22CD76240857}"/>
                </a:ext>
              </a:extLst>
            </p:cNvPr>
            <p:cNvSpPr/>
            <p:nvPr/>
          </p:nvSpPr>
          <p:spPr>
            <a:xfrm>
              <a:off x="15599958" y="939728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FC279B-F835-479F-11E7-2F19931F7B7E}"/>
                </a:ext>
              </a:extLst>
            </p:cNvPr>
            <p:cNvSpPr txBox="1"/>
            <p:nvPr/>
          </p:nvSpPr>
          <p:spPr>
            <a:xfrm>
              <a:off x="16155130" y="1966796"/>
              <a:ext cx="755247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HYPOTHESIS TESTING: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NULL HYPOTHESIS (H0)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ALTERNATE HYPOTHESIS (H1)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TYPE I AND TYPE II ERROR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P- VALUE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COMMON TESTS</a:t>
              </a:r>
            </a:p>
          </p:txBody>
        </p:sp>
      </p:grp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78A9DE3F-BA54-BDD7-7DAF-40EE2ACA14B2}"/>
              </a:ext>
            </a:extLst>
          </p:cNvPr>
          <p:cNvSpPr/>
          <p:nvPr/>
        </p:nvSpPr>
        <p:spPr>
          <a:xfrm>
            <a:off x="-8496728" y="2661349"/>
            <a:ext cx="2711116" cy="2534653"/>
          </a:xfrm>
          <a:prstGeom prst="flowChartConnector">
            <a:avLst/>
          </a:prstGeom>
          <a:blipFill>
            <a:blip r:embed="rId8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C0191BE-7DBE-3D01-51B6-BD45E5E296A6}"/>
              </a:ext>
            </a:extLst>
          </p:cNvPr>
          <p:cNvSpPr/>
          <p:nvPr/>
        </p:nvSpPr>
        <p:spPr>
          <a:xfrm>
            <a:off x="-12648183" y="2035813"/>
            <a:ext cx="2711116" cy="2534653"/>
          </a:xfrm>
          <a:prstGeom prst="flowChartConnector">
            <a:avLst/>
          </a:prstGeom>
          <a:blipFill>
            <a:blip r:embed="rId9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7DE727FD-452D-31EC-F402-CD5F7172FDF0}"/>
              </a:ext>
            </a:extLst>
          </p:cNvPr>
          <p:cNvSpPr/>
          <p:nvPr/>
        </p:nvSpPr>
        <p:spPr>
          <a:xfrm>
            <a:off x="-11496790" y="1661997"/>
            <a:ext cx="2711116" cy="2534653"/>
          </a:xfrm>
          <a:prstGeom prst="flowChartConnector">
            <a:avLst/>
          </a:prstGeom>
          <a:blipFill>
            <a:blip r:embed="rId10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030E42-BD7C-8581-783A-97D1E6DECDE5}"/>
              </a:ext>
            </a:extLst>
          </p:cNvPr>
          <p:cNvGrpSpPr/>
          <p:nvPr/>
        </p:nvGrpSpPr>
        <p:grpSpPr>
          <a:xfrm>
            <a:off x="4247517" y="-8566699"/>
            <a:ext cx="8107647" cy="5090264"/>
            <a:chOff x="15599958" y="939728"/>
            <a:chExt cx="8107647" cy="509026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BFFAAF0-FFB1-1236-DBBD-1F819A92AFB3}"/>
                </a:ext>
              </a:extLst>
            </p:cNvPr>
            <p:cNvSpPr/>
            <p:nvPr/>
          </p:nvSpPr>
          <p:spPr>
            <a:xfrm>
              <a:off x="15599958" y="939728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B8E4C2-556B-6A35-6404-262E7FFEB637}"/>
                </a:ext>
              </a:extLst>
            </p:cNvPr>
            <p:cNvSpPr txBox="1"/>
            <p:nvPr/>
          </p:nvSpPr>
          <p:spPr>
            <a:xfrm>
              <a:off x="16155130" y="1640226"/>
              <a:ext cx="755247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COMMON TESTS OF HYPOTHESIS TESTING: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Z- TEST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T- TEST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CHI- SQUARE TEST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ANOVA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0EE41C0-5332-2012-6FC2-B95C93CB75C4}"/>
              </a:ext>
            </a:extLst>
          </p:cNvPr>
          <p:cNvGrpSpPr/>
          <p:nvPr/>
        </p:nvGrpSpPr>
        <p:grpSpPr>
          <a:xfrm>
            <a:off x="4269287" y="-9263390"/>
            <a:ext cx="8107647" cy="5090264"/>
            <a:chOff x="27781059" y="809100"/>
            <a:chExt cx="8107647" cy="5090264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7D3DE7A-89BC-12B7-3E39-B3905D7852DE}"/>
                </a:ext>
              </a:extLst>
            </p:cNvPr>
            <p:cNvSpPr/>
            <p:nvPr/>
          </p:nvSpPr>
          <p:spPr>
            <a:xfrm>
              <a:off x="27781059" y="809100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FE7B37C-EFDE-045E-4FAF-A0D9A2917C35}"/>
                </a:ext>
              </a:extLst>
            </p:cNvPr>
            <p:cNvSpPr txBox="1"/>
            <p:nvPr/>
          </p:nvSpPr>
          <p:spPr>
            <a:xfrm>
              <a:off x="28336231" y="1346313"/>
              <a:ext cx="755247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REGRESSION ANALYSIS: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SIMPLE LINEAR REGRESSION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MULTIPLE LINEAR REGRESSION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LOGISTIC REGRESSION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RIDGE REGRESSION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LASSO REGRESSION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kumimoji="0" lang="en-IN" sz="4800" b="0" i="0" u="none" strike="noStrike" kern="1200" cap="none" spc="0" normalizeH="0" baseline="0" noProof="0" dirty="0">
                  <a:ln>
                    <a:solidFill>
                      <a:srgbClr val="4472C4">
                        <a:lumMod val="75000"/>
                      </a:srgbClr>
                    </a:solidFill>
                  </a:ln>
                  <a:solidFill>
                    <a:srgbClr val="4472C4">
                      <a:lumMod val="50000"/>
                    </a:srgb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CONFIDENCE INTERVAL</a:t>
              </a: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A0585AC-0B9D-6E82-2CB3-2E2ED81A4417}"/>
              </a:ext>
            </a:extLst>
          </p:cNvPr>
          <p:cNvGrpSpPr/>
          <p:nvPr/>
        </p:nvGrpSpPr>
        <p:grpSpPr>
          <a:xfrm>
            <a:off x="4225869" y="-7251652"/>
            <a:ext cx="7966131" cy="5090264"/>
            <a:chOff x="27781059" y="809100"/>
            <a:chExt cx="7966131" cy="509026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B762843-CF5D-86FB-1BAA-3775159C8A13}"/>
                </a:ext>
              </a:extLst>
            </p:cNvPr>
            <p:cNvSpPr/>
            <p:nvPr/>
          </p:nvSpPr>
          <p:spPr>
            <a:xfrm>
              <a:off x="27781059" y="809100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C6DF743-0BA3-D9DD-5F9B-369F7B063249}"/>
                </a:ext>
              </a:extLst>
            </p:cNvPr>
            <p:cNvSpPr txBox="1"/>
            <p:nvPr/>
          </p:nvSpPr>
          <p:spPr>
            <a:xfrm>
              <a:off x="28194715" y="1472968"/>
              <a:ext cx="7552475" cy="372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APPLICATIONS IN DATA SCIENCE:</a:t>
              </a:r>
            </a:p>
            <a:p>
              <a:endPara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685800" indent="-685800">
                <a:buFontTx/>
                <a:buChar char="-"/>
              </a:pPr>
              <a:r>
                <a:rPr lang="en-IN" sz="2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EXPLORATORY DATA ANALYSIS</a:t>
              </a:r>
            </a:p>
            <a:p>
              <a:pPr marL="685800" indent="-685800">
                <a:buFontTx/>
                <a:buChar char="-"/>
              </a:pPr>
              <a:r>
                <a:rPr lang="en-IN" sz="2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PREDICTIONS</a:t>
              </a:r>
            </a:p>
            <a:p>
              <a:pPr marL="685800" indent="-685800">
                <a:buFontTx/>
                <a:buChar char="-"/>
              </a:pPr>
              <a:r>
                <a:rPr lang="en-IN" sz="2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PREDICTIVE MODELS</a:t>
              </a:r>
            </a:p>
            <a:p>
              <a:pPr marL="685800" indent="-685800">
                <a:buFontTx/>
                <a:buChar char="-"/>
              </a:pPr>
              <a:r>
                <a:rPr lang="en-IN" sz="2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DECISION MAKING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806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bstract background of luminous dots">
            <a:extLst>
              <a:ext uri="{FF2B5EF4-FFF2-40B4-BE49-F238E27FC236}">
                <a16:creationId xmlns:a16="http://schemas.microsoft.com/office/drawing/2014/main" id="{8FC81BDC-2D6C-0665-137C-8EED7A90E1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69C7E1-C64F-8C23-B87B-25308D98165C}"/>
              </a:ext>
            </a:extLst>
          </p:cNvPr>
          <p:cNvSpPr/>
          <p:nvPr/>
        </p:nvSpPr>
        <p:spPr>
          <a:xfrm>
            <a:off x="0" y="0"/>
            <a:ext cx="4147457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1E290-7050-F9DB-27D3-B6211C1E6FF2}"/>
              </a:ext>
            </a:extLst>
          </p:cNvPr>
          <p:cNvSpPr txBox="1"/>
          <p:nvPr/>
        </p:nvSpPr>
        <p:spPr>
          <a:xfrm>
            <a:off x="0" y="1132115"/>
            <a:ext cx="41474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WHAT </a:t>
            </a:r>
          </a:p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IS STATISTICS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2283DA-79AF-5580-F16E-D02B2E47A5EB}"/>
              </a:ext>
            </a:extLst>
          </p:cNvPr>
          <p:cNvSpPr/>
          <p:nvPr/>
        </p:nvSpPr>
        <p:spPr>
          <a:xfrm>
            <a:off x="4147457" y="6967869"/>
            <a:ext cx="8044543" cy="27502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2C5BD-F4F1-A0EF-6507-84978CF6E889}"/>
              </a:ext>
            </a:extLst>
          </p:cNvPr>
          <p:cNvSpPr txBox="1"/>
          <p:nvPr/>
        </p:nvSpPr>
        <p:spPr>
          <a:xfrm>
            <a:off x="4827605" y="7364955"/>
            <a:ext cx="65509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STATISTICS IS A BRANCH OF MATHEMATICS THAT DEALS WITH COLLECTING, ANALYZING, INTERPRETING AND PRESENTING DATA</a:t>
            </a:r>
          </a:p>
        </p:txBody>
      </p:sp>
    </p:spTree>
    <p:extLst>
      <p:ext uri="{BB962C8B-B14F-4D97-AF65-F5344CB8AC3E}">
        <p14:creationId xmlns:p14="http://schemas.microsoft.com/office/powerpoint/2010/main" val="101759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bstract background of luminous dots">
            <a:extLst>
              <a:ext uri="{FF2B5EF4-FFF2-40B4-BE49-F238E27FC236}">
                <a16:creationId xmlns:a16="http://schemas.microsoft.com/office/drawing/2014/main" id="{8FC81BDC-2D6C-0665-137C-8EED7A90E1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69C7E1-C64F-8C23-B87B-25308D98165C}"/>
              </a:ext>
            </a:extLst>
          </p:cNvPr>
          <p:cNvSpPr/>
          <p:nvPr/>
        </p:nvSpPr>
        <p:spPr>
          <a:xfrm>
            <a:off x="0" y="0"/>
            <a:ext cx="4147457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1E290-7050-F9DB-27D3-B6211C1E6FF2}"/>
              </a:ext>
            </a:extLst>
          </p:cNvPr>
          <p:cNvSpPr txBox="1"/>
          <p:nvPr/>
        </p:nvSpPr>
        <p:spPr>
          <a:xfrm>
            <a:off x="0" y="1132115"/>
            <a:ext cx="41474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WHAT </a:t>
            </a:r>
          </a:p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IS STATISTICS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2283DA-79AF-5580-F16E-D02B2E47A5EB}"/>
              </a:ext>
            </a:extLst>
          </p:cNvPr>
          <p:cNvSpPr/>
          <p:nvPr/>
        </p:nvSpPr>
        <p:spPr>
          <a:xfrm>
            <a:off x="4147457" y="482009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2C5BD-F4F1-A0EF-6507-84978CF6E889}"/>
              </a:ext>
            </a:extLst>
          </p:cNvPr>
          <p:cNvSpPr txBox="1"/>
          <p:nvPr/>
        </p:nvSpPr>
        <p:spPr>
          <a:xfrm>
            <a:off x="4827605" y="879094"/>
            <a:ext cx="65509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STATISTICS IS A BRANCH OF MATHEMATICS THAT DEALS WITH COLLECTING, ANALYZING, INTERPRETING AND PRESENTING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AD4C7E-97DF-DD3B-72DD-8AA0BA92BB2D}"/>
              </a:ext>
            </a:extLst>
          </p:cNvPr>
          <p:cNvSpPr/>
          <p:nvPr/>
        </p:nvSpPr>
        <p:spPr>
          <a:xfrm>
            <a:off x="4147457" y="7215963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3F051-A20D-7210-C58C-6C05225A849D}"/>
              </a:ext>
            </a:extLst>
          </p:cNvPr>
          <p:cNvSpPr txBox="1"/>
          <p:nvPr/>
        </p:nvSpPr>
        <p:spPr>
          <a:xfrm>
            <a:off x="4550735" y="7824183"/>
            <a:ext cx="7038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MAKING SENSE OF NUMBERS AND FINDING PATTERNS IN DATA TO MAKE INFORMED DECISIONS</a:t>
            </a:r>
          </a:p>
        </p:txBody>
      </p:sp>
    </p:spTree>
    <p:extLst>
      <p:ext uri="{BB962C8B-B14F-4D97-AF65-F5344CB8AC3E}">
        <p14:creationId xmlns:p14="http://schemas.microsoft.com/office/powerpoint/2010/main" val="2490117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bstract background of luminous dots">
            <a:extLst>
              <a:ext uri="{FF2B5EF4-FFF2-40B4-BE49-F238E27FC236}">
                <a16:creationId xmlns:a16="http://schemas.microsoft.com/office/drawing/2014/main" id="{8FC81BDC-2D6C-0665-137C-8EED7A90E1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69C7E1-C64F-8C23-B87B-25308D98165C}"/>
              </a:ext>
            </a:extLst>
          </p:cNvPr>
          <p:cNvSpPr/>
          <p:nvPr/>
        </p:nvSpPr>
        <p:spPr>
          <a:xfrm>
            <a:off x="0" y="0"/>
            <a:ext cx="4147457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1E290-7050-F9DB-27D3-B6211C1E6FF2}"/>
              </a:ext>
            </a:extLst>
          </p:cNvPr>
          <p:cNvSpPr txBox="1"/>
          <p:nvPr/>
        </p:nvSpPr>
        <p:spPr>
          <a:xfrm>
            <a:off x="0" y="1132115"/>
            <a:ext cx="41474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WHAT </a:t>
            </a:r>
          </a:p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IS STATISTICS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2283DA-79AF-5580-F16E-D02B2E47A5EB}"/>
              </a:ext>
            </a:extLst>
          </p:cNvPr>
          <p:cNvSpPr/>
          <p:nvPr/>
        </p:nvSpPr>
        <p:spPr>
          <a:xfrm>
            <a:off x="4147457" y="482009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2C5BD-F4F1-A0EF-6507-84978CF6E889}"/>
              </a:ext>
            </a:extLst>
          </p:cNvPr>
          <p:cNvSpPr txBox="1"/>
          <p:nvPr/>
        </p:nvSpPr>
        <p:spPr>
          <a:xfrm>
            <a:off x="4827605" y="879094"/>
            <a:ext cx="65509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STATISTICS IS A BRANCH OF MATHEMATICS THAT DEALS WITH COLLECTING, ANALYZING, INTERPRETING AND PRESENTING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AD4C7E-97DF-DD3B-72DD-8AA0BA92BB2D}"/>
              </a:ext>
            </a:extLst>
          </p:cNvPr>
          <p:cNvSpPr/>
          <p:nvPr/>
        </p:nvSpPr>
        <p:spPr>
          <a:xfrm>
            <a:off x="4147457" y="3565452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3F051-A20D-7210-C58C-6C05225A849D}"/>
              </a:ext>
            </a:extLst>
          </p:cNvPr>
          <p:cNvSpPr txBox="1"/>
          <p:nvPr/>
        </p:nvSpPr>
        <p:spPr>
          <a:xfrm>
            <a:off x="4617394" y="4173672"/>
            <a:ext cx="7038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MAKING SENSE OF NUMBERS AND FINDING PATTERNS IN DATA TO MAKE INFORMED DECISIONS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5662E-FA52-0EE7-2A59-ED04AB8191E0}"/>
              </a:ext>
            </a:extLst>
          </p:cNvPr>
          <p:cNvSpPr txBox="1"/>
          <p:nvPr/>
        </p:nvSpPr>
        <p:spPr>
          <a:xfrm>
            <a:off x="148856" y="7426589"/>
            <a:ext cx="38489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KEY CONCEPTS OF STATISTICS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6221FCE-6640-A251-0E0D-B8FAEB6ABD1A}"/>
              </a:ext>
            </a:extLst>
          </p:cNvPr>
          <p:cNvSpPr/>
          <p:nvPr/>
        </p:nvSpPr>
        <p:spPr>
          <a:xfrm>
            <a:off x="12021392" y="2094642"/>
            <a:ext cx="2711116" cy="2534653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3482D0A-F7AD-B165-A50C-DE3C553140E4}"/>
              </a:ext>
            </a:extLst>
          </p:cNvPr>
          <p:cNvSpPr/>
          <p:nvPr/>
        </p:nvSpPr>
        <p:spPr>
          <a:xfrm>
            <a:off x="12685428" y="2070578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82A7407-23A3-2569-6261-646D67ACCB0E}"/>
              </a:ext>
            </a:extLst>
          </p:cNvPr>
          <p:cNvSpPr/>
          <p:nvPr/>
        </p:nvSpPr>
        <p:spPr>
          <a:xfrm>
            <a:off x="12845849" y="2110684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9B9CE54-47DC-AFAF-3785-1E3497D596C3}"/>
              </a:ext>
            </a:extLst>
          </p:cNvPr>
          <p:cNvSpPr/>
          <p:nvPr/>
        </p:nvSpPr>
        <p:spPr>
          <a:xfrm>
            <a:off x="13211093" y="2126726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DA4CA5-9F5B-A80C-3B80-3EBD02E4176E}"/>
              </a:ext>
            </a:extLst>
          </p:cNvPr>
          <p:cNvSpPr/>
          <p:nvPr/>
        </p:nvSpPr>
        <p:spPr>
          <a:xfrm>
            <a:off x="13760249" y="2190894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2884840-BBE7-0E11-7D79-7C12377C9732}"/>
              </a:ext>
            </a:extLst>
          </p:cNvPr>
          <p:cNvSpPr/>
          <p:nvPr/>
        </p:nvSpPr>
        <p:spPr>
          <a:xfrm>
            <a:off x="14217449" y="2158810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20B2FE7-5DA7-9060-ECD3-3B9D383BF57B}"/>
              </a:ext>
            </a:extLst>
          </p:cNvPr>
          <p:cNvSpPr/>
          <p:nvPr/>
        </p:nvSpPr>
        <p:spPr>
          <a:xfrm>
            <a:off x="13380062" y="4370180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6E2886-AB65-707E-3D62-D4E14B634CCC}"/>
              </a:ext>
            </a:extLst>
          </p:cNvPr>
          <p:cNvSpPr txBox="1"/>
          <p:nvPr/>
        </p:nvSpPr>
        <p:spPr>
          <a:xfrm>
            <a:off x="13849999" y="4978400"/>
            <a:ext cx="7038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MAKING SENSE OF NUMBERS AND FINDING PATTERNS IN DATA TO MAKE INFORMED DECISIONS</a:t>
            </a:r>
          </a:p>
        </p:txBody>
      </p:sp>
    </p:spTree>
    <p:extLst>
      <p:ext uri="{BB962C8B-B14F-4D97-AF65-F5344CB8AC3E}">
        <p14:creationId xmlns:p14="http://schemas.microsoft.com/office/powerpoint/2010/main" val="387233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bstract background of luminous dots">
            <a:extLst>
              <a:ext uri="{FF2B5EF4-FFF2-40B4-BE49-F238E27FC236}">
                <a16:creationId xmlns:a16="http://schemas.microsoft.com/office/drawing/2014/main" id="{8FC81BDC-2D6C-0665-137C-8EED7A90E1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69C7E1-C64F-8C23-B87B-25308D98165C}"/>
              </a:ext>
            </a:extLst>
          </p:cNvPr>
          <p:cNvSpPr/>
          <p:nvPr/>
        </p:nvSpPr>
        <p:spPr>
          <a:xfrm>
            <a:off x="0" y="0"/>
            <a:ext cx="4147457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1E290-7050-F9DB-27D3-B6211C1E6FF2}"/>
              </a:ext>
            </a:extLst>
          </p:cNvPr>
          <p:cNvSpPr txBox="1"/>
          <p:nvPr/>
        </p:nvSpPr>
        <p:spPr>
          <a:xfrm>
            <a:off x="0" y="1132115"/>
            <a:ext cx="41474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WHAT </a:t>
            </a:r>
          </a:p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IS STATISTICS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2283DA-79AF-5580-F16E-D02B2E47A5EB}"/>
              </a:ext>
            </a:extLst>
          </p:cNvPr>
          <p:cNvSpPr/>
          <p:nvPr/>
        </p:nvSpPr>
        <p:spPr>
          <a:xfrm>
            <a:off x="4217854" y="-2862501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2C5BD-F4F1-A0EF-6507-84978CF6E889}"/>
              </a:ext>
            </a:extLst>
          </p:cNvPr>
          <p:cNvSpPr txBox="1"/>
          <p:nvPr/>
        </p:nvSpPr>
        <p:spPr>
          <a:xfrm>
            <a:off x="4898002" y="-2465416"/>
            <a:ext cx="65509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STATISTICS IS A BRANCH OF MATHEMATICS THAT DEALS WITH COLLECTING, ANALYZING, INTERPRETING AND PRESENTING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AD4C7E-97DF-DD3B-72DD-8AA0BA92BB2D}"/>
              </a:ext>
            </a:extLst>
          </p:cNvPr>
          <p:cNvSpPr/>
          <p:nvPr/>
        </p:nvSpPr>
        <p:spPr>
          <a:xfrm>
            <a:off x="4217854" y="-2985363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3F051-A20D-7210-C58C-6C05225A849D}"/>
              </a:ext>
            </a:extLst>
          </p:cNvPr>
          <p:cNvSpPr txBox="1"/>
          <p:nvPr/>
        </p:nvSpPr>
        <p:spPr>
          <a:xfrm>
            <a:off x="4687791" y="-2377143"/>
            <a:ext cx="7038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MAKING SENSE OF NUMBERS AND FINDING PATTERNS IN DATA TO MAKE INFORMED DECISIONS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5662E-FA52-0EE7-2A59-ED04AB8191E0}"/>
              </a:ext>
            </a:extLst>
          </p:cNvPr>
          <p:cNvSpPr txBox="1"/>
          <p:nvPr/>
        </p:nvSpPr>
        <p:spPr>
          <a:xfrm>
            <a:off x="148856" y="7426589"/>
            <a:ext cx="38489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KEY CONCEPTS OF STATISTICS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6221FCE-6640-A251-0E0D-B8FAEB6ABD1A}"/>
              </a:ext>
            </a:extLst>
          </p:cNvPr>
          <p:cNvSpPr/>
          <p:nvPr/>
        </p:nvSpPr>
        <p:spPr>
          <a:xfrm>
            <a:off x="12021392" y="2094642"/>
            <a:ext cx="2711116" cy="2534653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3482D0A-F7AD-B165-A50C-DE3C553140E4}"/>
              </a:ext>
            </a:extLst>
          </p:cNvPr>
          <p:cNvSpPr/>
          <p:nvPr/>
        </p:nvSpPr>
        <p:spPr>
          <a:xfrm>
            <a:off x="12685428" y="2070578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82A7407-23A3-2569-6261-646D67ACCB0E}"/>
              </a:ext>
            </a:extLst>
          </p:cNvPr>
          <p:cNvSpPr/>
          <p:nvPr/>
        </p:nvSpPr>
        <p:spPr>
          <a:xfrm>
            <a:off x="12845849" y="2110684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9B9CE54-47DC-AFAF-3785-1E3497D596C3}"/>
              </a:ext>
            </a:extLst>
          </p:cNvPr>
          <p:cNvSpPr/>
          <p:nvPr/>
        </p:nvSpPr>
        <p:spPr>
          <a:xfrm>
            <a:off x="13211093" y="2126726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DA4CA5-9F5B-A80C-3B80-3EBD02E4176E}"/>
              </a:ext>
            </a:extLst>
          </p:cNvPr>
          <p:cNvSpPr/>
          <p:nvPr/>
        </p:nvSpPr>
        <p:spPr>
          <a:xfrm>
            <a:off x="13760249" y="2190894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2884840-BBE7-0E11-7D79-7C12377C9732}"/>
              </a:ext>
            </a:extLst>
          </p:cNvPr>
          <p:cNvSpPr/>
          <p:nvPr/>
        </p:nvSpPr>
        <p:spPr>
          <a:xfrm>
            <a:off x="14217449" y="2158810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4A6412-9E9B-39F3-E466-49757997160F}"/>
              </a:ext>
            </a:extLst>
          </p:cNvPr>
          <p:cNvGrpSpPr/>
          <p:nvPr/>
        </p:nvGrpSpPr>
        <p:grpSpPr>
          <a:xfrm>
            <a:off x="4260872" y="890726"/>
            <a:ext cx="7713781" cy="4894355"/>
            <a:chOff x="13149936" y="4950012"/>
            <a:chExt cx="8044543" cy="183835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7AF9CC7-A192-FC2A-0E05-E97D444FA7A0}"/>
                </a:ext>
              </a:extLst>
            </p:cNvPr>
            <p:cNvSpPr/>
            <p:nvPr/>
          </p:nvSpPr>
          <p:spPr>
            <a:xfrm>
              <a:off x="13149936" y="4950012"/>
              <a:ext cx="8044543" cy="1838356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32710A-1500-F71E-608A-B2FFC473FBE7}"/>
                </a:ext>
              </a:extLst>
            </p:cNvPr>
            <p:cNvSpPr txBox="1"/>
            <p:nvPr/>
          </p:nvSpPr>
          <p:spPr>
            <a:xfrm>
              <a:off x="13849998" y="5127255"/>
              <a:ext cx="7181201" cy="1653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0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IS STATISTICS A NEW CONCEPT</a:t>
              </a:r>
            </a:p>
            <a:p>
              <a:pPr marL="571500" indent="-571500">
                <a:buFontTx/>
                <a:buChar char="-"/>
              </a:pPr>
              <a:r>
                <a:rPr lang="en-IN" sz="40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ANCIENT BEGININGS</a:t>
              </a:r>
            </a:p>
            <a:p>
              <a:pPr marL="571500" indent="-571500">
                <a:buFontTx/>
                <a:buChar char="-"/>
              </a:pPr>
              <a:r>
                <a:rPr lang="en-IN" sz="40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BIRTH OF MODERN STATISTICS</a:t>
              </a:r>
            </a:p>
            <a:p>
              <a:pPr marL="571500" indent="-571500">
                <a:buFontTx/>
                <a:buChar char="-"/>
              </a:pPr>
              <a:r>
                <a:rPr lang="en-IN" sz="40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</a:t>
              </a:r>
              <a:r>
                <a:rPr lang="en-IN" sz="4000" baseline="300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TH</a:t>
              </a:r>
              <a:r>
                <a:rPr lang="en-IN" sz="40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CENTURY ADVANCES</a:t>
              </a:r>
            </a:p>
            <a:p>
              <a:pPr marL="571500" indent="-571500">
                <a:buFontTx/>
                <a:buChar char="-"/>
              </a:pPr>
              <a:r>
                <a:rPr lang="en-IN" sz="40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STATISTICS IN DIGITAL AGE</a:t>
              </a:r>
            </a:p>
            <a:p>
              <a:pPr marL="571500" indent="-571500">
                <a:buFontTx/>
                <a:buChar char="-"/>
              </a:pPr>
              <a:endParaRPr lang="en-IN" sz="40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7472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bstract background of luminous dots">
            <a:extLst>
              <a:ext uri="{FF2B5EF4-FFF2-40B4-BE49-F238E27FC236}">
                <a16:creationId xmlns:a16="http://schemas.microsoft.com/office/drawing/2014/main" id="{8FC81BDC-2D6C-0665-137C-8EED7A90E1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69C7E1-C64F-8C23-B87B-25308D98165C}"/>
              </a:ext>
            </a:extLst>
          </p:cNvPr>
          <p:cNvSpPr/>
          <p:nvPr/>
        </p:nvSpPr>
        <p:spPr>
          <a:xfrm>
            <a:off x="0" y="0"/>
            <a:ext cx="4147457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1E290-7050-F9DB-27D3-B6211C1E6FF2}"/>
              </a:ext>
            </a:extLst>
          </p:cNvPr>
          <p:cNvSpPr txBox="1"/>
          <p:nvPr/>
        </p:nvSpPr>
        <p:spPr>
          <a:xfrm>
            <a:off x="-64438" y="-3967899"/>
            <a:ext cx="41474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WHAT </a:t>
            </a:r>
          </a:p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IS STATISTIC?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2283DA-79AF-5580-F16E-D02B2E47A5EB}"/>
              </a:ext>
            </a:extLst>
          </p:cNvPr>
          <p:cNvSpPr/>
          <p:nvPr/>
        </p:nvSpPr>
        <p:spPr>
          <a:xfrm>
            <a:off x="4216335" y="-3827097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2C5BD-F4F1-A0EF-6507-84978CF6E889}"/>
              </a:ext>
            </a:extLst>
          </p:cNvPr>
          <p:cNvSpPr txBox="1"/>
          <p:nvPr/>
        </p:nvSpPr>
        <p:spPr>
          <a:xfrm>
            <a:off x="4896483" y="-3430012"/>
            <a:ext cx="65509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STATISTICS IS A BRANCH OF MATHEMATICS THAT DEALS WITH COLLECTING, ANALYZING, INTERPRETING AND PRESENTING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AD4C7E-97DF-DD3B-72DD-8AA0BA92BB2D}"/>
              </a:ext>
            </a:extLst>
          </p:cNvPr>
          <p:cNvSpPr/>
          <p:nvPr/>
        </p:nvSpPr>
        <p:spPr>
          <a:xfrm>
            <a:off x="4216335" y="-3430012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3F051-A20D-7210-C58C-6C05225A849D}"/>
              </a:ext>
            </a:extLst>
          </p:cNvPr>
          <p:cNvSpPr txBox="1"/>
          <p:nvPr/>
        </p:nvSpPr>
        <p:spPr>
          <a:xfrm>
            <a:off x="4686272" y="-2821792"/>
            <a:ext cx="7038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MAKING SENSE OF NUMBERS AND FINDING PATTERNS IN DATA TO MAKE INFORMED DECISIONS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5662E-FA52-0EE7-2A59-ED04AB8191E0}"/>
              </a:ext>
            </a:extLst>
          </p:cNvPr>
          <p:cNvSpPr txBox="1"/>
          <p:nvPr/>
        </p:nvSpPr>
        <p:spPr>
          <a:xfrm>
            <a:off x="149235" y="1380728"/>
            <a:ext cx="38489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KEY CONCEPTS OF STATISTICS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6221FCE-6640-A251-0E0D-B8FAEB6ABD1A}"/>
              </a:ext>
            </a:extLst>
          </p:cNvPr>
          <p:cNvSpPr/>
          <p:nvPr/>
        </p:nvSpPr>
        <p:spPr>
          <a:xfrm>
            <a:off x="6814170" y="1671243"/>
            <a:ext cx="2711116" cy="2534653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3482D0A-F7AD-B165-A50C-DE3C553140E4}"/>
              </a:ext>
            </a:extLst>
          </p:cNvPr>
          <p:cNvSpPr/>
          <p:nvPr/>
        </p:nvSpPr>
        <p:spPr>
          <a:xfrm>
            <a:off x="12685428" y="2070578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82A7407-23A3-2569-6261-646D67ACCB0E}"/>
              </a:ext>
            </a:extLst>
          </p:cNvPr>
          <p:cNvSpPr/>
          <p:nvPr/>
        </p:nvSpPr>
        <p:spPr>
          <a:xfrm>
            <a:off x="12845849" y="2110684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9B9CE54-47DC-AFAF-3785-1E3497D596C3}"/>
              </a:ext>
            </a:extLst>
          </p:cNvPr>
          <p:cNvSpPr/>
          <p:nvPr/>
        </p:nvSpPr>
        <p:spPr>
          <a:xfrm>
            <a:off x="13211093" y="2126726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DA4CA5-9F5B-A80C-3B80-3EBD02E4176E}"/>
              </a:ext>
            </a:extLst>
          </p:cNvPr>
          <p:cNvSpPr/>
          <p:nvPr/>
        </p:nvSpPr>
        <p:spPr>
          <a:xfrm>
            <a:off x="13760249" y="2190894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2884840-BBE7-0E11-7D79-7C12377C9732}"/>
              </a:ext>
            </a:extLst>
          </p:cNvPr>
          <p:cNvSpPr/>
          <p:nvPr/>
        </p:nvSpPr>
        <p:spPr>
          <a:xfrm>
            <a:off x="14217449" y="2158810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2C7F6E-555D-0963-56F8-2BF1EF80FC0C}"/>
              </a:ext>
            </a:extLst>
          </p:cNvPr>
          <p:cNvSpPr/>
          <p:nvPr/>
        </p:nvSpPr>
        <p:spPr>
          <a:xfrm>
            <a:off x="4307878" y="4864354"/>
            <a:ext cx="7742908" cy="1518867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30E57A-E5DA-7332-DF6F-9F35DADC39FF}"/>
              </a:ext>
            </a:extLst>
          </p:cNvPr>
          <p:cNvSpPr txBox="1"/>
          <p:nvPr/>
        </p:nvSpPr>
        <p:spPr>
          <a:xfrm>
            <a:off x="4652070" y="5120212"/>
            <a:ext cx="703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COLLECTION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A9B16E-CDEB-5BA5-A526-30C717FFEF8E}"/>
              </a:ext>
            </a:extLst>
          </p:cNvPr>
          <p:cNvGrpSpPr/>
          <p:nvPr/>
        </p:nvGrpSpPr>
        <p:grpSpPr>
          <a:xfrm>
            <a:off x="17125214" y="885236"/>
            <a:ext cx="7813026" cy="5090264"/>
            <a:chOff x="17125214" y="885236"/>
            <a:chExt cx="7813026" cy="509026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8DE74E9-3040-1F38-A062-018924127AC4}"/>
                </a:ext>
              </a:extLst>
            </p:cNvPr>
            <p:cNvSpPr/>
            <p:nvPr/>
          </p:nvSpPr>
          <p:spPr>
            <a:xfrm>
              <a:off x="17125214" y="885236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E148DE-0C6C-1562-146A-8999AB3D019B}"/>
                </a:ext>
              </a:extLst>
            </p:cNvPr>
            <p:cNvSpPr txBox="1"/>
            <p:nvPr/>
          </p:nvSpPr>
          <p:spPr>
            <a:xfrm>
              <a:off x="17385765" y="1883413"/>
              <a:ext cx="755247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DATA COLLECTION: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THE PROCESS OF GATHERING INFORMATION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PRIMARY &amp; SECONDARY METHOD OF DATA COLLECTION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SAMPLING METHOD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DATA QUALITY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CHALLENGES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673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bstract background of luminous dots">
            <a:extLst>
              <a:ext uri="{FF2B5EF4-FFF2-40B4-BE49-F238E27FC236}">
                <a16:creationId xmlns:a16="http://schemas.microsoft.com/office/drawing/2014/main" id="{8FC81BDC-2D6C-0665-137C-8EED7A90E1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69C7E1-C64F-8C23-B87B-25308D98165C}"/>
              </a:ext>
            </a:extLst>
          </p:cNvPr>
          <p:cNvSpPr/>
          <p:nvPr/>
        </p:nvSpPr>
        <p:spPr>
          <a:xfrm>
            <a:off x="0" y="0"/>
            <a:ext cx="4147457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1E290-7050-F9DB-27D3-B6211C1E6FF2}"/>
              </a:ext>
            </a:extLst>
          </p:cNvPr>
          <p:cNvSpPr txBox="1"/>
          <p:nvPr/>
        </p:nvSpPr>
        <p:spPr>
          <a:xfrm>
            <a:off x="-64438" y="-3967899"/>
            <a:ext cx="41474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WHAT </a:t>
            </a:r>
          </a:p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IS STATISTIC?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2283DA-79AF-5580-F16E-D02B2E47A5EB}"/>
              </a:ext>
            </a:extLst>
          </p:cNvPr>
          <p:cNvSpPr/>
          <p:nvPr/>
        </p:nvSpPr>
        <p:spPr>
          <a:xfrm>
            <a:off x="4216335" y="-3827097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2C5BD-F4F1-A0EF-6507-84978CF6E889}"/>
              </a:ext>
            </a:extLst>
          </p:cNvPr>
          <p:cNvSpPr txBox="1"/>
          <p:nvPr/>
        </p:nvSpPr>
        <p:spPr>
          <a:xfrm>
            <a:off x="4896483" y="-3430012"/>
            <a:ext cx="65509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STATISTICS IS A BRANCH OF MATHEMATICS THAT DEALS WITH COLLECTING, ANALYZING, INTERPRETING AND PRESENTING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AD4C7E-97DF-DD3B-72DD-8AA0BA92BB2D}"/>
              </a:ext>
            </a:extLst>
          </p:cNvPr>
          <p:cNvSpPr/>
          <p:nvPr/>
        </p:nvSpPr>
        <p:spPr>
          <a:xfrm>
            <a:off x="4216335" y="-3430012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3F051-A20D-7210-C58C-6C05225A849D}"/>
              </a:ext>
            </a:extLst>
          </p:cNvPr>
          <p:cNvSpPr txBox="1"/>
          <p:nvPr/>
        </p:nvSpPr>
        <p:spPr>
          <a:xfrm>
            <a:off x="4686272" y="-2821792"/>
            <a:ext cx="7038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MAKING SENSE OF NUMBERS AND FINDING PATTERNS IN DATA TO MAKE INFORMED DECISIONS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5662E-FA52-0EE7-2A59-ED04AB8191E0}"/>
              </a:ext>
            </a:extLst>
          </p:cNvPr>
          <p:cNvSpPr txBox="1"/>
          <p:nvPr/>
        </p:nvSpPr>
        <p:spPr>
          <a:xfrm>
            <a:off x="23822" y="-4569273"/>
            <a:ext cx="38489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KEY CONCEPTS OF STATISTICS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6221FCE-6640-A251-0E0D-B8FAEB6ABD1A}"/>
              </a:ext>
            </a:extLst>
          </p:cNvPr>
          <p:cNvSpPr/>
          <p:nvPr/>
        </p:nvSpPr>
        <p:spPr>
          <a:xfrm>
            <a:off x="718170" y="1769214"/>
            <a:ext cx="2711116" cy="2534653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3482D0A-F7AD-B165-A50C-DE3C553140E4}"/>
              </a:ext>
            </a:extLst>
          </p:cNvPr>
          <p:cNvSpPr/>
          <p:nvPr/>
        </p:nvSpPr>
        <p:spPr>
          <a:xfrm>
            <a:off x="12084135" y="1883413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82A7407-23A3-2569-6261-646D67ACCB0E}"/>
              </a:ext>
            </a:extLst>
          </p:cNvPr>
          <p:cNvSpPr/>
          <p:nvPr/>
        </p:nvSpPr>
        <p:spPr>
          <a:xfrm>
            <a:off x="12845849" y="2110684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9B9CE54-47DC-AFAF-3785-1E3497D596C3}"/>
              </a:ext>
            </a:extLst>
          </p:cNvPr>
          <p:cNvSpPr/>
          <p:nvPr/>
        </p:nvSpPr>
        <p:spPr>
          <a:xfrm>
            <a:off x="13211093" y="2126726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DA4CA5-9F5B-A80C-3B80-3EBD02E4176E}"/>
              </a:ext>
            </a:extLst>
          </p:cNvPr>
          <p:cNvSpPr/>
          <p:nvPr/>
        </p:nvSpPr>
        <p:spPr>
          <a:xfrm>
            <a:off x="13760249" y="2190894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2884840-BBE7-0E11-7D79-7C12377C9732}"/>
              </a:ext>
            </a:extLst>
          </p:cNvPr>
          <p:cNvSpPr/>
          <p:nvPr/>
        </p:nvSpPr>
        <p:spPr>
          <a:xfrm>
            <a:off x="14217449" y="2158810"/>
            <a:ext cx="2711116" cy="2534653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2C7F6E-555D-0963-56F8-2BF1EF80FC0C}"/>
              </a:ext>
            </a:extLst>
          </p:cNvPr>
          <p:cNvSpPr/>
          <p:nvPr/>
        </p:nvSpPr>
        <p:spPr>
          <a:xfrm>
            <a:off x="4404628" y="-2952500"/>
            <a:ext cx="7742908" cy="2035259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30E57A-E5DA-7332-DF6F-9F35DADC39FF}"/>
              </a:ext>
            </a:extLst>
          </p:cNvPr>
          <p:cNvSpPr txBox="1"/>
          <p:nvPr/>
        </p:nvSpPr>
        <p:spPr>
          <a:xfrm>
            <a:off x="4748820" y="-2350370"/>
            <a:ext cx="703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COLLECTION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5DA5FF-AF24-5728-6ADC-4BA3447CF6AF}"/>
              </a:ext>
            </a:extLst>
          </p:cNvPr>
          <p:cNvGrpSpPr/>
          <p:nvPr/>
        </p:nvGrpSpPr>
        <p:grpSpPr>
          <a:xfrm>
            <a:off x="4238565" y="885236"/>
            <a:ext cx="7813026" cy="5090264"/>
            <a:chOff x="4238565" y="885236"/>
            <a:chExt cx="7813026" cy="509026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B421266-CE94-6237-DEC5-92BF66D0E647}"/>
                </a:ext>
              </a:extLst>
            </p:cNvPr>
            <p:cNvSpPr/>
            <p:nvPr/>
          </p:nvSpPr>
          <p:spPr>
            <a:xfrm>
              <a:off x="4238565" y="885236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9F237A-964C-0E9B-DE2E-40E09B1FAD3C}"/>
                </a:ext>
              </a:extLst>
            </p:cNvPr>
            <p:cNvSpPr txBox="1"/>
            <p:nvPr/>
          </p:nvSpPr>
          <p:spPr>
            <a:xfrm>
              <a:off x="4499116" y="1883413"/>
              <a:ext cx="755247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DATA COLLECTION: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THE PROCESS OF GATHERING INFORMATION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PRIMARY &amp; SECONDARY METHOD OF DATA COLLECTION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SAMPLING METHOD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DATA QUALITY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CHALLENGES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6897F8-8502-1871-7154-8368C91AA66B}"/>
              </a:ext>
            </a:extLst>
          </p:cNvPr>
          <p:cNvSpPr/>
          <p:nvPr/>
        </p:nvSpPr>
        <p:spPr>
          <a:xfrm>
            <a:off x="16873581" y="888781"/>
            <a:ext cx="7742908" cy="509026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76B56-FDC9-964F-E6F7-59232C4FEABD}"/>
              </a:ext>
            </a:extLst>
          </p:cNvPr>
          <p:cNvSpPr txBox="1"/>
          <p:nvPr/>
        </p:nvSpPr>
        <p:spPr>
          <a:xfrm>
            <a:off x="17787981" y="1454730"/>
            <a:ext cx="75524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TYPES:</a:t>
            </a:r>
          </a:p>
          <a:p>
            <a:pPr marL="342900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QUANTITATIVE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DISCRETE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CONTINUOUS DATA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QUALITATIVE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NOMINAL DATA</a:t>
            </a:r>
          </a:p>
          <a:p>
            <a:pPr marL="800100" lvl="1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ORDINAL DATA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IMPORTANCE OF DATA TYPES</a:t>
            </a:r>
          </a:p>
          <a:p>
            <a:pPr lvl="1"/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00100" lvl="1" indent="-342900">
              <a:buFontTx/>
              <a:buChar char="-"/>
            </a:pPr>
            <a:endParaRPr lang="en-IN" sz="2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2933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bstract background of luminous dots">
            <a:extLst>
              <a:ext uri="{FF2B5EF4-FFF2-40B4-BE49-F238E27FC236}">
                <a16:creationId xmlns:a16="http://schemas.microsoft.com/office/drawing/2014/main" id="{8FC81BDC-2D6C-0665-137C-8EED7A90E1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69C7E1-C64F-8C23-B87B-25308D98165C}"/>
              </a:ext>
            </a:extLst>
          </p:cNvPr>
          <p:cNvSpPr/>
          <p:nvPr/>
        </p:nvSpPr>
        <p:spPr>
          <a:xfrm>
            <a:off x="0" y="0"/>
            <a:ext cx="4147457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1E290-7050-F9DB-27D3-B6211C1E6FF2}"/>
              </a:ext>
            </a:extLst>
          </p:cNvPr>
          <p:cNvSpPr txBox="1"/>
          <p:nvPr/>
        </p:nvSpPr>
        <p:spPr>
          <a:xfrm>
            <a:off x="-64438" y="-3967899"/>
            <a:ext cx="41474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WHAT </a:t>
            </a:r>
          </a:p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IS STATISTIC?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2283DA-79AF-5580-F16E-D02B2E47A5EB}"/>
              </a:ext>
            </a:extLst>
          </p:cNvPr>
          <p:cNvSpPr/>
          <p:nvPr/>
        </p:nvSpPr>
        <p:spPr>
          <a:xfrm>
            <a:off x="4216335" y="-3827097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2C5BD-F4F1-A0EF-6507-84978CF6E889}"/>
              </a:ext>
            </a:extLst>
          </p:cNvPr>
          <p:cNvSpPr txBox="1"/>
          <p:nvPr/>
        </p:nvSpPr>
        <p:spPr>
          <a:xfrm>
            <a:off x="4896483" y="-3430012"/>
            <a:ext cx="65509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STATISTICS IS A BRANCH OF MATHEMATICS THAT DEALS WITH COLLECTING, ANALYZING, INTERPRETING AND PRESENTING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AD4C7E-97DF-DD3B-72DD-8AA0BA92BB2D}"/>
              </a:ext>
            </a:extLst>
          </p:cNvPr>
          <p:cNvSpPr/>
          <p:nvPr/>
        </p:nvSpPr>
        <p:spPr>
          <a:xfrm>
            <a:off x="4216335" y="-3430012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3F051-A20D-7210-C58C-6C05225A849D}"/>
              </a:ext>
            </a:extLst>
          </p:cNvPr>
          <p:cNvSpPr txBox="1"/>
          <p:nvPr/>
        </p:nvSpPr>
        <p:spPr>
          <a:xfrm>
            <a:off x="4686272" y="-2821792"/>
            <a:ext cx="7038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MAKING SENSE OF NUMBERS AND FINDING PATTERNS IN DATA TO MAKE INFORMED DECISIONS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5662E-FA52-0EE7-2A59-ED04AB8191E0}"/>
              </a:ext>
            </a:extLst>
          </p:cNvPr>
          <p:cNvSpPr txBox="1"/>
          <p:nvPr/>
        </p:nvSpPr>
        <p:spPr>
          <a:xfrm>
            <a:off x="23822" y="-4569273"/>
            <a:ext cx="38489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KEY CONCEPTS OF STATISTICS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6221FCE-6640-A251-0E0D-B8FAEB6ABD1A}"/>
              </a:ext>
            </a:extLst>
          </p:cNvPr>
          <p:cNvSpPr/>
          <p:nvPr/>
        </p:nvSpPr>
        <p:spPr>
          <a:xfrm>
            <a:off x="718170" y="1769214"/>
            <a:ext cx="2711116" cy="2534653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3482D0A-F7AD-B165-A50C-DE3C553140E4}"/>
              </a:ext>
            </a:extLst>
          </p:cNvPr>
          <p:cNvSpPr/>
          <p:nvPr/>
        </p:nvSpPr>
        <p:spPr>
          <a:xfrm>
            <a:off x="12084135" y="1883413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82A7407-23A3-2569-6261-646D67ACCB0E}"/>
              </a:ext>
            </a:extLst>
          </p:cNvPr>
          <p:cNvSpPr/>
          <p:nvPr/>
        </p:nvSpPr>
        <p:spPr>
          <a:xfrm>
            <a:off x="12845849" y="2110684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9B9CE54-47DC-AFAF-3785-1E3497D596C3}"/>
              </a:ext>
            </a:extLst>
          </p:cNvPr>
          <p:cNvSpPr/>
          <p:nvPr/>
        </p:nvSpPr>
        <p:spPr>
          <a:xfrm>
            <a:off x="13211093" y="2126726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DA4CA5-9F5B-A80C-3B80-3EBD02E4176E}"/>
              </a:ext>
            </a:extLst>
          </p:cNvPr>
          <p:cNvSpPr/>
          <p:nvPr/>
        </p:nvSpPr>
        <p:spPr>
          <a:xfrm>
            <a:off x="13760249" y="2190894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2884840-BBE7-0E11-7D79-7C12377C9732}"/>
              </a:ext>
            </a:extLst>
          </p:cNvPr>
          <p:cNvSpPr/>
          <p:nvPr/>
        </p:nvSpPr>
        <p:spPr>
          <a:xfrm>
            <a:off x="12941026" y="-1680837"/>
            <a:ext cx="2711116" cy="2534653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2C7F6E-555D-0963-56F8-2BF1EF80FC0C}"/>
              </a:ext>
            </a:extLst>
          </p:cNvPr>
          <p:cNvSpPr/>
          <p:nvPr/>
        </p:nvSpPr>
        <p:spPr>
          <a:xfrm>
            <a:off x="4404628" y="-2952500"/>
            <a:ext cx="7742908" cy="2035259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30E57A-E5DA-7332-DF6F-9F35DADC39FF}"/>
              </a:ext>
            </a:extLst>
          </p:cNvPr>
          <p:cNvSpPr txBox="1"/>
          <p:nvPr/>
        </p:nvSpPr>
        <p:spPr>
          <a:xfrm>
            <a:off x="4748820" y="-2350370"/>
            <a:ext cx="703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COLLECTION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5DA5FF-AF24-5728-6ADC-4BA3447CF6AF}"/>
              </a:ext>
            </a:extLst>
          </p:cNvPr>
          <p:cNvGrpSpPr/>
          <p:nvPr/>
        </p:nvGrpSpPr>
        <p:grpSpPr>
          <a:xfrm>
            <a:off x="4147457" y="-5504553"/>
            <a:ext cx="7813026" cy="5090264"/>
            <a:chOff x="4238565" y="885236"/>
            <a:chExt cx="7813026" cy="509026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B421266-CE94-6237-DEC5-92BF66D0E647}"/>
                </a:ext>
              </a:extLst>
            </p:cNvPr>
            <p:cNvSpPr/>
            <p:nvPr/>
          </p:nvSpPr>
          <p:spPr>
            <a:xfrm>
              <a:off x="4238565" y="885236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9F237A-964C-0E9B-DE2E-40E09B1FAD3C}"/>
                </a:ext>
              </a:extLst>
            </p:cNvPr>
            <p:cNvSpPr txBox="1"/>
            <p:nvPr/>
          </p:nvSpPr>
          <p:spPr>
            <a:xfrm>
              <a:off x="4499116" y="1883413"/>
              <a:ext cx="755247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DATA COLLECTION: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THE PROCESS OF GATHERING INFORMATION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PRIMARY &amp; SECONDARY METHOD OF DATA COLLECTION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SAMPLING METHOD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DATA QUALITY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CHALLENGES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DA4827-2C18-1BAF-7819-2A2D4A212810}"/>
              </a:ext>
            </a:extLst>
          </p:cNvPr>
          <p:cNvGrpSpPr/>
          <p:nvPr/>
        </p:nvGrpSpPr>
        <p:grpSpPr>
          <a:xfrm>
            <a:off x="4315179" y="947190"/>
            <a:ext cx="8466875" cy="5090264"/>
            <a:chOff x="16873581" y="888781"/>
            <a:chExt cx="8466875" cy="509026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46897F8-8502-1871-7154-8368C91AA66B}"/>
                </a:ext>
              </a:extLst>
            </p:cNvPr>
            <p:cNvSpPr/>
            <p:nvPr/>
          </p:nvSpPr>
          <p:spPr>
            <a:xfrm>
              <a:off x="16873581" y="888781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976B56-FDC9-964F-E6F7-59232C4FEABD}"/>
                </a:ext>
              </a:extLst>
            </p:cNvPr>
            <p:cNvSpPr txBox="1"/>
            <p:nvPr/>
          </p:nvSpPr>
          <p:spPr>
            <a:xfrm>
              <a:off x="17787981" y="1582320"/>
              <a:ext cx="755247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SAMPLING METHODS: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SIMPLE RANDOM SAMPLING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SYSTEMATIC SAMPLING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STRATIFIED SAMPLING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CLUSTER SAMPLING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CONVENIENCE SAMPLING</a:t>
              </a:r>
            </a:p>
            <a:p>
              <a:pPr marL="800100" lvl="1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461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bstract background of luminous dots">
            <a:extLst>
              <a:ext uri="{FF2B5EF4-FFF2-40B4-BE49-F238E27FC236}">
                <a16:creationId xmlns:a16="http://schemas.microsoft.com/office/drawing/2014/main" id="{8FC81BDC-2D6C-0665-137C-8EED7A90E1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69C7E1-C64F-8C23-B87B-25308D98165C}"/>
              </a:ext>
            </a:extLst>
          </p:cNvPr>
          <p:cNvSpPr/>
          <p:nvPr/>
        </p:nvSpPr>
        <p:spPr>
          <a:xfrm>
            <a:off x="0" y="0"/>
            <a:ext cx="4147457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1E290-7050-F9DB-27D3-B6211C1E6FF2}"/>
              </a:ext>
            </a:extLst>
          </p:cNvPr>
          <p:cNvSpPr txBox="1"/>
          <p:nvPr/>
        </p:nvSpPr>
        <p:spPr>
          <a:xfrm>
            <a:off x="-64438" y="-3967899"/>
            <a:ext cx="41474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WHAT </a:t>
            </a:r>
          </a:p>
          <a:p>
            <a:pPr algn="ctr"/>
            <a:r>
              <a:rPr lang="en-IN" sz="6600" b="1" dirty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IS STATISTIC?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2283DA-79AF-5580-F16E-D02B2E47A5EB}"/>
              </a:ext>
            </a:extLst>
          </p:cNvPr>
          <p:cNvSpPr/>
          <p:nvPr/>
        </p:nvSpPr>
        <p:spPr>
          <a:xfrm>
            <a:off x="4216335" y="-3827097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2C5BD-F4F1-A0EF-6507-84978CF6E889}"/>
              </a:ext>
            </a:extLst>
          </p:cNvPr>
          <p:cNvSpPr txBox="1"/>
          <p:nvPr/>
        </p:nvSpPr>
        <p:spPr>
          <a:xfrm>
            <a:off x="4896483" y="-3430012"/>
            <a:ext cx="65509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STATISTICS IS A BRANCH OF MATHEMATICS THAT DEALS WITH COLLECTING, ANALYZING, INTERPRETING AND PRESENTING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AD4C7E-97DF-DD3B-72DD-8AA0BA92BB2D}"/>
              </a:ext>
            </a:extLst>
          </p:cNvPr>
          <p:cNvSpPr/>
          <p:nvPr/>
        </p:nvSpPr>
        <p:spPr>
          <a:xfrm>
            <a:off x="4216335" y="-3430012"/>
            <a:ext cx="8044543" cy="2601434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3F051-A20D-7210-C58C-6C05225A849D}"/>
              </a:ext>
            </a:extLst>
          </p:cNvPr>
          <p:cNvSpPr txBox="1"/>
          <p:nvPr/>
        </p:nvSpPr>
        <p:spPr>
          <a:xfrm>
            <a:off x="4686272" y="-2821792"/>
            <a:ext cx="7038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MAKING SENSE OF NUMBERS AND FINDING PATTERNS IN DATA TO MAKE INFORMED DECISIONS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5662E-FA52-0EE7-2A59-ED04AB8191E0}"/>
              </a:ext>
            </a:extLst>
          </p:cNvPr>
          <p:cNvSpPr txBox="1"/>
          <p:nvPr/>
        </p:nvSpPr>
        <p:spPr>
          <a:xfrm>
            <a:off x="23822" y="-4569273"/>
            <a:ext cx="38489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KEY CONCEPTS OF STATISTICS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6221FCE-6640-A251-0E0D-B8FAEB6ABD1A}"/>
              </a:ext>
            </a:extLst>
          </p:cNvPr>
          <p:cNvSpPr/>
          <p:nvPr/>
        </p:nvSpPr>
        <p:spPr>
          <a:xfrm>
            <a:off x="718170" y="1769214"/>
            <a:ext cx="2711116" cy="2534653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3482D0A-F7AD-B165-A50C-DE3C553140E4}"/>
              </a:ext>
            </a:extLst>
          </p:cNvPr>
          <p:cNvSpPr/>
          <p:nvPr/>
        </p:nvSpPr>
        <p:spPr>
          <a:xfrm>
            <a:off x="12084135" y="1883413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82A7407-23A3-2569-6261-646D67ACCB0E}"/>
              </a:ext>
            </a:extLst>
          </p:cNvPr>
          <p:cNvSpPr/>
          <p:nvPr/>
        </p:nvSpPr>
        <p:spPr>
          <a:xfrm>
            <a:off x="12845849" y="2110684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9B9CE54-47DC-AFAF-3785-1E3497D596C3}"/>
              </a:ext>
            </a:extLst>
          </p:cNvPr>
          <p:cNvSpPr/>
          <p:nvPr/>
        </p:nvSpPr>
        <p:spPr>
          <a:xfrm>
            <a:off x="13211093" y="2126726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DA4CA5-9F5B-A80C-3B80-3EBD02E4176E}"/>
              </a:ext>
            </a:extLst>
          </p:cNvPr>
          <p:cNvSpPr/>
          <p:nvPr/>
        </p:nvSpPr>
        <p:spPr>
          <a:xfrm>
            <a:off x="13760249" y="2190894"/>
            <a:ext cx="2711116" cy="2534653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2884840-BBE7-0E11-7D79-7C12377C9732}"/>
              </a:ext>
            </a:extLst>
          </p:cNvPr>
          <p:cNvSpPr/>
          <p:nvPr/>
        </p:nvSpPr>
        <p:spPr>
          <a:xfrm>
            <a:off x="13760249" y="1997048"/>
            <a:ext cx="2711116" cy="2534653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2C7F6E-555D-0963-56F8-2BF1EF80FC0C}"/>
              </a:ext>
            </a:extLst>
          </p:cNvPr>
          <p:cNvSpPr/>
          <p:nvPr/>
        </p:nvSpPr>
        <p:spPr>
          <a:xfrm>
            <a:off x="4404628" y="-2952500"/>
            <a:ext cx="7742908" cy="2035259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30E57A-E5DA-7332-DF6F-9F35DADC39FF}"/>
              </a:ext>
            </a:extLst>
          </p:cNvPr>
          <p:cNvSpPr txBox="1"/>
          <p:nvPr/>
        </p:nvSpPr>
        <p:spPr>
          <a:xfrm>
            <a:off x="4748820" y="-2350370"/>
            <a:ext cx="703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COLLECTION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5DA5FF-AF24-5728-6ADC-4BA3447CF6AF}"/>
              </a:ext>
            </a:extLst>
          </p:cNvPr>
          <p:cNvGrpSpPr/>
          <p:nvPr/>
        </p:nvGrpSpPr>
        <p:grpSpPr>
          <a:xfrm>
            <a:off x="4238565" y="885236"/>
            <a:ext cx="7813026" cy="5090264"/>
            <a:chOff x="4238565" y="885236"/>
            <a:chExt cx="7813026" cy="509026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B421266-CE94-6237-DEC5-92BF66D0E647}"/>
                </a:ext>
              </a:extLst>
            </p:cNvPr>
            <p:cNvSpPr/>
            <p:nvPr/>
          </p:nvSpPr>
          <p:spPr>
            <a:xfrm>
              <a:off x="4238565" y="885236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9F237A-964C-0E9B-DE2E-40E09B1FAD3C}"/>
                </a:ext>
              </a:extLst>
            </p:cNvPr>
            <p:cNvSpPr txBox="1"/>
            <p:nvPr/>
          </p:nvSpPr>
          <p:spPr>
            <a:xfrm>
              <a:off x="4499116" y="1883413"/>
              <a:ext cx="755247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DATA COLLECTION: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THE PROCESS OF GATHERING INFORMATION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PRIMARY &amp; SECONDARY METHOD OF DATA COLLECTION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SAMPLING METHOD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DATA QUALITY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CHALLENGES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DA4827-2C18-1BAF-7819-2A2D4A212810}"/>
              </a:ext>
            </a:extLst>
          </p:cNvPr>
          <p:cNvGrpSpPr/>
          <p:nvPr/>
        </p:nvGrpSpPr>
        <p:grpSpPr>
          <a:xfrm>
            <a:off x="16873581" y="888781"/>
            <a:ext cx="8466875" cy="5090264"/>
            <a:chOff x="16873581" y="888781"/>
            <a:chExt cx="8466875" cy="509026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46897F8-8502-1871-7154-8368C91AA66B}"/>
                </a:ext>
              </a:extLst>
            </p:cNvPr>
            <p:cNvSpPr/>
            <p:nvPr/>
          </p:nvSpPr>
          <p:spPr>
            <a:xfrm>
              <a:off x="16873581" y="888781"/>
              <a:ext cx="7742908" cy="509026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55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976B56-FDC9-964F-E6F7-59232C4FEABD}"/>
                </a:ext>
              </a:extLst>
            </p:cNvPr>
            <p:cNvSpPr txBox="1"/>
            <p:nvPr/>
          </p:nvSpPr>
          <p:spPr>
            <a:xfrm>
              <a:off x="17787981" y="1582320"/>
              <a:ext cx="755247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SAMPLING METHODS:</a:t>
              </a:r>
            </a:p>
            <a:p>
              <a:pPr marL="342900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SIMPLE RANDOM SAMPLING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SYSTEMATIC SAMPLING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STRATIFIED SAMPLING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CLUSTER SAMPLING</a:t>
              </a:r>
            </a:p>
            <a:p>
              <a:pPr marL="342900" indent="-342900">
                <a:buFontTx/>
                <a:buChar char="-"/>
              </a:pPr>
              <a:r>
                <a:rPr lang="en-IN" sz="24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CONVENIENCE SAMPLING</a:t>
              </a:r>
            </a:p>
            <a:p>
              <a:pPr marL="800100" lvl="1" indent="-342900">
                <a:buFontTx/>
                <a:buChar char="-"/>
              </a:pPr>
              <a:endParaRPr lang="en-IN" sz="2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2597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1833</Words>
  <Application>Microsoft Office PowerPoint</Application>
  <PresentationFormat>Widescreen</PresentationFormat>
  <Paragraphs>530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sudeep.kr.das@outlook.com</dc:creator>
  <cp:lastModifiedBy>sudeep.kr.das@outlook.com</cp:lastModifiedBy>
  <cp:revision>8</cp:revision>
  <dcterms:created xsi:type="dcterms:W3CDTF">2024-07-27T02:30:56Z</dcterms:created>
  <dcterms:modified xsi:type="dcterms:W3CDTF">2024-07-29T06:28:42Z</dcterms:modified>
</cp:coreProperties>
</file>