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Gatwick" panose="020B0604020202020204" charset="0"/>
      <p:regular r:id="rId11"/>
    </p:embeddedFont>
    <p:embeddedFont>
      <p:font typeface="Gatwick Bold" panose="020B0604020202020204" charset="0"/>
      <p:regular r:id="rId12"/>
    </p:embeddedFont>
    <p:embeddedFont>
      <p:font typeface="Gatwick Ultra-Bold" panose="020B0604020202020204" charset="0"/>
      <p:regular r:id="rId13"/>
    </p:embeddedFont>
    <p:embeddedFont>
      <p:font typeface="Open Sauce" panose="020B0604020202020204" charset="0"/>
      <p:regular r:id="rId14"/>
    </p:embeddedFont>
    <p:embeddedFont>
      <p:font typeface="Open Sauce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F808"/>
    <a:srgbClr val="14F814"/>
    <a:srgbClr val="05A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3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F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58041" y="6083323"/>
            <a:ext cx="11301259" cy="3983694"/>
          </a:xfrm>
          <a:custGeom>
            <a:avLst/>
            <a:gdLst/>
            <a:ahLst/>
            <a:cxnLst/>
            <a:rect l="l" t="t" r="r" b="b"/>
            <a:pathLst>
              <a:path w="11301259" h="3983694">
                <a:moveTo>
                  <a:pt x="0" y="0"/>
                </a:moveTo>
                <a:lnTo>
                  <a:pt x="11301259" y="0"/>
                </a:lnTo>
                <a:lnTo>
                  <a:pt x="11301259" y="3983694"/>
                </a:lnTo>
                <a:lnTo>
                  <a:pt x="0" y="3983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942778" y="3219623"/>
            <a:ext cx="12042986" cy="1603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0"/>
              </a:lnSpc>
              <a:spcBef>
                <a:spcPct val="0"/>
              </a:spcBef>
            </a:pPr>
            <a:r>
              <a:rPr lang="en-US" sz="5125" b="1" spc="-102">
                <a:solidFill>
                  <a:srgbClr val="000000"/>
                </a:solidFill>
                <a:latin typeface="Gatwick Ultra-Bold"/>
                <a:ea typeface="Gatwick Ultra-Bold"/>
                <a:cs typeface="Gatwick Ultra-Bold"/>
                <a:sym typeface="Gatwick Ultra-Bold"/>
              </a:rPr>
              <a:t> AI-Based Traffic Management Solution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62843" y="5286375"/>
            <a:ext cx="7231745" cy="796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6"/>
              </a:lnSpc>
              <a:spcBef>
                <a:spcPct val="0"/>
              </a:spcBef>
            </a:pPr>
            <a:r>
              <a:rPr lang="en-US" sz="2530" b="1" spc="-50">
                <a:solidFill>
                  <a:srgbClr val="000000"/>
                </a:solidFill>
                <a:latin typeface="Gatwick Ultra-Bold"/>
                <a:ea typeface="Gatwick Ultra-Bold"/>
                <a:cs typeface="Gatwick Ultra-Bold"/>
                <a:sym typeface="Gatwick Ultra-Bold"/>
              </a:rPr>
              <a:t> Leveraging Artificial Intelligence to Optimize Traffic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E18B8-B5F8-E3CA-0C70-8E99CFFDA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0" y="419100"/>
            <a:ext cx="4725059" cy="2314898"/>
          </a:xfrm>
          <a:prstGeom prst="rect">
            <a:avLst/>
          </a:prstGeom>
          <a:solidFill>
            <a:srgbClr val="08F808"/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76117" y="1481381"/>
            <a:ext cx="8161471" cy="110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84"/>
              </a:lnSpc>
              <a:spcBef>
                <a:spcPct val="0"/>
              </a:spcBef>
            </a:pPr>
            <a:r>
              <a:rPr lang="en-US" sz="3487" b="1" spc="-69" dirty="0">
                <a:solidFill>
                  <a:srgbClr val="424242"/>
                </a:solidFill>
                <a:latin typeface="Gatwick Ultra-Bold"/>
                <a:ea typeface="Gatwick Ultra-Bold"/>
                <a:cs typeface="Gatwick Ultra-Bold"/>
                <a:sym typeface="Gatwick Ultra-Bold"/>
              </a:rPr>
              <a:t>Cities experience major traffic delays, leading to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276117" y="2861005"/>
            <a:ext cx="8161471" cy="1798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4691" lvl="1" indent="-282345" algn="l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424242"/>
                </a:solidFill>
                <a:latin typeface="Open Sauce"/>
                <a:ea typeface="Open Sauce"/>
                <a:cs typeface="Open Sauce"/>
                <a:sym typeface="Open Sauce"/>
              </a:rPr>
              <a:t>Increased fuel consumption.</a:t>
            </a:r>
          </a:p>
          <a:p>
            <a:pPr marL="564691" lvl="1" indent="-282345" algn="l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424242"/>
                </a:solidFill>
                <a:latin typeface="Open Sauce"/>
                <a:ea typeface="Open Sauce"/>
                <a:cs typeface="Open Sauce"/>
                <a:sym typeface="Open Sauce"/>
              </a:rPr>
              <a:t>Higher levels of pollution.</a:t>
            </a:r>
          </a:p>
          <a:p>
            <a:pPr marL="564691" lvl="1" indent="-282345" algn="l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424242"/>
                </a:solidFill>
                <a:latin typeface="Open Sauce"/>
                <a:ea typeface="Open Sauce"/>
                <a:cs typeface="Open Sauce"/>
                <a:sym typeface="Open Sauce"/>
              </a:rPr>
              <a:t>Significant travel time delays.</a:t>
            </a:r>
          </a:p>
          <a:p>
            <a:pPr marL="0" lvl="0" indent="0" algn="l">
              <a:lnSpc>
                <a:spcPts val="3661"/>
              </a:lnSpc>
              <a:spcBef>
                <a:spcPct val="0"/>
              </a:spcBef>
            </a:pPr>
            <a:endParaRPr lang="en-US" sz="2615">
              <a:solidFill>
                <a:srgbClr val="424242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76117" y="6478840"/>
            <a:ext cx="8161471" cy="1341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61"/>
              </a:lnSpc>
              <a:spcBef>
                <a:spcPct val="0"/>
              </a:spcBef>
            </a:pPr>
            <a:r>
              <a:rPr lang="en-US" sz="2615">
                <a:solidFill>
                  <a:srgbClr val="424242"/>
                </a:solidFill>
                <a:latin typeface="Open Sauce"/>
                <a:ea typeface="Open Sauce"/>
                <a:cs typeface="Open Sauce"/>
                <a:sym typeface="Open Sauce"/>
              </a:rPr>
              <a:t>Traditional traffic light systems are fixed and unresponsive to real-time conditions, worsening congestion.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" y="3238499"/>
            <a:ext cx="5943600" cy="2577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720"/>
              </a:lnSpc>
              <a:spcBef>
                <a:spcPct val="0"/>
              </a:spcBef>
            </a:pPr>
            <a:r>
              <a:rPr lang="en-US" sz="5600" b="1" spc="-112" dirty="0">
                <a:solidFill>
                  <a:srgbClr val="424242"/>
                </a:solidFill>
                <a:latin typeface="Gatwick Ultra-Bold"/>
                <a:ea typeface="Gatwick Ultra-Bold"/>
                <a:cs typeface="Gatwick Ultra-Bold"/>
                <a:sym typeface="Gatwick Ultra-Bold"/>
              </a:rPr>
              <a:t>The Problem of Traffic Congestion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" y="1333500"/>
            <a:ext cx="16992600" cy="7620000"/>
            <a:chOff x="0" y="72708"/>
            <a:chExt cx="19279727" cy="6182407"/>
          </a:xfrm>
        </p:grpSpPr>
        <p:sp>
          <p:nvSpPr>
            <p:cNvPr id="3" name="TextBox 3"/>
            <p:cNvSpPr txBox="1"/>
            <p:nvPr/>
          </p:nvSpPr>
          <p:spPr>
            <a:xfrm>
              <a:off x="304800" y="72708"/>
              <a:ext cx="18974927" cy="1675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919"/>
                </a:lnSpc>
                <a:spcBef>
                  <a:spcPct val="0"/>
                </a:spcBef>
              </a:pPr>
              <a:r>
                <a:rPr lang="en-US" sz="4099" b="1" spc="-81" dirty="0">
                  <a:solidFill>
                    <a:srgbClr val="424242"/>
                  </a:solidFill>
                  <a:latin typeface="Gatwick Ultra-Bold"/>
                  <a:ea typeface="Gatwick Ultra-Bold"/>
                  <a:cs typeface="Gatwick Ultra-Bold"/>
                  <a:sym typeface="Gatwick Ultra-Bold"/>
                </a:rPr>
                <a:t>Limitations of Current Traffic Light Systems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15380"/>
              <a:ext cx="19279727" cy="46397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424242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Traditional traffic lights operate on pre-set cycles that:</a:t>
              </a:r>
            </a:p>
            <a:p>
              <a:pPr marL="863591" lvl="1" indent="-431796" algn="l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424242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Don’t adjust to real-time traffic.</a:t>
              </a:r>
            </a:p>
            <a:p>
              <a:pPr marL="863591" lvl="1" indent="-431796" algn="l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424242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Cause unnecessary delays during peak hours.</a:t>
              </a:r>
            </a:p>
            <a:p>
              <a:pPr marL="863591" lvl="1" indent="-431796" algn="l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424242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Lead to inefficient fuel usage and increased emissions.</a:t>
              </a: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endParaRPr lang="en-US" sz="3999">
                <a:solidFill>
                  <a:srgbClr val="424242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46383" y="196106"/>
            <a:ext cx="13106716" cy="2460807"/>
            <a:chOff x="0" y="0"/>
            <a:chExt cx="17475621" cy="3281075"/>
          </a:xfrm>
        </p:grpSpPr>
        <p:sp>
          <p:nvSpPr>
            <p:cNvPr id="3" name="TextBox 3"/>
            <p:cNvSpPr txBox="1"/>
            <p:nvPr/>
          </p:nvSpPr>
          <p:spPr>
            <a:xfrm>
              <a:off x="0" y="-66675"/>
              <a:ext cx="17475621" cy="2266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39"/>
                </a:lnSpc>
                <a:spcBef>
                  <a:spcPct val="0"/>
                </a:spcBef>
              </a:pPr>
              <a:r>
                <a:rPr lang="en-US" sz="5449" b="1" spc="-108">
                  <a:solidFill>
                    <a:srgbClr val="424242"/>
                  </a:solidFill>
                  <a:latin typeface="Gatwick Ultra-Bold"/>
                  <a:ea typeface="Gatwick Ultra-Bold"/>
                  <a:cs typeface="Gatwick Ultra-Bold"/>
                  <a:sym typeface="Gatwick Ultra-Bold"/>
                </a:rPr>
                <a:t>Introducing Our AI-Based Solution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612654"/>
              <a:ext cx="17475621" cy="668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66800" y="2857500"/>
            <a:ext cx="15392137" cy="2472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4599" b="1" spc="-91" dirty="0">
                <a:solidFill>
                  <a:srgbClr val="424242"/>
                </a:solidFill>
                <a:latin typeface="Gatwick Ultra-Bold"/>
                <a:ea typeface="Gatwick Ultra-Bold"/>
                <a:cs typeface="Gatwick Ultra-Bold"/>
                <a:sym typeface="Gatwick Ultra-Bold"/>
              </a:rPr>
              <a:t>We propose an AI system that:</a:t>
            </a:r>
          </a:p>
          <a:p>
            <a:pPr marL="474986" lvl="1" indent="-237493" algn="l">
              <a:lnSpc>
                <a:spcPts val="2640"/>
              </a:lnSpc>
              <a:buFont typeface="Arial"/>
              <a:buChar char="•"/>
            </a:pPr>
            <a:r>
              <a:rPr lang="en-US" sz="2000" b="1" spc="-44" dirty="0">
                <a:solidFill>
                  <a:srgbClr val="424242"/>
                </a:solidFill>
                <a:latin typeface="Gatwick"/>
                <a:ea typeface="Gatwick"/>
                <a:cs typeface="Gatwick"/>
                <a:sym typeface="Gatwick"/>
              </a:rPr>
              <a:t>Analyzes real-time traffic data.</a:t>
            </a:r>
          </a:p>
          <a:p>
            <a:pPr marL="474986" lvl="1" indent="-237493" algn="l">
              <a:lnSpc>
                <a:spcPts val="2640"/>
              </a:lnSpc>
              <a:buFont typeface="Arial"/>
              <a:buChar char="•"/>
            </a:pPr>
            <a:r>
              <a:rPr lang="en-US" sz="2000" b="1" spc="-44" dirty="0">
                <a:solidFill>
                  <a:srgbClr val="424242"/>
                </a:solidFill>
                <a:latin typeface="Gatwick"/>
                <a:ea typeface="Gatwick"/>
                <a:cs typeface="Gatwick"/>
                <a:sym typeface="Gatwick"/>
              </a:rPr>
              <a:t>Dynamically adjusts traffic light timing based on vehicle flow.</a:t>
            </a:r>
          </a:p>
          <a:p>
            <a:pPr marL="474986" lvl="1" indent="-237493" algn="l">
              <a:lnSpc>
                <a:spcPts val="2640"/>
              </a:lnSpc>
              <a:buFont typeface="Arial"/>
              <a:buChar char="•"/>
            </a:pPr>
            <a:r>
              <a:rPr lang="en-US" sz="2000" b="1" spc="-44" dirty="0">
                <a:solidFill>
                  <a:srgbClr val="424242"/>
                </a:solidFill>
                <a:latin typeface="Gatwick"/>
                <a:ea typeface="Gatwick"/>
                <a:cs typeface="Gatwick"/>
                <a:sym typeface="Gatwick"/>
              </a:rPr>
              <a:t>Aims to reduce delays, fuel usage, and emissions.</a:t>
            </a:r>
          </a:p>
          <a:p>
            <a:pPr marL="474986" lvl="1" indent="-237493" algn="l">
              <a:lnSpc>
                <a:spcPts val="2640"/>
              </a:lnSpc>
              <a:buFont typeface="Arial"/>
              <a:buChar char="•"/>
            </a:pPr>
            <a:r>
              <a:rPr lang="en-US" sz="2000" b="1" spc="-44" dirty="0">
                <a:solidFill>
                  <a:srgbClr val="424242"/>
                </a:solidFill>
                <a:latin typeface="Gatwick"/>
                <a:ea typeface="Gatwick"/>
                <a:cs typeface="Gatwick"/>
                <a:sym typeface="Gatwick"/>
              </a:rPr>
              <a:t>Powered by SUMO (Simulation of Urban Mobility) to simulate and optimize traffic flow.</a:t>
            </a:r>
          </a:p>
          <a:p>
            <a:pPr algn="ctr">
              <a:lnSpc>
                <a:spcPts val="3840"/>
              </a:lnSpc>
              <a:spcBef>
                <a:spcPct val="0"/>
              </a:spcBef>
            </a:pPr>
            <a:endParaRPr lang="en-US" sz="2200" spc="-44" dirty="0">
              <a:solidFill>
                <a:srgbClr val="424242"/>
              </a:solidFill>
              <a:latin typeface="Gatwick"/>
              <a:ea typeface="Gatwick"/>
              <a:cs typeface="Gatwick"/>
              <a:sym typeface="Gatwi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4816" y="971550"/>
            <a:ext cx="14978368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20"/>
              </a:lnSpc>
              <a:spcBef>
                <a:spcPct val="0"/>
              </a:spcBef>
            </a:pPr>
            <a:r>
              <a:rPr lang="en-US" sz="5600" b="1" spc="-112">
                <a:solidFill>
                  <a:srgbClr val="424242"/>
                </a:solidFill>
                <a:latin typeface="Gatwick Ultra-Bold"/>
                <a:ea typeface="Gatwick Ultra-Bold"/>
                <a:cs typeface="Gatwick Ultra-Bold"/>
                <a:sym typeface="Gatwick Ultra-Bold"/>
              </a:rPr>
              <a:t>How It Works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7459" y="1920598"/>
            <a:ext cx="17573106" cy="210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7"/>
              </a:lnSpc>
            </a:pPr>
            <a:endParaRPr/>
          </a:p>
          <a:p>
            <a:pPr marL="596903" lvl="1" indent="-298451" algn="l">
              <a:lnSpc>
                <a:spcPts val="3317"/>
              </a:lnSpc>
              <a:buFont typeface="Arial"/>
              <a:buChar char="•"/>
            </a:pPr>
            <a:r>
              <a:rPr lang="en-US" sz="2764" b="1" spc="-55">
                <a:solidFill>
                  <a:srgbClr val="424242"/>
                </a:solidFill>
                <a:latin typeface="Gatwick Bold"/>
                <a:ea typeface="Gatwick Bold"/>
                <a:cs typeface="Gatwick Bold"/>
                <a:sym typeface="Gatwick Bold"/>
              </a:rPr>
              <a:t>Data Collection: Traffic sensors collect real-time data on vehicle count.</a:t>
            </a:r>
          </a:p>
          <a:p>
            <a:pPr marL="596903" lvl="1" indent="-298451" algn="l">
              <a:lnSpc>
                <a:spcPts val="3317"/>
              </a:lnSpc>
              <a:buFont typeface="Arial"/>
              <a:buChar char="•"/>
            </a:pPr>
            <a:r>
              <a:rPr lang="en-US" sz="2764" b="1" spc="-55">
                <a:solidFill>
                  <a:srgbClr val="424242"/>
                </a:solidFill>
                <a:latin typeface="Gatwick Bold"/>
                <a:ea typeface="Gatwick Bold"/>
                <a:cs typeface="Gatwick Bold"/>
                <a:sym typeface="Gatwick Bold"/>
              </a:rPr>
              <a:t>Prediction Model: AI predicts optimal traffic light phases to minimize congestion.</a:t>
            </a:r>
          </a:p>
          <a:p>
            <a:pPr marL="596903" lvl="1" indent="-298451" algn="l">
              <a:lnSpc>
                <a:spcPts val="3317"/>
              </a:lnSpc>
              <a:buFont typeface="Arial"/>
              <a:buChar char="•"/>
            </a:pPr>
            <a:r>
              <a:rPr lang="en-US" sz="2764" b="1" spc="-55">
                <a:solidFill>
                  <a:srgbClr val="424242"/>
                </a:solidFill>
                <a:latin typeface="Gatwick Bold"/>
                <a:ea typeface="Gatwick Bold"/>
                <a:cs typeface="Gatwick Bold"/>
                <a:sym typeface="Gatwick Bold"/>
              </a:rPr>
              <a:t>Dynamic Adjustment: Traffic lights are adjusted instantly based on AI decisions.</a:t>
            </a:r>
          </a:p>
          <a:p>
            <a:pPr marL="596903" lvl="1" indent="-298451" algn="l">
              <a:lnSpc>
                <a:spcPts val="3317"/>
              </a:lnSpc>
              <a:buFont typeface="Arial"/>
              <a:buChar char="•"/>
            </a:pPr>
            <a:r>
              <a:rPr lang="en-US" sz="2764" b="1" spc="-55">
                <a:solidFill>
                  <a:srgbClr val="424242"/>
                </a:solidFill>
                <a:latin typeface="Gatwick Bold"/>
                <a:ea typeface="Gatwick Bold"/>
                <a:cs typeface="Gatwick Bold"/>
                <a:sym typeface="Gatwick Bold"/>
              </a:rPr>
              <a:t>Simulation: SUMO helps simulate and refine the AI model’s impact.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515977-3DB5-3CFB-B591-7B8468A9907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8600" y="275943"/>
            <a:ext cx="18059400" cy="757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Data Processing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traffic increases, the system can process larger data volumes from additional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model can be trained on more diverse data sources, improving prediction accuracy even with high traffic 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AI Architecture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can use a distributed architecture where AI processing is handled across multiple nodes, ensuring real-time performance during peak traffic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 enables scalable storage and processing, allowing for continuous expansion of traffic data without hardware limitations.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95375" y="3053109"/>
            <a:ext cx="6044095" cy="260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20"/>
              </a:lnSpc>
              <a:spcBef>
                <a:spcPct val="0"/>
              </a:spcBef>
            </a:pPr>
            <a:r>
              <a:rPr lang="en-US" sz="5600" b="1" spc="-112">
                <a:solidFill>
                  <a:srgbClr val="424242"/>
                </a:solidFill>
                <a:latin typeface="Gatwick Ultra-Bold"/>
                <a:ea typeface="Gatwick Ultra-Bold"/>
                <a:cs typeface="Gatwick Ultra-Bold"/>
                <a:sym typeface="Gatwick Ultra-Bold"/>
              </a:rPr>
              <a:t>Benefits of AI Traffic Control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29400" y="1981546"/>
            <a:ext cx="10134599" cy="641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3895" lvl="1" indent="-457200" algn="l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800" b="1" spc="-42" dirty="0">
                <a:solidFill>
                  <a:srgbClr val="424242"/>
                </a:solidFill>
                <a:latin typeface="Gatwick Bold"/>
                <a:ea typeface="Gatwick Bold"/>
                <a:cs typeface="Gatwick Bold"/>
                <a:sym typeface="Gatwick Bold"/>
              </a:rPr>
              <a:t>Reduced Traffic Delays</a:t>
            </a:r>
            <a:r>
              <a:rPr lang="en-US" sz="2800" spc="-42" dirty="0">
                <a:solidFill>
                  <a:srgbClr val="424242"/>
                </a:solidFill>
                <a:latin typeface="Gatwick"/>
                <a:ea typeface="Gatwick"/>
                <a:cs typeface="Gatwick"/>
                <a:sym typeface="Gatwick"/>
              </a:rPr>
              <a:t>: Faster travel times.</a:t>
            </a:r>
          </a:p>
          <a:p>
            <a:pPr marL="683895" lvl="1" indent="-457200" algn="l">
              <a:lnSpc>
                <a:spcPts val="2520"/>
              </a:lnSpc>
              <a:buFont typeface="Arial" panose="020B0604020202020204" pitchFamily="34" charset="0"/>
              <a:buChar char="•"/>
            </a:pPr>
            <a:endParaRPr lang="en-US" sz="2800" b="1" spc="-42" dirty="0">
              <a:solidFill>
                <a:srgbClr val="424242"/>
              </a:solidFill>
              <a:latin typeface="Gatwick Bold"/>
              <a:ea typeface="Gatwick Bold"/>
              <a:cs typeface="Gatwick Bold"/>
              <a:sym typeface="Gatwick Bold"/>
            </a:endParaRPr>
          </a:p>
          <a:p>
            <a:pPr marL="453390" lvl="1" indent="-226695" algn="l">
              <a:lnSpc>
                <a:spcPts val="2520"/>
              </a:lnSpc>
              <a:buFont typeface="Arial"/>
              <a:buChar char="•"/>
            </a:pPr>
            <a:endParaRPr lang="en-US" sz="2800" b="1" spc="-42" dirty="0">
              <a:solidFill>
                <a:srgbClr val="424242"/>
              </a:solidFill>
              <a:latin typeface="Gatwick Bold"/>
              <a:ea typeface="Gatwick Bold"/>
              <a:cs typeface="Gatwick Bold"/>
              <a:sym typeface="Gatwick Bold"/>
            </a:endParaRPr>
          </a:p>
          <a:p>
            <a:pPr marL="683895" lvl="1" indent="-457200" algn="l">
              <a:lnSpc>
                <a:spcPts val="2520"/>
              </a:lnSpc>
              <a:buFont typeface="Arial" panose="020B0604020202020204" pitchFamily="34" charset="0"/>
              <a:buChar char="•"/>
            </a:pPr>
            <a:endParaRPr lang="en-US" sz="2800" b="1" spc="-42" dirty="0">
              <a:solidFill>
                <a:srgbClr val="424242"/>
              </a:solidFill>
              <a:latin typeface="Gatwick Bold"/>
              <a:ea typeface="Gatwick Bold"/>
              <a:cs typeface="Gatwick Bold"/>
              <a:sym typeface="Gatwick Bold"/>
            </a:endParaRPr>
          </a:p>
          <a:p>
            <a:pPr marL="683895" lvl="1" indent="-457200" algn="l">
              <a:lnSpc>
                <a:spcPts val="2520"/>
              </a:lnSpc>
              <a:buFont typeface="Arial" panose="020B0604020202020204" pitchFamily="34" charset="0"/>
              <a:buChar char="•"/>
            </a:pPr>
            <a:endParaRPr lang="en-US" sz="2800" b="1" spc="-42" dirty="0">
              <a:solidFill>
                <a:srgbClr val="424242"/>
              </a:solidFill>
              <a:latin typeface="Gatwick Bold"/>
              <a:ea typeface="Gatwick Bold"/>
              <a:cs typeface="Gatwick Bold"/>
              <a:sym typeface="Gatwick Bold"/>
            </a:endParaRPr>
          </a:p>
          <a:p>
            <a:pPr marL="683895" lvl="1" indent="-457200" algn="l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800" b="1" spc="-42" dirty="0">
                <a:solidFill>
                  <a:srgbClr val="424242"/>
                </a:solidFill>
                <a:latin typeface="Gatwick Bold"/>
                <a:ea typeface="Gatwick Bold"/>
                <a:cs typeface="Gatwick Bold"/>
                <a:sym typeface="Gatwick Bold"/>
              </a:rPr>
              <a:t>Lower Fuel Consumption</a:t>
            </a:r>
            <a:r>
              <a:rPr lang="en-US" sz="2800" spc="-42" dirty="0">
                <a:solidFill>
                  <a:srgbClr val="424242"/>
                </a:solidFill>
                <a:latin typeface="Gatwick"/>
                <a:ea typeface="Gatwick"/>
                <a:cs typeface="Gatwick"/>
                <a:sym typeface="Gatwick"/>
              </a:rPr>
              <a:t>: Optimized traffic flow reduces fuel use.</a:t>
            </a:r>
          </a:p>
          <a:p>
            <a:pPr marL="683895" lvl="1" indent="-457200" algn="l">
              <a:lnSpc>
                <a:spcPts val="2520"/>
              </a:lnSpc>
              <a:buFont typeface="Arial" panose="020B0604020202020204" pitchFamily="34" charset="0"/>
              <a:buChar char="•"/>
            </a:pPr>
            <a:endParaRPr lang="en-US" sz="2800" b="1" spc="-42" dirty="0">
              <a:solidFill>
                <a:srgbClr val="424242"/>
              </a:solidFill>
              <a:latin typeface="Gatwick Bold"/>
              <a:ea typeface="Gatwick Bold"/>
              <a:cs typeface="Gatwick Bold"/>
              <a:sym typeface="Gatwick Bold"/>
            </a:endParaRPr>
          </a:p>
          <a:p>
            <a:pPr marL="453390" lvl="1" indent="-226695" algn="l">
              <a:lnSpc>
                <a:spcPts val="2520"/>
              </a:lnSpc>
              <a:buFont typeface="Arial"/>
              <a:buChar char="•"/>
            </a:pPr>
            <a:endParaRPr lang="en-US" sz="2800" b="1" spc="-42" dirty="0">
              <a:solidFill>
                <a:srgbClr val="424242"/>
              </a:solidFill>
              <a:latin typeface="Gatwick Bold"/>
              <a:ea typeface="Gatwick Bold"/>
              <a:cs typeface="Gatwick Bold"/>
              <a:sym typeface="Gatwick Bold"/>
            </a:endParaRPr>
          </a:p>
          <a:p>
            <a:pPr marL="683895" lvl="1" indent="-457200" algn="l">
              <a:lnSpc>
                <a:spcPts val="2520"/>
              </a:lnSpc>
              <a:buFont typeface="Arial" panose="020B0604020202020204" pitchFamily="34" charset="0"/>
              <a:buChar char="•"/>
            </a:pPr>
            <a:endParaRPr lang="en-US" sz="2800" b="1" spc="-42" dirty="0">
              <a:solidFill>
                <a:srgbClr val="424242"/>
              </a:solidFill>
              <a:latin typeface="Gatwick Bold"/>
              <a:ea typeface="Gatwick Bold"/>
              <a:cs typeface="Gatwick Bold"/>
              <a:sym typeface="Gatwick Bold"/>
            </a:endParaRPr>
          </a:p>
          <a:p>
            <a:pPr marL="683895" lvl="1" indent="-457200" algn="l">
              <a:lnSpc>
                <a:spcPts val="2520"/>
              </a:lnSpc>
              <a:buFont typeface="Arial" panose="020B0604020202020204" pitchFamily="34" charset="0"/>
              <a:buChar char="•"/>
            </a:pPr>
            <a:endParaRPr lang="en-US" sz="2800" b="1" spc="-42" dirty="0">
              <a:solidFill>
                <a:srgbClr val="424242"/>
              </a:solidFill>
              <a:latin typeface="Gatwick Bold"/>
              <a:ea typeface="Gatwick Bold"/>
              <a:cs typeface="Gatwick Bold"/>
              <a:sym typeface="Gatwick Bold"/>
            </a:endParaRPr>
          </a:p>
          <a:p>
            <a:pPr marL="683895" lvl="1" indent="-457200" algn="l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800" b="1" spc="-42" dirty="0">
                <a:solidFill>
                  <a:srgbClr val="424242"/>
                </a:solidFill>
                <a:latin typeface="Gatwick Bold"/>
                <a:ea typeface="Gatwick Bold"/>
                <a:cs typeface="Gatwick Bold"/>
                <a:sym typeface="Gatwick Bold"/>
              </a:rPr>
              <a:t>Environmental Impact</a:t>
            </a:r>
            <a:r>
              <a:rPr lang="en-US" sz="2800" spc="-42" dirty="0">
                <a:solidFill>
                  <a:srgbClr val="424242"/>
                </a:solidFill>
                <a:latin typeface="Gatwick"/>
                <a:ea typeface="Gatwick"/>
                <a:cs typeface="Gatwick"/>
                <a:sym typeface="Gatwick"/>
              </a:rPr>
              <a:t>: Lower emissions from reduced idling and traffic.</a:t>
            </a:r>
          </a:p>
          <a:p>
            <a:pPr marL="453390" lvl="1" indent="-226695" algn="l">
              <a:lnSpc>
                <a:spcPts val="2520"/>
              </a:lnSpc>
              <a:buFont typeface="Arial"/>
              <a:buChar char="•"/>
            </a:pPr>
            <a:endParaRPr lang="en-US" sz="2800" b="1" spc="-42" dirty="0">
              <a:solidFill>
                <a:srgbClr val="424242"/>
              </a:solidFill>
              <a:latin typeface="Gatwick Bold"/>
              <a:ea typeface="Gatwick Bold"/>
              <a:cs typeface="Gatwick Bold"/>
              <a:sym typeface="Gatwick Bold"/>
            </a:endParaRPr>
          </a:p>
          <a:p>
            <a:pPr marL="453390" lvl="1" indent="-226695" algn="l">
              <a:lnSpc>
                <a:spcPts val="2520"/>
              </a:lnSpc>
              <a:buFont typeface="Arial"/>
              <a:buChar char="•"/>
            </a:pPr>
            <a:endParaRPr lang="en-US" sz="2800" b="1" spc="-42" dirty="0">
              <a:solidFill>
                <a:srgbClr val="424242"/>
              </a:solidFill>
              <a:latin typeface="Gatwick Bold"/>
              <a:ea typeface="Gatwick Bold"/>
              <a:cs typeface="Gatwick Bold"/>
              <a:sym typeface="Gatwick Bold"/>
            </a:endParaRPr>
          </a:p>
          <a:p>
            <a:pPr marL="453390" lvl="1" indent="-226695" algn="l">
              <a:lnSpc>
                <a:spcPts val="2520"/>
              </a:lnSpc>
              <a:buFont typeface="Arial"/>
              <a:buChar char="•"/>
            </a:pPr>
            <a:endParaRPr lang="en-US" sz="2800" b="1" spc="-42" dirty="0">
              <a:solidFill>
                <a:srgbClr val="424242"/>
              </a:solidFill>
              <a:latin typeface="Gatwick Bold"/>
              <a:ea typeface="Gatwick Bold"/>
              <a:cs typeface="Gatwick Bold"/>
              <a:sym typeface="Gatwick Bold"/>
            </a:endParaRPr>
          </a:p>
          <a:p>
            <a:pPr marL="453390" lvl="1" indent="-226695" algn="l">
              <a:lnSpc>
                <a:spcPts val="2520"/>
              </a:lnSpc>
              <a:buFont typeface="Arial"/>
              <a:buChar char="•"/>
            </a:pPr>
            <a:endParaRPr lang="en-US" sz="2800" b="1" spc="-42" dirty="0">
              <a:solidFill>
                <a:srgbClr val="424242"/>
              </a:solidFill>
              <a:latin typeface="Gatwick Bold"/>
              <a:ea typeface="Gatwick Bold"/>
              <a:cs typeface="Gatwick Bold"/>
              <a:sym typeface="Gatwick Bold"/>
            </a:endParaRPr>
          </a:p>
          <a:p>
            <a:pPr marL="683895" lvl="1" indent="-457200" algn="l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800" b="1" spc="-42" dirty="0">
                <a:solidFill>
                  <a:srgbClr val="424242"/>
                </a:solidFill>
                <a:latin typeface="Gatwick Bold"/>
                <a:ea typeface="Gatwick Bold"/>
                <a:cs typeface="Gatwick Bold"/>
                <a:sym typeface="Gatwick Bold"/>
              </a:rPr>
              <a:t>Enhanced Commuter Experience</a:t>
            </a:r>
            <a:r>
              <a:rPr lang="en-US" sz="2800" spc="-42" dirty="0">
                <a:solidFill>
                  <a:srgbClr val="424242"/>
                </a:solidFill>
                <a:latin typeface="Gatwick"/>
                <a:ea typeface="Gatwick"/>
                <a:cs typeface="Gatwick"/>
                <a:sym typeface="Gatwick"/>
              </a:rPr>
              <a:t>: Less stress and more predictability in travel.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1884" y="1554451"/>
            <a:ext cx="13324232" cy="3589049"/>
            <a:chOff x="0" y="0"/>
            <a:chExt cx="17765642" cy="4785398"/>
          </a:xfrm>
        </p:grpSpPr>
        <p:sp>
          <p:nvSpPr>
            <p:cNvPr id="3" name="TextBox 3"/>
            <p:cNvSpPr txBox="1"/>
            <p:nvPr/>
          </p:nvSpPr>
          <p:spPr>
            <a:xfrm>
              <a:off x="0" y="-57150"/>
              <a:ext cx="17765642" cy="1187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720"/>
                </a:lnSpc>
                <a:spcBef>
                  <a:spcPct val="0"/>
                </a:spcBef>
              </a:pPr>
              <a:r>
                <a:rPr lang="en-US" sz="5600" b="1" spc="-112">
                  <a:solidFill>
                    <a:srgbClr val="424242"/>
                  </a:solidFill>
                  <a:latin typeface="Gatwick Ultra-Bold"/>
                  <a:ea typeface="Gatwick Ultra-Bold"/>
                  <a:cs typeface="Gatwick Ultra-Bold"/>
                  <a:sym typeface="Gatwick Ultra-Bold"/>
                </a:rPr>
                <a:t>Conclusion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07198"/>
              <a:ext cx="17765642" cy="337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ctr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424242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Our AI-driven traffic control solution offers a scalable, data-driven approach to reduce urban traffic congestion.</a:t>
              </a:r>
            </a:p>
            <a:p>
              <a:pPr marL="518160" lvl="1" indent="-259080" algn="ctr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424242"/>
                  </a:solidFill>
                  <a:latin typeface="Open Sauce"/>
                  <a:ea typeface="Open Sauce"/>
                  <a:cs typeface="Open Sauce"/>
                  <a:sym typeface="Open Sauce"/>
                </a:rPr>
                <a:t>By integrating SUMO and AI, we can create more responsive, environmentally friendly traffic systems.</a:t>
              </a:r>
            </a:p>
            <a:p>
              <a:pPr marL="518160" lvl="1" indent="-259080" algn="ctr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424242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Embracing this technology is a step toward smarter cities with smoother and safer roads</a:t>
              </a:r>
            </a:p>
            <a:p>
              <a:pPr marL="0" lvl="0" indent="0" algn="ctr">
                <a:lnSpc>
                  <a:spcPts val="2879"/>
                </a:lnSpc>
                <a:spcBef>
                  <a:spcPct val="0"/>
                </a:spcBef>
              </a:pPr>
              <a:endParaRPr lang="en-US" sz="2400">
                <a:solidFill>
                  <a:srgbClr val="424242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363D508-508A-20B5-B6D1-1FA6A2772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941" y="7972102"/>
            <a:ext cx="4725059" cy="23148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531" y="387997"/>
            <a:ext cx="11398007" cy="6605909"/>
            <a:chOff x="0" y="-76200"/>
            <a:chExt cx="15197343" cy="8807880"/>
          </a:xfrm>
        </p:grpSpPr>
        <p:sp>
          <p:nvSpPr>
            <p:cNvPr id="3" name="TextBox 3"/>
            <p:cNvSpPr txBox="1"/>
            <p:nvPr/>
          </p:nvSpPr>
          <p:spPr>
            <a:xfrm>
              <a:off x="0" y="-76200"/>
              <a:ext cx="15197343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146"/>
                </a:lnSpc>
                <a:spcBef>
                  <a:spcPct val="0"/>
                </a:spcBef>
              </a:pPr>
              <a:r>
                <a:rPr lang="en-US" sz="6788" b="1" spc="-135" dirty="0">
                  <a:solidFill>
                    <a:srgbClr val="424242"/>
                  </a:solidFill>
                  <a:latin typeface="Gatwick Ultra-Bold"/>
                  <a:ea typeface="Gatwick Ultra-Bold"/>
                  <a:cs typeface="Gatwick Ultra-Bold"/>
                  <a:sym typeface="Gatwick Ultra-Bold"/>
                </a:rPr>
                <a:t>Thank You!</a:t>
              </a:r>
            </a:p>
            <a:p>
              <a:pPr marL="0" lvl="0" indent="0" algn="l">
                <a:lnSpc>
                  <a:spcPts val="8146"/>
                </a:lnSpc>
                <a:spcBef>
                  <a:spcPct val="0"/>
                </a:spcBef>
              </a:pPr>
              <a:r>
                <a:rPr lang="en-US" sz="6788" b="1" spc="-135" dirty="0">
                  <a:solidFill>
                    <a:srgbClr val="424242"/>
                  </a:solidFill>
                  <a:latin typeface="Gatwick Ultra-Bold"/>
                  <a:ea typeface="Gatwick Ultra-Bold"/>
                  <a:cs typeface="Gatwick Ultra-Bold"/>
                  <a:sym typeface="Gatwick Ultra-Bold"/>
                </a:rPr>
                <a:t>-</a:t>
              </a:r>
              <a:r>
                <a:rPr lang="en-US" sz="6788" spc="-135" dirty="0">
                  <a:solidFill>
                    <a:srgbClr val="424242"/>
                  </a:solidFill>
                  <a:latin typeface="Gatwick Ultra-Bold"/>
                  <a:ea typeface="Gatwick Ultra-Bold"/>
                  <a:cs typeface="Gatwick Ultra-Bold"/>
                  <a:sym typeface="Gatwick Ultra-Bold"/>
                </a:rPr>
                <a:t>team</a:t>
              </a:r>
              <a:r>
                <a:rPr lang="en-US" sz="6788" b="1" spc="-135" dirty="0">
                  <a:solidFill>
                    <a:srgbClr val="424242"/>
                  </a:solidFill>
                  <a:latin typeface="Gatwick Ultra-Bold"/>
                  <a:ea typeface="Gatwick Ultra-Bold"/>
                  <a:cs typeface="Gatwick Ultra-Bold"/>
                  <a:sym typeface="Gatwick Ultra-Bold"/>
                </a:rPr>
                <a:t> NIL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483131"/>
              <a:ext cx="15197343" cy="6248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73"/>
                </a:lnSpc>
              </a:pPr>
              <a:endParaRPr lang="en-US" sz="2909" dirty="0">
                <a:solidFill>
                  <a:srgbClr val="424242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algn="l">
                <a:lnSpc>
                  <a:spcPts val="4073"/>
                </a:lnSpc>
              </a:pPr>
              <a:endParaRPr lang="en-US" sz="2909" dirty="0">
                <a:solidFill>
                  <a:srgbClr val="424242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algn="l">
                <a:lnSpc>
                  <a:spcPts val="4073"/>
                </a:lnSpc>
              </a:pPr>
              <a:endParaRPr lang="en-US" sz="2909" dirty="0">
                <a:solidFill>
                  <a:srgbClr val="424242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algn="l">
                <a:lnSpc>
                  <a:spcPts val="4073"/>
                </a:lnSpc>
              </a:pPr>
              <a:endParaRPr lang="en-US" sz="2909" dirty="0">
                <a:solidFill>
                  <a:srgbClr val="424242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algn="l">
                <a:lnSpc>
                  <a:spcPts val="4073"/>
                </a:lnSpc>
              </a:pPr>
              <a:endParaRPr lang="en-US" sz="2909" dirty="0">
                <a:solidFill>
                  <a:srgbClr val="424242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algn="l">
                <a:lnSpc>
                  <a:spcPts val="4073"/>
                </a:lnSpc>
              </a:pPr>
              <a:r>
                <a:rPr lang="en-US" sz="2909" dirty="0">
                  <a:solidFill>
                    <a:srgbClr val="424242"/>
                  </a:solidFill>
                  <a:latin typeface="Open Sauce"/>
                  <a:ea typeface="Open Sauce"/>
                  <a:cs typeface="Open Sauce"/>
                  <a:sym typeface="Open Sauce"/>
                </a:rPr>
                <a:t>For inquiries or further information, contact us at: </a:t>
              </a:r>
            </a:p>
            <a:p>
              <a:pPr algn="l">
                <a:lnSpc>
                  <a:spcPts val="4073"/>
                </a:lnSpc>
              </a:pPr>
              <a:endParaRPr lang="en-US" sz="2909" dirty="0">
                <a:solidFill>
                  <a:srgbClr val="424242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algn="l">
                <a:lnSpc>
                  <a:spcPts val="4073"/>
                </a:lnSpc>
              </a:pPr>
              <a:r>
                <a:rPr lang="en-US" sz="2909" b="1" dirty="0">
                  <a:solidFill>
                    <a:srgbClr val="424242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suhaebn.shaik@gmail.com</a:t>
              </a:r>
            </a:p>
            <a:p>
              <a:pPr marL="0" lvl="0" indent="0" algn="l">
                <a:lnSpc>
                  <a:spcPts val="4073"/>
                </a:lnSpc>
                <a:spcBef>
                  <a:spcPct val="0"/>
                </a:spcBef>
              </a:pPr>
              <a:r>
                <a:rPr lang="en-US" sz="2909" b="1" dirty="0">
                  <a:solidFill>
                    <a:srgbClr val="424242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mouryas2005@gmail.com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412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Gatwick Bold</vt:lpstr>
      <vt:lpstr>Gatwick Ultra-Bold</vt:lpstr>
      <vt:lpstr>Arial</vt:lpstr>
      <vt:lpstr>Open Sauce</vt:lpstr>
      <vt:lpstr>Gatwick</vt:lpstr>
      <vt:lpstr>Calibri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Hi, everyone! My name is</dc:title>
  <cp:lastModifiedBy>Suhaeb Shaik</cp:lastModifiedBy>
  <cp:revision>5</cp:revision>
  <dcterms:created xsi:type="dcterms:W3CDTF">2006-08-16T00:00:00Z</dcterms:created>
  <dcterms:modified xsi:type="dcterms:W3CDTF">2024-10-25T06:24:09Z</dcterms:modified>
  <dc:identifier>DAGUjAnlZzA</dc:identifier>
</cp:coreProperties>
</file>