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1"/>
  </p:notesMasterIdLst>
  <p:sldIdLst>
    <p:sldId id="256" r:id="rId2"/>
    <p:sldId id="268" r:id="rId3"/>
    <p:sldId id="269" r:id="rId4"/>
    <p:sldId id="257" r:id="rId5"/>
    <p:sldId id="271" r:id="rId6"/>
    <p:sldId id="273" r:id="rId7"/>
    <p:sldId id="274" r:id="rId8"/>
    <p:sldId id="259" r:id="rId9"/>
    <p:sldId id="272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19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F1174-F604-447D-8DE3-096951370DB5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8A981-ABF0-4CC1-9914-FAD9A23A5B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18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F7F1-528D-46AA-844B-DBE3A4AF07AB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17BC140-1B8B-4B10-ABE3-02440E0BF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684" y="32953"/>
            <a:ext cx="2109862" cy="6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5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F7F1-528D-46AA-844B-DBE3A4AF07AB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7BC140-1B8B-4B10-ABE3-02440E0BF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684" y="32953"/>
            <a:ext cx="2109862" cy="6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0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F7F1-528D-46AA-844B-DBE3A4AF07AB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7BC140-1B8B-4B10-ABE3-02440E0BF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684" y="32953"/>
            <a:ext cx="2109862" cy="6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90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F7F1-528D-46AA-844B-DBE3A4AF07AB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7BC140-1B8B-4B10-ABE3-02440E0BF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684" y="32953"/>
            <a:ext cx="2109862" cy="6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4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F7F1-528D-46AA-844B-DBE3A4AF07AB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7BC140-1B8B-4B10-ABE3-02440E0BF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684" y="32953"/>
            <a:ext cx="2109862" cy="6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21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F7F1-528D-46AA-844B-DBE3A4AF07AB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7BC140-1B8B-4B10-ABE3-02440E0BF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684" y="32953"/>
            <a:ext cx="2109862" cy="6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27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F7F1-528D-46AA-844B-DBE3A4AF07AB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C140-1B8B-4B10-ABE3-02440E0BF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684" y="32953"/>
            <a:ext cx="2109862" cy="6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0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F7F1-528D-46AA-844B-DBE3A4AF07AB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C140-1B8B-4B10-ABE3-02440E0BF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684" y="32953"/>
            <a:ext cx="2109862" cy="6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6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F7F1-528D-46AA-844B-DBE3A4AF07AB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C140-1B8B-4B10-ABE3-02440E0BF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684" y="32953"/>
            <a:ext cx="2109862" cy="6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3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F7F1-528D-46AA-844B-DBE3A4AF07AB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7BC140-1B8B-4B10-ABE3-02440E0BF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684" y="32953"/>
            <a:ext cx="2109862" cy="6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0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F7F1-528D-46AA-844B-DBE3A4AF07AB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7BC140-1B8B-4B10-ABE3-02440E0BF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684" y="32953"/>
            <a:ext cx="2109862" cy="6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6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F7F1-528D-46AA-844B-DBE3A4AF07AB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7BC140-1B8B-4B10-ABE3-02440E0BF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684" y="32953"/>
            <a:ext cx="2109862" cy="6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F7F1-528D-46AA-844B-DBE3A4AF07AB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C140-1B8B-4B10-ABE3-02440E0BF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684" y="32953"/>
            <a:ext cx="2109862" cy="6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3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F7F1-528D-46AA-844B-DBE3A4AF07AB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C140-1B8B-4B10-ABE3-02440E0BF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684" y="32953"/>
            <a:ext cx="2109862" cy="6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1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F7F1-528D-46AA-844B-DBE3A4AF07AB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C140-1B8B-4B10-ABE3-02440E0BF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684" y="32953"/>
            <a:ext cx="2109862" cy="6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7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F7F1-528D-46AA-844B-DBE3A4AF07AB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7BC140-1B8B-4B10-ABE3-02440E0BF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684" y="32953"/>
            <a:ext cx="2109862" cy="6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1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7F7F1-528D-46AA-844B-DBE3A4AF07AB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17BC140-1B8B-4B10-ABE3-02440E0BF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62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2035617" y="2377441"/>
            <a:ext cx="8446235" cy="1172032"/>
          </a:xfrm>
        </p:spPr>
        <p:txBody>
          <a:bodyPr>
            <a:noAutofit/>
          </a:bodyPr>
          <a:lstStyle/>
          <a:p>
            <a:pPr algn="ctr"/>
            <a:r>
              <a:rPr lang="en-US" altLang="ja-JP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Implem.</a:t>
            </a:r>
            <a:r>
              <a:rPr kumimoji="1" lang="en-US" altLang="ja-JP" sz="4400" dirty="0" smtClean="0">
                <a:solidFill>
                  <a:srgbClr val="FF9900"/>
                </a:solidFill>
                <a:latin typeface="+mn-ea"/>
                <a:ea typeface="+mn-ea"/>
              </a:rPr>
              <a:t>CodeDefiner</a:t>
            </a:r>
            <a:r>
              <a:rPr kumimoji="1" lang="en-US" altLang="ja-JP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ja-JP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概要</a:t>
            </a:r>
            <a:endParaRPr kumimoji="1" lang="ja-JP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4104746" y="4447239"/>
            <a:ext cx="4307976" cy="1055802"/>
          </a:xfrm>
        </p:spPr>
        <p:txBody>
          <a:bodyPr anchor="ctr">
            <a:normAutofit/>
          </a:bodyPr>
          <a:lstStyle/>
          <a:p>
            <a:pPr algn="ctr"/>
            <a:r>
              <a:rPr kumimoji="1" lang="en-US" altLang="ja-JP" sz="2000" dirty="0" smtClean="0">
                <a:latin typeface="+mn-ea"/>
              </a:rPr>
              <a:t>Taiji Uchida</a:t>
            </a:r>
          </a:p>
          <a:p>
            <a:pPr algn="ctr"/>
            <a:r>
              <a:rPr kumimoji="1" lang="en-US" altLang="ja-JP" sz="2000" dirty="0" smtClean="0">
                <a:latin typeface="+mn-ea"/>
              </a:rPr>
              <a:t>11/6/2015</a:t>
            </a:r>
            <a:endParaRPr kumimoji="1" lang="ja-JP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796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+mn-ea"/>
                <a:ea typeface="+mn-ea"/>
              </a:rPr>
              <a:t>自己</a:t>
            </a:r>
            <a:r>
              <a:rPr lang="ja-JP" altLang="en-US" dirty="0" smtClean="0">
                <a:latin typeface="+mn-ea"/>
                <a:ea typeface="+mn-ea"/>
              </a:rPr>
              <a:t>紹介　</a:t>
            </a:r>
            <a:r>
              <a:rPr lang="en-US" altLang="ja-JP" dirty="0" smtClean="0">
                <a:latin typeface="+mn-ea"/>
                <a:ea typeface="+mn-ea"/>
              </a:rPr>
              <a:t>Taiji Uchida</a:t>
            </a:r>
            <a:r>
              <a:rPr lang="ja-JP" altLang="en-US" dirty="0" smtClean="0">
                <a:latin typeface="+mn-ea"/>
                <a:ea typeface="+mn-ea"/>
              </a:rPr>
              <a:t>（</a:t>
            </a:r>
            <a:r>
              <a:rPr lang="en-US" altLang="ja-JP" dirty="0" smtClean="0">
                <a:latin typeface="+mn-ea"/>
                <a:ea typeface="+mn-ea"/>
              </a:rPr>
              <a:t>41</a:t>
            </a:r>
            <a:r>
              <a:rPr lang="ja-JP" altLang="en-US" dirty="0" smtClean="0">
                <a:latin typeface="+mn-ea"/>
                <a:ea typeface="+mn-ea"/>
              </a:rPr>
              <a:t>）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5" name="角丸四角形吹き出し 4"/>
          <p:cNvSpPr/>
          <p:nvPr/>
        </p:nvSpPr>
        <p:spPr>
          <a:xfrm>
            <a:off x="7759745" y="1772106"/>
            <a:ext cx="3935439" cy="612648"/>
          </a:xfrm>
          <a:prstGeom prst="wedgeRoundRectCallout">
            <a:avLst>
              <a:gd name="adj1" fmla="val -59848"/>
              <a:gd name="adj2" fmla="val 33646"/>
              <a:gd name="adj3" fmla="val 16667"/>
            </a:avLst>
          </a:prstGeom>
          <a:solidFill>
            <a:schemeClr val="accent2">
              <a:tint val="70000"/>
              <a:lumMod val="104000"/>
              <a:alpha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44000" bIns="0" rtlCol="0" anchor="ctr"/>
          <a:lstStyle/>
          <a:p>
            <a:r>
              <a:rPr lang="ja-JP" altLang="en-US" dirty="0" smtClean="0">
                <a:latin typeface="+mn-ea"/>
              </a:rPr>
              <a:t>メーカー系</a:t>
            </a:r>
            <a:r>
              <a:rPr lang="en-US" altLang="ja-JP" dirty="0" smtClean="0">
                <a:latin typeface="+mn-ea"/>
              </a:rPr>
              <a:t>SI</a:t>
            </a:r>
            <a:r>
              <a:rPr lang="ja-JP" altLang="en-US" dirty="0" smtClean="0">
                <a:latin typeface="+mn-ea"/>
              </a:rPr>
              <a:t>子会社　勤続</a:t>
            </a:r>
            <a:r>
              <a:rPr lang="en-US" altLang="ja-JP" dirty="0" smtClean="0">
                <a:latin typeface="+mn-ea"/>
              </a:rPr>
              <a:t>18</a:t>
            </a:r>
            <a:r>
              <a:rPr lang="ja-JP" altLang="en-US" dirty="0" smtClean="0">
                <a:latin typeface="+mn-ea"/>
              </a:rPr>
              <a:t>年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7759745" y="2800124"/>
            <a:ext cx="3935439" cy="612648"/>
          </a:xfrm>
          <a:prstGeom prst="wedgeRoundRectCallout">
            <a:avLst>
              <a:gd name="adj1" fmla="val -59848"/>
              <a:gd name="adj2" fmla="val 33646"/>
              <a:gd name="adj3" fmla="val 16667"/>
            </a:avLst>
          </a:prstGeom>
          <a:solidFill>
            <a:schemeClr val="accent2">
              <a:tint val="70000"/>
              <a:lumMod val="104000"/>
              <a:alpha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44000" bIns="0" rtlCol="0" anchor="ctr"/>
          <a:lstStyle/>
          <a:p>
            <a:r>
              <a:rPr lang="ja-JP" altLang="en-US" dirty="0">
                <a:latin typeface="+mn-ea"/>
              </a:rPr>
              <a:t>運用系のリーダー職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7759745" y="3772890"/>
            <a:ext cx="3935439" cy="612648"/>
          </a:xfrm>
          <a:prstGeom prst="wedgeRoundRectCallout">
            <a:avLst>
              <a:gd name="adj1" fmla="val -59848"/>
              <a:gd name="adj2" fmla="val 33646"/>
              <a:gd name="adj3" fmla="val 16667"/>
            </a:avLst>
          </a:prstGeom>
          <a:solidFill>
            <a:schemeClr val="accent2">
              <a:tint val="70000"/>
              <a:lumMod val="104000"/>
              <a:alpha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44000" bIns="0" rtlCol="0" anchor="ctr"/>
          <a:lstStyle/>
          <a:p>
            <a:r>
              <a:rPr lang="en-US" altLang="ja-JP" dirty="0" smtClean="0">
                <a:latin typeface="+mn-ea"/>
              </a:rPr>
              <a:t>3</a:t>
            </a:r>
            <a:r>
              <a:rPr lang="ja-JP" altLang="en-US" dirty="0" smtClean="0">
                <a:latin typeface="+mn-ea"/>
              </a:rPr>
              <a:t>児の父 </a:t>
            </a:r>
            <a:r>
              <a:rPr lang="en-US" altLang="ja-JP" dirty="0" smtClean="0">
                <a:latin typeface="+mn-ea"/>
              </a:rPr>
              <a:t>:: </a:t>
            </a:r>
            <a:r>
              <a:rPr lang="ja-JP" altLang="en-US" dirty="0" smtClean="0">
                <a:latin typeface="+mn-ea"/>
              </a:rPr>
              <a:t>お酒 </a:t>
            </a:r>
            <a:r>
              <a:rPr lang="en-US" altLang="ja-JP" dirty="0" smtClean="0">
                <a:latin typeface="+mn-ea"/>
              </a:rPr>
              <a:t>/ </a:t>
            </a:r>
            <a:r>
              <a:rPr lang="ja-JP" altLang="en-US" dirty="0" smtClean="0">
                <a:latin typeface="+mn-ea"/>
              </a:rPr>
              <a:t>カラオケ </a:t>
            </a:r>
            <a:r>
              <a:rPr lang="en-US" altLang="ja-JP" dirty="0" smtClean="0">
                <a:latin typeface="+mn-ea"/>
              </a:rPr>
              <a:t>Love</a:t>
            </a:r>
            <a:endParaRPr lang="ja-JP" altLang="en-US" dirty="0">
              <a:latin typeface="+mn-ea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7759745" y="4842932"/>
            <a:ext cx="3935439" cy="612648"/>
          </a:xfrm>
          <a:prstGeom prst="wedgeRoundRectCallout">
            <a:avLst>
              <a:gd name="adj1" fmla="val -60590"/>
              <a:gd name="adj2" fmla="val -52095"/>
              <a:gd name="adj3" fmla="val 16667"/>
            </a:avLst>
          </a:prstGeom>
          <a:solidFill>
            <a:srgbClr val="FFC000">
              <a:alpha val="50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44000" bIns="0" rtlCol="0" anchor="ctr"/>
          <a:lstStyle/>
          <a:p>
            <a:r>
              <a:rPr lang="en-US" altLang="ja-JP" dirty="0" smtClean="0">
                <a:latin typeface="+mn-ea"/>
              </a:rPr>
              <a:t>OSS</a:t>
            </a:r>
            <a:r>
              <a:rPr lang="ja-JP" altLang="en-US" dirty="0" smtClean="0">
                <a:latin typeface="+mn-ea"/>
              </a:rPr>
              <a:t>の開発を開始</a:t>
            </a:r>
            <a:endParaRPr lang="ja-JP" altLang="en-US" dirty="0"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86" y="2000794"/>
            <a:ext cx="5917611" cy="32980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9103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Implem.CodeDefiner</a:t>
            </a:r>
            <a:r>
              <a:rPr kumimoji="1" lang="ja-JP" altLang="en-US" dirty="0" smtClean="0"/>
              <a:t>開発の動機</a:t>
            </a:r>
            <a:endParaRPr kumimoji="1" lang="ja-JP" altLang="en-US" dirty="0"/>
          </a:p>
        </p:txBody>
      </p:sp>
      <p:sp>
        <p:nvSpPr>
          <p:cNvPr id="4" name="直方体 3"/>
          <p:cNvSpPr/>
          <p:nvPr/>
        </p:nvSpPr>
        <p:spPr>
          <a:xfrm>
            <a:off x="2295832" y="2614698"/>
            <a:ext cx="2023353" cy="2023353"/>
          </a:xfrm>
          <a:prstGeom prst="cub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リーダー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業務</a:t>
            </a:r>
            <a:endParaRPr kumimoji="1" lang="ja-JP" altLang="en-US" dirty="0"/>
          </a:p>
        </p:txBody>
      </p:sp>
      <p:sp>
        <p:nvSpPr>
          <p:cNvPr id="7" name="左矢印 6"/>
          <p:cNvSpPr/>
          <p:nvPr/>
        </p:nvSpPr>
        <p:spPr>
          <a:xfrm>
            <a:off x="3949145" y="3384058"/>
            <a:ext cx="978408" cy="484632"/>
          </a:xfrm>
          <a:prstGeom prst="leftArrow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直方体 4"/>
          <p:cNvSpPr/>
          <p:nvPr/>
        </p:nvSpPr>
        <p:spPr>
          <a:xfrm>
            <a:off x="4557513" y="2614698"/>
            <a:ext cx="2023353" cy="2023353"/>
          </a:xfrm>
          <a:prstGeom prst="cub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仕事を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化</a:t>
            </a:r>
            <a:endParaRPr kumimoji="1" lang="ja-JP" altLang="en-US" dirty="0"/>
          </a:p>
        </p:txBody>
      </p:sp>
      <p:sp>
        <p:nvSpPr>
          <p:cNvPr id="8" name="左矢印 7"/>
          <p:cNvSpPr/>
          <p:nvPr/>
        </p:nvSpPr>
        <p:spPr>
          <a:xfrm>
            <a:off x="6210826" y="3384058"/>
            <a:ext cx="978408" cy="484632"/>
          </a:xfrm>
          <a:prstGeom prst="leftArrow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方体 5"/>
          <p:cNvSpPr/>
          <p:nvPr/>
        </p:nvSpPr>
        <p:spPr>
          <a:xfrm>
            <a:off x="6819194" y="2614698"/>
            <a:ext cx="2023353" cy="2023353"/>
          </a:xfrm>
          <a:prstGeom prst="cub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 smtClean="0"/>
              <a:t>ソース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コード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自動生成</a:t>
            </a:r>
            <a:endParaRPr kumimoji="1" lang="en-US" altLang="ja-JP" dirty="0" smtClean="0"/>
          </a:p>
        </p:txBody>
      </p:sp>
      <p:sp>
        <p:nvSpPr>
          <p:cNvPr id="9" name="左矢印 8"/>
          <p:cNvSpPr/>
          <p:nvPr/>
        </p:nvSpPr>
        <p:spPr>
          <a:xfrm>
            <a:off x="8472507" y="3384058"/>
            <a:ext cx="978408" cy="484632"/>
          </a:xfrm>
          <a:prstGeom prst="leftArrow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9080873" y="2206135"/>
            <a:ext cx="2840477" cy="2840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88000" rtlCol="0" anchor="ctr"/>
          <a:lstStyle/>
          <a:p>
            <a:pPr algn="ctr"/>
            <a:r>
              <a:rPr kumimoji="1" lang="ja-JP" altLang="en-US" sz="2000" dirty="0" smtClean="0"/>
              <a:t>おもしろくなってきたところで伊賀さんに</a:t>
            </a:r>
            <a:endParaRPr kumimoji="1" lang="en-US" altLang="ja-JP" sz="2000" dirty="0" smtClean="0"/>
          </a:p>
          <a:p>
            <a:pPr algn="ctr"/>
            <a:r>
              <a:rPr kumimoji="1" lang="ja-JP" altLang="en-US" sz="2000" dirty="0" smtClean="0"/>
              <a:t>出会う</a:t>
            </a:r>
            <a:endParaRPr kumimoji="1" lang="ja-JP" altLang="en-US" sz="2000" dirty="0"/>
          </a:p>
        </p:txBody>
      </p:sp>
      <p:sp>
        <p:nvSpPr>
          <p:cNvPr id="11" name="円形吹き出し 10"/>
          <p:cNvSpPr/>
          <p:nvPr/>
        </p:nvSpPr>
        <p:spPr>
          <a:xfrm>
            <a:off x="9902860" y="4540291"/>
            <a:ext cx="1196502" cy="506321"/>
          </a:xfrm>
          <a:prstGeom prst="wedgeEllipseCallout">
            <a:avLst>
              <a:gd name="adj1" fmla="val 305"/>
              <a:gd name="adj2" fmla="val -83070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bIns="0" rtlCol="0" anchor="ctr"/>
          <a:lstStyle/>
          <a:p>
            <a:pPr algn="ctr"/>
            <a:r>
              <a:rPr kumimoji="1" lang="ja-JP" altLang="en-US" dirty="0" smtClean="0"/>
              <a:t>今ココ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770341" y="2591430"/>
            <a:ext cx="77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i="1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あー</a:t>
            </a:r>
            <a:endParaRPr kumimoji="1" lang="en-US" altLang="ja-JP" sz="1400" i="1" dirty="0" smtClean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kumimoji="1" lang="ja-JP" altLang="en-US" sz="1400" i="1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面倒･･･</a:t>
            </a:r>
            <a:endParaRPr kumimoji="1" lang="ja-JP" altLang="en-US" sz="1400" i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144218" y="2591430"/>
            <a:ext cx="881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i="1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PG</a:t>
            </a:r>
            <a:r>
              <a:rPr kumimoji="1" lang="ja-JP" altLang="en-US" sz="1400" i="1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書くの</a:t>
            </a:r>
            <a:endParaRPr kumimoji="1" lang="en-US" altLang="ja-JP" sz="1400" i="1" dirty="0" smtClean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kumimoji="1" lang="ja-JP" altLang="en-US" sz="1400" i="1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面倒･･･</a:t>
            </a:r>
            <a:endParaRPr kumimoji="1" lang="ja-JP" altLang="en-US" sz="1400" i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323672" y="2669811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i="1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むひょひょ</a:t>
            </a:r>
            <a:endParaRPr kumimoji="1" lang="ja-JP" altLang="en-US" sz="1400" i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801211" y="1613334"/>
            <a:ext cx="575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機械的な仕事が、とても（</a:t>
            </a:r>
            <a:r>
              <a:rPr kumimoji="1" lang="ja-JP" altLang="en-US" strike="sngStrike" dirty="0" smtClean="0">
                <a:solidFill>
                  <a:schemeClr val="bg1">
                    <a:lumMod val="75000"/>
                  </a:schemeClr>
                </a:solidFill>
              </a:rPr>
              <a:t>嫌い</a:t>
            </a:r>
            <a:r>
              <a:rPr kumimoji="1" lang="ja-JP" altLang="en-US" dirty="0" smtClean="0"/>
              <a:t>）苦手なので、、、</a:t>
            </a:r>
            <a:endParaRPr kumimoji="1" lang="ja-JP" altLang="en-US" dirty="0"/>
          </a:p>
        </p:txBody>
      </p:sp>
      <p:sp>
        <p:nvSpPr>
          <p:cNvPr id="19" name="ホームベース 18"/>
          <p:cNvSpPr/>
          <p:nvPr/>
        </p:nvSpPr>
        <p:spPr>
          <a:xfrm flipH="1">
            <a:off x="1988273" y="5141626"/>
            <a:ext cx="3463300" cy="48463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シャドーワーク</a:t>
            </a:r>
            <a:r>
              <a:rPr kumimoji="1" lang="en-US" altLang="ja-JP" dirty="0" smtClean="0"/>
              <a:t>/VB</a:t>
            </a:r>
            <a:endParaRPr kumimoji="1" lang="ja-JP" altLang="en-US" dirty="0"/>
          </a:p>
        </p:txBody>
      </p:sp>
      <p:sp>
        <p:nvSpPr>
          <p:cNvPr id="20" name="ホームベース 19"/>
          <p:cNvSpPr/>
          <p:nvPr/>
        </p:nvSpPr>
        <p:spPr>
          <a:xfrm flipH="1">
            <a:off x="5705731" y="5141626"/>
            <a:ext cx="3463300" cy="484632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個人趣味</a:t>
            </a:r>
            <a:r>
              <a:rPr kumimoji="1" lang="en-US" altLang="ja-JP" dirty="0" smtClean="0"/>
              <a:t>/C# ASP.NET MVC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8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952" y="1808822"/>
            <a:ext cx="2880000" cy="162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067" y="1603849"/>
            <a:ext cx="2880000" cy="162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41" name="直線コネクタ 40"/>
          <p:cNvCxnSpPr>
            <a:stCxn id="4" idx="2"/>
            <a:endCxn id="40" idx="0"/>
          </p:cNvCxnSpPr>
          <p:nvPr/>
        </p:nvCxnSpPr>
        <p:spPr>
          <a:xfrm>
            <a:off x="4243287" y="5378185"/>
            <a:ext cx="0" cy="20623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6" idx="2"/>
            <a:endCxn id="4" idx="0"/>
          </p:cNvCxnSpPr>
          <p:nvPr/>
        </p:nvCxnSpPr>
        <p:spPr>
          <a:xfrm>
            <a:off x="4243287" y="3838093"/>
            <a:ext cx="0" cy="97627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Implem.CodeDefiner</a:t>
            </a:r>
            <a:r>
              <a:rPr kumimoji="1" lang="ja-JP" altLang="en-US" dirty="0" smtClean="0"/>
              <a:t>概念図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630469" y="4814370"/>
            <a:ext cx="3225636" cy="563815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CodeDefiner</a:t>
            </a:r>
          </a:p>
          <a:p>
            <a:pPr algn="ctr"/>
            <a:r>
              <a:rPr lang="en-US" altLang="ja-JP" sz="1400" dirty="0" smtClean="0"/>
              <a:t>(C# command line)</a:t>
            </a:r>
            <a:endParaRPr kumimoji="1" lang="ja-JP" altLang="en-US" sz="1400" dirty="0"/>
          </a:p>
        </p:txBody>
      </p:sp>
      <p:sp>
        <p:nvSpPr>
          <p:cNvPr id="5" name="正方形/長方形 4"/>
          <p:cNvSpPr/>
          <p:nvPr/>
        </p:nvSpPr>
        <p:spPr>
          <a:xfrm>
            <a:off x="8487151" y="2178761"/>
            <a:ext cx="3010619" cy="1826298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108000" rtlCol="0" anchor="t"/>
          <a:lstStyle/>
          <a:p>
            <a:pPr algn="ctr"/>
            <a:r>
              <a:rPr kumimoji="1"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Pleasanter </a:t>
            </a:r>
            <a:r>
              <a:rPr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(ASP.NET MVC)</a:t>
            </a:r>
            <a:endParaRPr kumimoji="1" lang="ja-JP" altLang="en-US" sz="1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630469" y="2178761"/>
            <a:ext cx="3225636" cy="16593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Definition Files </a:t>
            </a:r>
            <a:r>
              <a:rPr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(xlsx)</a:t>
            </a:r>
            <a:endParaRPr lang="ja-JP" altLang="en-US" sz="1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636600" y="2605582"/>
            <a:ext cx="2711720" cy="65763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4"/>
          </a:lnRef>
          <a:fillRef idx="1002">
            <a:schemeClr val="lt2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Model </a:t>
            </a:r>
            <a:r>
              <a:rPr lang="en-US" altLang="ja-JP" sz="1400" dirty="0" smtClean="0"/>
              <a:t>/ </a:t>
            </a:r>
            <a:r>
              <a:rPr kumimoji="1" lang="en-US" altLang="ja-JP" sz="1400" dirty="0" smtClean="0"/>
              <a:t>Controller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8636600" y="3468190"/>
            <a:ext cx="2711720" cy="32117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4"/>
          </a:lnRef>
          <a:fillRef idx="1002">
            <a:schemeClr val="lt2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400" dirty="0"/>
              <a:t>JavaScript </a:t>
            </a:r>
            <a:r>
              <a:rPr lang="en-US" altLang="ja-JP" sz="1400" dirty="0" smtClean="0"/>
              <a:t>/ </a:t>
            </a:r>
            <a:r>
              <a:rPr kumimoji="1" lang="en-US" altLang="ja-JP" sz="1400" dirty="0" smtClean="0"/>
              <a:t>CSS</a:t>
            </a:r>
            <a:endParaRPr kumimoji="1" lang="ja-JP" altLang="en-US" sz="1400" dirty="0"/>
          </a:p>
        </p:txBody>
      </p:sp>
      <p:sp>
        <p:nvSpPr>
          <p:cNvPr id="10" name="正方形/長方形 9"/>
          <p:cNvSpPr/>
          <p:nvPr/>
        </p:nvSpPr>
        <p:spPr>
          <a:xfrm>
            <a:off x="8487151" y="5212812"/>
            <a:ext cx="3010619" cy="9816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108000" rtlCol="0" anchor="t"/>
          <a:lstStyle/>
          <a:p>
            <a:pPr algn="ctr"/>
            <a:r>
              <a:rPr lang="en-US" altLang="ja-JP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RDB </a:t>
            </a:r>
            <a:r>
              <a:rPr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(SQL Server</a:t>
            </a:r>
            <a:r>
              <a:rPr lang="ja-JP" altLang="en-US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2014)</a:t>
            </a:r>
            <a:endParaRPr lang="ja-JP" altLang="en-US" sz="1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636600" y="5668292"/>
            <a:ext cx="2711720" cy="32117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4"/>
          </a:lnRef>
          <a:fillRef idx="1002">
            <a:schemeClr val="lt2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smtClean="0"/>
              <a:t>Table</a:t>
            </a:r>
            <a:endParaRPr kumimoji="1" lang="ja-JP" altLang="en-US" sz="1400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2795505" y="2539759"/>
            <a:ext cx="2895564" cy="1173433"/>
            <a:chOff x="3091056" y="2157073"/>
            <a:chExt cx="2895564" cy="1173433"/>
          </a:xfrm>
        </p:grpSpPr>
        <p:sp>
          <p:nvSpPr>
            <p:cNvPr id="15" name="正方形/長方形 14"/>
            <p:cNvSpPr/>
            <p:nvPr/>
          </p:nvSpPr>
          <p:spPr>
            <a:xfrm>
              <a:off x="3091056" y="2157073"/>
              <a:ext cx="1360173" cy="3211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/>
                <a:t>Column</a:t>
              </a:r>
              <a:endParaRPr lang="ja-JP" altLang="en-US" sz="14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4626447" y="2157073"/>
              <a:ext cx="1360173" cy="3211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 smtClean="0"/>
                <a:t>Code</a:t>
              </a:r>
              <a:endParaRPr lang="ja-JP" altLang="en-US" sz="14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091056" y="2583202"/>
              <a:ext cx="1360173" cy="3211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 err="1" smtClean="0"/>
                <a:t>Css</a:t>
              </a:r>
              <a:endParaRPr lang="ja-JP" altLang="en-US" sz="14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626447" y="2583202"/>
              <a:ext cx="1360173" cy="3211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 err="1" smtClean="0"/>
                <a:t>Db</a:t>
              </a:r>
              <a:endParaRPr lang="ja-JP" altLang="en-US" sz="14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3091056" y="3009331"/>
              <a:ext cx="1360173" cy="3211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 smtClean="0"/>
                <a:t>Screen</a:t>
              </a:r>
              <a:endParaRPr lang="ja-JP" altLang="en-US" sz="14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626447" y="3009331"/>
              <a:ext cx="1360173" cy="3211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 smtClean="0"/>
                <a:t>Parameter</a:t>
              </a:r>
              <a:endParaRPr lang="ja-JP" altLang="en-US" sz="1400" dirty="0"/>
            </a:p>
          </p:txBody>
        </p:sp>
      </p:grpSp>
      <p:sp>
        <p:nvSpPr>
          <p:cNvPr id="40" name="正方形/長方形 39"/>
          <p:cNvSpPr/>
          <p:nvPr/>
        </p:nvSpPr>
        <p:spPr>
          <a:xfrm>
            <a:off x="2630469" y="5584416"/>
            <a:ext cx="3225636" cy="6100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Import Data </a:t>
            </a:r>
            <a:r>
              <a:rPr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(xlsx/csv)</a:t>
            </a:r>
            <a:endParaRPr lang="ja-JP" altLang="en-US" sz="1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45" name="カギ線コネクタ 44"/>
          <p:cNvCxnSpPr>
            <a:stCxn id="4" idx="3"/>
            <a:endCxn id="7" idx="1"/>
          </p:cNvCxnSpPr>
          <p:nvPr/>
        </p:nvCxnSpPr>
        <p:spPr>
          <a:xfrm flipV="1">
            <a:off x="5856105" y="2934400"/>
            <a:ext cx="2780495" cy="2161878"/>
          </a:xfrm>
          <a:prstGeom prst="bentConnector3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/>
          <p:cNvCxnSpPr>
            <a:stCxn id="4" idx="3"/>
            <a:endCxn id="8" idx="1"/>
          </p:cNvCxnSpPr>
          <p:nvPr/>
        </p:nvCxnSpPr>
        <p:spPr>
          <a:xfrm flipV="1">
            <a:off x="5856105" y="3628778"/>
            <a:ext cx="2780495" cy="1467500"/>
          </a:xfrm>
          <a:prstGeom prst="bentConnector3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カギ線コネクタ 49"/>
          <p:cNvCxnSpPr>
            <a:stCxn id="4" idx="3"/>
            <a:endCxn id="11" idx="1"/>
          </p:cNvCxnSpPr>
          <p:nvPr/>
        </p:nvCxnSpPr>
        <p:spPr>
          <a:xfrm>
            <a:off x="5856105" y="5096278"/>
            <a:ext cx="2780495" cy="732602"/>
          </a:xfrm>
          <a:prstGeom prst="bentConnector3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7134297" y="2497652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作成</a:t>
            </a:r>
            <a:r>
              <a:rPr lang="en-US" altLang="ja-JP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/</a:t>
            </a:r>
            <a:r>
              <a:rPr lang="ja-JP" altLang="en-US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統合</a:t>
            </a:r>
            <a:endParaRPr kumimoji="1" lang="ja-JP" altLang="en-US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741835" y="36701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作成</a:t>
            </a:r>
            <a:endParaRPr kumimoji="1" lang="ja-JP" altLang="en-US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134298" y="5915617"/>
            <a:ext cx="1253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作成</a:t>
            </a:r>
            <a:r>
              <a:rPr lang="en-US" altLang="ja-JP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/</a:t>
            </a:r>
            <a:r>
              <a:rPr lang="ja-JP" altLang="en-US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統合</a:t>
            </a:r>
            <a:endParaRPr lang="en-US" altLang="ja-JP" dirty="0" smtClean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r"/>
            <a:r>
              <a:rPr kumimoji="1"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インポート</a:t>
            </a:r>
          </a:p>
        </p:txBody>
      </p:sp>
      <p:sp>
        <p:nvSpPr>
          <p:cNvPr id="71" name="正方形/長方形 70"/>
          <p:cNvSpPr/>
          <p:nvPr/>
        </p:nvSpPr>
        <p:spPr>
          <a:xfrm>
            <a:off x="2630469" y="4044324"/>
            <a:ext cx="3225636" cy="56381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Definition Accessor</a:t>
            </a:r>
            <a:endParaRPr kumimoji="1"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sz="1400" dirty="0" smtClean="0"/>
              <a:t>(C# &lt;= OpenXml SDK)</a:t>
            </a:r>
            <a:endParaRPr kumimoji="1" lang="ja-JP" altLang="en-US" sz="1400" dirty="0"/>
          </a:p>
        </p:txBody>
      </p:sp>
      <p:cxnSp>
        <p:nvCxnSpPr>
          <p:cNvPr id="76" name="カギ線コネクタ 75"/>
          <p:cNvCxnSpPr>
            <a:stCxn id="4" idx="1"/>
            <a:endCxn id="71" idx="1"/>
          </p:cNvCxnSpPr>
          <p:nvPr/>
        </p:nvCxnSpPr>
        <p:spPr>
          <a:xfrm rot="10800000">
            <a:off x="2630469" y="4326232"/>
            <a:ext cx="12700" cy="770046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1041131" y="4457810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作成</a:t>
            </a:r>
            <a:r>
              <a:rPr lang="en-US" altLang="ja-JP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/</a:t>
            </a:r>
            <a:r>
              <a:rPr lang="ja-JP" altLang="en-US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統合</a:t>
            </a:r>
            <a:endParaRPr kumimoji="1" lang="ja-JP" altLang="en-US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2" name="楕円 31"/>
          <p:cNvSpPr/>
          <p:nvPr/>
        </p:nvSpPr>
        <p:spPr>
          <a:xfrm>
            <a:off x="6612282" y="5959845"/>
            <a:ext cx="510706" cy="510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kumimoji="1" lang="en-US" altLang="ja-JP" sz="2000" dirty="0" smtClean="0"/>
              <a:t>A</a:t>
            </a:r>
            <a:endParaRPr kumimoji="1" lang="ja-JP" altLang="en-US" sz="2000" dirty="0"/>
          </a:p>
        </p:txBody>
      </p:sp>
      <p:sp>
        <p:nvSpPr>
          <p:cNvPr id="33" name="楕円 32"/>
          <p:cNvSpPr/>
          <p:nvPr/>
        </p:nvSpPr>
        <p:spPr>
          <a:xfrm>
            <a:off x="1430130" y="3902578"/>
            <a:ext cx="510706" cy="510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kumimoji="1" lang="en-US" altLang="ja-JP" sz="2000" dirty="0" smtClean="0">
                <a:solidFill>
                  <a:srgbClr val="FFFF00"/>
                </a:solidFill>
              </a:rPr>
              <a:t>B</a:t>
            </a:r>
            <a:endParaRPr kumimoji="1" lang="ja-JP" altLang="en-US" sz="2000" dirty="0">
              <a:solidFill>
                <a:srgbClr val="FFFF00"/>
              </a:solidFill>
            </a:endParaRPr>
          </a:p>
        </p:txBody>
      </p:sp>
      <p:sp>
        <p:nvSpPr>
          <p:cNvPr id="34" name="楕円 33"/>
          <p:cNvSpPr/>
          <p:nvPr/>
        </p:nvSpPr>
        <p:spPr>
          <a:xfrm>
            <a:off x="6612282" y="2497721"/>
            <a:ext cx="510706" cy="510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kumimoji="1" lang="en-US" altLang="ja-JP" sz="2000" dirty="0" smtClean="0">
                <a:solidFill>
                  <a:srgbClr val="FFFF00"/>
                </a:solidFill>
              </a:rPr>
              <a:t>C</a:t>
            </a:r>
            <a:endParaRPr kumimoji="1" lang="ja-JP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19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Implem.CodeDefiner</a:t>
            </a:r>
            <a:r>
              <a:rPr kumimoji="1" lang="ja-JP" altLang="en-US" dirty="0" smtClean="0"/>
              <a:t>処理概要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344366" y="1614792"/>
            <a:ext cx="2762656" cy="6517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r>
              <a:rPr lang="ja-JP" altLang="en-US" dirty="0" smtClean="0"/>
              <a:t>① ソースコード</a:t>
            </a:r>
            <a:r>
              <a:rPr kumimoji="1" lang="ja-JP" altLang="en-US" dirty="0" smtClean="0"/>
              <a:t>雛形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344366" y="2636197"/>
            <a:ext cx="2762656" cy="6517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r>
              <a:rPr kumimoji="1" lang="ja-JP" altLang="en-US" dirty="0" smtClean="0"/>
              <a:t>② 繰り返し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344366" y="3657602"/>
            <a:ext cx="2762656" cy="6517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r>
              <a:rPr kumimoji="1" lang="ja-JP" altLang="en-US" dirty="0" smtClean="0"/>
              <a:t>③ 除外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344366" y="4679007"/>
            <a:ext cx="2762656" cy="6517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r>
              <a:rPr kumimoji="1" lang="ja-JP" altLang="en-US" dirty="0" smtClean="0"/>
              <a:t>④ 置換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344366" y="5700409"/>
            <a:ext cx="2762656" cy="6517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r>
              <a:rPr kumimoji="1" lang="ja-JP" altLang="en-US" dirty="0" smtClean="0"/>
              <a:t>⑤ マージ出力</a:t>
            </a:r>
            <a:r>
              <a:rPr lang="ja-JP" altLang="en-US" dirty="0" smtClean="0"/>
              <a:t>　</a:t>
            </a:r>
            <a:r>
              <a:rPr lang="en-US" altLang="ja-JP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C#</a:t>
            </a:r>
            <a:r>
              <a:rPr lang="ja-JP" altLang="en-US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のみ</a:t>
            </a:r>
            <a:endParaRPr kumimoji="1" lang="ja-JP" altLang="en-US" sz="1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左矢印 9"/>
          <p:cNvSpPr/>
          <p:nvPr/>
        </p:nvSpPr>
        <p:spPr>
          <a:xfrm rot="16200000">
            <a:off x="3583838" y="2286400"/>
            <a:ext cx="283713" cy="329944"/>
          </a:xfrm>
          <a:prstGeom prst="leftArrow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左矢印 10"/>
          <p:cNvSpPr/>
          <p:nvPr/>
        </p:nvSpPr>
        <p:spPr>
          <a:xfrm rot="16200000">
            <a:off x="3583838" y="3307805"/>
            <a:ext cx="283713" cy="329944"/>
          </a:xfrm>
          <a:prstGeom prst="leftArrow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矢印 11"/>
          <p:cNvSpPr/>
          <p:nvPr/>
        </p:nvSpPr>
        <p:spPr>
          <a:xfrm rot="16200000">
            <a:off x="3583838" y="4329210"/>
            <a:ext cx="283713" cy="329944"/>
          </a:xfrm>
          <a:prstGeom prst="leftArrow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矢印 12"/>
          <p:cNvSpPr/>
          <p:nvPr/>
        </p:nvSpPr>
        <p:spPr>
          <a:xfrm rot="16200000">
            <a:off x="3583838" y="5350615"/>
            <a:ext cx="283713" cy="329944"/>
          </a:xfrm>
          <a:prstGeom prst="leftArrow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184842" y="1614792"/>
            <a:ext cx="6319769" cy="6517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ネストした</a:t>
            </a:r>
            <a:r>
              <a:rPr lang="ja-JP" altLang="en-US" dirty="0">
                <a:solidFill>
                  <a:schemeClr val="tx1"/>
                </a:solidFill>
              </a:rPr>
              <a:t>ソース</a:t>
            </a:r>
            <a:r>
              <a:rPr lang="ja-JP" altLang="en-US" dirty="0" smtClean="0">
                <a:solidFill>
                  <a:schemeClr val="tx1"/>
                </a:solidFill>
              </a:rPr>
              <a:t>コードの雛形を再帰的に組み立て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184842" y="2636197"/>
            <a:ext cx="6319769" cy="6517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テーブル名、カラム名等の要素単位にコードを複製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184842" y="3657602"/>
            <a:ext cx="6319769" cy="6517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除外条件に一致する要素は複製しない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184842" y="4679007"/>
            <a:ext cx="6319769" cy="6517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#</a:t>
            </a:r>
            <a:r>
              <a:rPr kumimoji="1" lang="en-US" altLang="ja-JP" smtClean="0">
                <a:solidFill>
                  <a:schemeClr val="tx1"/>
                </a:solidFill>
              </a:rPr>
              <a:t>ColumnName#</a:t>
            </a:r>
            <a:r>
              <a:rPr kumimoji="1" lang="ja-JP" altLang="en-US" dirty="0" smtClean="0">
                <a:solidFill>
                  <a:schemeClr val="tx1"/>
                </a:solidFill>
              </a:rPr>
              <a:t>等の代替文字列を置き換え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184842" y="5700409"/>
            <a:ext cx="6319769" cy="6517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既存コードとマージ（固定メソッドを上書きしない）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5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err="1"/>
              <a:t>Implem.Pleasanter.Libraries.DataSources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オリジナルの</a:t>
            </a:r>
            <a:r>
              <a:rPr kumimoji="1" lang="en-US" altLang="ja-JP" dirty="0" smtClean="0"/>
              <a:t>O/R</a:t>
            </a:r>
            <a:r>
              <a:rPr kumimoji="1" lang="ja-JP" altLang="en-US" dirty="0" smtClean="0"/>
              <a:t>マッパー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テーブル仕様書をベースに</a:t>
            </a:r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を組み立て易くするオブジェクト群出力</a:t>
            </a:r>
            <a:endParaRPr kumimoji="1" lang="ja-JP" altLang="en-US" dirty="0"/>
          </a:p>
        </p:txBody>
      </p:sp>
      <p:grpSp>
        <p:nvGrpSpPr>
          <p:cNvPr id="36" name="グループ化 35"/>
          <p:cNvGrpSpPr/>
          <p:nvPr/>
        </p:nvGrpSpPr>
        <p:grpSpPr>
          <a:xfrm>
            <a:off x="1825880" y="2934788"/>
            <a:ext cx="4482329" cy="3483429"/>
            <a:chOff x="3048002" y="2760614"/>
            <a:chExt cx="6644882" cy="3483429"/>
          </a:xfrm>
        </p:grpSpPr>
        <p:sp>
          <p:nvSpPr>
            <p:cNvPr id="4" name="正方形/長方形 3"/>
            <p:cNvSpPr/>
            <p:nvPr/>
          </p:nvSpPr>
          <p:spPr>
            <a:xfrm>
              <a:off x="6709956" y="2760614"/>
              <a:ext cx="26996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/>
                <a:t>Where</a:t>
              </a:r>
              <a:endParaRPr kumimoji="1" lang="ja-JP" altLang="en-US" sz="12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6709956" y="4634594"/>
              <a:ext cx="26996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>
                  <a:solidFill>
                    <a:srgbClr val="FFFF00"/>
                  </a:solidFill>
                </a:rPr>
                <a:t>#</a:t>
              </a:r>
              <a:r>
                <a:rPr kumimoji="1" lang="en-US" altLang="ja-JP" sz="1200" dirty="0" err="1" smtClean="0">
                  <a:solidFill>
                    <a:srgbClr val="FFFF00"/>
                  </a:solidFill>
                </a:rPr>
                <a:t>TableName#</a:t>
              </a:r>
              <a:r>
                <a:rPr kumimoji="1" lang="en-US" altLang="ja-JP" sz="1200" dirty="0" err="1" smtClean="0"/>
                <a:t>Where</a:t>
              </a:r>
              <a:endParaRPr kumimoji="1" lang="ja-JP" altLang="en-US" sz="1200" dirty="0"/>
            </a:p>
          </p:txBody>
        </p:sp>
        <p:cxnSp>
          <p:nvCxnSpPr>
            <p:cNvPr id="9" name="直線矢印コネクタ 8"/>
            <p:cNvCxnSpPr>
              <a:endCxn id="4" idx="2"/>
            </p:cNvCxnSpPr>
            <p:nvPr/>
          </p:nvCxnSpPr>
          <p:spPr>
            <a:xfrm flipV="1">
              <a:off x="8059785" y="3239586"/>
              <a:ext cx="0" cy="1518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正方形/長方形 19"/>
            <p:cNvSpPr/>
            <p:nvPr/>
          </p:nvSpPr>
          <p:spPr>
            <a:xfrm>
              <a:off x="3270071" y="2760614"/>
              <a:ext cx="26996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/>
                <a:t>Statement</a:t>
              </a:r>
              <a:endParaRPr kumimoji="1" lang="ja-JP" altLang="en-US" sz="12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270071" y="3697604"/>
              <a:ext cx="26996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/>
                <a:t>Select</a:t>
              </a:r>
              <a:endParaRPr kumimoji="1" lang="ja-JP" altLang="en-US" sz="12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270071" y="4634594"/>
              <a:ext cx="26996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>
                  <a:solidFill>
                    <a:srgbClr val="FFFF00"/>
                  </a:solidFill>
                </a:rPr>
                <a:t>#</a:t>
              </a:r>
              <a:r>
                <a:rPr kumimoji="1" lang="en-US" altLang="ja-JP" sz="1200" dirty="0" err="1" smtClean="0">
                  <a:solidFill>
                    <a:srgbClr val="FFFF00"/>
                  </a:solidFill>
                </a:rPr>
                <a:t>TableName#</a:t>
              </a:r>
              <a:r>
                <a:rPr kumimoji="1" lang="en-US" altLang="ja-JP" sz="1200" dirty="0" err="1" smtClean="0"/>
                <a:t>Select</a:t>
              </a:r>
              <a:endParaRPr kumimoji="1" lang="ja-JP" altLang="en-US" sz="1200" dirty="0"/>
            </a:p>
          </p:txBody>
        </p:sp>
        <p:cxnSp>
          <p:nvCxnSpPr>
            <p:cNvPr id="23" name="直線矢印コネクタ 22"/>
            <p:cNvCxnSpPr>
              <a:stCxn id="22" idx="0"/>
              <a:endCxn id="21" idx="2"/>
            </p:cNvCxnSpPr>
            <p:nvPr/>
          </p:nvCxnSpPr>
          <p:spPr>
            <a:xfrm flipV="1">
              <a:off x="4619900" y="4176576"/>
              <a:ext cx="0" cy="458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>
              <a:stCxn id="21" idx="0"/>
              <a:endCxn id="20" idx="2"/>
            </p:cNvCxnSpPr>
            <p:nvPr/>
          </p:nvCxnSpPr>
          <p:spPr>
            <a:xfrm flipV="1">
              <a:off x="4619900" y="3239586"/>
              <a:ext cx="0" cy="458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正方形/長方形 29"/>
            <p:cNvSpPr/>
            <p:nvPr/>
          </p:nvSpPr>
          <p:spPr>
            <a:xfrm>
              <a:off x="6709956" y="5571585"/>
              <a:ext cx="26996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>
                  <a:solidFill>
                    <a:srgbClr val="FFFF00"/>
                  </a:solidFill>
                </a:rPr>
                <a:t>#</a:t>
              </a:r>
              <a:r>
                <a:rPr kumimoji="1" lang="en-US" altLang="ja-JP" sz="1200" dirty="0" err="1" smtClean="0">
                  <a:solidFill>
                    <a:srgbClr val="FFFF00"/>
                  </a:solidFill>
                </a:rPr>
                <a:t>ColumnName</a:t>
              </a:r>
              <a:r>
                <a:rPr kumimoji="1" lang="en-US" altLang="ja-JP" sz="1200" dirty="0" smtClean="0">
                  <a:solidFill>
                    <a:srgbClr val="FFFF00"/>
                  </a:solidFill>
                </a:rPr>
                <a:t>#</a:t>
              </a:r>
              <a:endParaRPr kumimoji="1" lang="ja-JP" altLang="en-US" sz="1200" dirty="0">
                <a:solidFill>
                  <a:srgbClr val="FFFF00"/>
                </a:solidFill>
              </a:endParaRPr>
            </a:p>
          </p:txBody>
        </p:sp>
        <p:cxnSp>
          <p:nvCxnSpPr>
            <p:cNvPr id="31" name="直線矢印コネクタ 30"/>
            <p:cNvCxnSpPr>
              <a:stCxn id="30" idx="0"/>
              <a:endCxn id="6" idx="2"/>
            </p:cNvCxnSpPr>
            <p:nvPr/>
          </p:nvCxnSpPr>
          <p:spPr>
            <a:xfrm flipV="1">
              <a:off x="8059785" y="5113566"/>
              <a:ext cx="0" cy="4580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正方形/長方形 33"/>
            <p:cNvSpPr/>
            <p:nvPr/>
          </p:nvSpPr>
          <p:spPr>
            <a:xfrm>
              <a:off x="3048002" y="4405585"/>
              <a:ext cx="6627223" cy="183845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8202412" y="4045945"/>
              <a:ext cx="1490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自動出力</a:t>
              </a:r>
              <a:endParaRPr kumimoji="1" lang="ja-JP" altLang="en-US" sz="1600" dirty="0"/>
            </a:p>
          </p:txBody>
        </p:sp>
      </p:grpSp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719" y="2973792"/>
            <a:ext cx="5121261" cy="32509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659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Implem.Pleasanter.Libraries.Views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オリジナルのビューエンジン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ネストされた拡張メソッド群</a:t>
            </a:r>
            <a:r>
              <a:rPr lang="ja-JP" altLang="en-US" dirty="0" smtClean="0"/>
              <a:t>のメソッドチェーン</a:t>
            </a:r>
            <a:r>
              <a:rPr kumimoji="1" lang="ja-JP" altLang="en-US" dirty="0" smtClean="0"/>
              <a:t>でタグの入れ子関係を表現</a:t>
            </a:r>
            <a:endParaRPr kumimoji="1" lang="en-US" altLang="ja-JP" dirty="0" smtClean="0"/>
          </a:p>
          <a:p>
            <a:r>
              <a:rPr lang="ja-JP" altLang="en-US" dirty="0" smtClean="0"/>
              <a:t>ビュー（</a:t>
            </a:r>
            <a:r>
              <a:rPr lang="en-US" altLang="ja-JP" dirty="0" err="1" smtClean="0"/>
              <a:t>chtml</a:t>
            </a:r>
            <a:r>
              <a:rPr lang="ja-JP" altLang="en-US" dirty="0" smtClean="0"/>
              <a:t>）が不要（自動生成の負担軽減）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431" y="3062673"/>
            <a:ext cx="6267902" cy="352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8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ご参考：ソフトウェア構成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587125"/>
              </p:ext>
            </p:extLst>
          </p:nvPr>
        </p:nvGraphicFramePr>
        <p:xfrm>
          <a:off x="2497824" y="1539175"/>
          <a:ext cx="8923568" cy="4999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6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33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プロジェクト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役割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プラグイン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58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Implem</a:t>
                      </a:r>
                    </a:p>
                    <a:p>
                      <a:r>
                        <a:rPr kumimoji="1" lang="en-US" altLang="ja-JP" dirty="0" smtClean="0"/>
                        <a:t>.CodeDefiner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1" lang="ja-JP" altLang="en-US" sz="1200" dirty="0" smtClean="0"/>
                        <a:t>コマンドライン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コード自動出力機能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200" dirty="0" smtClean="0"/>
                        <a:t>Interactive Extensions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658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Implem</a:t>
                      </a:r>
                    </a:p>
                    <a:p>
                      <a:r>
                        <a:rPr kumimoji="1" lang="en-US" altLang="ja-JP" dirty="0" smtClean="0"/>
                        <a:t>.DefinitionAccessor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1" lang="ja-JP" altLang="en-US" sz="1200" dirty="0" smtClean="0"/>
                        <a:t>タイプライブラリ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定義ファイルアクセス機能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200" dirty="0" smtClean="0"/>
                        <a:t>Interactive Extensions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658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Implem</a:t>
                      </a:r>
                    </a:p>
                    <a:p>
                      <a:r>
                        <a:rPr kumimoji="1" lang="en-US" altLang="ja-JP" dirty="0" smtClean="0"/>
                        <a:t>.Libraries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1" lang="ja-JP" altLang="en-US" sz="1100" dirty="0" smtClean="0"/>
                        <a:t>タイプライブラリ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共通ライブラリ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ja-JP" sz="1200" dirty="0" smtClean="0"/>
                        <a:t>Interactive Extensions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200" dirty="0" smtClean="0"/>
                        <a:t>OpenXml SDK</a:t>
                      </a:r>
                      <a:endParaRPr kumimoji="1" lang="ja-JP" altLang="en-US" sz="12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200" dirty="0" smtClean="0"/>
                        <a:t>Enterprise Library 5.0 Integration Pack for Windows Azure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658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Implem</a:t>
                      </a:r>
                    </a:p>
                    <a:p>
                      <a:r>
                        <a:rPr kumimoji="1" lang="en-US" altLang="ja-JP" dirty="0" smtClean="0"/>
                        <a:t>.Pleasanter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1" lang="en-US" altLang="ja-JP" sz="1200" dirty="0" smtClean="0"/>
                        <a:t>Web</a:t>
                      </a:r>
                      <a:r>
                        <a:rPr kumimoji="1" lang="ja-JP" altLang="en-US" sz="1200" dirty="0" smtClean="0"/>
                        <a:t>アプリケーション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Web</a:t>
                      </a:r>
                      <a:r>
                        <a:rPr kumimoji="1" lang="ja-JP" altLang="en-US" dirty="0" smtClean="0"/>
                        <a:t>アプリケーション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200" dirty="0" smtClean="0"/>
                        <a:t>SendGrid E-Mail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200" dirty="0" smtClean="0"/>
                        <a:t>Interactive Extensions</a:t>
                      </a:r>
                      <a:endParaRPr kumimoji="1" lang="en-US" altLang="ja-JP" sz="12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200" dirty="0" smtClean="0"/>
                        <a:t>JQuery , -UI, -Validation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200" dirty="0" smtClean="0"/>
                        <a:t>Normalize.css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" name="グループ化 17"/>
          <p:cNvGrpSpPr/>
          <p:nvPr/>
        </p:nvGrpSpPr>
        <p:grpSpPr>
          <a:xfrm>
            <a:off x="2399105" y="2553419"/>
            <a:ext cx="92962" cy="2421149"/>
            <a:chOff x="2399105" y="2553419"/>
            <a:chExt cx="92962" cy="2421149"/>
          </a:xfrm>
        </p:grpSpPr>
        <p:sp>
          <p:nvSpPr>
            <p:cNvPr id="5" name="正方形/長方形 4"/>
            <p:cNvSpPr/>
            <p:nvPr/>
          </p:nvSpPr>
          <p:spPr>
            <a:xfrm>
              <a:off x="2399105" y="3664790"/>
              <a:ext cx="92962" cy="1984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399105" y="2553419"/>
              <a:ext cx="92962" cy="1984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399105" y="4776161"/>
              <a:ext cx="92962" cy="1984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" name="カギ線コネクタ 9"/>
          <p:cNvCxnSpPr>
            <a:stCxn id="6" idx="1"/>
            <a:endCxn id="5" idx="1"/>
          </p:cNvCxnSpPr>
          <p:nvPr/>
        </p:nvCxnSpPr>
        <p:spPr>
          <a:xfrm rot="10800000" flipV="1">
            <a:off x="2399105" y="2652622"/>
            <a:ext cx="12700" cy="1111371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/>
          <p:cNvCxnSpPr>
            <a:stCxn id="6" idx="1"/>
            <a:endCxn id="7" idx="1"/>
          </p:cNvCxnSpPr>
          <p:nvPr/>
        </p:nvCxnSpPr>
        <p:spPr>
          <a:xfrm rot="10800000" flipV="1">
            <a:off x="2399105" y="2652623"/>
            <a:ext cx="12700" cy="2222742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4226943" y="4149306"/>
            <a:ext cx="0" cy="40544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グループ化 18"/>
          <p:cNvGrpSpPr/>
          <p:nvPr/>
        </p:nvGrpSpPr>
        <p:grpSpPr>
          <a:xfrm>
            <a:off x="11422332" y="3664790"/>
            <a:ext cx="92962" cy="2421148"/>
            <a:chOff x="2399105" y="3664790"/>
            <a:chExt cx="92962" cy="2421148"/>
          </a:xfrm>
        </p:grpSpPr>
        <p:sp>
          <p:nvSpPr>
            <p:cNvPr id="20" name="正方形/長方形 19"/>
            <p:cNvSpPr/>
            <p:nvPr/>
          </p:nvSpPr>
          <p:spPr>
            <a:xfrm>
              <a:off x="2399105" y="3664790"/>
              <a:ext cx="92962" cy="1984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2399105" y="4776161"/>
              <a:ext cx="92962" cy="1984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2399105" y="5887531"/>
              <a:ext cx="92962" cy="1984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4" name="カギ線コネクタ 23"/>
          <p:cNvCxnSpPr>
            <a:stCxn id="23" idx="3"/>
            <a:endCxn id="22" idx="3"/>
          </p:cNvCxnSpPr>
          <p:nvPr/>
        </p:nvCxnSpPr>
        <p:spPr>
          <a:xfrm flipV="1">
            <a:off x="11515294" y="4875365"/>
            <a:ext cx="12700" cy="1111370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23" idx="3"/>
            <a:endCxn id="20" idx="3"/>
          </p:cNvCxnSpPr>
          <p:nvPr/>
        </p:nvCxnSpPr>
        <p:spPr>
          <a:xfrm flipV="1">
            <a:off x="11515294" y="3763994"/>
            <a:ext cx="12700" cy="2222741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67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056" y="2104943"/>
            <a:ext cx="7471140" cy="2233592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686586" y="4653258"/>
            <a:ext cx="5674081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ea"/>
              </a:rPr>
              <a:t>Thank you for your attention</a:t>
            </a:r>
            <a:r>
              <a:rPr kumimoji="0" lang="en-US" altLang="ja-JP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ea"/>
              </a:rPr>
              <a:t>.</a:t>
            </a:r>
            <a:r>
              <a:rPr kumimoji="0" lang="ja-JP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endParaRPr kumimoji="0" lang="ja-JP" altLang="ja-JP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057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348</TotalTime>
  <Words>343</Words>
  <Application>Microsoft Office PowerPoint</Application>
  <PresentationFormat>ワイド画面</PresentationFormat>
  <Paragraphs>106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HGP創英角ｺﾞｼｯｸUB</vt:lpstr>
      <vt:lpstr>ＭＳ Ｐゴシック</vt:lpstr>
      <vt:lpstr>メイリオ</vt:lpstr>
      <vt:lpstr>游ゴシック</vt:lpstr>
      <vt:lpstr>Arial</vt:lpstr>
      <vt:lpstr>Century Gothic</vt:lpstr>
      <vt:lpstr>Wingdings 3</vt:lpstr>
      <vt:lpstr>ウィスプ</vt:lpstr>
      <vt:lpstr>Implem.CodeDefiner 概要</vt:lpstr>
      <vt:lpstr>自己紹介　Taiji Uchida（41）</vt:lpstr>
      <vt:lpstr>Implem.CodeDefiner開発の動機</vt:lpstr>
      <vt:lpstr>Implem.CodeDefiner概念図</vt:lpstr>
      <vt:lpstr>Implem.CodeDefiner処理概要</vt:lpstr>
      <vt:lpstr>Implem.Pleasanter.Libraries.DataSources オリジナルのO/Rマッパー</vt:lpstr>
      <vt:lpstr>Implem.Pleasanter.Libraries.Views オリジナルのビューエンジン</vt:lpstr>
      <vt:lpstr>ご参考：ソフトウェア構成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CodeDefiner and Pleasanter</dc:title>
  <dc:creator>Taiji Uchida</dc:creator>
  <cp:lastModifiedBy>Taiji Uchida</cp:lastModifiedBy>
  <cp:revision>52</cp:revision>
  <dcterms:created xsi:type="dcterms:W3CDTF">2015-09-05T05:48:58Z</dcterms:created>
  <dcterms:modified xsi:type="dcterms:W3CDTF">2015-11-06T04:25:34Z</dcterms:modified>
</cp:coreProperties>
</file>