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3"/>
  </p:notesMasterIdLst>
  <p:handoutMasterIdLst>
    <p:handoutMasterId r:id="rId114"/>
  </p:handoutMasterIdLst>
  <p:sldIdLst>
    <p:sldId id="257" r:id="rId2"/>
    <p:sldId id="651" r:id="rId3"/>
    <p:sldId id="478" r:id="rId4"/>
    <p:sldId id="260" r:id="rId5"/>
    <p:sldId id="262" r:id="rId6"/>
    <p:sldId id="263" r:id="rId7"/>
    <p:sldId id="264" r:id="rId8"/>
    <p:sldId id="533" r:id="rId9"/>
    <p:sldId id="532" r:id="rId10"/>
    <p:sldId id="534" r:id="rId11"/>
    <p:sldId id="518" r:id="rId12"/>
    <p:sldId id="507" r:id="rId13"/>
    <p:sldId id="508" r:id="rId14"/>
    <p:sldId id="553" r:id="rId15"/>
    <p:sldId id="568" r:id="rId16"/>
    <p:sldId id="569" r:id="rId17"/>
    <p:sldId id="554" r:id="rId18"/>
    <p:sldId id="570" r:id="rId19"/>
    <p:sldId id="572" r:id="rId20"/>
    <p:sldId id="571" r:id="rId21"/>
    <p:sldId id="573" r:id="rId22"/>
    <p:sldId id="580" r:id="rId23"/>
    <p:sldId id="574" r:id="rId24"/>
    <p:sldId id="575" r:id="rId25"/>
    <p:sldId id="581" r:id="rId26"/>
    <p:sldId id="576" r:id="rId27"/>
    <p:sldId id="577" r:id="rId28"/>
    <p:sldId id="578" r:id="rId29"/>
    <p:sldId id="579" r:id="rId30"/>
    <p:sldId id="552" r:id="rId31"/>
    <p:sldId id="658" r:id="rId32"/>
    <p:sldId id="659" r:id="rId33"/>
    <p:sldId id="660" r:id="rId34"/>
    <p:sldId id="661" r:id="rId35"/>
    <p:sldId id="662" r:id="rId36"/>
    <p:sldId id="663" r:id="rId37"/>
    <p:sldId id="664" r:id="rId38"/>
    <p:sldId id="538" r:id="rId39"/>
    <p:sldId id="674" r:id="rId40"/>
    <p:sldId id="648" r:id="rId41"/>
    <p:sldId id="650" r:id="rId42"/>
    <p:sldId id="672" r:id="rId43"/>
    <p:sldId id="649" r:id="rId44"/>
    <p:sldId id="647" r:id="rId45"/>
    <p:sldId id="671" r:id="rId46"/>
    <p:sldId id="512" r:id="rId47"/>
    <p:sldId id="500" r:id="rId48"/>
    <p:sldId id="267" r:id="rId49"/>
    <p:sldId id="487" r:id="rId50"/>
    <p:sldId id="547" r:id="rId51"/>
    <p:sldId id="539" r:id="rId52"/>
    <p:sldId id="495" r:id="rId53"/>
    <p:sldId id="524" r:id="rId54"/>
    <p:sldId id="614" r:id="rId55"/>
    <p:sldId id="529" r:id="rId56"/>
    <p:sldId id="523" r:id="rId57"/>
    <p:sldId id="497" r:id="rId58"/>
    <p:sldId id="506" r:id="rId59"/>
    <p:sldId id="559" r:id="rId60"/>
    <p:sldId id="560" r:id="rId61"/>
    <p:sldId id="582" r:id="rId62"/>
    <p:sldId id="561" r:id="rId63"/>
    <p:sldId id="583" r:id="rId64"/>
    <p:sldId id="584" r:id="rId65"/>
    <p:sldId id="562" r:id="rId66"/>
    <p:sldId id="585" r:id="rId67"/>
    <p:sldId id="586" r:id="rId68"/>
    <p:sldId id="563" r:id="rId69"/>
    <p:sldId id="587" r:id="rId70"/>
    <p:sldId id="588" r:id="rId71"/>
    <p:sldId id="564" r:id="rId72"/>
    <p:sldId id="589" r:id="rId73"/>
    <p:sldId id="590" r:id="rId74"/>
    <p:sldId id="565" r:id="rId75"/>
    <p:sldId id="591" r:id="rId76"/>
    <p:sldId id="592" r:id="rId77"/>
    <p:sldId id="566" r:id="rId78"/>
    <p:sldId id="593" r:id="rId79"/>
    <p:sldId id="594" r:id="rId80"/>
    <p:sldId id="567" r:id="rId81"/>
    <p:sldId id="540" r:id="rId82"/>
    <p:sldId id="680" r:id="rId83"/>
    <p:sldId id="520" r:id="rId84"/>
    <p:sldId id="503" r:id="rId85"/>
    <p:sldId id="599" r:id="rId86"/>
    <p:sldId id="667" r:id="rId87"/>
    <p:sldId id="499" r:id="rId88"/>
    <p:sldId id="521" r:id="rId89"/>
    <p:sldId id="504" r:id="rId90"/>
    <p:sldId id="600" r:id="rId91"/>
    <p:sldId id="668" r:id="rId92"/>
    <p:sldId id="519" r:id="rId93"/>
    <p:sldId id="598" r:id="rId94"/>
    <p:sldId id="527" r:id="rId95"/>
    <p:sldId id="528" r:id="rId96"/>
    <p:sldId id="505" r:id="rId97"/>
    <p:sldId id="602" r:id="rId98"/>
    <p:sldId id="653" r:id="rId99"/>
    <p:sldId id="665" r:id="rId100"/>
    <p:sldId id="654" r:id="rId101"/>
    <p:sldId id="655" r:id="rId102"/>
    <p:sldId id="656" r:id="rId103"/>
    <p:sldId id="657" r:id="rId104"/>
    <p:sldId id="536" r:id="rId105"/>
    <p:sldId id="535" r:id="rId106"/>
    <p:sldId id="673" r:id="rId107"/>
    <p:sldId id="675" r:id="rId108"/>
    <p:sldId id="676" r:id="rId109"/>
    <p:sldId id="677" r:id="rId110"/>
    <p:sldId id="678" r:id="rId111"/>
    <p:sldId id="679" r:id="rId1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81" autoAdjust="0"/>
    <p:restoredTop sz="95405" autoAdjust="0"/>
  </p:normalViewPr>
  <p:slideViewPr>
    <p:cSldViewPr>
      <p:cViewPr varScale="1">
        <p:scale>
          <a:sx n="73" d="100"/>
          <a:sy n="73" d="100"/>
        </p:scale>
        <p:origin x="816" y="72"/>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4</a:t>
            </a:fld>
            <a:endParaRPr lang="en-US" altLang="en-US" sz="1000" smtClean="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24737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110</a:t>
            </a:fld>
            <a:endParaRPr lang="en-US" altLang="en-US" sz="1000" smtClean="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12.4</a:t>
            </a:r>
          </a:p>
        </p:txBody>
      </p:sp>
    </p:spTree>
    <p:extLst>
      <p:ext uri="{BB962C8B-B14F-4D97-AF65-F5344CB8AC3E}">
        <p14:creationId xmlns:p14="http://schemas.microsoft.com/office/powerpoint/2010/main" val="47828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9.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animation/web/24Point.html"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5.wmf"/><Relationship Id="rId4" Type="http://schemas.openxmlformats.org/officeDocument/2006/relationships/oleObject" Target="../embeddings/oleObject18.bin"/></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8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animation/web/LinearSearch.html" TargetMode="Externa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animation/web/BinarySearch.html"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animation/web/SelectionSo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577880" y="2584090"/>
            <a:ext cx="7772400" cy="1143000"/>
          </a:xfrm>
          <a:noFill/>
        </p:spPr>
        <p:txBody>
          <a:bodyPr/>
          <a:lstStyle/>
          <a:p>
            <a:r>
              <a:rPr lang="en-US" altLang="en-US" dirty="0" smtClean="0">
                <a:solidFill>
                  <a:srgbClr val="FF0000"/>
                </a:solidFill>
              </a:rPr>
              <a:t>Single-Dimensional </a:t>
            </a:r>
            <a:r>
              <a:rPr lang="en-US" altLang="en-US" dirty="0" smtClean="0">
                <a:solidFill>
                  <a:srgbClr val="FF0000"/>
                </a:solidFill>
              </a:rPr>
              <a:t>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10</a:t>
            </a:fld>
            <a:endParaRPr lang="en-US" altLang="en-US" sz="1400" smtClean="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smtClean="0"/>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smtClean="0">
                <a:cs typeface="Courier New"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2600" smtClean="0">
                <a:latin typeface="Courier New" pitchFamily="49" charset="0"/>
                <a:cs typeface="Courier New" pitchFamily="49" charset="0"/>
              </a:rPr>
              <a:t>myList[2] = myList[0] + myList[1];</a:t>
            </a:r>
            <a:endParaRPr lang="en-US" altLang="en-US" sz="2600" smtClean="0">
              <a:cs typeface="Courier New"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100</a:t>
            </a:fld>
            <a:endParaRPr lang="en-US" altLang="en-US" sz="1400" smtClean="0"/>
          </a:p>
        </p:txBody>
      </p:sp>
      <p:sp>
        <p:nvSpPr>
          <p:cNvPr id="104451" name="Rectangle 2"/>
          <p:cNvSpPr>
            <a:spLocks noGrp="1" noChangeArrowheads="1"/>
          </p:cNvSpPr>
          <p:nvPr>
            <p:ph type="title"/>
          </p:nvPr>
        </p:nvSpPr>
        <p:spPr>
          <a:xfrm>
            <a:off x="615950" y="125413"/>
            <a:ext cx="7726363" cy="474662"/>
          </a:xfrm>
        </p:spPr>
        <p:txBody>
          <a:bodyPr/>
          <a:lstStyle/>
          <a:p>
            <a:r>
              <a:rPr lang="en-US" altLang="en-US" smtClean="0"/>
              <a:t>From Idea to Solution</a:t>
            </a:r>
            <a:endParaRPr lang="en-US" altLang="en-US" smtClean="0">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a:t>
            </a:r>
            <a:r>
              <a:rPr lang="en-US" sz="1600" b="1" dirty="0" smtClean="0">
                <a:solidFill>
                  <a:schemeClr val="accent4"/>
                </a:solidFill>
                <a:latin typeface="Courier New" pitchFamily="49" charset="0"/>
                <a:cs typeface="Courier New" pitchFamily="49" charset="0"/>
              </a:rPr>
              <a:t>list[i+1..</a:t>
            </a:r>
            <a:r>
              <a:rPr lang="en-US" sz="1600" b="1" dirty="0">
                <a:solidFill>
                  <a:schemeClr val="accent4"/>
                </a:solidFill>
                <a:latin typeface="Courier New" pitchFamily="49" charset="0"/>
                <a:cs typeface="Courier New" pitchFamily="49" charset="0"/>
              </a:rPr>
              <a:t>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 list[3]</a:t>
            </a:r>
            <a:r>
              <a:rPr lang="en-US" altLang="en-US" sz="1700" b="1" dirty="0" smtClean="0">
                <a:solidFill>
                  <a:schemeClr val="bg2"/>
                </a:solidFill>
                <a:latin typeface="Courier New" pitchFamily="49" charset="0"/>
                <a:cs typeface="Courier New" pitchFamily="49" charset="0"/>
              </a:rPr>
              <a:t> ...               </a:t>
            </a:r>
            <a:r>
              <a:rPr lang="en-US" altLang="en-US" sz="1700" b="1" dirty="0" smtClean="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101</a:t>
            </a:fld>
            <a:endParaRPr lang="en-US" altLang="en-US" sz="1400" smtClean="0"/>
          </a:p>
        </p:txBody>
      </p:sp>
      <p:sp>
        <p:nvSpPr>
          <p:cNvPr id="445442"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102</a:t>
            </a:fld>
            <a:endParaRPr lang="en-US" altLang="en-US" sz="1400" smtClean="0"/>
          </a:p>
        </p:txBody>
      </p:sp>
      <p:sp>
        <p:nvSpPr>
          <p:cNvPr id="446466"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103</a:t>
            </a:fld>
            <a:endParaRPr lang="en-US" altLang="en-US" sz="1400" smtClean="0"/>
          </a:p>
        </p:txBody>
      </p:sp>
      <p:sp>
        <p:nvSpPr>
          <p:cNvPr id="447490"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104</a:t>
            </a:fld>
            <a:endParaRPr lang="en-US" altLang="en-US" sz="1400" smtClean="0"/>
          </a:p>
        </p:txBody>
      </p:sp>
      <p:sp>
        <p:nvSpPr>
          <p:cNvPr id="108547" name="Rectangle 2"/>
          <p:cNvSpPr>
            <a:spLocks noGrp="1" noChangeArrowheads="1"/>
          </p:cNvSpPr>
          <p:nvPr>
            <p:ph type="title"/>
          </p:nvPr>
        </p:nvSpPr>
        <p:spPr>
          <a:xfrm>
            <a:off x="609600" y="304800"/>
            <a:ext cx="7772400" cy="457200"/>
          </a:xfrm>
        </p:spPr>
        <p:txBody>
          <a:bodyPr/>
          <a:lstStyle/>
          <a:p>
            <a:r>
              <a:rPr lang="en-US" altLang="en-US" smtClean="0"/>
              <a:t>Wrap it in a Method</a:t>
            </a:r>
            <a:endParaRPr lang="en-US" altLang="en-US" smtClean="0">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105</a:t>
            </a:fld>
            <a:endParaRPr lang="en-US" altLang="en-US" sz="1400" smtClean="0"/>
          </a:p>
        </p:txBody>
      </p:sp>
      <p:sp>
        <p:nvSpPr>
          <p:cNvPr id="109571" name="Rectangle 2"/>
          <p:cNvSpPr>
            <a:spLocks noGrp="1" noChangeArrowheads="1"/>
          </p:cNvSpPr>
          <p:nvPr>
            <p:ph type="title"/>
          </p:nvPr>
        </p:nvSpPr>
        <p:spPr>
          <a:xfrm>
            <a:off x="609600" y="304800"/>
            <a:ext cx="7772400" cy="609600"/>
          </a:xfrm>
        </p:spPr>
        <p:txBody>
          <a:bodyPr/>
          <a:lstStyle/>
          <a:p>
            <a:r>
              <a:rPr lang="en-US" altLang="en-US" smtClean="0"/>
              <a:t>The Arrays.sort Method</a:t>
            </a:r>
            <a:endParaRPr lang="en-US" altLang="en-US" smtClean="0">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smtClean="0">
                <a:cs typeface="Courier New" pitchFamily="49" charset="0"/>
              </a:rPr>
              <a:t>Since sorting is frequently used in programming, Java provides several overloaded sort methods for sorting an array of </a:t>
            </a:r>
            <a:r>
              <a:rPr lang="en-US" altLang="en-US" sz="2200" dirty="0" err="1" smtClean="0">
                <a:cs typeface="Courier New" pitchFamily="49" charset="0"/>
              </a:rPr>
              <a:t>int</a:t>
            </a:r>
            <a:r>
              <a:rPr lang="en-US" altLang="en-US" sz="2200" dirty="0" smtClean="0">
                <a:cs typeface="Courier New" pitchFamily="49" charset="0"/>
              </a:rPr>
              <a:t>, double, char, short, long, and float in the </a:t>
            </a:r>
            <a:r>
              <a:rPr lang="en-US" altLang="en-US" sz="2200" dirty="0" err="1" smtClean="0">
                <a:cs typeface="Courier New" pitchFamily="49" charset="0"/>
              </a:rPr>
              <a:t>java.util.Arrays</a:t>
            </a:r>
            <a:r>
              <a:rPr lang="en-US" altLang="en-US" sz="2200" dirty="0" smtClean="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smtClean="0">
                <a:cs typeface="Courier New" pitchFamily="49" charset="0"/>
              </a:rPr>
              <a:t>double[] numbers = {6.0, 4.4, 1.9, 2.9, 3.4, 3.5};</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(numbers);</a:t>
            </a:r>
            <a:endParaRPr lang="en-US" altLang="en-US" sz="2200" dirty="0" smtClean="0">
              <a:cs typeface="Times New Roman" pitchFamily="18" charset="0"/>
            </a:endParaRPr>
          </a:p>
          <a:p>
            <a:pPr>
              <a:lnSpc>
                <a:spcPct val="90000"/>
              </a:lnSpc>
              <a:buFont typeface="Monotype Sorts"/>
              <a:buNone/>
              <a:defRPr/>
            </a:pPr>
            <a:r>
              <a:rPr lang="en-US" altLang="en-US" sz="2200" dirty="0" smtClean="0">
                <a:cs typeface="Courier New" pitchFamily="49" charset="0"/>
              </a:rPr>
              <a:t> </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smtClean="0">
                <a:cs typeface="Courier New" pitchFamily="49" charset="0"/>
              </a:rPr>
              <a:t>char[] chars = {'a', 'A', '4', 'F', 'D', 'P'};</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106</a:t>
            </a:fld>
            <a:endParaRPr lang="en-US" altLang="en-US" sz="1400" smtClean="0"/>
          </a:p>
        </p:txBody>
      </p:sp>
      <p:sp>
        <p:nvSpPr>
          <p:cNvPr id="110595" name="Rectangle 2"/>
          <p:cNvSpPr>
            <a:spLocks noGrp="1" noChangeArrowheads="1"/>
          </p:cNvSpPr>
          <p:nvPr>
            <p:ph type="title"/>
          </p:nvPr>
        </p:nvSpPr>
        <p:spPr>
          <a:xfrm>
            <a:off x="609600" y="304800"/>
            <a:ext cx="7772400" cy="609600"/>
          </a:xfrm>
        </p:spPr>
        <p:txBody>
          <a:bodyPr/>
          <a:lstStyle/>
          <a:p>
            <a:r>
              <a:rPr lang="en-US" altLang="en-US" smtClean="0"/>
              <a:t>The Arrays.toString(list) Method</a:t>
            </a:r>
            <a:endParaRPr lang="en-US" altLang="en-US" smtClean="0">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107</a:t>
            </a:fld>
            <a:endParaRPr lang="en-US" altLang="en-US" sz="1400" smtClean="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smtClean="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108</a:t>
            </a:fld>
            <a:endParaRPr lang="en-US" altLang="en-US" sz="1400" smtClean="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smtClean="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59"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smtClean="0"/>
              <a:t>You can call a regular method by passing actual parameters. Can you pass arguments to </a:t>
            </a:r>
            <a:r>
              <a:rPr lang="en-US" altLang="en-US" u="sng" smtClean="0"/>
              <a:t>main</a:t>
            </a:r>
            <a:r>
              <a:rPr lang="en-US" altLang="en-US" smtClean="0"/>
              <a:t>? Of course, yes. For example, the main method in class </a:t>
            </a:r>
            <a:r>
              <a:rPr lang="en-US" altLang="en-US" u="sng" smtClean="0"/>
              <a:t>B</a:t>
            </a:r>
            <a:r>
              <a:rPr lang="en-US" altLang="en-US" smtClean="0"/>
              <a:t> is invoked by a method in </a:t>
            </a:r>
            <a:r>
              <a:rPr lang="en-US" altLang="en-US" u="sng" smtClean="0"/>
              <a:t>A</a:t>
            </a:r>
            <a:r>
              <a:rPr lang="en-US" altLang="en-US" smtClean="0"/>
              <a:t>, as shown below:</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109</a:t>
            </a:fld>
            <a:endParaRPr lang="en-US" altLang="en-US" sz="1400" smtClean="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smtClean="0"/>
              <a:t>Command-Line Parameters</a:t>
            </a: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smtClean="0">
                <a:latin typeface="Courier New" pitchFamily="49" charset="0"/>
              </a:rPr>
              <a:t>class TestMain {	</a:t>
            </a:r>
          </a:p>
          <a:p>
            <a:pPr>
              <a:buFont typeface="Monotype Sorts" pitchFamily="2" charset="2"/>
              <a:buNone/>
            </a:pPr>
            <a:r>
              <a:rPr lang="en-US" altLang="en-US" sz="2800" b="1" smtClean="0">
                <a:latin typeface="Courier New" pitchFamily="49" charset="0"/>
              </a:rPr>
              <a:t>  public static void main(String[] args) { </a:t>
            </a:r>
          </a:p>
          <a:p>
            <a:pPr>
              <a:buFont typeface="Monotype Sorts" pitchFamily="2" charset="2"/>
              <a:buNone/>
            </a:pPr>
            <a:r>
              <a:rPr lang="en-US" altLang="en-US" sz="2800" b="1" smtClean="0">
                <a:latin typeface="Courier New" pitchFamily="49" charset="0"/>
              </a:rPr>
              <a:t>  ... </a:t>
            </a:r>
          </a:p>
          <a:p>
            <a:pPr>
              <a:buFont typeface="Monotype Sorts" pitchFamily="2" charset="2"/>
              <a:buNone/>
            </a:pPr>
            <a:r>
              <a:rPr lang="en-US" altLang="en-US" sz="2800" b="1" smtClean="0">
                <a:latin typeface="Courier New" pitchFamily="49" charset="0"/>
              </a:rPr>
              <a:t>  }</a:t>
            </a:r>
          </a:p>
          <a:p>
            <a:pPr>
              <a:buFont typeface="Monotype Sorts" pitchFamily="2" charset="2"/>
              <a:buNone/>
            </a:pPr>
            <a:r>
              <a:rPr lang="en-US" altLang="en-US" sz="2800" b="1" smtClean="0">
                <a:latin typeface="Courier New" pitchFamily="49" charset="0"/>
              </a:rPr>
              <a:t>}</a:t>
            </a:r>
          </a:p>
          <a:p>
            <a:pPr>
              <a:buFont typeface="Monotype Sorts" pitchFamily="2" charset="2"/>
              <a:buNone/>
            </a:pPr>
            <a:endParaRPr lang="en-US" altLang="en-US" sz="2800" b="1" smtClean="0">
              <a:latin typeface="Courier New" pitchFamily="49" charset="0"/>
            </a:endParaRPr>
          </a:p>
          <a:p>
            <a:pPr>
              <a:buFont typeface="Monotype Sorts" pitchFamily="2" charset="2"/>
              <a:buNone/>
            </a:pPr>
            <a:r>
              <a:rPr lang="en-US" altLang="en-US" sz="2800" b="1" smtClean="0">
                <a:latin typeface="Courier New" pitchFamily="49" charset="0"/>
              </a:rPr>
              <a:t>java TestMain arg0 arg1 arg2 ... argn</a:t>
            </a:r>
          </a:p>
          <a:p>
            <a:pPr>
              <a:buFont typeface="Monotype Sorts" pitchFamily="2" charset="2"/>
              <a:buNone/>
            </a:pPr>
            <a:endParaRPr lang="en-US" altLang="en-US" sz="2800" b="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11</a:t>
            </a:fld>
            <a:endParaRPr lang="en-US" altLang="en-US" sz="1400" smtClean="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smtClean="0"/>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smtClean="0"/>
              <a:t>Declaring, creating, initializing in one step:</a:t>
            </a:r>
            <a:endParaRPr lang="en-US" altLang="en-US" sz="3600" smtClean="0"/>
          </a:p>
          <a:p>
            <a:pPr>
              <a:spcBef>
                <a:spcPct val="50000"/>
              </a:spcBef>
              <a:buFont typeface="Monotype Sorts" pitchFamily="2" charset="2"/>
              <a:buNone/>
            </a:pPr>
            <a:r>
              <a:rPr lang="en-US" altLang="en-US" sz="2800" smtClean="0">
                <a:latin typeface="Courier New" pitchFamily="49" charset="0"/>
              </a:rPr>
              <a:t>	</a:t>
            </a:r>
            <a:r>
              <a:rPr lang="en-US" altLang="en-US" sz="2800" b="1" smtClean="0">
                <a:latin typeface="Courier New" pitchFamily="49" charset="0"/>
              </a:rPr>
              <a:t>double[] myList = {1.9, 2.9, 3.4, 3.5};</a:t>
            </a:r>
          </a:p>
          <a:p>
            <a:pPr>
              <a:spcBef>
                <a:spcPct val="50000"/>
              </a:spcBef>
              <a:buFont typeface="Monotype Sorts" pitchFamily="2" charset="2"/>
              <a:buNone/>
            </a:pPr>
            <a:r>
              <a:rPr lang="en-US" altLang="en-US" sz="3600" smtClean="0"/>
              <a:t>This shorthand syntax must be in one statement.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110</a:t>
            </a:fld>
            <a:endParaRPr lang="en-US" altLang="en-US" sz="1400" smtClean="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smtClean="0"/>
              <a:t>Processing</a:t>
            </a:r>
            <a:br>
              <a:rPr lang="en-US" altLang="en-US" smtClean="0"/>
            </a:br>
            <a:r>
              <a:rPr lang="en-US" altLang="en-US" smtClean="0"/>
              <a:t>Command-Line Parameters</a:t>
            </a:r>
            <a:endParaRPr lang="en-US" altLang="en-US" sz="3600" smtClean="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smtClean="0"/>
              <a:t>In the main method, get the arguments from </a:t>
            </a:r>
            <a:r>
              <a:rPr lang="en-US" altLang="en-US" sz="2800" smtClean="0">
                <a:latin typeface="Courier New" pitchFamily="49" charset="0"/>
              </a:rPr>
              <a:t>args[0], args[1], ..., args[n]</a:t>
            </a:r>
            <a:r>
              <a:rPr lang="en-US" altLang="en-US" sz="3000" smtClean="0"/>
              <a:t>, which corresponds to </a:t>
            </a:r>
            <a:r>
              <a:rPr lang="en-US" altLang="en-US" sz="2800" smtClean="0">
                <a:latin typeface="Courier New" pitchFamily="49" charset="0"/>
              </a:rPr>
              <a:t>arg0, arg1, ..., argn</a:t>
            </a:r>
            <a:r>
              <a:rPr lang="en-US" altLang="en-US" sz="3000" smtClean="0"/>
              <a:t> in the command line.</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111</a:t>
            </a:fld>
            <a:endParaRPr lang="en-US" altLang="en-US" sz="1400" smtClean="0"/>
          </a:p>
        </p:txBody>
      </p:sp>
      <p:sp>
        <p:nvSpPr>
          <p:cNvPr id="115715" name="Rectangle 2"/>
          <p:cNvSpPr>
            <a:spLocks noGrp="1" noChangeArrowheads="1"/>
          </p:cNvSpPr>
          <p:nvPr>
            <p:ph type="title"/>
          </p:nvPr>
        </p:nvSpPr>
        <p:spPr>
          <a:xfrm>
            <a:off x="685800" y="457200"/>
            <a:ext cx="7772400" cy="1143000"/>
          </a:xfrm>
        </p:spPr>
        <p:txBody>
          <a:bodyPr/>
          <a:lstStyle/>
          <a:p>
            <a:r>
              <a:rPr lang="en-US" altLang="en-US" smtClean="0"/>
              <a:t>Problem: </a:t>
            </a:r>
            <a:r>
              <a:rPr lang="en-US" altLang="en-US" sz="4000" smtClean="0"/>
              <a:t>Calculator</a:t>
            </a:r>
            <a:endParaRPr lang="en-US" altLang="en-US" u="sng" smtClean="0">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smtClean="0"/>
              <a:t>Objective: Write a program that will perform binary operations on integers.  The program receives three parameters: an operator and two integers.</a:t>
            </a:r>
            <a:r>
              <a:rPr lang="en-US" altLang="en-US" smtClean="0"/>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12</a:t>
            </a:fld>
            <a:endParaRPr lang="en-US" altLang="en-US" sz="1400" smtClean="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smtClean="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smtClean="0">
                <a:latin typeface="Courier New" pitchFamily="49" charset="0"/>
              </a:rPr>
              <a:t>double[] myList = {1.9, 2.9, 3.4, 3.5};</a:t>
            </a:r>
          </a:p>
          <a:p>
            <a:pPr marL="0" indent="0">
              <a:spcBef>
                <a:spcPct val="50000"/>
              </a:spcBef>
              <a:buFont typeface="Monotype Sorts" pitchFamily="2" charset="2"/>
              <a:buNone/>
            </a:pPr>
            <a:r>
              <a:rPr lang="en-US" altLang="en-US" smtClean="0">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smtClean="0">
                <a:latin typeface="Courier New" pitchFamily="49" charset="0"/>
              </a:rPr>
              <a:t>double[] myList = new double[4];</a:t>
            </a:r>
          </a:p>
          <a:p>
            <a:pPr marL="0" indent="0">
              <a:spcBef>
                <a:spcPct val="50000"/>
              </a:spcBef>
              <a:buFont typeface="Monotype Sorts" pitchFamily="2" charset="2"/>
              <a:buNone/>
            </a:pPr>
            <a:r>
              <a:rPr lang="en-US" altLang="en-US" sz="2400" smtClean="0">
                <a:latin typeface="Courier New" pitchFamily="49" charset="0"/>
              </a:rPr>
              <a:t>myList[0] = 1.9;</a:t>
            </a:r>
          </a:p>
          <a:p>
            <a:pPr marL="0" indent="0">
              <a:spcBef>
                <a:spcPct val="50000"/>
              </a:spcBef>
              <a:buFont typeface="Monotype Sorts" pitchFamily="2" charset="2"/>
              <a:buNone/>
            </a:pPr>
            <a:r>
              <a:rPr lang="en-US" altLang="en-US" sz="2400" smtClean="0">
                <a:latin typeface="Courier New" pitchFamily="49" charset="0"/>
              </a:rPr>
              <a:t>myList[1] = 2.9;</a:t>
            </a:r>
          </a:p>
          <a:p>
            <a:pPr marL="0" indent="0">
              <a:spcBef>
                <a:spcPct val="50000"/>
              </a:spcBef>
              <a:buFont typeface="Monotype Sorts" pitchFamily="2" charset="2"/>
              <a:buNone/>
            </a:pPr>
            <a:r>
              <a:rPr lang="en-US" altLang="en-US" sz="2400" smtClean="0">
                <a:latin typeface="Courier New" pitchFamily="49" charset="0"/>
              </a:rPr>
              <a:t>myList[2] = 3.4;</a:t>
            </a:r>
          </a:p>
          <a:p>
            <a:pPr marL="0" indent="0">
              <a:spcBef>
                <a:spcPct val="50000"/>
              </a:spcBef>
              <a:buFont typeface="Monotype Sorts" pitchFamily="2" charset="2"/>
              <a:buNone/>
            </a:pPr>
            <a:r>
              <a:rPr lang="en-US" altLang="en-US" sz="2400" smtClean="0">
                <a:latin typeface="Courier New" pitchFamily="49" charset="0"/>
              </a:rPr>
              <a:t>myList[3] = 3.5;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13</a:t>
            </a:fld>
            <a:endParaRPr lang="en-US" altLang="en-US" sz="1400" smtClean="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smtClean="0">
                <a:cs typeface="Times New Roman" pitchFamily="18" charset="0"/>
              </a:rPr>
              <a:t>CAUTION</a:t>
            </a:r>
            <a:endParaRPr lang="en-US" altLang="en-US" sz="4000" smtClean="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smtClean="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smtClean="0"/>
              <a:t>double[] myList;</a:t>
            </a:r>
          </a:p>
          <a:p>
            <a:pPr lvl="1">
              <a:lnSpc>
                <a:spcPct val="90000"/>
              </a:lnSpc>
              <a:spcBef>
                <a:spcPct val="50000"/>
              </a:spcBef>
              <a:buFontTx/>
              <a:buNone/>
            </a:pPr>
            <a:r>
              <a:rPr lang="en-US" altLang="en-US" smtClean="0"/>
              <a:t>myList = {1.9, 2.9, 3.4, 3.5};</a:t>
            </a:r>
            <a:r>
              <a:rPr lang="en-US" altLang="en-US" sz="40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14</a:t>
            </a:fld>
            <a:endParaRPr lang="en-US" altLang="en-US" sz="1400" smtClean="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31"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15</a:t>
            </a:fld>
            <a:endParaRPr lang="en-US" altLang="en-US" sz="1400" smtClean="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54"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16</a:t>
            </a:fld>
            <a:endParaRPr lang="en-US" altLang="en-US" sz="1400" smtClean="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78"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17</a:t>
            </a:fld>
            <a:endParaRPr lang="en-US" altLang="en-US" sz="1400" smtClean="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0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18</a:t>
            </a:fld>
            <a:endParaRPr lang="en-US" altLang="en-US" sz="1400" smtClean="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smtClean="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smtClean="0">
                <a:solidFill>
                  <a:schemeClr val="accent4"/>
                </a:solidFill>
              </a:rPr>
              <a:t>public class Test {</a:t>
            </a:r>
          </a:p>
          <a:p>
            <a:pPr marL="609600" indent="-609600">
              <a:lnSpc>
                <a:spcPct val="9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9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values[0] = values[1] + values[4];</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26"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19</a:t>
            </a:fld>
            <a:endParaRPr lang="en-US" altLang="en-US" sz="1400" smtClean="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smtClean="0">
                <a:solidFill>
                  <a:schemeClr val="accent4"/>
                </a:solidFill>
              </a:rPr>
              <a:t>public class Test {</a:t>
            </a:r>
          </a:p>
          <a:p>
            <a:pPr marL="609600" indent="-609600">
              <a:lnSpc>
                <a:spcPct val="80000"/>
              </a:lnSpc>
              <a:buFont typeface="Monotype Sorts" pitchFamily="2" charset="2"/>
              <a:buNone/>
              <a:defRPr/>
            </a:pPr>
            <a:r>
              <a:rPr lang="en-US" sz="2400" dirty="0" smtClean="0">
                <a:solidFill>
                  <a:schemeClr val="accent4"/>
                </a:solidFill>
              </a:rPr>
              <a:t>  public static void main(String[] </a:t>
            </a:r>
            <a:r>
              <a:rPr lang="en-US" sz="2400" dirty="0" err="1" smtClean="0">
                <a:solidFill>
                  <a:schemeClr val="accent4"/>
                </a:solidFill>
              </a:rPr>
              <a:t>args</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a:t>
            </a:r>
            <a:r>
              <a:rPr lang="en-US" sz="2400" dirty="0" err="1" smtClean="0">
                <a:solidFill>
                  <a:schemeClr val="accent4"/>
                </a:solidFill>
              </a:rPr>
              <a:t>int</a:t>
            </a:r>
            <a:r>
              <a:rPr lang="en-US" sz="2400" dirty="0" smtClean="0">
                <a:solidFill>
                  <a:schemeClr val="accent4"/>
                </a:solidFill>
              </a:rPr>
              <a:t>[] values = new </a:t>
            </a:r>
            <a:r>
              <a:rPr lang="en-US" sz="2400" dirty="0" err="1" smtClean="0">
                <a:solidFill>
                  <a:schemeClr val="accent4"/>
                </a:solidFill>
              </a:rPr>
              <a:t>int</a:t>
            </a:r>
            <a:r>
              <a:rPr lang="en-US" sz="2400" dirty="0" smtClean="0">
                <a:solidFill>
                  <a:schemeClr val="accent4"/>
                </a:solidFill>
              </a:rPr>
              <a:t>[5];</a:t>
            </a:r>
          </a:p>
          <a:p>
            <a:pPr marL="609600" indent="-609600">
              <a:lnSpc>
                <a:spcPct val="80000"/>
              </a:lnSpc>
              <a:buFont typeface="Monotype Sorts" pitchFamily="2" charset="2"/>
              <a:buNone/>
              <a:defRPr/>
            </a:pPr>
            <a:r>
              <a:rPr lang="en-US" sz="2400" dirty="0" smtClean="0">
                <a:solidFill>
                  <a:schemeClr val="accent4"/>
                </a:solidFill>
              </a:rPr>
              <a:t>    for (</a:t>
            </a:r>
            <a:r>
              <a:rPr lang="en-US" sz="2400" dirty="0" err="1" smtClean="0">
                <a:solidFill>
                  <a:schemeClr val="accent4"/>
                </a:solidFill>
              </a:rPr>
              <a:t>int</a:t>
            </a:r>
            <a:r>
              <a:rPr lang="en-US" sz="2400" dirty="0" smtClean="0">
                <a:solidFill>
                  <a:schemeClr val="accent4"/>
                </a:solidFill>
              </a:rPr>
              <a:t> </a:t>
            </a:r>
            <a:r>
              <a:rPr lang="en-US" sz="2400" dirty="0" err="1" smtClean="0">
                <a:solidFill>
                  <a:schemeClr val="accent4"/>
                </a:solidFill>
              </a:rPr>
              <a:t>i</a:t>
            </a:r>
            <a:r>
              <a:rPr lang="en-US" sz="2400" dirty="0" smtClean="0">
                <a:solidFill>
                  <a:schemeClr val="accent4"/>
                </a:solidFill>
              </a:rPr>
              <a:t> = 1; </a:t>
            </a:r>
            <a:r>
              <a:rPr lang="en-US" sz="2400" dirty="0" err="1" smtClean="0">
                <a:solidFill>
                  <a:schemeClr val="accent4"/>
                </a:solidFill>
              </a:rPr>
              <a:t>i</a:t>
            </a:r>
            <a:r>
              <a:rPr lang="en-US" sz="2400" dirty="0" smtClean="0">
                <a:solidFill>
                  <a:schemeClr val="accent4"/>
                </a:solidFill>
              </a:rPr>
              <a:t> &lt; 5; </a:t>
            </a:r>
            <a:r>
              <a:rPr lang="en-US" sz="2400" dirty="0" err="1" smtClean="0">
                <a:solidFill>
                  <a:schemeClr val="accent4"/>
                </a:solidFill>
              </a:rPr>
              <a:t>i</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a:t>
            </a:r>
            <a:r>
              <a:rPr lang="en-US" sz="2400" dirty="0" err="1" smtClean="0">
                <a:solidFill>
                  <a:schemeClr val="accent4"/>
                </a:solidFill>
              </a:rPr>
              <a:t>i</a:t>
            </a:r>
            <a:r>
              <a:rPr lang="en-US" sz="2400" dirty="0" smtClean="0">
                <a:solidFill>
                  <a:schemeClr val="accent4"/>
                </a:solidFill>
              </a:rPr>
              <a:t>] = </a:t>
            </a:r>
            <a:r>
              <a:rPr lang="en-US" sz="2400" dirty="0" err="1" smtClean="0">
                <a:solidFill>
                  <a:schemeClr val="accent4"/>
                </a:solidFill>
              </a:rPr>
              <a:t>i</a:t>
            </a:r>
            <a:r>
              <a:rPr lang="en-US" sz="2400" dirty="0" smtClean="0">
                <a:solidFill>
                  <a:schemeClr val="accent4"/>
                </a:solidFill>
              </a:rPr>
              <a:t> + values[i-1];</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values[0] = values[1] + values[4];</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50"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smtClean="0"/>
              <a:pPr/>
              <a:t>2</a:t>
            </a:fld>
            <a:endParaRPr lang="en-US" altLang="en-US" sz="1400" smtClean="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smtClean="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20</a:t>
            </a:fld>
            <a:endParaRPr lang="en-US" altLang="en-US" sz="1400" smtClean="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7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21</a:t>
            </a:fld>
            <a:endParaRPr lang="en-US" altLang="en-US" sz="1400" smtClean="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59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22</a:t>
            </a:fld>
            <a:endParaRPr lang="en-US" altLang="en-US" sz="1400" smtClean="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2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23</a:t>
            </a:fld>
            <a:endParaRPr lang="en-US" altLang="en-US" sz="1400" smtClean="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4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24</a:t>
            </a:fld>
            <a:endParaRPr lang="en-US" altLang="en-US" sz="1400" smtClean="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7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25</a:t>
            </a:fld>
            <a:endParaRPr lang="en-US" altLang="en-US" sz="1400" smtClean="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69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26</a:t>
            </a:fld>
            <a:endParaRPr lang="en-US" altLang="en-US" sz="1400" smtClean="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2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27</a:t>
            </a:fld>
            <a:endParaRPr lang="en-US" altLang="en-US" sz="1400" smtClean="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42"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28</a:t>
            </a:fld>
            <a:endParaRPr lang="en-US" altLang="en-US" sz="1400" smtClean="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smtClean="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66"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29</a:t>
            </a:fld>
            <a:endParaRPr lang="en-US" altLang="en-US" sz="1400" smtClean="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smtClean="0"/>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79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3</a:t>
            </a:fld>
            <a:endParaRPr lang="en-US" altLang="en-US" sz="1400" smtClean="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smtClean="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30</a:t>
            </a:fld>
            <a:endParaRPr lang="en-US" altLang="en-US" sz="1400" smtClean="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smtClean="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smtClean="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Random shuffling</a:t>
            </a:r>
            <a:r>
              <a:rPr lang="en-US" altLang="en-US" sz="2500" smtClean="0"/>
              <a:t>) </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Shifting elements</a:t>
            </a:r>
            <a:r>
              <a:rPr lang="en-US" altLang="en-US" sz="2500" smtClean="0"/>
              <a:t>)</a:t>
            </a:r>
            <a:r>
              <a:rPr lang="en-US" altLang="en-US" sz="240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31</a:t>
            </a:fld>
            <a:endParaRPr lang="en-US" altLang="en-US" sz="1400" smtClean="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Initializing arrays with input values</a:t>
            </a:r>
            <a:endParaRPr lang="en-US" altLang="en-US" sz="4500" smtClean="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smtClean="0">
                <a:solidFill>
                  <a:schemeClr val="accent4"/>
                </a:solidFill>
              </a:rPr>
              <a:t>java.util.Scanner</a:t>
            </a:r>
            <a:r>
              <a:rPr lang="en-US" sz="2800" dirty="0" smtClean="0">
                <a:solidFill>
                  <a:schemeClr val="accent4"/>
                </a:solidFill>
              </a:rPr>
              <a:t> input = </a:t>
            </a:r>
            <a:r>
              <a:rPr lang="en-US" sz="2800" b="1" dirty="0" smtClean="0">
                <a:solidFill>
                  <a:schemeClr val="accent4"/>
                </a:solidFill>
              </a:rPr>
              <a:t>new</a:t>
            </a:r>
            <a:r>
              <a:rPr lang="en-US" sz="2800" dirty="0" smtClean="0">
                <a:solidFill>
                  <a:schemeClr val="accent4"/>
                </a:solidFill>
              </a:rPr>
              <a:t> </a:t>
            </a:r>
            <a:r>
              <a:rPr lang="en-US" sz="2800" dirty="0" err="1" smtClean="0">
                <a:solidFill>
                  <a:schemeClr val="accent4"/>
                </a:solidFill>
              </a:rPr>
              <a:t>java.util.Scanner</a:t>
            </a:r>
            <a:r>
              <a:rPr lang="en-US" sz="2800" dirty="0" smtClean="0">
                <a:solidFill>
                  <a:schemeClr val="accent4"/>
                </a:solidFill>
              </a:rPr>
              <a:t>(System.in);</a:t>
            </a:r>
          </a:p>
          <a:p>
            <a:pPr marL="609600" indent="-609600">
              <a:lnSpc>
                <a:spcPct val="80000"/>
              </a:lnSpc>
              <a:buFont typeface="Monotype Sorts" pitchFamily="2" charset="2"/>
              <a:buNone/>
              <a:defRPr/>
            </a:pPr>
            <a:r>
              <a:rPr lang="en-US" sz="2800" dirty="0" err="1" smtClean="0">
                <a:solidFill>
                  <a:schemeClr val="accent4"/>
                </a:solidFill>
              </a:rPr>
              <a:t>System.out.print</a:t>
            </a:r>
            <a:r>
              <a:rPr lang="en-US" sz="2800" dirty="0" smtClean="0">
                <a:solidFill>
                  <a:schemeClr val="accent4"/>
                </a:solidFill>
              </a:rPr>
              <a:t>("Enter " + </a:t>
            </a:r>
            <a:r>
              <a:rPr lang="en-US" sz="2800" dirty="0" err="1" smtClean="0">
                <a:solidFill>
                  <a:schemeClr val="accent4"/>
                </a:solidFill>
              </a:rPr>
              <a:t>myList.length</a:t>
            </a:r>
            <a:r>
              <a:rPr lang="en-US" sz="2800" dirty="0" smtClean="0">
                <a:solidFill>
                  <a:schemeClr val="accent4"/>
                </a:solidFill>
              </a:rPr>
              <a:t> + " values: ");</a:t>
            </a:r>
            <a:endParaRPr lang="en-US" sz="2800" b="1" dirty="0" smtClean="0">
              <a:solidFill>
                <a:schemeClr val="accent4"/>
              </a:solidFill>
            </a:endParaRPr>
          </a:p>
          <a:p>
            <a:pPr marL="609600" indent="-609600">
              <a:lnSpc>
                <a:spcPct val="80000"/>
              </a:lnSpc>
              <a:buFont typeface="Monotype Sorts" pitchFamily="2" charset="2"/>
              <a:buNone/>
              <a:defRPr/>
            </a:pPr>
            <a:r>
              <a:rPr lang="en-US" sz="2800" b="1" dirty="0" smtClean="0">
                <a:solidFill>
                  <a:schemeClr val="accent4"/>
                </a:solidFill>
              </a:rPr>
              <a:t>for</a:t>
            </a:r>
            <a:r>
              <a:rPr lang="en-US" sz="2800" dirty="0" smtClean="0">
                <a:solidFill>
                  <a:schemeClr val="accent4"/>
                </a:solidFill>
              </a:rPr>
              <a:t> (</a:t>
            </a:r>
            <a:r>
              <a:rPr lang="en-US" sz="2800" b="1" dirty="0" err="1" smtClean="0">
                <a:solidFill>
                  <a:schemeClr val="accent4"/>
                </a:solidFill>
              </a:rPr>
              <a:t>int</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 0; </a:t>
            </a:r>
            <a:r>
              <a:rPr lang="en-US" sz="2800" dirty="0" err="1" smtClean="0">
                <a:solidFill>
                  <a:schemeClr val="accent4"/>
                </a:solidFill>
              </a:rPr>
              <a:t>i</a:t>
            </a:r>
            <a:r>
              <a:rPr lang="en-US" sz="2800" dirty="0" smtClean="0">
                <a:solidFill>
                  <a:schemeClr val="accent4"/>
                </a:solidFill>
              </a:rPr>
              <a:t> &lt; </a:t>
            </a:r>
            <a:r>
              <a:rPr lang="en-US" sz="2800" dirty="0" err="1" smtClean="0">
                <a:solidFill>
                  <a:schemeClr val="accent4"/>
                </a:solidFill>
              </a:rPr>
              <a:t>myList.length</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a:t>
            </a:r>
          </a:p>
          <a:p>
            <a:pPr marL="609600" indent="-609600">
              <a:lnSpc>
                <a:spcPct val="80000"/>
              </a:lnSpc>
              <a:buFont typeface="Monotype Sorts" pitchFamily="2" charset="2"/>
              <a:buNone/>
              <a:defRPr/>
            </a:pPr>
            <a:r>
              <a:rPr lang="en-US" sz="2800" dirty="0" smtClean="0">
                <a:solidFill>
                  <a:schemeClr val="accent4"/>
                </a:solidFill>
              </a:rPr>
              <a:t>  </a:t>
            </a:r>
            <a:r>
              <a:rPr lang="en-US" sz="2800" dirty="0" err="1" smtClean="0">
                <a:solidFill>
                  <a:schemeClr val="accent4"/>
                </a:solidFill>
              </a:rPr>
              <a:t>myList</a:t>
            </a:r>
            <a:r>
              <a:rPr lang="en-US" sz="2800" dirty="0" smtClean="0">
                <a:solidFill>
                  <a:schemeClr val="accent4"/>
                </a:solidFill>
              </a:rPr>
              <a:t>[</a:t>
            </a:r>
            <a:r>
              <a:rPr lang="en-US" sz="2800" dirty="0" err="1" smtClean="0">
                <a:solidFill>
                  <a:schemeClr val="accent4"/>
                </a:solidFill>
              </a:rPr>
              <a:t>i</a:t>
            </a:r>
            <a:r>
              <a:rPr lang="en-US" sz="2800" dirty="0" smtClean="0">
                <a:solidFill>
                  <a:schemeClr val="accent4"/>
                </a:solidFill>
              </a:rPr>
              <a:t>] = </a:t>
            </a:r>
            <a:r>
              <a:rPr lang="en-US" sz="2800" dirty="0" err="1" smtClean="0">
                <a:solidFill>
                  <a:schemeClr val="accent4"/>
                </a:solidFill>
              </a:rPr>
              <a:t>input.nextDouble</a:t>
            </a:r>
            <a:r>
              <a:rPr lang="en-US" sz="2800" dirty="0" smtClean="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32</a:t>
            </a:fld>
            <a:endParaRPr lang="en-US" altLang="en-US" sz="1400" smtClean="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smtClean="0">
                <a:cs typeface="Times New Roman" pitchFamily="18" charset="0"/>
              </a:rPr>
              <a:t>Initializing arrays with random values</a:t>
            </a:r>
            <a:endParaRPr lang="en-US" altLang="en-US" sz="4100" smtClean="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9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a:t>
            </a:r>
            <a:r>
              <a:rPr lang="en-US" sz="4000" dirty="0" err="1" smtClean="0">
                <a:solidFill>
                  <a:schemeClr val="accent4"/>
                </a:solidFill>
              </a:rPr>
              <a:t>Math.random</a:t>
            </a:r>
            <a:r>
              <a:rPr lang="en-US" sz="4000" dirty="0" smtClean="0">
                <a:solidFill>
                  <a:schemeClr val="accent4"/>
                </a:solidFill>
              </a:rPr>
              <a:t>() * 100;</a:t>
            </a:r>
          </a:p>
          <a:p>
            <a:pPr marL="609600" indent="-609600">
              <a:lnSpc>
                <a:spcPct val="90000"/>
              </a:lnSpc>
              <a:buFont typeface="Monotype Sorts" pitchFamily="2" charset="2"/>
              <a:buNone/>
              <a:defRPr/>
            </a:pPr>
            <a:r>
              <a:rPr lang="en-US" sz="4000" dirty="0" smtClean="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33</a:t>
            </a:fld>
            <a:endParaRPr lang="en-US" altLang="en-US" sz="1400" smtClean="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Printing arrays</a:t>
            </a:r>
            <a:endParaRPr lang="en-US" altLang="en-US" sz="4500" smtClean="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System.out.print</a:t>
            </a:r>
            <a:r>
              <a:rPr lang="en-US" sz="4000" dirty="0" smtClean="0">
                <a:solidFill>
                  <a:schemeClr val="accent4"/>
                </a:solidFill>
              </a:rPr>
              <a:t>(</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 ");</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34</a:t>
            </a:fld>
            <a:endParaRPr lang="en-US" altLang="en-US" sz="1400" smtClean="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Summing all elements</a:t>
            </a:r>
            <a:endParaRPr lang="en-US" altLang="en-US" sz="4500" smtClean="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smtClean="0">
                <a:solidFill>
                  <a:schemeClr val="accent4"/>
                </a:solidFill>
              </a:rPr>
              <a:t>double total = 0;</a:t>
            </a:r>
          </a:p>
          <a:p>
            <a:pPr marL="609600" indent="-609600">
              <a:lnSpc>
                <a:spcPct val="80000"/>
              </a:lnSpc>
              <a:buFont typeface="Monotype Sorts" pitchFamily="2" charset="2"/>
              <a:buNone/>
              <a:defRPr/>
            </a:pPr>
            <a:r>
              <a:rPr lang="en-US" sz="4000" dirty="0" smtClean="0">
                <a:solidFill>
                  <a:schemeClr val="accent4"/>
                </a:solidFill>
              </a:rPr>
              <a:t>for (</a:t>
            </a:r>
            <a:r>
              <a:rPr lang="en-US" sz="4000"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total +=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35</a:t>
            </a:fld>
            <a:endParaRPr lang="en-US" altLang="en-US" sz="1400" smtClean="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Finding the largest element</a:t>
            </a:r>
            <a:endParaRPr lang="en-US" altLang="en-US" sz="4500" smtClean="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smtClean="0">
                <a:solidFill>
                  <a:schemeClr val="accent4"/>
                </a:solidFill>
              </a:rPr>
              <a:t>double</a:t>
            </a:r>
            <a:r>
              <a:rPr lang="en-US" sz="3600" dirty="0" smtClean="0">
                <a:solidFill>
                  <a:schemeClr val="accent4"/>
                </a:solidFill>
              </a:rPr>
              <a:t> max = </a:t>
            </a:r>
            <a:r>
              <a:rPr lang="en-US" sz="3600" dirty="0" err="1" smtClean="0">
                <a:solidFill>
                  <a:schemeClr val="accent4"/>
                </a:solidFill>
              </a:rPr>
              <a:t>myList</a:t>
            </a:r>
            <a:r>
              <a:rPr lang="en-US" sz="3600" dirty="0" smtClean="0">
                <a:solidFill>
                  <a:schemeClr val="accent4"/>
                </a:solidFill>
              </a:rPr>
              <a:t>[0];</a:t>
            </a:r>
            <a:endParaRPr lang="en-US" sz="3600" b="1" dirty="0" smtClean="0">
              <a:solidFill>
                <a:schemeClr val="accent4"/>
              </a:solidFill>
            </a:endParaRPr>
          </a:p>
          <a:p>
            <a:pPr marL="609600" indent="-609600">
              <a:lnSpc>
                <a:spcPct val="80000"/>
              </a:lnSpc>
              <a:buFont typeface="Monotype Sorts" pitchFamily="2" charset="2"/>
              <a:buNone/>
              <a:defRPr/>
            </a:pPr>
            <a:r>
              <a:rPr lang="en-US" sz="3600" b="1" dirty="0" smtClean="0">
                <a:solidFill>
                  <a:schemeClr val="accent4"/>
                </a:solidFill>
              </a:rPr>
              <a:t>for</a:t>
            </a:r>
            <a:r>
              <a:rPr lang="en-US" sz="3600" dirty="0" smtClean="0">
                <a:solidFill>
                  <a:schemeClr val="accent4"/>
                </a:solidFill>
              </a:rPr>
              <a:t> (</a:t>
            </a:r>
            <a:r>
              <a:rPr lang="en-US" sz="3600" b="1" dirty="0" err="1" smtClean="0">
                <a:solidFill>
                  <a:schemeClr val="accent4"/>
                </a:solidFill>
              </a:rPr>
              <a:t>int</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 1; </a:t>
            </a:r>
            <a:r>
              <a:rPr lang="en-US" sz="3600" dirty="0" err="1" smtClean="0">
                <a:solidFill>
                  <a:schemeClr val="accent4"/>
                </a:solidFill>
              </a:rPr>
              <a:t>i</a:t>
            </a:r>
            <a:r>
              <a:rPr lang="en-US" sz="3600" dirty="0" smtClean="0">
                <a:solidFill>
                  <a:schemeClr val="accent4"/>
                </a:solidFill>
              </a:rPr>
              <a:t> &lt; </a:t>
            </a:r>
            <a:r>
              <a:rPr lang="en-US" sz="3600" dirty="0" err="1" smtClean="0">
                <a:solidFill>
                  <a:schemeClr val="accent4"/>
                </a:solidFill>
              </a:rPr>
              <a:t>myList.length</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a:t>
            </a:r>
          </a:p>
          <a:p>
            <a:pPr marL="609600" indent="-609600">
              <a:lnSpc>
                <a:spcPct val="80000"/>
              </a:lnSpc>
              <a:buFont typeface="Monotype Sorts" pitchFamily="2" charset="2"/>
              <a:buNone/>
              <a:defRPr/>
            </a:pPr>
            <a:r>
              <a:rPr lang="en-US" sz="3600" dirty="0" smtClean="0">
                <a:solidFill>
                  <a:schemeClr val="accent4"/>
                </a:solidFill>
              </a:rPr>
              <a:t>  </a:t>
            </a:r>
            <a:r>
              <a:rPr lang="en-US" sz="3600" b="1" dirty="0" smtClean="0">
                <a:solidFill>
                  <a:schemeClr val="accent4"/>
                </a:solidFill>
              </a:rPr>
              <a:t>if</a:t>
            </a:r>
            <a:r>
              <a:rPr lang="en-US" sz="3600" dirty="0" smtClean="0">
                <a:solidFill>
                  <a:schemeClr val="accent4"/>
                </a:solidFill>
              </a:rPr>
              <a:t>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 &gt; max) max =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a:t>
            </a:r>
          </a:p>
          <a:p>
            <a:pPr marL="609600" indent="-609600">
              <a:lnSpc>
                <a:spcPct val="80000"/>
              </a:lnSpc>
              <a:buFont typeface="Monotype Sorts" pitchFamily="2" charset="2"/>
              <a:buNone/>
              <a:defRPr/>
            </a:pPr>
            <a:r>
              <a:rPr lang="en-US" sz="3600" dirty="0" smtClean="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36</a:t>
            </a:fld>
            <a:endParaRPr lang="en-US" altLang="en-US" sz="1400" smtClean="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Random shuffling</a:t>
            </a:r>
            <a:endParaRPr lang="en-US" altLang="en-US" sz="4500" smtClean="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36168161"/>
              </p:ext>
            </p:extLst>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13673"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37</a:t>
            </a:fld>
            <a:endParaRPr lang="en-US" altLang="en-US" sz="1400" smtClean="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Shifting Elements</a:t>
            </a:r>
            <a:endParaRPr lang="en-US" altLang="en-US" sz="4500" smtClean="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38</a:t>
            </a:fld>
            <a:endParaRPr lang="en-US" altLang="en-US" sz="1400" smtClean="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smtClean="0">
                <a:cs typeface="Times New Roman" pitchFamily="18" charset="0"/>
              </a:rPr>
              <a:t>Enhanced </a:t>
            </a:r>
            <a:r>
              <a:rPr lang="en-US" altLang="en-US" sz="3200" u="sng" smtClean="0">
                <a:cs typeface="Times New Roman" pitchFamily="18" charset="0"/>
              </a:rPr>
              <a:t>for</a:t>
            </a:r>
            <a:r>
              <a:rPr lang="en-US" altLang="en-US" sz="3200" smtClean="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smtClean="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smtClean="0">
                <a:cs typeface="Times New Roman" pitchFamily="18" charset="0"/>
              </a:rPr>
              <a:t>myList</a:t>
            </a:r>
            <a:r>
              <a:rPr lang="en-US" sz="2000" dirty="0" smtClean="0">
                <a:cs typeface="Times New Roman" pitchFamily="18" charset="0"/>
              </a:rPr>
              <a:t>:</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(double value: </a:t>
            </a:r>
            <a:r>
              <a:rPr lang="en-US" sz="1800" b="1" dirty="0" err="1" smtClean="0">
                <a:solidFill>
                  <a:schemeClr val="accent4"/>
                </a:solidFill>
                <a:latin typeface="Courier New" pitchFamily="49" charset="0"/>
                <a:cs typeface="Courier New" pitchFamily="49" charset="0"/>
              </a:rPr>
              <a:t>myList</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System.out.println</a:t>
            </a:r>
            <a:r>
              <a:rPr lang="en-US" sz="1800" b="1" dirty="0" smtClean="0">
                <a:solidFill>
                  <a:schemeClr val="accent4"/>
                </a:solidFill>
                <a:latin typeface="Courier New" pitchFamily="49" charset="0"/>
                <a:cs typeface="Courier New" pitchFamily="49" charset="0"/>
              </a:rPr>
              <a:t>(value);</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spcBef>
                <a:spcPct val="0"/>
              </a:spcBef>
              <a:buClrTx/>
              <a:buSzTx/>
              <a:buFontTx/>
              <a:buNone/>
              <a:defRPr/>
            </a:pPr>
            <a:r>
              <a:rPr lang="en-US" sz="2000" dirty="0" smtClean="0">
                <a:cs typeface="Times New Roman" pitchFamily="18" charset="0"/>
              </a:rPr>
              <a:t>In general, the syntax is</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a:t>
            </a:r>
            <a:r>
              <a:rPr lang="en-US" sz="1800" b="1" dirty="0" err="1" smtClean="0">
                <a:solidFill>
                  <a:schemeClr val="accent4"/>
                </a:solidFill>
                <a:latin typeface="Courier New" pitchFamily="49" charset="0"/>
                <a:cs typeface="Courier New" pitchFamily="49" charset="0"/>
              </a:rPr>
              <a:t>elementType</a:t>
            </a:r>
            <a:r>
              <a:rPr lang="en-US" sz="1800" b="1" dirty="0" smtClean="0">
                <a:solidFill>
                  <a:schemeClr val="accent4"/>
                </a:solidFill>
                <a:latin typeface="Courier New" pitchFamily="49" charset="0"/>
                <a:cs typeface="Courier New" pitchFamily="49" charset="0"/>
              </a:rPr>
              <a:t> value: </a:t>
            </a:r>
            <a:r>
              <a:rPr lang="en-US" sz="1800" b="1" dirty="0" err="1" smtClean="0">
                <a:solidFill>
                  <a:schemeClr val="accent4"/>
                </a:solidFill>
                <a:latin typeface="Courier New" pitchFamily="49" charset="0"/>
                <a:cs typeface="Courier New" pitchFamily="49" charset="0"/>
              </a:rPr>
              <a:t>arrayRefVar</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 Process the value</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buFont typeface="Monotype Sorts" pitchFamily="2" charset="2"/>
              <a:buNone/>
              <a:defRPr/>
            </a:pPr>
            <a:r>
              <a:rPr lang="en-US" sz="2000" dirty="0" smtClean="0">
                <a:cs typeface="Courier New" pitchFamily="49" charset="0"/>
              </a:rPr>
              <a:t>You still have to use an index variable if you wish to traverse the array in a different order or change the elements in the array.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smtClean="0"/>
              <a:pPr/>
              <a:t>39</a:t>
            </a:fld>
            <a:endParaRPr lang="en-US" altLang="en-US" sz="1400" smtClean="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smtClean="0"/>
              <a:t>Analyze Numbers</a:t>
            </a:r>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4</a:t>
            </a:fld>
            <a:endParaRPr lang="en-US" altLang="en-US" sz="1400" smtClean="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smtClean="0"/>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smtClean="0">
                <a:latin typeface="Courier New" pitchFamily="49" charset="0"/>
              </a:rPr>
              <a:t>datatype[] arrayRefVar;</a:t>
            </a:r>
            <a:endParaRPr lang="en-US" altLang="en-US" sz="2400" smtClean="0">
              <a:latin typeface="Courier New" pitchFamily="49" charset="0"/>
            </a:endParaRPr>
          </a:p>
          <a:p>
            <a:pPr>
              <a:spcBef>
                <a:spcPct val="50000"/>
              </a:spcBef>
              <a:buFont typeface="Monotype Sorts" pitchFamily="2" charset="2"/>
              <a:buNone/>
            </a:pPr>
            <a:r>
              <a:rPr lang="en-US" altLang="en-US" sz="2800" smtClean="0"/>
              <a:t>	</a:t>
            </a:r>
            <a:r>
              <a:rPr lang="en-US" altLang="en-US" sz="2600" smtClean="0"/>
              <a:t>Example: </a:t>
            </a:r>
          </a:p>
          <a:p>
            <a:pPr>
              <a:spcBef>
                <a:spcPct val="50000"/>
              </a:spcBef>
              <a:buFont typeface="Monotype Sorts" pitchFamily="2" charset="2"/>
              <a:buNone/>
            </a:pPr>
            <a:r>
              <a:rPr lang="en-US" altLang="en-US" sz="2600" smtClean="0"/>
              <a:t>    </a:t>
            </a:r>
            <a:r>
              <a:rPr lang="en-US" altLang="en-US" sz="2400" smtClean="0">
                <a:latin typeface="Courier New" pitchFamily="49" charset="0"/>
              </a:rPr>
              <a:t>double[] myList;</a:t>
            </a:r>
            <a:endParaRPr lang="en-US" altLang="en-US" sz="2400" smtClean="0"/>
          </a:p>
          <a:p>
            <a:pPr>
              <a:buFont typeface="Monotype Sorts" pitchFamily="2" charset="2"/>
              <a:buNone/>
            </a:pPr>
            <a:endParaRPr lang="en-US" altLang="en-US" sz="2800" smtClean="0">
              <a:latin typeface="Courier New" pitchFamily="49" charset="0"/>
            </a:endParaRPr>
          </a:p>
          <a:p>
            <a:r>
              <a:rPr lang="en-US" altLang="en-US" sz="2600" smtClean="0">
                <a:latin typeface="Courier New" pitchFamily="49" charset="0"/>
              </a:rPr>
              <a:t>datatype arrayRefVar[]; </a:t>
            </a:r>
            <a:r>
              <a:rPr lang="en-US" altLang="en-US" sz="2600" u="sng" smtClean="0">
                <a:solidFill>
                  <a:srgbClr val="FF6600"/>
                </a:solidFill>
                <a:cs typeface="Courier New" pitchFamily="49" charset="0"/>
              </a:rPr>
              <a:t>// This style is allowed, but not preferred</a:t>
            </a:r>
            <a:endParaRPr lang="en-US" altLang="en-US" sz="2400" smtClean="0">
              <a:solidFill>
                <a:srgbClr val="FF6600"/>
              </a:solidFill>
            </a:endParaRPr>
          </a:p>
          <a:p>
            <a:pPr algn="just">
              <a:spcBef>
                <a:spcPct val="50000"/>
              </a:spcBef>
              <a:buFont typeface="Monotype Sorts" pitchFamily="2" charset="2"/>
              <a:buNone/>
            </a:pPr>
            <a:r>
              <a:rPr lang="en-US" altLang="en-US" sz="2800" smtClean="0"/>
              <a:t>	</a:t>
            </a:r>
            <a:r>
              <a:rPr lang="en-US" altLang="en-US" sz="2600" smtClean="0"/>
              <a:t>Example: </a:t>
            </a:r>
          </a:p>
          <a:p>
            <a:pPr algn="just">
              <a:spcBef>
                <a:spcPct val="50000"/>
              </a:spcBef>
              <a:buFont typeface="Monotype Sorts" pitchFamily="2" charset="2"/>
              <a:buNone/>
            </a:pPr>
            <a:r>
              <a:rPr lang="en-US" altLang="en-US" sz="2600" smtClean="0"/>
              <a:t>    </a:t>
            </a:r>
            <a:r>
              <a:rPr lang="en-US" altLang="en-US" sz="2400" smtClean="0">
                <a:latin typeface="Courier New" pitchFamily="49" charset="0"/>
              </a:rPr>
              <a:t>double myList[];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smtClean="0"/>
              <a:pPr/>
              <a:t>40</a:t>
            </a:fld>
            <a:endParaRPr lang="en-US" altLang="en-US" sz="1400" smtClean="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smtClean="0"/>
              <a:t>The problem is to write a program that picks four cards randomly from a deck of 52 cards. All the cards can be represented using an array named deck, filled with initial values 0 to 51, as follows:</a:t>
            </a:r>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smtClean="0"/>
              <a:pPr/>
              <a:t>41</a:t>
            </a:fld>
            <a:endParaRPr lang="en-US" altLang="en-US" sz="1400" smtClean="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smtClean="0"/>
              <a:pPr/>
              <a:t>42</a:t>
            </a:fld>
            <a:endParaRPr lang="en-US" altLang="en-US" sz="1400" smtClean="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991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smtClean="0"/>
              <a:pPr/>
              <a:t>43</a:t>
            </a:fld>
            <a:endParaRPr lang="en-US" altLang="en-US" sz="1400" smtClean="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smtClean="0"/>
              <a:t>This problem builds a foundation for future more interesting and realistic applications:</a:t>
            </a:r>
          </a:p>
          <a:p>
            <a:pPr marL="0" indent="0">
              <a:buFont typeface="Monotype Sorts" pitchFamily="2" charset="2"/>
              <a:buNone/>
            </a:pPr>
            <a:endParaRPr lang="en-US" altLang="en-US" sz="2400" dirty="0" smtClean="0"/>
          </a:p>
          <a:p>
            <a:pPr marL="0" indent="0">
              <a:buFont typeface="Monotype Sorts" pitchFamily="2" charset="2"/>
              <a:buNone/>
            </a:pPr>
            <a:r>
              <a:rPr lang="en-US" altLang="en-US" sz="2400" dirty="0" smtClean="0"/>
              <a:t>See Exercise 20.15.</a:t>
            </a:r>
          </a:p>
        </p:txBody>
      </p:sp>
      <p:pic>
        <p:nvPicPr>
          <p:cNvPr id="471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8">
            <a:hlinkClick r:id="rId4"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309861-034A-4F84-A3D5-56A37F2DB388}" type="slidenum">
              <a:rPr lang="en-US" altLang="en-US" sz="1400" smtClean="0"/>
              <a:pPr/>
              <a:t>44</a:t>
            </a:fld>
            <a:endParaRPr lang="en-US" altLang="en-US" sz="1400" smtClean="0"/>
          </a:p>
        </p:txBody>
      </p:sp>
      <p:sp>
        <p:nvSpPr>
          <p:cNvPr id="48131" name="Rectangle 2"/>
          <p:cNvSpPr>
            <a:spLocks noGrp="1" noChangeArrowheads="1"/>
          </p:cNvSpPr>
          <p:nvPr>
            <p:ph type="title"/>
          </p:nvPr>
        </p:nvSpPr>
        <p:spPr>
          <a:xfrm>
            <a:off x="609600" y="381000"/>
            <a:ext cx="8148638" cy="512763"/>
          </a:xfrm>
        </p:spPr>
        <p:txBody>
          <a:bodyPr/>
          <a:lstStyle/>
          <a:p>
            <a:r>
              <a:rPr lang="en-US" altLang="en-US" sz="4000" smtClean="0"/>
              <a:t>Problem: Lotto Numbers</a:t>
            </a:r>
            <a:endParaRPr lang="en-US" altLang="en-US" sz="4000" smtClean="0">
              <a:solidFill>
                <a:schemeClr val="tx1"/>
              </a:solidFill>
              <a:latin typeface="Book Antiqua" pitchFamily="18" charset="0"/>
              <a:hlinkClick r:id="rId2" action="ppaction://program"/>
            </a:endParaRPr>
          </a:p>
        </p:txBody>
      </p:sp>
      <p:sp>
        <p:nvSpPr>
          <p:cNvPr id="48132" name="Rectangle 3"/>
          <p:cNvSpPr>
            <a:spLocks noGrp="1" noChangeArrowheads="1"/>
          </p:cNvSpPr>
          <p:nvPr>
            <p:ph type="body" idx="1"/>
          </p:nvPr>
        </p:nvSpPr>
        <p:spPr>
          <a:xfrm>
            <a:off x="309563" y="1009650"/>
            <a:ext cx="8602662" cy="3790950"/>
          </a:xfrm>
        </p:spPr>
        <p:txBody>
          <a:bodyPr/>
          <a:lstStyle/>
          <a:p>
            <a:pPr marL="0" indent="0">
              <a:buFont typeface="Monotype Sorts" pitchFamily="2" charset="2"/>
              <a:buNone/>
            </a:pPr>
            <a:r>
              <a:rPr lang="en-US" altLang="en-US" smtClean="0"/>
              <a:t>Suppose you play the Pick-10 lotto. Each ticket has </a:t>
            </a:r>
            <a:r>
              <a:rPr lang="en-US" altLang="en-US" u="sng" smtClean="0"/>
              <a:t>10</a:t>
            </a:r>
            <a:r>
              <a:rPr lang="en-US" altLang="en-US" smtClean="0"/>
              <a:t> unique numbers ranging from </a:t>
            </a:r>
            <a:r>
              <a:rPr lang="en-US" altLang="en-US" u="sng" smtClean="0"/>
              <a:t>1</a:t>
            </a:r>
            <a:r>
              <a:rPr lang="en-US" altLang="en-US" smtClean="0"/>
              <a:t> to </a:t>
            </a:r>
            <a:r>
              <a:rPr lang="en-US" altLang="en-US" u="sng" smtClean="0"/>
              <a:t>99</a:t>
            </a:r>
            <a:r>
              <a:rPr lang="en-US" altLang="en-US" smtClean="0"/>
              <a:t>. You buy a lot of tickets. You like to have your tickets to cover all numbers from </a:t>
            </a:r>
            <a:r>
              <a:rPr lang="en-US" altLang="en-US" u="sng" smtClean="0"/>
              <a:t>1</a:t>
            </a:r>
            <a:r>
              <a:rPr lang="en-US" altLang="en-US" smtClean="0"/>
              <a:t> to </a:t>
            </a:r>
            <a:r>
              <a:rPr lang="en-US" altLang="en-US" u="sng" smtClean="0"/>
              <a:t>99</a:t>
            </a:r>
            <a:r>
              <a:rPr lang="en-US" altLang="en-US" smtClean="0"/>
              <a:t>. Write a program that reads the ticket numbers from a file and checks whether all numbers are covered. Assume the last number in the file is </a:t>
            </a:r>
            <a:r>
              <a:rPr lang="en-US" altLang="en-US" u="sng" smtClean="0"/>
              <a:t>0</a:t>
            </a:r>
            <a:r>
              <a:rPr lang="en-US" altLang="en-US" smtClean="0"/>
              <a:t>. </a:t>
            </a:r>
          </a:p>
        </p:txBody>
      </p:sp>
      <p:sp>
        <p:nvSpPr>
          <p:cNvPr id="48137" name="Rectangle 8"/>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884666-EA64-4C64-90DF-2E87BD06F519}" type="slidenum">
              <a:rPr lang="en-US" altLang="en-US" sz="1400" smtClean="0"/>
              <a:pPr/>
              <a:t>45</a:t>
            </a:fld>
            <a:endParaRPr lang="en-US" altLang="en-US" sz="1400" smtClean="0"/>
          </a:p>
        </p:txBody>
      </p:sp>
      <p:sp>
        <p:nvSpPr>
          <p:cNvPr id="49155" name="Rectangle 2"/>
          <p:cNvSpPr>
            <a:spLocks noGrp="1" noChangeArrowheads="1"/>
          </p:cNvSpPr>
          <p:nvPr>
            <p:ph type="title"/>
          </p:nvPr>
        </p:nvSpPr>
        <p:spPr>
          <a:xfrm>
            <a:off x="609600" y="381000"/>
            <a:ext cx="8148638" cy="512763"/>
          </a:xfrm>
        </p:spPr>
        <p:txBody>
          <a:bodyPr/>
          <a:lstStyle/>
          <a:p>
            <a:r>
              <a:rPr lang="en-US" altLang="en-US" sz="4000" smtClean="0"/>
              <a:t>Problem: Lotto Numbers</a:t>
            </a:r>
            <a:endParaRPr lang="en-US" altLang="en-US" sz="4000" smtClean="0">
              <a:solidFill>
                <a:schemeClr val="tx1"/>
              </a:solidFill>
              <a:latin typeface="Book Antiqua" pitchFamily="18" charset="0"/>
              <a:hlinkClick r:id="rId3" action="ppaction://program"/>
            </a:endParaRPr>
          </a:p>
        </p:txBody>
      </p:sp>
      <p:sp>
        <p:nvSpPr>
          <p:cNvPr id="49156" name="Rectangle 9"/>
          <p:cNvSpPr>
            <a:spLocks noChangeArrowheads="1"/>
          </p:cNvSpPr>
          <p:nvPr/>
        </p:nvSpPr>
        <p:spPr bwMode="auto">
          <a:xfrm>
            <a:off x="0" y="1985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49157" name="Object 8"/>
          <p:cNvGraphicFramePr>
            <a:graphicFrameLocks noChangeAspect="1"/>
          </p:cNvGraphicFramePr>
          <p:nvPr/>
        </p:nvGraphicFramePr>
        <p:xfrm>
          <a:off x="0" y="1123950"/>
          <a:ext cx="9144000" cy="4459288"/>
        </p:xfrm>
        <a:graphic>
          <a:graphicData uri="http://schemas.openxmlformats.org/presentationml/2006/ole">
            <mc:AlternateContent xmlns:mc="http://schemas.openxmlformats.org/markup-compatibility/2006">
              <mc:Choice xmlns:v="urn:schemas-microsoft-com:vml" Requires="v">
                <p:oleObj spid="_x0000_s49171" name="Picture" r:id="rId4" imgW="5930900" imgH="2882900" progId="Word.Picture.8">
                  <p:embed/>
                </p:oleObj>
              </mc:Choice>
              <mc:Fallback>
                <p:oleObj name="Picture" r:id="rId4" imgW="5930900" imgH="28829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3950"/>
                        <a:ext cx="91440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8"/>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46</a:t>
            </a:fld>
            <a:endParaRPr lang="en-US" altLang="en-US" sz="1400" smtClean="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smtClean="0"/>
              <a:t>Copying Arrays</a:t>
            </a:r>
            <a:endParaRPr lang="en-US" altLang="en-US" sz="4100" smtClean="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smtClean="0">
                <a:cs typeface="Courier New" pitchFamily="49" charset="0"/>
              </a:rPr>
              <a:t>Often, in a program, you need to duplicate an array or a part of an array. In such cases you could attempt to use the assignment statement (=), as follows:</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list2 = list1;</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47</a:t>
            </a:fld>
            <a:endParaRPr lang="en-US" altLang="en-US" sz="1400" smtClean="0"/>
          </a:p>
        </p:txBody>
      </p:sp>
      <p:sp>
        <p:nvSpPr>
          <p:cNvPr id="51203" name="Rectangle 2"/>
          <p:cNvSpPr>
            <a:spLocks noGrp="1" noChangeArrowheads="1"/>
          </p:cNvSpPr>
          <p:nvPr>
            <p:ph type="title"/>
          </p:nvPr>
        </p:nvSpPr>
        <p:spPr>
          <a:xfrm>
            <a:off x="685800" y="0"/>
            <a:ext cx="7772400" cy="1428750"/>
          </a:xfrm>
          <a:noFill/>
        </p:spPr>
        <p:txBody>
          <a:bodyPr/>
          <a:lstStyle/>
          <a:p>
            <a:r>
              <a:rPr lang="en-US" altLang="en-US" smtClean="0"/>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smtClean="0"/>
              <a:t>Using a loop:</a:t>
            </a:r>
            <a:endParaRPr lang="en-US" altLang="en-US" smtClean="0"/>
          </a:p>
          <a:p>
            <a:pPr>
              <a:spcBef>
                <a:spcPct val="50000"/>
              </a:spcBef>
              <a:buFont typeface="Monotype Sorts" pitchFamily="2" charset="2"/>
              <a:buNone/>
            </a:pPr>
            <a:r>
              <a:rPr lang="en-US" altLang="en-US" sz="2400" b="1" smtClean="0">
                <a:latin typeface="Courier New" pitchFamily="49" charset="0"/>
              </a:rPr>
              <a:t>int[] sourceArray = {2, 3, 1, 5, 10};</a:t>
            </a:r>
          </a:p>
          <a:p>
            <a:pPr>
              <a:buFont typeface="Monotype Sorts" pitchFamily="2" charset="2"/>
              <a:buNone/>
            </a:pPr>
            <a:r>
              <a:rPr lang="en-US" altLang="en-US" sz="2400" b="1" smtClean="0">
                <a:latin typeface="Courier New" pitchFamily="49" charset="0"/>
              </a:rPr>
              <a:t>int[] targetArray = new int[sourceArray.length];</a:t>
            </a:r>
          </a:p>
          <a:p>
            <a:pPr>
              <a:buFont typeface="Monotype Sorts" pitchFamily="2" charset="2"/>
              <a:buNone/>
            </a:pPr>
            <a:endParaRPr lang="en-US" altLang="en-US" sz="2400" b="1" smtClean="0">
              <a:latin typeface="Courier New" pitchFamily="49" charset="0"/>
            </a:endParaRPr>
          </a:p>
          <a:p>
            <a:pPr>
              <a:buFont typeface="Monotype Sorts" pitchFamily="2" charset="2"/>
              <a:buNone/>
            </a:pPr>
            <a:r>
              <a:rPr lang="en-US" altLang="en-US" sz="2400" b="1" smtClean="0">
                <a:latin typeface="Courier New" pitchFamily="49" charset="0"/>
              </a:rPr>
              <a:t>for (int i = 0; i &lt; sourceArrays.length; i++)</a:t>
            </a:r>
          </a:p>
          <a:p>
            <a:pPr>
              <a:buFont typeface="Monotype Sorts" pitchFamily="2" charset="2"/>
              <a:buNone/>
            </a:pPr>
            <a:r>
              <a:rPr lang="en-US" altLang="en-US" sz="2400" b="1" smtClean="0">
                <a:latin typeface="Courier New" pitchFamily="49" charset="0"/>
              </a:rPr>
              <a:t>   targetArray[i] = sourceArray[i];</a:t>
            </a:r>
          </a:p>
          <a:p>
            <a:pPr algn="just">
              <a:buFont typeface="Monotype Sorts" pitchFamily="2" charset="2"/>
              <a:buNone/>
            </a:pPr>
            <a:endParaRPr lang="en-US" altLang="en-US" sz="280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48</a:t>
            </a:fld>
            <a:endParaRPr lang="en-US" altLang="en-US" sz="1400" smtClean="0"/>
          </a:p>
        </p:txBody>
      </p:sp>
      <p:sp>
        <p:nvSpPr>
          <p:cNvPr id="52227"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arraycopy</a:t>
            </a:r>
            <a:r>
              <a:rPr lang="en-US" altLang="en-US" smtClean="0"/>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smtClean="0">
                <a:latin typeface="Courier New" pitchFamily="49" charset="0"/>
              </a:rPr>
              <a:t>arraycopy(sourceArray, src_pos, targetArray, tar_pos, length);</a:t>
            </a:r>
            <a:endParaRPr lang="en-US" altLang="en-US" sz="2600" b="1" smtClean="0">
              <a:latin typeface="Book Antiqua" pitchFamily="18" charset="0"/>
            </a:endParaRPr>
          </a:p>
          <a:p>
            <a:pPr algn="just">
              <a:buFont typeface="Monotype Sorts" pitchFamily="2" charset="2"/>
              <a:buNone/>
            </a:pPr>
            <a:endParaRPr lang="en-US" altLang="en-US" sz="2400" smtClean="0"/>
          </a:p>
          <a:p>
            <a:pPr algn="just">
              <a:spcBef>
                <a:spcPct val="0"/>
              </a:spcBef>
              <a:buFont typeface="Monotype Sorts" pitchFamily="2" charset="2"/>
              <a:buNone/>
            </a:pPr>
            <a:r>
              <a:rPr lang="en-US" altLang="en-US" sz="2800" smtClean="0"/>
              <a:t>Example:</a:t>
            </a:r>
            <a:endParaRPr lang="en-US" altLang="en-US" sz="2400" smtClean="0"/>
          </a:p>
          <a:p>
            <a:pPr>
              <a:buFont typeface="Monotype Sorts" pitchFamily="2" charset="2"/>
              <a:buNone/>
            </a:pPr>
            <a:r>
              <a:rPr lang="en-US" altLang="en-US" sz="2600" b="1" smtClean="0">
                <a:latin typeface="Courier New" pitchFamily="49" charset="0"/>
              </a:rPr>
              <a:t>System.arraycopy(sourceArray, 0, targetArray, 0, sourceArray.length);</a:t>
            </a:r>
            <a:r>
              <a:rPr lang="en-US" altLang="en-US" sz="2400" b="1" smtClean="0">
                <a:latin typeface="Courier New" pitchFamily="49"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49</a:t>
            </a:fld>
            <a:endParaRPr lang="en-US" altLang="en-US" sz="1400" smtClean="0"/>
          </a:p>
        </p:txBody>
      </p:sp>
      <p:sp>
        <p:nvSpPr>
          <p:cNvPr id="53251" name="Rectangle 2"/>
          <p:cNvSpPr>
            <a:spLocks noGrp="1" noChangeArrowheads="1"/>
          </p:cNvSpPr>
          <p:nvPr>
            <p:ph type="title"/>
          </p:nvPr>
        </p:nvSpPr>
        <p:spPr>
          <a:xfrm>
            <a:off x="609600" y="228600"/>
            <a:ext cx="7772400" cy="838200"/>
          </a:xfrm>
        </p:spPr>
        <p:txBody>
          <a:bodyPr/>
          <a:lstStyle/>
          <a:p>
            <a:r>
              <a:rPr lang="en-US" altLang="en-US" smtClean="0"/>
              <a:t>Passing Arrays to Methods</a:t>
            </a:r>
            <a:endParaRPr lang="en-US" altLang="en-US" smtClean="0">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smtClean="0">
                <a:latin typeface="Courier New" pitchFamily="49" charset="0"/>
                <a:cs typeface="Courier New" pitchFamily="49" charset="0"/>
              </a:rPr>
              <a:t>public static void printArray(int[] array)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for (int i = 0; i &lt; array.length; i++)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System.out.print(array[i] + "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a:t>
            </a:r>
            <a:r>
              <a:rPr lang="en-US" altLang="en-US" sz="1800" b="1" smtClean="0"/>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5</a:t>
            </a:fld>
            <a:endParaRPr lang="en-US" altLang="en-US" sz="1400" smtClean="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smtClean="0"/>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smtClean="0">
                <a:latin typeface="Courier New" pitchFamily="49" charset="0"/>
              </a:rPr>
              <a:t>arrayRefVar = new datatype[arraySize];</a:t>
            </a:r>
            <a:endParaRPr lang="en-US" altLang="en-US" smtClean="0"/>
          </a:p>
          <a:p>
            <a:pPr>
              <a:buFont typeface="Monotype Sorts" pitchFamily="2" charset="2"/>
              <a:buNone/>
            </a:pPr>
            <a:endParaRPr lang="en-US" altLang="en-US" smtClean="0"/>
          </a:p>
          <a:p>
            <a:pPr>
              <a:buFont typeface="Monotype Sorts" pitchFamily="2" charset="2"/>
              <a:buNone/>
            </a:pPr>
            <a:r>
              <a:rPr lang="en-US" altLang="en-US" sz="2800" smtClean="0"/>
              <a:t>Example:</a:t>
            </a:r>
            <a:endParaRPr lang="en-US" altLang="en-US" smtClean="0"/>
          </a:p>
          <a:p>
            <a:pPr>
              <a:buFont typeface="Monotype Sorts" pitchFamily="2" charset="2"/>
              <a:buNone/>
            </a:pPr>
            <a:r>
              <a:rPr lang="en-US" altLang="en-US" sz="2600" smtClean="0">
                <a:latin typeface="Courier New" pitchFamily="49" charset="0"/>
              </a:rPr>
              <a:t>myList = new double[10];</a:t>
            </a:r>
            <a:endParaRPr lang="en-US" altLang="en-US" smtClean="0"/>
          </a:p>
          <a:p>
            <a:pPr>
              <a:buFont typeface="Monotype Sorts" pitchFamily="2" charset="2"/>
              <a:buNone/>
            </a:pPr>
            <a:endParaRPr lang="en-US" altLang="en-US" smtClean="0"/>
          </a:p>
          <a:p>
            <a:pPr>
              <a:buFont typeface="Monotype Sorts" pitchFamily="2" charset="2"/>
              <a:buNone/>
            </a:pPr>
            <a:r>
              <a:rPr lang="en-US" altLang="en-US" sz="2600" smtClean="0">
                <a:latin typeface="Courier New" pitchFamily="49" charset="0"/>
              </a:rPr>
              <a:t>myList[0]</a:t>
            </a:r>
            <a:r>
              <a:rPr lang="en-US" altLang="en-US" smtClean="0"/>
              <a:t> references the first element in the array.</a:t>
            </a:r>
          </a:p>
          <a:p>
            <a:pPr>
              <a:buFont typeface="Monotype Sorts" pitchFamily="2" charset="2"/>
              <a:buNone/>
            </a:pPr>
            <a:r>
              <a:rPr lang="en-US" altLang="en-US" sz="2600" smtClean="0">
                <a:latin typeface="Courier New" pitchFamily="49" charset="0"/>
              </a:rPr>
              <a:t>myList[9]</a:t>
            </a:r>
            <a:r>
              <a:rPr lang="en-US" altLang="en-US" smtClean="0"/>
              <a:t> references the last element in the array.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50</a:t>
            </a:fld>
            <a:endParaRPr lang="en-US" altLang="en-US" sz="1400" smtClean="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smtClean="0">
                <a:cs typeface="Times New Roman" pitchFamily="18" charset="0"/>
              </a:rPr>
              <a:t>Anonymous Array</a:t>
            </a:r>
            <a:endParaRPr lang="en-US" altLang="en-US" sz="4000" smtClean="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smtClean="0"/>
              <a:t>The statement </a:t>
            </a:r>
          </a:p>
          <a:p>
            <a:pPr lvl="2">
              <a:spcBef>
                <a:spcPct val="50000"/>
              </a:spcBef>
              <a:buFont typeface="Monotype Sorts" pitchFamily="2" charset="2"/>
              <a:buNone/>
            </a:pPr>
            <a:r>
              <a:rPr lang="en-US" altLang="en-US" sz="2800" smtClean="0"/>
              <a:t>printArray(new int[]{3, 1, 2, 6, 4, 2}); </a:t>
            </a:r>
          </a:p>
          <a:p>
            <a:pPr marL="114300" lvl="1" indent="0">
              <a:spcBef>
                <a:spcPct val="50000"/>
              </a:spcBef>
              <a:buFontTx/>
              <a:buNone/>
            </a:pPr>
            <a:r>
              <a:rPr lang="en-US" altLang="en-US" sz="3200" smtClean="0"/>
              <a:t>creates an array using the following syntax: </a:t>
            </a:r>
          </a:p>
          <a:p>
            <a:pPr lvl="2">
              <a:spcBef>
                <a:spcPct val="50000"/>
              </a:spcBef>
              <a:buFont typeface="Monotype Sorts" pitchFamily="2" charset="2"/>
              <a:buNone/>
            </a:pPr>
            <a:r>
              <a:rPr lang="en-US" altLang="en-US" sz="2800" smtClean="0"/>
              <a:t>new dataType[]{literal0, literal1, ..., literalk};</a:t>
            </a:r>
          </a:p>
          <a:p>
            <a:pPr marL="114300" lvl="1" indent="0">
              <a:spcBef>
                <a:spcPct val="50000"/>
              </a:spcBef>
              <a:buFontTx/>
              <a:buNone/>
            </a:pPr>
            <a:r>
              <a:rPr lang="en-US" altLang="en-US" sz="3200" smtClean="0"/>
              <a:t>There is no explicit reference variable for the array. Such array is called an </a:t>
            </a:r>
            <a:r>
              <a:rPr lang="en-US" altLang="en-US" sz="3200" i="1" smtClean="0"/>
              <a:t>anonymous array</a:t>
            </a:r>
            <a:r>
              <a:rPr lang="en-US" altLang="en-US" sz="3200"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51</a:t>
            </a:fld>
            <a:endParaRPr lang="en-US" altLang="en-US" sz="1400" smtClean="0"/>
          </a:p>
        </p:txBody>
      </p:sp>
      <p:sp>
        <p:nvSpPr>
          <p:cNvPr id="55299" name="Rectangle 2"/>
          <p:cNvSpPr>
            <a:spLocks noGrp="1" noChangeArrowheads="1"/>
          </p:cNvSpPr>
          <p:nvPr>
            <p:ph type="title"/>
          </p:nvPr>
        </p:nvSpPr>
        <p:spPr>
          <a:xfrm>
            <a:off x="609600" y="228600"/>
            <a:ext cx="7772400" cy="838200"/>
          </a:xfrm>
        </p:spPr>
        <p:txBody>
          <a:bodyPr/>
          <a:lstStyle/>
          <a:p>
            <a:r>
              <a:rPr lang="en-US" altLang="en-US" smtClean="0"/>
              <a:t>Pass By Value</a:t>
            </a:r>
            <a:endParaRPr lang="en-US" altLang="en-US" smtClean="0">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smtClean="0">
                <a:cs typeface="Times New Roman" pitchFamily="18" charset="0"/>
              </a:rPr>
              <a:t>Java uses </a:t>
            </a:r>
            <a:r>
              <a:rPr lang="en-US" altLang="en-US" sz="2600" i="1" smtClean="0">
                <a:cs typeface="Times New Roman" pitchFamily="18" charset="0"/>
              </a:rPr>
              <a:t>pass by value</a:t>
            </a:r>
            <a:r>
              <a:rPr lang="en-US" altLang="en-US" sz="2600" smtClean="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52</a:t>
            </a:fld>
            <a:endParaRPr lang="en-US" altLang="en-US" sz="1400" smtClean="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smtClean="0">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main(String[] args)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System.out.println("x is " + x);</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System.out.println("y[0] is " + y[0]);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smtClean="0"/>
              <a:t>Simple Example</a:t>
            </a:r>
            <a:endParaRPr lang="en-US" altLang="en-US" smtClean="0">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smtClean="0"/>
              <a:pPr/>
              <a:t>53</a:t>
            </a:fld>
            <a:endParaRPr lang="en-US" altLang="en-US" sz="1400" smtClean="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smtClean="0"/>
              <a:pPr/>
              <a:t>54</a:t>
            </a:fld>
            <a:endParaRPr lang="en-US" altLang="en-US" sz="1400" smtClean="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smtClean="0"/>
              <a:pPr/>
              <a:t>55</a:t>
            </a:fld>
            <a:endParaRPr lang="en-US" altLang="en-US" sz="1400" smtClean="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smtClean="0"/>
              <a:t>Heap</a:t>
            </a:r>
            <a:endParaRPr lang="en-US" altLang="en-US" smtClean="0">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11"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smtClean="0">
                <a:cs typeface="Times New Roman" pitchFamily="18" charset="0"/>
              </a:rPr>
              <a:t>The JVM stores the array in an area of memory, called </a:t>
            </a:r>
            <a:r>
              <a:rPr lang="en-US" altLang="en-US" sz="3000" i="1" smtClean="0">
                <a:cs typeface="Times New Roman" pitchFamily="18" charset="0"/>
              </a:rPr>
              <a:t>heap</a:t>
            </a:r>
            <a:r>
              <a:rPr lang="en-US" altLang="en-US" sz="3000" smtClean="0">
                <a:cs typeface="Times New Roman" pitchFamily="18" charset="0"/>
              </a:rPr>
              <a:t>, which is used for dynamic memory allocation where blocks of memory are allocated and freed in an arbitrary order.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smtClean="0"/>
              <a:pPr/>
              <a:t>56</a:t>
            </a:fld>
            <a:endParaRPr lang="en-US" altLang="en-US" sz="1400" smtClean="0"/>
          </a:p>
        </p:txBody>
      </p:sp>
      <p:sp>
        <p:nvSpPr>
          <p:cNvPr id="60419" name="Rectangle 2"/>
          <p:cNvSpPr>
            <a:spLocks noGrp="1" noChangeArrowheads="1"/>
          </p:cNvSpPr>
          <p:nvPr>
            <p:ph type="title"/>
          </p:nvPr>
        </p:nvSpPr>
        <p:spPr>
          <a:xfrm>
            <a:off x="609600" y="381000"/>
            <a:ext cx="7772400" cy="1371600"/>
          </a:xfrm>
        </p:spPr>
        <p:txBody>
          <a:bodyPr/>
          <a:lstStyle/>
          <a:p>
            <a:r>
              <a:rPr lang="en-US" altLang="en-US" smtClean="0"/>
              <a:t>Passing Arrays as Arguments</a:t>
            </a:r>
            <a:endParaRPr lang="en-US" altLang="en-US" smtClean="0">
              <a:solidFill>
                <a:schemeClr val="tx1"/>
              </a:solidFill>
              <a:latin typeface="Book Antiqua" pitchFamily="18" charset="0"/>
              <a:hlinkClick r:id="rId2"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smtClean="0"/>
              <a:t>Objective: Demonstrate differences of passing primitive data type variables and array variables.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smtClean="0"/>
              <a:pPr/>
              <a:t>57</a:t>
            </a:fld>
            <a:endParaRPr lang="en-US" altLang="en-US" sz="1400" smtClean="0"/>
          </a:p>
        </p:txBody>
      </p:sp>
      <p:sp>
        <p:nvSpPr>
          <p:cNvPr id="61443" name="Rectangle 2"/>
          <p:cNvSpPr>
            <a:spLocks noGrp="1" noChangeArrowheads="1"/>
          </p:cNvSpPr>
          <p:nvPr>
            <p:ph type="title"/>
          </p:nvPr>
        </p:nvSpPr>
        <p:spPr>
          <a:xfrm>
            <a:off x="609600" y="228600"/>
            <a:ext cx="7772400" cy="838200"/>
          </a:xfrm>
        </p:spPr>
        <p:txBody>
          <a:bodyPr/>
          <a:lstStyle/>
          <a:p>
            <a:r>
              <a:rPr lang="en-US" altLang="en-US" smtClean="0"/>
              <a:t>Example, cont.</a:t>
            </a:r>
            <a:endParaRPr lang="en-US" altLang="en-US" smtClean="0">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1459"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58</a:t>
            </a:fld>
            <a:endParaRPr lang="en-US" altLang="en-US" sz="1400" smtClean="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smtClean="0"/>
              <a:t>Returning an Array from a Method</a:t>
            </a:r>
            <a:endParaRPr lang="en-US" altLang="en-US" sz="3700" smtClean="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a:latin typeface="Courier New" pitchFamily="49" charset="0"/>
                <a:cs typeface="Courier New" pitchFamily="49" charset="0"/>
              </a:rPr>
              <a:t>public static int[] reverse(int[] list)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int[] result = new int[list.length];</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for (int i = 0, j = result.length - 1;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 &lt; list.length; i++, j--)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result[j] = list[i];</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return result;</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59</a:t>
            </a:fld>
            <a:endParaRPr lang="en-US" altLang="en-US" sz="1400" smtClean="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smtClean="0"/>
              <a:t>Trace the reverse Method</a:t>
            </a:r>
            <a:endParaRPr lang="en-US" altLang="en-US" sz="3700" smtClean="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6</a:t>
            </a:fld>
            <a:endParaRPr lang="en-US" altLang="en-US" sz="1400" smtClean="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smtClean="0"/>
              <a:t>Declaring and Creating</a:t>
            </a:r>
            <a:br>
              <a:rPr lang="en-US" altLang="en-US" smtClean="0"/>
            </a:br>
            <a:r>
              <a:rPr lang="en-US" altLang="en-US" smtClean="0"/>
              <a:t>in One Step</a:t>
            </a:r>
            <a:endParaRPr lang="en-US" altLang="en-US" sz="4000" smtClean="0"/>
          </a:p>
        </p:txBody>
      </p:sp>
      <p:sp>
        <p:nvSpPr>
          <p:cNvPr id="13316" name="Rectangle 3"/>
          <p:cNvSpPr>
            <a:spLocks noGrp="1" noChangeArrowheads="1"/>
          </p:cNvSpPr>
          <p:nvPr>
            <p:ph type="body" idx="1"/>
          </p:nvPr>
        </p:nvSpPr>
        <p:spPr>
          <a:xfrm>
            <a:off x="685800" y="2057400"/>
            <a:ext cx="7315200" cy="4114800"/>
          </a:xfrm>
        </p:spPr>
        <p:txBody>
          <a:bodyPr/>
          <a:lstStyle/>
          <a:p>
            <a:pPr>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p>
          <a:p>
            <a:pPr>
              <a:buFont typeface="Monotype Sorts" pitchFamily="2" charset="2"/>
              <a:buNone/>
              <a:defRPr/>
            </a:pP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a:p>
            <a:pPr>
              <a:spcBef>
                <a:spcPct val="150000"/>
              </a:spcBef>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br>
              <a:rPr lang="en-US" sz="2800" dirty="0" smtClean="0">
                <a:solidFill>
                  <a:schemeClr val="accent4"/>
                </a:solidFill>
                <a:latin typeface="Courier New" pitchFamily="49" charset="0"/>
              </a:rPr>
            </a:b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60</a:t>
            </a:fld>
            <a:endParaRPr lang="en-US" altLang="en-US" sz="1400" smtClean="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61</a:t>
            </a:fld>
            <a:endParaRPr lang="en-US" altLang="en-US" sz="1400" smtClean="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62</a:t>
            </a:fld>
            <a:endParaRPr lang="en-US" altLang="en-US" sz="1400" smtClean="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63</a:t>
            </a:fld>
            <a:endParaRPr lang="en-US" altLang="en-US" sz="1400" smtClean="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64</a:t>
            </a:fld>
            <a:endParaRPr lang="en-US" altLang="en-US" sz="1400" smtClean="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65</a:t>
            </a:fld>
            <a:endParaRPr lang="en-US" altLang="en-US" sz="1400" smtClean="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66</a:t>
            </a:fld>
            <a:endParaRPr lang="en-US" altLang="en-US" sz="1400" smtClean="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67</a:t>
            </a:fld>
            <a:endParaRPr lang="en-US" altLang="en-US" sz="1400" smtClean="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68</a:t>
            </a:fld>
            <a:endParaRPr lang="en-US" altLang="en-US" sz="1400" smtClean="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69</a:t>
            </a:fld>
            <a:endParaRPr lang="en-US" altLang="en-US" sz="1400" smtClean="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7</a:t>
            </a:fld>
            <a:endParaRPr lang="en-US" altLang="en-US" sz="1400" smtClean="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smtClean="0"/>
              <a:t>Once an array is created, its size is fixed. It cannot be changed. You can find its size using</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arrayRefVar.length</a:t>
            </a:r>
          </a:p>
          <a:p>
            <a:pPr lvl="2" algn="just">
              <a:buFont typeface="Monotype Sorts" pitchFamily="2" charset="2"/>
              <a:buNone/>
            </a:pPr>
            <a:endParaRPr lang="en-US" altLang="en-US" smtClean="0"/>
          </a:p>
          <a:p>
            <a:pPr marL="0" indent="0" algn="just">
              <a:buFont typeface="Monotype Sorts" pitchFamily="2" charset="2"/>
              <a:buNone/>
            </a:pPr>
            <a:r>
              <a:rPr lang="en-US" altLang="en-US" smtClean="0"/>
              <a:t>For example,</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myList.length returns 10</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70</a:t>
            </a:fld>
            <a:endParaRPr lang="en-US" altLang="en-US" sz="1400" smtClean="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71</a:t>
            </a:fld>
            <a:endParaRPr lang="en-US" altLang="en-US" sz="1400" smtClean="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72</a:t>
            </a:fld>
            <a:endParaRPr lang="en-US" altLang="en-US" sz="1400" smtClean="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73</a:t>
            </a:fld>
            <a:endParaRPr lang="en-US" altLang="en-US" sz="1400" smtClean="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74</a:t>
            </a:fld>
            <a:endParaRPr lang="en-US" altLang="en-US" sz="1400" smtClean="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75</a:t>
            </a:fld>
            <a:endParaRPr lang="en-US" altLang="en-US" sz="1400" smtClean="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76</a:t>
            </a:fld>
            <a:endParaRPr lang="en-US" altLang="en-US" sz="1400" smtClean="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77</a:t>
            </a:fld>
            <a:endParaRPr lang="en-US" altLang="en-US" sz="1400" smtClean="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78</a:t>
            </a:fld>
            <a:endParaRPr lang="en-US" altLang="en-US" sz="1400" smtClean="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79</a:t>
            </a:fld>
            <a:endParaRPr lang="en-US" altLang="en-US" sz="1400" smtClean="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8</a:t>
            </a:fld>
            <a:endParaRPr lang="en-US" altLang="en-US" sz="1400" smtClean="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smtClean="0"/>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smtClean="0">
                <a:cs typeface="Courier New" pitchFamily="49" charset="0"/>
              </a:rPr>
              <a:t>When an array is created, its elements are assigned the default value of </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3000" u="sng" smtClean="0">
                <a:cs typeface="Courier New" pitchFamily="49" charset="0"/>
              </a:rPr>
              <a:t>0</a:t>
            </a:r>
            <a:r>
              <a:rPr lang="en-US" altLang="en-US" sz="3000" smtClean="0">
                <a:cs typeface="Courier New" pitchFamily="49" charset="0"/>
              </a:rPr>
              <a:t> for the numeric primitive data types, </a:t>
            </a:r>
          </a:p>
          <a:p>
            <a:pPr lvl="1" algn="just">
              <a:buFontTx/>
              <a:buNone/>
            </a:pPr>
            <a:r>
              <a:rPr lang="en-US" altLang="en-US" sz="3000" u="sng" smtClean="0">
                <a:cs typeface="Courier New" pitchFamily="49" charset="0"/>
              </a:rPr>
              <a:t>'\u0000'</a:t>
            </a:r>
            <a:r>
              <a:rPr lang="en-US" altLang="en-US" sz="3000" smtClean="0">
                <a:cs typeface="Courier New" pitchFamily="49" charset="0"/>
              </a:rPr>
              <a:t> for </a:t>
            </a:r>
            <a:r>
              <a:rPr lang="en-US" altLang="en-US" sz="3000" u="sng" smtClean="0">
                <a:cs typeface="Courier New" pitchFamily="49" charset="0"/>
              </a:rPr>
              <a:t>char</a:t>
            </a:r>
            <a:r>
              <a:rPr lang="en-US" altLang="en-US" sz="3000" smtClean="0">
                <a:cs typeface="Courier New" pitchFamily="49" charset="0"/>
              </a:rPr>
              <a:t> types, and </a:t>
            </a:r>
          </a:p>
          <a:p>
            <a:pPr lvl="1" algn="just">
              <a:buFontTx/>
              <a:buNone/>
            </a:pPr>
            <a:r>
              <a:rPr lang="en-US" altLang="en-US" sz="3000" u="sng" smtClean="0">
                <a:cs typeface="Courier New" pitchFamily="49" charset="0"/>
              </a:rPr>
              <a:t>false</a:t>
            </a:r>
            <a:r>
              <a:rPr lang="en-US" altLang="en-US" sz="3000" smtClean="0">
                <a:cs typeface="Courier New" pitchFamily="49" charset="0"/>
              </a:rPr>
              <a:t> for </a:t>
            </a:r>
            <a:r>
              <a:rPr lang="en-US" altLang="en-US" sz="3000" u="sng" smtClean="0">
                <a:cs typeface="Courier New" pitchFamily="49" charset="0"/>
              </a:rPr>
              <a:t>boolean</a:t>
            </a:r>
            <a:r>
              <a:rPr lang="en-US" altLang="en-US" sz="3000" smtClean="0">
                <a:cs typeface="Courier New" pitchFamily="49" charset="0"/>
              </a:rPr>
              <a:t> types. </a:t>
            </a:r>
            <a:endParaRPr lang="en-US" altLang="en-US" sz="320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80</a:t>
            </a:fld>
            <a:endParaRPr lang="en-US" altLang="en-US" sz="1400" smtClean="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609600" y="381000"/>
            <a:ext cx="7772400" cy="1143000"/>
          </a:xfrm>
        </p:spPr>
        <p:txBody>
          <a:bodyPr/>
          <a:lstStyle/>
          <a:p>
            <a:r>
              <a:rPr lang="en-US" altLang="en-US" sz="4000" smtClean="0"/>
              <a:t>Problem: </a:t>
            </a:r>
            <a:r>
              <a:rPr lang="en-US" altLang="en-US" sz="3700" smtClean="0"/>
              <a:t>Counting Occurrence of Each Letter</a:t>
            </a:r>
            <a:endParaRPr lang="en-US" altLang="en-US" sz="3700" smtClean="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smtClean="0">
                <a:cs typeface="Times New Roman" pitchFamily="18" charset="0"/>
              </a:rPr>
              <a:t>Generate 100 lowercase letters randomly and assign to an array of characters.</a:t>
            </a:r>
          </a:p>
          <a:p>
            <a:r>
              <a:rPr lang="en-US" altLang="en-US" sz="2300" smtClean="0">
                <a:cs typeface="Times New Roman" pitchFamily="18" charset="0"/>
              </a:rPr>
              <a:t>Count the occurrence of each letter in the array.</a:t>
            </a:r>
            <a:r>
              <a:rPr lang="en-US" altLang="en-US" sz="2300" smtClean="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82</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smtClean="0"/>
              <a:t>Variable-Length Arguments</a:t>
            </a:r>
            <a:endParaRPr lang="en-US" altLang="en-US" u="sng" dirty="0" smtClean="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smtClean="0"/>
              <a:t>You can pass a variable number of arguments of the same type to a method.</a:t>
            </a:r>
          </a:p>
        </p:txBody>
      </p:sp>
    </p:spTree>
    <p:extLst>
      <p:ext uri="{BB962C8B-B14F-4D97-AF65-F5344CB8AC3E}">
        <p14:creationId xmlns:p14="http://schemas.microsoft.com/office/powerpoint/2010/main" val="30670688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83</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smtClean="0"/>
              <a:t>Searching Arrays</a:t>
            </a:r>
            <a:endParaRPr lang="en-US" altLang="en-US" u="sng" smtClean="0">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59"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smtClean="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smtClean="0"/>
              <a:t>linear search</a:t>
            </a:r>
            <a:r>
              <a:rPr lang="en-US" altLang="en-US" sz="2800" smtClean="0"/>
              <a:t> and </a:t>
            </a:r>
            <a:r>
              <a:rPr lang="en-US" altLang="en-US" sz="2800" i="1" smtClean="0"/>
              <a:t>binary search</a:t>
            </a:r>
            <a:r>
              <a:rPr lang="en-US" altLang="en-US" sz="2800" smtClean="0"/>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84</a:t>
            </a:fld>
            <a:endParaRPr lang="en-US" altLang="en-US" sz="1400" smtClean="0"/>
          </a:p>
        </p:txBody>
      </p:sp>
      <p:sp>
        <p:nvSpPr>
          <p:cNvPr id="88067" name="Rectangle 2"/>
          <p:cNvSpPr>
            <a:spLocks noGrp="1" noChangeArrowheads="1"/>
          </p:cNvSpPr>
          <p:nvPr>
            <p:ph type="title"/>
          </p:nvPr>
        </p:nvSpPr>
        <p:spPr>
          <a:xfrm>
            <a:off x="685800" y="457200"/>
            <a:ext cx="7772400" cy="838200"/>
          </a:xfrm>
        </p:spPr>
        <p:txBody>
          <a:bodyPr/>
          <a:lstStyle/>
          <a:p>
            <a:r>
              <a:rPr lang="en-US" altLang="en-US" smtClean="0"/>
              <a:t>Linear Search</a:t>
            </a:r>
            <a:endParaRPr lang="en-US" altLang="en-US" u="sng" smtClean="0">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The linear search approach compares the key element, </a:t>
            </a:r>
            <a:r>
              <a:rPr lang="en-US" altLang="en-US" u="sng" smtClean="0">
                <a:cs typeface="Times New Roman" pitchFamily="18" charset="0"/>
              </a:rPr>
              <a:t>key</a:t>
            </a:r>
            <a:r>
              <a:rPr lang="en-US" altLang="en-US" smtClean="0">
                <a:cs typeface="Times New Roman" pitchFamily="18" charset="0"/>
              </a:rPr>
              <a:t>, </a:t>
            </a:r>
            <a:r>
              <a:rPr lang="en-US" altLang="en-US" i="1" smtClean="0">
                <a:cs typeface="Times New Roman" pitchFamily="18" charset="0"/>
              </a:rPr>
              <a:t>sequentially</a:t>
            </a:r>
            <a:r>
              <a:rPr lang="en-US" altLang="en-US" smtClean="0">
                <a:cs typeface="Times New Roman" pitchFamily="18" charset="0"/>
              </a:rPr>
              <a:t> with each element in the array </a:t>
            </a:r>
            <a:r>
              <a:rPr lang="en-US" altLang="en-US" u="sng" smtClean="0">
                <a:cs typeface="Times New Roman" pitchFamily="18" charset="0"/>
              </a:rPr>
              <a:t>list</a:t>
            </a:r>
            <a:r>
              <a:rPr lang="en-US" altLang="en-US" smtClean="0">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smtClean="0">
                <a:cs typeface="Times New Roman" pitchFamily="18" charset="0"/>
              </a:rPr>
              <a:t>-1</a:t>
            </a:r>
            <a:r>
              <a:rPr lang="en-US" altLang="en-US" smtClean="0">
                <a:cs typeface="Times New Roman" pitchFamily="18" charset="0"/>
              </a:rPr>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85</a:t>
            </a:fld>
            <a:endParaRPr lang="en-US" altLang="en-US" sz="1400" smtClean="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smtClean="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86</a:t>
            </a:fld>
            <a:endParaRPr lang="en-US" altLang="en-US" sz="1400" smtClean="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Font typeface="Monotype Sorts" pitchFamily="2" charset="2"/>
              <a:buNone/>
            </a:pPr>
            <a:r>
              <a:rPr lang="en-US" altLang="en-US" sz="2800" dirty="0" smtClean="0"/>
              <a:t>http://www.cs.armstrong.edu/liang/animation/web/LinearSearch.html</a:t>
            </a:r>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smtClean="0"/>
              <a:t>Linear Search Animation</a:t>
            </a:r>
            <a:endParaRPr lang="en-US" altLang="en-US" sz="3200" smtClean="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pic>
        <p:nvPicPr>
          <p:cNvPr id="901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320" y="2968140"/>
            <a:ext cx="44481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19">
            <a:hlinkClick r:id="rId4" highlightClick="1"/>
          </p:cNvPr>
          <p:cNvSpPr>
            <a:spLocks noChangeArrowheads="1"/>
          </p:cNvSpPr>
          <p:nvPr/>
        </p:nvSpPr>
        <p:spPr bwMode="auto">
          <a:xfrm>
            <a:off x="2187163" y="189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87</a:t>
            </a:fld>
            <a:endParaRPr lang="en-US" altLang="en-US" sz="1400" smtClean="0"/>
          </a:p>
        </p:txBody>
      </p:sp>
      <p:sp>
        <p:nvSpPr>
          <p:cNvPr id="91139" name="Rectangle 2"/>
          <p:cNvSpPr>
            <a:spLocks noGrp="1" noChangeArrowheads="1"/>
          </p:cNvSpPr>
          <p:nvPr>
            <p:ph type="title"/>
          </p:nvPr>
        </p:nvSpPr>
        <p:spPr>
          <a:xfrm>
            <a:off x="685800" y="304800"/>
            <a:ext cx="7772400" cy="609600"/>
          </a:xfrm>
        </p:spPr>
        <p:txBody>
          <a:bodyPr/>
          <a:lstStyle/>
          <a:p>
            <a:r>
              <a:rPr lang="en-US" altLang="en-US" smtClean="0"/>
              <a:t>From Idea to Solution</a:t>
            </a:r>
            <a:endParaRPr lang="en-US" altLang="en-US" u="sng" smtClean="0">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The method for finding a key in the list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public static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linearSearch</a:t>
            </a:r>
            <a:r>
              <a:rPr lang="en-US" sz="2000" b="1" dirty="0" smtClean="0">
                <a:solidFill>
                  <a:schemeClr val="accent4"/>
                </a:solidFill>
                <a:latin typeface="Courier New" pitchFamily="49" charset="0"/>
                <a:cs typeface="Courier New" pitchFamily="49" charset="0"/>
              </a:rPr>
              <a:t>(</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list,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key)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for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 0;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&lt; </a:t>
            </a:r>
            <a:r>
              <a:rPr lang="en-US" sz="2000" b="1" dirty="0" err="1" smtClean="0">
                <a:solidFill>
                  <a:schemeClr val="accent4"/>
                </a:solidFill>
                <a:latin typeface="Courier New" pitchFamily="49" charset="0"/>
                <a:cs typeface="Courier New" pitchFamily="49" charset="0"/>
              </a:rPr>
              <a:t>list.length</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if (key == list[</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-1;</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88</a:t>
            </a:fld>
            <a:endParaRPr lang="en-US" altLang="en-US" sz="1400" smtClean="0"/>
          </a:p>
        </p:txBody>
      </p:sp>
      <p:sp>
        <p:nvSpPr>
          <p:cNvPr id="92163" name="Rectangle 2"/>
          <p:cNvSpPr>
            <a:spLocks noGrp="1" noChangeArrowheads="1"/>
          </p:cNvSpPr>
          <p:nvPr>
            <p:ph type="title"/>
          </p:nvPr>
        </p:nvSpPr>
        <p:spPr>
          <a:xfrm>
            <a:off x="685800" y="457200"/>
            <a:ext cx="7772400" cy="838200"/>
          </a:xfrm>
        </p:spPr>
        <p:txBody>
          <a:bodyPr/>
          <a:lstStyle/>
          <a:p>
            <a:r>
              <a:rPr lang="en-US" altLang="en-US" smtClean="0"/>
              <a:t>Binary Search</a:t>
            </a:r>
            <a:endParaRPr lang="en-US" altLang="en-US" u="sng" smtClean="0">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For binary search to work, the elements in the array must already be ordered. Without loss of generality, assume that the array is in ascending order. </a:t>
            </a:r>
          </a:p>
          <a:p>
            <a:pPr marL="292100" lvl="1" indent="165100">
              <a:buFontTx/>
              <a:buNone/>
            </a:pPr>
            <a:r>
              <a:rPr lang="en-US" altLang="en-US" smtClean="0">
                <a:cs typeface="Times New Roman" pitchFamily="18" charset="0"/>
              </a:rPr>
              <a:t>e.g., 2 4 7 10 11 45 50 59 60 66 69 70 79</a:t>
            </a:r>
          </a:p>
          <a:p>
            <a:pPr marL="0" indent="0">
              <a:buFont typeface="Monotype Sorts" pitchFamily="2" charset="2"/>
              <a:buNone/>
            </a:pPr>
            <a:r>
              <a:rPr lang="en-US" altLang="en-US" smtClean="0">
                <a:cs typeface="Times New Roman" pitchFamily="18" charset="0"/>
              </a:rPr>
              <a:t>The binary search first compares the key with the element in the middle of the array.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89</a:t>
            </a:fld>
            <a:endParaRPr lang="en-US" altLang="en-US" sz="1400" smtClean="0"/>
          </a:p>
        </p:txBody>
      </p:sp>
      <p:sp>
        <p:nvSpPr>
          <p:cNvPr id="93187" name="Rectangle 2"/>
          <p:cNvSpPr>
            <a:spLocks noGrp="1" noChangeArrowheads="1"/>
          </p:cNvSpPr>
          <p:nvPr>
            <p:ph type="title"/>
          </p:nvPr>
        </p:nvSpPr>
        <p:spPr>
          <a:xfrm>
            <a:off x="685800" y="457200"/>
            <a:ext cx="7772400" cy="8382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smtClean="0">
                <a:cs typeface="Times New Roman" pitchFamily="18" charset="0"/>
              </a:rPr>
              <a:t>If the key is less than the middle element, you only need to search the key in the first half of the array.</a:t>
            </a:r>
          </a:p>
          <a:p>
            <a:pPr marL="512763" indent="-512763">
              <a:lnSpc>
                <a:spcPct val="90000"/>
              </a:lnSpc>
            </a:pPr>
            <a:r>
              <a:rPr lang="en-US" altLang="en-US" smtClean="0">
                <a:cs typeface="Times New Roman" pitchFamily="18" charset="0"/>
              </a:rPr>
              <a:t>If the key is equal to the middle element, the search ends with a match.</a:t>
            </a:r>
          </a:p>
          <a:p>
            <a:pPr marL="512763" indent="-512763">
              <a:lnSpc>
                <a:spcPct val="90000"/>
              </a:lnSpc>
            </a:pPr>
            <a:r>
              <a:rPr lang="en-US" altLang="en-US" smtClean="0">
                <a:cs typeface="Times New Roman" pitchFamily="18" charset="0"/>
              </a:rPr>
              <a:t>If the key is greater than the middle element, you only need to search the key in the second half of the array.</a:t>
            </a:r>
            <a:endParaRPr lang="en-US" altLang="en-US" smtClean="0"/>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9</a:t>
            </a:fld>
            <a:endParaRPr lang="en-US" altLang="en-US" sz="1400" smtClean="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smtClean="0"/>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smtClean="0">
                <a:cs typeface="Courier New" pitchFamily="49" charset="0"/>
              </a:rPr>
              <a:t>The array elements are accessed through the index. The array indices are </a:t>
            </a:r>
            <a:r>
              <a:rPr lang="en-US" altLang="en-US" sz="3000" i="1" smtClean="0">
                <a:cs typeface="Courier New" pitchFamily="49" charset="0"/>
              </a:rPr>
              <a:t>0-based</a:t>
            </a:r>
            <a:r>
              <a:rPr lang="en-US" altLang="en-US" sz="3000" smtClean="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smtClean="0">
              <a:cs typeface="Times New Roman" pitchFamily="18" charset="0"/>
            </a:endParaRPr>
          </a:p>
          <a:p>
            <a:pPr marL="0" indent="0" algn="just">
              <a:buFont typeface="Monotype Sorts" pitchFamily="2" charset="2"/>
              <a:buNone/>
            </a:pPr>
            <a:r>
              <a:rPr lang="en-US" altLang="en-US" sz="3000" smtClean="0">
                <a:cs typeface="Courier New" pitchFamily="49" charset="0"/>
              </a:rPr>
              <a:t>Each element in the array is represented using the following syntax, known as an </a:t>
            </a:r>
            <a:r>
              <a:rPr lang="en-US" altLang="en-US" sz="3000" i="1" smtClean="0">
                <a:cs typeface="Courier New" pitchFamily="49" charset="0"/>
              </a:rPr>
              <a:t>indexed variable</a:t>
            </a:r>
            <a:r>
              <a:rPr lang="en-US" altLang="en-US" sz="3000" smtClean="0">
                <a:cs typeface="Courier New" pitchFamily="49" charset="0"/>
              </a:rPr>
              <a:t>:</a:t>
            </a:r>
          </a:p>
          <a:p>
            <a:pPr marL="0" indent="0" algn="just">
              <a:buFont typeface="Monotype Sorts" pitchFamily="2" charset="2"/>
              <a:buNone/>
            </a:pPr>
            <a:endParaRPr lang="en-US" altLang="en-US" sz="3000" smtClean="0">
              <a:cs typeface="Times New Roman" pitchFamily="18" charset="0"/>
            </a:endParaRPr>
          </a:p>
          <a:p>
            <a:pPr lvl="1" algn="just">
              <a:buFontTx/>
              <a:buNone/>
            </a:pPr>
            <a:r>
              <a:rPr lang="en-US" altLang="en-US" sz="2600" smtClean="0">
                <a:cs typeface="Courier New" pitchFamily="49" charset="0"/>
              </a:rPr>
              <a:t>arrayRefVar[index];</a:t>
            </a:r>
            <a:endParaRPr lang="en-US" altLang="en-US" sz="2600" smtClean="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90</a:t>
            </a:fld>
            <a:endParaRPr lang="en-US" altLang="en-US" sz="1400" smtClean="0"/>
          </a:p>
        </p:txBody>
      </p:sp>
      <p:sp>
        <p:nvSpPr>
          <p:cNvPr id="94211" name="Rectangle 2"/>
          <p:cNvSpPr>
            <a:spLocks noGrp="1" noChangeArrowheads="1"/>
          </p:cNvSpPr>
          <p:nvPr>
            <p:ph type="title"/>
          </p:nvPr>
        </p:nvSpPr>
        <p:spPr/>
        <p:txBody>
          <a:bodyPr/>
          <a:lstStyle/>
          <a:p>
            <a:r>
              <a:rPr lang="en-US" altLang="en-US" smtClean="0"/>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91</a:t>
            </a:fld>
            <a:endParaRPr lang="en-US" altLang="en-US" sz="1400" smtClean="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Font typeface="Monotype Sorts" pitchFamily="2" charset="2"/>
              <a:buNone/>
            </a:pPr>
            <a:r>
              <a:rPr lang="en-US" altLang="en-US" sz="2800" dirty="0" smtClean="0"/>
              <a:t>http://www.cs.armstrong.edu/liang/animation/web/BinarySearch.html</a:t>
            </a:r>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smtClean="0"/>
              <a:t>Binary Search Animation</a:t>
            </a:r>
            <a:endParaRPr lang="en-US" altLang="en-US" sz="3200" smtClean="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pic>
        <p:nvPicPr>
          <p:cNvPr id="952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95" y="2699305"/>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19">
            <a:hlinkClick r:id="rId4" highlightClick="1"/>
          </p:cNvPr>
          <p:cNvSpPr>
            <a:spLocks noChangeArrowheads="1"/>
          </p:cNvSpPr>
          <p:nvPr/>
        </p:nvSpPr>
        <p:spPr bwMode="auto">
          <a:xfrm>
            <a:off x="2229295" y="142398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92</a:t>
            </a:fld>
            <a:endParaRPr lang="en-US" altLang="en-US" sz="1400" smtClean="0"/>
          </a:p>
        </p:txBody>
      </p:sp>
      <p:sp>
        <p:nvSpPr>
          <p:cNvPr id="96259" name="Rectangle 2"/>
          <p:cNvSpPr>
            <a:spLocks noGrp="1" noChangeArrowheads="1"/>
          </p:cNvSpPr>
          <p:nvPr>
            <p:ph type="title"/>
          </p:nvPr>
        </p:nvSpPr>
        <p:spPr>
          <a:xfrm>
            <a:off x="685800" y="3048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93</a:t>
            </a:fld>
            <a:endParaRPr lang="en-US" altLang="en-US" sz="1400" smtClean="0"/>
          </a:p>
        </p:txBody>
      </p:sp>
      <p:sp>
        <p:nvSpPr>
          <p:cNvPr id="97283" name="Rectangle 2"/>
          <p:cNvSpPr>
            <a:spLocks noGrp="1" noChangeArrowheads="1"/>
          </p:cNvSpPr>
          <p:nvPr>
            <p:ph type="title"/>
          </p:nvPr>
        </p:nvSpPr>
        <p:spPr>
          <a:xfrm>
            <a:off x="731838" y="87313"/>
            <a:ext cx="7772400" cy="422275"/>
          </a:xfrm>
        </p:spPr>
        <p:txBody>
          <a:bodyPr/>
          <a:lstStyle/>
          <a:p>
            <a:r>
              <a:rPr lang="en-US" altLang="en-US" smtClean="0"/>
              <a:t>Binary Search, cont.</a:t>
            </a:r>
            <a:endParaRPr lang="en-US" altLang="en-US" u="sng" smtClean="0">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299"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94</a:t>
            </a:fld>
            <a:endParaRPr lang="en-US" altLang="en-US" sz="1400" smtClean="0"/>
          </a:p>
        </p:txBody>
      </p:sp>
      <p:sp>
        <p:nvSpPr>
          <p:cNvPr id="98307" name="Rectangle 2"/>
          <p:cNvSpPr>
            <a:spLocks noGrp="1" noChangeArrowheads="1"/>
          </p:cNvSpPr>
          <p:nvPr>
            <p:ph type="title"/>
          </p:nvPr>
        </p:nvSpPr>
        <p:spPr>
          <a:xfrm>
            <a:off x="685800" y="1524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smtClean="0">
                <a:cs typeface="Times New Roman"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 -insertion point - 1.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The insertion point is the point at which the key would be inserted into the list.</a:t>
            </a:r>
            <a:r>
              <a:rPr lang="en-US" altLang="en-US" sz="4000" smtClean="0">
                <a:cs typeface="Times New Roman" pitchFamily="18" charset="0"/>
              </a:rPr>
              <a:t> </a:t>
            </a:r>
          </a:p>
          <a:p>
            <a:pPr marL="0" indent="0">
              <a:buFont typeface="Monotype Sorts" pitchFamily="2" charset="2"/>
              <a:buNone/>
            </a:pPr>
            <a:endParaRPr lang="en-US" altLang="en-US" sz="4000" smtClean="0">
              <a:cs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95</a:t>
            </a:fld>
            <a:endParaRPr lang="en-US" altLang="en-US" sz="1400" smtClean="0"/>
          </a:p>
        </p:txBody>
      </p:sp>
      <p:sp>
        <p:nvSpPr>
          <p:cNvPr id="99331" name="Rectangle 2"/>
          <p:cNvSpPr>
            <a:spLocks noGrp="1" noChangeArrowheads="1"/>
          </p:cNvSpPr>
          <p:nvPr>
            <p:ph type="title"/>
          </p:nvPr>
        </p:nvSpPr>
        <p:spPr>
          <a:xfrm>
            <a:off x="685800" y="152400"/>
            <a:ext cx="7772400" cy="533400"/>
          </a:xfrm>
        </p:spPr>
        <p:txBody>
          <a:bodyPr/>
          <a:lstStyle/>
          <a:p>
            <a:r>
              <a:rPr lang="en-US" altLang="en-US" smtClean="0"/>
              <a:t>From Idea to Soluton</a:t>
            </a:r>
            <a:endParaRPr lang="en-US" altLang="en-US" u="sng" smtClean="0">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Use binary search to find the key in the list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public static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binarySearch</a:t>
            </a:r>
            <a:r>
              <a:rPr lang="en-US" sz="1800" b="1" dirty="0" smtClean="0">
                <a:solidFill>
                  <a:schemeClr val="accent4"/>
                </a:solidFill>
                <a:latin typeface="Courier New" pitchFamily="49" charset="0"/>
                <a:cs typeface="Courier New" pitchFamily="49" charset="0"/>
              </a:rPr>
              <a:t>(</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key)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low = 0;</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high = </a:t>
            </a:r>
            <a:r>
              <a:rPr lang="en-US" sz="1800" b="1" dirty="0" err="1" smtClean="0">
                <a:solidFill>
                  <a:schemeClr val="accent4"/>
                </a:solidFill>
                <a:latin typeface="Courier New" pitchFamily="49" charset="0"/>
                <a:cs typeface="Courier New" pitchFamily="49" charset="0"/>
              </a:rPr>
              <a:t>list.length</a:t>
            </a:r>
            <a:r>
              <a:rPr lang="en-US" sz="1800" b="1" dirty="0" smtClean="0">
                <a:solidFill>
                  <a:schemeClr val="accent4"/>
                </a:solidFill>
                <a:latin typeface="Courier New" pitchFamily="49" charset="0"/>
                <a:cs typeface="Courier New" pitchFamily="49" charset="0"/>
              </a:rPr>
              <a:t>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while (high &gt;= low)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mid = (low + high) / 2;</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if (key &lt;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high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 if (key ==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low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-1 - low;</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96</a:t>
            </a:fld>
            <a:endParaRPr lang="en-US" altLang="en-US" sz="1400" smtClean="0"/>
          </a:p>
        </p:txBody>
      </p:sp>
      <p:sp>
        <p:nvSpPr>
          <p:cNvPr id="100355" name="Rectangle 2"/>
          <p:cNvSpPr>
            <a:spLocks noGrp="1" noChangeArrowheads="1"/>
          </p:cNvSpPr>
          <p:nvPr>
            <p:ph type="title"/>
          </p:nvPr>
        </p:nvSpPr>
        <p:spPr>
          <a:xfrm>
            <a:off x="685800" y="304800"/>
            <a:ext cx="7772400" cy="609600"/>
          </a:xfrm>
        </p:spPr>
        <p:txBody>
          <a:bodyPr/>
          <a:lstStyle/>
          <a:p>
            <a:r>
              <a:rPr lang="en-US" altLang="en-US" smtClean="0"/>
              <a:t>The Arrays.binarySearch Method</a:t>
            </a:r>
            <a:endParaRPr lang="en-US" altLang="en-US" u="sng" smtClean="0">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smtClean="0">
                <a:cs typeface="Courier New" pitchFamily="49" charset="0"/>
              </a:rPr>
              <a:t>Since binary search is frequently used in programming, Java provides several overloaded </a:t>
            </a:r>
            <a:r>
              <a:rPr lang="en-US" altLang="en-US" sz="2000" dirty="0" err="1" smtClean="0">
                <a:cs typeface="Courier New" pitchFamily="49" charset="0"/>
              </a:rPr>
              <a:t>binarySearch</a:t>
            </a:r>
            <a:r>
              <a:rPr lang="en-US" altLang="en-US" sz="2000" dirty="0" smtClean="0">
                <a:cs typeface="Courier New" pitchFamily="49" charset="0"/>
              </a:rPr>
              <a:t> methods for searching a key in an array of </a:t>
            </a:r>
            <a:r>
              <a:rPr lang="en-US" altLang="en-US" sz="2000" dirty="0" err="1" smtClean="0">
                <a:cs typeface="Courier New" pitchFamily="49" charset="0"/>
              </a:rPr>
              <a:t>int</a:t>
            </a:r>
            <a:r>
              <a:rPr lang="en-US" altLang="en-US" sz="2000" dirty="0" smtClean="0">
                <a:cs typeface="Courier New" pitchFamily="49" charset="0"/>
              </a:rPr>
              <a:t>, double, char, short, long, and float in the </a:t>
            </a:r>
            <a:r>
              <a:rPr lang="en-US" altLang="en-US" sz="2000" dirty="0" err="1" smtClean="0">
                <a:cs typeface="Courier New" pitchFamily="49" charset="0"/>
              </a:rPr>
              <a:t>java.util.Arrays</a:t>
            </a:r>
            <a:r>
              <a:rPr lang="en-US" altLang="en-US" sz="2000" dirty="0" smtClean="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smtClean="0">
              <a:cs typeface="Times New Roman" pitchFamily="18" charset="0"/>
            </a:endParaRPr>
          </a:p>
          <a:p>
            <a:pPr lvl="1">
              <a:lnSpc>
                <a:spcPct val="90000"/>
              </a:lnSpc>
              <a:buFontTx/>
              <a:buNone/>
            </a:pPr>
            <a:r>
              <a:rPr lang="en-US" altLang="en-US" sz="1800" dirty="0" err="1" smtClean="0">
                <a:cs typeface="Courier New" pitchFamily="49" charset="0"/>
              </a:rPr>
              <a:t>int</a:t>
            </a:r>
            <a:r>
              <a:rPr lang="en-US" altLang="en-US" sz="1800" dirty="0" smtClean="0">
                <a:cs typeface="Courier New" pitchFamily="49" charset="0"/>
              </a:rPr>
              <a:t>[] list = {2, 4, 7, 10, 11, 45, 50, 59, 60, 66, 69, 70, 79};</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(list, 11));</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char[] chars = {'a', 'c', 'g', 'x', 'y', 'z'};</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(chars, 't'));</a:t>
            </a:r>
            <a:endParaRPr lang="en-US" altLang="en-US" sz="18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 </a:t>
            </a:r>
            <a:endParaRPr lang="en-US" altLang="en-US" sz="20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For the </a:t>
            </a:r>
            <a:r>
              <a:rPr lang="en-US" altLang="en-US" sz="2000" dirty="0" err="1" smtClean="0">
                <a:cs typeface="Courier New" pitchFamily="49" charset="0"/>
              </a:rPr>
              <a:t>binarySearch</a:t>
            </a:r>
            <a:r>
              <a:rPr lang="en-US" altLang="en-US" sz="2000" dirty="0" smtClean="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97</a:t>
            </a:fld>
            <a:endParaRPr lang="en-US" altLang="en-US" sz="1400" smtClean="0"/>
          </a:p>
        </p:txBody>
      </p:sp>
      <p:sp>
        <p:nvSpPr>
          <p:cNvPr id="101379" name="Rectangle 2"/>
          <p:cNvSpPr>
            <a:spLocks noGrp="1" noChangeArrowheads="1"/>
          </p:cNvSpPr>
          <p:nvPr>
            <p:ph type="title"/>
          </p:nvPr>
        </p:nvSpPr>
        <p:spPr>
          <a:xfrm>
            <a:off x="762000" y="152400"/>
            <a:ext cx="7772400" cy="838200"/>
          </a:xfrm>
        </p:spPr>
        <p:txBody>
          <a:bodyPr/>
          <a:lstStyle/>
          <a:p>
            <a:r>
              <a:rPr lang="en-US" altLang="en-US" smtClean="0"/>
              <a:t>Sorting Arrays</a:t>
            </a:r>
            <a:endParaRPr lang="en-US" altLang="en-US" u="sng" smtClean="0">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98</a:t>
            </a:fld>
            <a:endParaRPr lang="en-US" altLang="en-US" sz="1400" smtClean="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smtClean="0"/>
              <a:t>Selection Sort</a:t>
            </a:r>
            <a:endParaRPr lang="en-US" altLang="en-US" sz="3200" smtClean="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smtClean="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99</a:t>
            </a:fld>
            <a:endParaRPr lang="en-US" altLang="en-US" sz="1400" smtClean="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Font typeface="Monotype Sorts" pitchFamily="2" charset="2"/>
              <a:buNone/>
            </a:pPr>
            <a:r>
              <a:rPr lang="en-US" altLang="en-US" sz="2800" dirty="0" smtClean="0"/>
              <a:t>http://www.cs.armstrong.edu/liang/animation/web/SelectionSort.html</a:t>
            </a:r>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smtClean="0"/>
              <a:t>Selection Sort Animation</a:t>
            </a:r>
            <a:endParaRPr lang="en-US" altLang="en-US" sz="3200" smtClean="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343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2379663"/>
            <a:ext cx="6607175" cy="38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4" highlightClick="1"/>
          </p:cNvPr>
          <p:cNvSpPr>
            <a:spLocks noChangeArrowheads="1"/>
          </p:cNvSpPr>
          <p:nvPr/>
        </p:nvSpPr>
        <p:spPr bwMode="auto">
          <a:xfrm>
            <a:off x="2229295" y="142398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66439</TotalTime>
  <Words>7313</Words>
  <Application>Microsoft Office PowerPoint</Application>
  <PresentationFormat>On-screen Show (4:3)</PresentationFormat>
  <Paragraphs>1450</Paragraphs>
  <Slides>111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20" baseType="lpstr">
      <vt:lpstr>Arial</vt:lpstr>
      <vt:lpstr>Book Antiqua</vt:lpstr>
      <vt:lpstr>Courier</vt:lpstr>
      <vt:lpstr>Courier New</vt:lpstr>
      <vt:lpstr>Forte</vt:lpstr>
      <vt:lpstr>Monotype Sorts</vt:lpstr>
      <vt:lpstr>Times New Roman</vt:lpstr>
      <vt:lpstr>International</vt:lpstr>
      <vt:lpstr>Picture</vt:lpstr>
      <vt:lpstr>Single-Dimensional Arrays</vt:lpstr>
      <vt:lpstr>Opening Problem</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Problem: Lotto Numbers</vt:lpstr>
      <vt:lpstr>Problem: Lotto Numbers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Dell</cp:lastModifiedBy>
  <cp:revision>334</cp:revision>
  <dcterms:created xsi:type="dcterms:W3CDTF">1995-06-10T17:31:50Z</dcterms:created>
  <dcterms:modified xsi:type="dcterms:W3CDTF">2021-08-31T00:06:17Z</dcterms:modified>
</cp:coreProperties>
</file>