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304" r:id="rId3"/>
    <p:sldId id="323" r:id="rId4"/>
    <p:sldId id="324" r:id="rId5"/>
    <p:sldId id="311" r:id="rId6"/>
    <p:sldId id="312" r:id="rId7"/>
    <p:sldId id="314" r:id="rId8"/>
    <p:sldId id="315" r:id="rId9"/>
    <p:sldId id="317" r:id="rId10"/>
    <p:sldId id="316" r:id="rId11"/>
    <p:sldId id="318" r:id="rId12"/>
    <p:sldId id="319" r:id="rId13"/>
    <p:sldId id="320" r:id="rId14"/>
    <p:sldId id="321" r:id="rId15"/>
    <p:sldId id="322" r:id="rId16"/>
    <p:sldId id="325" r:id="rId17"/>
  </p:sldIdLst>
  <p:sldSz cx="6858000" cy="51435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1719FE-21A1-4DAF-9203-10D80831E674}">
          <p14:sldIdLst>
            <p14:sldId id="304"/>
            <p14:sldId id="323"/>
            <p14:sldId id="324"/>
            <p14:sldId id="311"/>
            <p14:sldId id="312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25"/>
          </p14:sldIdLst>
        </p14:section>
        <p14:section name="Untitled Section" id="{9D0DB392-98E8-49B8-AA4C-48DC2590E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02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E50D6F-539B-425B-A3CB-CE6062C192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9A52-58F1-4141-8894-27FFB9388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B2BDA18-3627-4456-AF5A-4A14941966C9}" type="datetimeFigureOut">
              <a:rPr lang="en-US" altLang="en-US"/>
              <a:pPr/>
              <a:t>6/21/2017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E976-E3A7-481D-B104-2DCCE95D65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B3AF-2BCC-4374-830B-4F806E1B3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D1BE4D4-19D6-47DF-8AE6-CEAE6AD72A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9C7A2-0803-41E1-B326-B61ABEC1E5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CDBEB-DB0D-412C-A97B-4E4C1F33FA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FE98AB1-7213-425D-8DE9-24CD8B66D400}" type="datetimeFigureOut">
              <a:rPr lang="en-US" altLang="en-US"/>
              <a:pPr/>
              <a:t>6/21/2017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CD0A1B-9C50-46AC-AFFA-AA989E5F5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109819-910C-4B22-960F-429E07B89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4A4A-661C-4879-B952-20EADE7B4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7459-E339-4921-8A0B-B52A299C8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D8B4B7-BD8D-4DC6-B514-3B8F6D46EB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8B4B7-BD8D-4DC6-B514-3B8F6D46EB2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5A5814-B760-4098-9FBB-D5F7C4D2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872E0CC-6DC5-48EF-9075-C9E7BA11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7339" y="4883153"/>
            <a:ext cx="1159669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92520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3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0993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75" cap="small" spc="225">
                <a:solidFill>
                  <a:srgbClr val="A4001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3075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BA2CA-3912-47F9-A49C-6E33AE88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05C09E78-EABA-471E-9D72-1091B844A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7339" y="4883153"/>
            <a:ext cx="1159669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534" y="1538765"/>
            <a:ext cx="2215753" cy="925830"/>
          </a:xfrm>
          <a:prstGeom prst="rect">
            <a:avLst/>
          </a:prstGeom>
        </p:spPr>
        <p:txBody>
          <a:bodyPr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534" y="2571750"/>
            <a:ext cx="2215753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 cap="all" spc="225">
                <a:solidFill>
                  <a:srgbClr val="A4001D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499247" y="1535112"/>
            <a:ext cx="1463279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9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38716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436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86823AB-1723-43F8-8CB7-61FE9B8B4C07}"/>
              </a:ext>
            </a:extLst>
          </p:cNvPr>
          <p:cNvSpPr txBox="1">
            <a:spLocks/>
          </p:cNvSpPr>
          <p:nvPr/>
        </p:nvSpPr>
        <p:spPr>
          <a:xfrm>
            <a:off x="45244" y="7938"/>
            <a:ext cx="342900" cy="457200"/>
          </a:xfrm>
          <a:prstGeom prst="rect">
            <a:avLst/>
          </a:prstGeom>
        </p:spPr>
        <p:txBody>
          <a:bodyPr wrap="none" lIns="34290" tIns="0" rIns="3429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2442ABD-C486-4419-83DE-9677EA979207}" type="slidenum">
              <a:rPr lang="en-US" altLang="en-US" sz="75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75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1" y="908685"/>
            <a:ext cx="2834879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2809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8"/>
            <a:ext cx="5780897" cy="1816607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7" y="2841316"/>
            <a:ext cx="5780485" cy="1816607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756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1" y="908689"/>
            <a:ext cx="2834879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1" y="2837497"/>
            <a:ext cx="2834879" cy="183023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128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7" y="908689"/>
            <a:ext cx="2840831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9" y="2840613"/>
            <a:ext cx="2836069" cy="1827114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1" y="908689"/>
            <a:ext cx="2834879" cy="182308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1" y="2840613"/>
            <a:ext cx="2834879" cy="1827114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113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81122C-9D0C-4EDB-AB6F-6AB883CB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534" y="1538765"/>
            <a:ext cx="2215753" cy="925830"/>
          </a:xfrm>
          <a:prstGeom prst="rect">
            <a:avLst/>
          </a:prstGeom>
        </p:spPr>
        <p:txBody>
          <a:bodyPr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534" y="2571750"/>
            <a:ext cx="2215753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 cap="all" spc="225">
                <a:solidFill>
                  <a:srgbClr val="A4001D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499247" y="1535112"/>
            <a:ext cx="1463279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3469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291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258366" indent="0">
              <a:buNone/>
              <a:defRPr/>
            </a:lvl3pPr>
            <a:lvl4pPr marL="515540" indent="0">
              <a:buNone/>
              <a:defRPr/>
            </a:lvl4pPr>
            <a:lvl5pPr marL="7739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8401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EEDD00B-8D24-46A8-B0FC-F66E185F72AB}"/>
              </a:ext>
            </a:extLst>
          </p:cNvPr>
          <p:cNvSpPr txBox="1">
            <a:spLocks/>
          </p:cNvSpPr>
          <p:nvPr/>
        </p:nvSpPr>
        <p:spPr>
          <a:xfrm>
            <a:off x="45244" y="7938"/>
            <a:ext cx="342900" cy="457200"/>
          </a:xfrm>
          <a:prstGeom prst="rect">
            <a:avLst/>
          </a:prstGeom>
        </p:spPr>
        <p:txBody>
          <a:bodyPr wrap="none" lIns="34290" tIns="0" rIns="3429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2933069-8AB7-41E2-ACFB-F652484A242B}" type="slidenum">
              <a:rPr lang="en-US" altLang="en-US" sz="75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75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1" y="908685"/>
            <a:ext cx="2834879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880334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8"/>
            <a:ext cx="5780897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7" y="2841316"/>
            <a:ext cx="5780485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4195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7" y="908685"/>
            <a:ext cx="2840831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1" y="908689"/>
            <a:ext cx="2834879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1" y="2837497"/>
            <a:ext cx="2834879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5601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7" y="908689"/>
            <a:ext cx="2840831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9" y="2840613"/>
            <a:ext cx="2836069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1" y="908689"/>
            <a:ext cx="2834879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1" y="2840613"/>
            <a:ext cx="2834879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7920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FFBD702B-341A-4DE3-824C-0C2D19B6A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7763" y="4811716"/>
            <a:ext cx="1534716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9C80F5-F11C-4A52-B5FE-93915B5D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B6037208-9B6B-4029-A4FE-48C957AB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7339" y="4883153"/>
            <a:ext cx="1159669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00558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3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9031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575" cap="small" spc="225">
                <a:solidFill>
                  <a:srgbClr val="A4001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724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57BE8E05-4D65-4C0B-AD6C-04CB1FE1D9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1995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4B18-265C-46A8-8A67-06A68B05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95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8250E4-9FE6-4DA9-8AFF-C976A92F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55" y="4811713"/>
            <a:ext cx="634603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12D2576-9147-4693-94C0-91F74E50CA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5F2566-A583-4192-89D5-8738F1B208C2}"/>
              </a:ext>
            </a:extLst>
          </p:cNvPr>
          <p:cNvSpPr/>
          <p:nvPr/>
        </p:nvSpPr>
        <p:spPr>
          <a:xfrm>
            <a:off x="0" y="0"/>
            <a:ext cx="3429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6858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0287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371600" algn="l" defTabSz="3429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15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16694" indent="-216694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427435" indent="-169069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685800" indent="-170260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944166" indent="-170260" algn="l" defTabSz="3429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3B35329F-0C46-4168-B69E-7D23FF69C1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11995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AD6C1-39F4-41B4-8661-E8EECA85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95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35B3B07-9805-4EE9-9898-F9B70C45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155" y="4811713"/>
            <a:ext cx="634603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5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38F35BC6-BEF5-4801-8EFE-85750F90B3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81EE8-4CDF-4DEA-854E-E1142548AF83}"/>
              </a:ext>
            </a:extLst>
          </p:cNvPr>
          <p:cNvSpPr/>
          <p:nvPr/>
        </p:nvSpPr>
        <p:spPr>
          <a:xfrm>
            <a:off x="-8335" y="0"/>
            <a:ext cx="6866335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AABE36B5-BE64-48DB-96C1-8901D8C2C1C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1145" y="4856163"/>
            <a:ext cx="115966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3429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6858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0287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371600" algn="l" defTabSz="342900" rtl="0" fontAlgn="base">
        <a:lnSpc>
          <a:spcPct val="85000"/>
        </a:lnSpc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 cap="small" spc="15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16694" indent="-216694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427435" indent="-169069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685800" indent="-170260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944166" indent="-170260" algn="l" defTabSz="3429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78ACC2B-13B7-468C-AF2A-FD0C0494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107408"/>
            <a:ext cx="6172200" cy="464344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Guardian Agent</a:t>
            </a: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EE41E167-F254-4036-9C22-83C78767EF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202531" y="3151587"/>
            <a:ext cx="4544616" cy="440531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Dima Kogan</a:t>
            </a:r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</a:rPr>
              <a:t>, Henri Stern, </a:t>
            </a:r>
            <a:r>
              <a:rPr lang="en-US" dirty="0"/>
              <a:t>David </a:t>
            </a:r>
            <a:r>
              <a:rPr lang="en-US" dirty="0" err="1"/>
              <a:t>Mazières</a:t>
            </a:r>
            <a:r>
              <a:rPr lang="en-US" dirty="0"/>
              <a:t>, Keith </a:t>
            </a:r>
            <a:r>
              <a:rPr lang="en-US" dirty="0" err="1"/>
              <a:t>Winstein</a:t>
            </a:r>
            <a:endParaRPr lang="en-US" alt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798B0F-D6C6-4850-812D-52F80630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571752"/>
            <a:ext cx="6172200" cy="34647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Secure SSH Agent Forwarding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AD91A8E-BF5C-4D63-9631-0942B136E61E}"/>
              </a:ext>
            </a:extLst>
          </p:cNvPr>
          <p:cNvSpPr txBox="1"/>
          <p:nvPr/>
        </p:nvSpPr>
        <p:spPr>
          <a:xfrm>
            <a:off x="3944473" y="3727574"/>
            <a:ext cx="2131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TCP Connection </a:t>
            </a:r>
            <a:r>
              <a:rPr lang="en-US" sz="900" dirty="0">
                <a:solidFill>
                  <a:schemeClr val="accent4"/>
                </a:solidFill>
              </a:rPr>
              <a:t>(port 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64D0-CEDC-4F8B-9F9A-A1912158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40" y="47121"/>
            <a:ext cx="5780897" cy="488024"/>
          </a:xfrm>
        </p:spPr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C0BE-E2CE-430D-8782-494B62872A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9415" y="652918"/>
            <a:ext cx="5775722" cy="37590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Handoff must be transparent to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Proxy might not have direct connectivity with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Solution: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Client establishes a TCP connection to the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Client relays this TCP connection to the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ECD1-C099-4EE1-B1A5-1535F0823A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29" y="2624122"/>
            <a:ext cx="659087" cy="6590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E46C04-4DCA-4FED-AFF1-9990D74342C4}"/>
              </a:ext>
            </a:extLst>
          </p:cNvPr>
          <p:cNvSpPr/>
          <p:nvPr/>
        </p:nvSpPr>
        <p:spPr>
          <a:xfrm>
            <a:off x="2634004" y="2975206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6" name="Picture 22" descr="Image result for cloud server clipart">
            <a:extLst>
              <a:ext uri="{FF2B5EF4-FFF2-40B4-BE49-F238E27FC236}">
                <a16:creationId xmlns:a16="http://schemas.microsoft.com/office/drawing/2014/main" id="{99C9D53D-EB8A-4070-B796-68B1D356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6468" y="2624122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4" descr="Image result for github">
            <a:extLst>
              <a:ext uri="{FF2B5EF4-FFF2-40B4-BE49-F238E27FC236}">
                <a16:creationId xmlns:a16="http://schemas.microsoft.com/office/drawing/2014/main" id="{1B78378B-08E1-4618-B665-A41D7EE0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875" y="2624122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E8BF5-0DE6-444F-80BE-79B566BFF8AC}"/>
              </a:ext>
            </a:extLst>
          </p:cNvPr>
          <p:cNvSpPr txBox="1"/>
          <p:nvPr/>
        </p:nvSpPr>
        <p:spPr>
          <a:xfrm>
            <a:off x="710845" y="323932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F2012-4C7B-49A5-879E-954B041E4169}"/>
              </a:ext>
            </a:extLst>
          </p:cNvPr>
          <p:cNvSpPr txBox="1"/>
          <p:nvPr/>
        </p:nvSpPr>
        <p:spPr>
          <a:xfrm>
            <a:off x="3265059" y="3236168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517E8-F93F-4A52-90C1-A4CAA4E5CFD2}"/>
              </a:ext>
            </a:extLst>
          </p:cNvPr>
          <p:cNvSpPr txBox="1"/>
          <p:nvPr/>
        </p:nvSpPr>
        <p:spPr>
          <a:xfrm>
            <a:off x="5666878" y="322517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5D81411-1AF0-41A6-9315-0F95DDF2F42E}"/>
              </a:ext>
            </a:extLst>
          </p:cNvPr>
          <p:cNvSpPr/>
          <p:nvPr/>
        </p:nvSpPr>
        <p:spPr>
          <a:xfrm>
            <a:off x="6589060" y="2754127"/>
            <a:ext cx="34289" cy="3428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A3582F-3220-4E67-BF57-E7AA07D21929}"/>
              </a:ext>
            </a:extLst>
          </p:cNvPr>
          <p:cNvCxnSpPr>
            <a:cxnSpLocks/>
          </p:cNvCxnSpPr>
          <p:nvPr/>
        </p:nvCxnSpPr>
        <p:spPr>
          <a:xfrm>
            <a:off x="4110320" y="3753690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5B091-7524-44D0-BDAC-36034DE9E7CA}"/>
              </a:ext>
            </a:extLst>
          </p:cNvPr>
          <p:cNvCxnSpPr>
            <a:cxnSpLocks/>
          </p:cNvCxnSpPr>
          <p:nvPr/>
        </p:nvCxnSpPr>
        <p:spPr>
          <a:xfrm>
            <a:off x="1017494" y="3749208"/>
            <a:ext cx="201705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231A1-C638-40D7-AB0F-BB696B9032CB}"/>
              </a:ext>
            </a:extLst>
          </p:cNvPr>
          <p:cNvCxnSpPr>
            <a:cxnSpLocks/>
          </p:cNvCxnSpPr>
          <p:nvPr/>
        </p:nvCxnSpPr>
        <p:spPr>
          <a:xfrm>
            <a:off x="3155576" y="3749208"/>
            <a:ext cx="8157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2B82B5-055A-4434-81B4-D498C1B3270A}"/>
              </a:ext>
            </a:extLst>
          </p:cNvPr>
          <p:cNvSpPr txBox="1"/>
          <p:nvPr/>
        </p:nvSpPr>
        <p:spPr>
          <a:xfrm>
            <a:off x="2497767" y="3435728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handoff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77AE-3DB6-455B-8C7C-9506E9183773}"/>
              </a:ext>
            </a:extLst>
          </p:cNvPr>
          <p:cNvCxnSpPr>
            <a:cxnSpLocks/>
          </p:cNvCxnSpPr>
          <p:nvPr/>
        </p:nvCxnSpPr>
        <p:spPr>
          <a:xfrm>
            <a:off x="4121529" y="4280364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4FA477-8A9E-489B-B30B-4EF49F1CDDF4}"/>
              </a:ext>
            </a:extLst>
          </p:cNvPr>
          <p:cNvSpPr txBox="1"/>
          <p:nvPr/>
        </p:nvSpPr>
        <p:spPr>
          <a:xfrm>
            <a:off x="2517940" y="3966884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the handoff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0946E6-6FDE-4278-B01F-42411DA7CEF6}"/>
              </a:ext>
            </a:extLst>
          </p:cNvPr>
          <p:cNvSpPr txBox="1"/>
          <p:nvPr/>
        </p:nvSpPr>
        <p:spPr>
          <a:xfrm>
            <a:off x="3964647" y="4284330"/>
            <a:ext cx="2131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TCP Connection </a:t>
            </a:r>
            <a:r>
              <a:rPr lang="en-US" sz="900" dirty="0">
                <a:solidFill>
                  <a:schemeClr val="accent4"/>
                </a:solidFill>
              </a:rPr>
              <a:t>(port 22)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102075-07B0-4036-B82C-3AD9208F1154}"/>
              </a:ext>
            </a:extLst>
          </p:cNvPr>
          <p:cNvCxnSpPr>
            <a:cxnSpLocks/>
          </p:cNvCxnSpPr>
          <p:nvPr/>
        </p:nvCxnSpPr>
        <p:spPr>
          <a:xfrm>
            <a:off x="4121529" y="4305965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55D570-0F99-4F44-B368-44D416C8B9B4}"/>
              </a:ext>
            </a:extLst>
          </p:cNvPr>
          <p:cNvCxnSpPr>
            <a:cxnSpLocks/>
          </p:cNvCxnSpPr>
          <p:nvPr/>
        </p:nvCxnSpPr>
        <p:spPr>
          <a:xfrm>
            <a:off x="4110320" y="3727572"/>
            <a:ext cx="1842247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BFBC5-B30C-4911-97CB-8382412D56BA}"/>
              </a:ext>
            </a:extLst>
          </p:cNvPr>
          <p:cNvCxnSpPr>
            <a:cxnSpLocks/>
          </p:cNvCxnSpPr>
          <p:nvPr/>
        </p:nvCxnSpPr>
        <p:spPr>
          <a:xfrm>
            <a:off x="1015257" y="3778349"/>
            <a:ext cx="201705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2225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80FC57-F2A9-4DB9-89CB-C4B10EA10A21}"/>
              </a:ext>
            </a:extLst>
          </p:cNvPr>
          <p:cNvSpPr txBox="1"/>
          <p:nvPr/>
        </p:nvSpPr>
        <p:spPr>
          <a:xfrm>
            <a:off x="753035" y="1911043"/>
            <a:ext cx="5849471" cy="1754326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Messy Details</a:t>
            </a:r>
          </a:p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BCDC7-1254-4A81-BDFC-EE07AB40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D359-03F5-4F3B-B158-83324DF604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SSH state consists of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Session 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Sequence numbers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Crypto state – session key, derived keys (encryption, mac), negotiated algorithms, cipher states (counters, IVs)…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SSH connection protocol – channel ids, window sizes…</a:t>
            </a:r>
          </a:p>
        </p:txBody>
      </p:sp>
    </p:spTree>
    <p:extLst>
      <p:ext uri="{BB962C8B-B14F-4D97-AF65-F5344CB8AC3E}">
        <p14:creationId xmlns:p14="http://schemas.microsoft.com/office/powerpoint/2010/main" val="2726821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861-3749-457B-BACA-2538BFC2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 Re-Exchange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07F745-6610-4100-AFF2-2B8FB5E8795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48554" y="1633175"/>
            <a:ext cx="5571564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solidFill>
                <a:srgbClr val="000000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 err="1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Ylonen</a:t>
            </a:r>
            <a:r>
              <a:rPr lang="en-US" altLang="en-US" sz="1050" dirty="0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&amp; </a:t>
            </a:r>
            <a:r>
              <a:rPr lang="en-US" altLang="en-US" sz="1050" dirty="0" err="1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Lonvick</a:t>
            </a:r>
            <a:r>
              <a:rPr lang="en-US" altLang="en-US" sz="1050" dirty="0">
                <a:solidFill>
                  <a:srgbClr val="0000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           Standards Track                   [Page 22] RFC 4253               SSH Transport Layer Protocol         January 2006</a:t>
            </a: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 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defTabSz="685800" eaLnBrk="0" hangingPunct="0">
              <a:spcBef>
                <a:spcPct val="0"/>
              </a:spcBef>
              <a:buClrTx/>
              <a:buAutoNum type="arabicPeriod" startAt="9"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Key Re-Exchange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... Either party MAY initiate the re-exchange...It is permissible to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r>
              <a:rPr lang="en-US" altLang="en-US" sz="1050" dirty="0">
                <a:latin typeface="Anonymous Pro" panose="02060609030202000504" pitchFamily="49" charset="0"/>
                <a:ea typeface="Anonymous Pro" panose="02060609030202000504" pitchFamily="49" charset="0"/>
              </a:rPr>
              <a:t>change some or all of the algorithms during the re-exchange. Host keys can also change.  All keys and initialization vectors are recomputed after the exchange.  Compression and encryption contexts are reset.</a:t>
            </a:r>
          </a:p>
          <a:p>
            <a:pPr marL="0" indent="0" defTabSz="685800" eaLnBrk="0" hangingPunct="0">
              <a:spcBef>
                <a:spcPct val="0"/>
              </a:spcBef>
              <a:buClrTx/>
            </a:pPr>
            <a:endParaRPr lang="en-US" altLang="en-US" sz="105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8475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6F9-3825-4499-B20C-A5F08D6B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Handoff via Key Re-Exchange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4912D-D1F4-4528-830D-41316A1090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1869" y="1614277"/>
            <a:ext cx="659087" cy="6590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023A38-F646-4918-B33A-4D8CE3B3186C}"/>
              </a:ext>
            </a:extLst>
          </p:cNvPr>
          <p:cNvSpPr/>
          <p:nvPr/>
        </p:nvSpPr>
        <p:spPr>
          <a:xfrm>
            <a:off x="365935" y="2025661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11" name="Picture 22" descr="Image result for cloud server clipart">
            <a:extLst>
              <a:ext uri="{FF2B5EF4-FFF2-40B4-BE49-F238E27FC236}">
                <a16:creationId xmlns:a16="http://schemas.microsoft.com/office/drawing/2014/main" id="{5D34434F-39E8-4B11-81ED-744E8124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399" y="1674579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Image result for github">
            <a:extLst>
              <a:ext uri="{FF2B5EF4-FFF2-40B4-BE49-F238E27FC236}">
                <a16:creationId xmlns:a16="http://schemas.microsoft.com/office/drawing/2014/main" id="{D93F1993-D554-44EA-B78E-844DCDC2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357" y="1629052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F4825D-7F23-4E98-A2B7-E13F50C24969}"/>
              </a:ext>
            </a:extLst>
          </p:cNvPr>
          <p:cNvSpPr txBox="1"/>
          <p:nvPr/>
        </p:nvSpPr>
        <p:spPr>
          <a:xfrm>
            <a:off x="3403985" y="2229476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5C524-033F-434B-BAD1-701170CF033C}"/>
              </a:ext>
            </a:extLst>
          </p:cNvPr>
          <p:cNvSpPr txBox="1"/>
          <p:nvPr/>
        </p:nvSpPr>
        <p:spPr>
          <a:xfrm>
            <a:off x="974578" y="228662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AD35E-F9D2-4515-AB27-8E6A5D59370C}"/>
              </a:ext>
            </a:extLst>
          </p:cNvPr>
          <p:cNvSpPr txBox="1"/>
          <p:nvPr/>
        </p:nvSpPr>
        <p:spPr>
          <a:xfrm>
            <a:off x="5671360" y="2230105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E23EA-5A6E-463E-B222-8478D7F2F969}"/>
              </a:ext>
            </a:extLst>
          </p:cNvPr>
          <p:cNvSpPr txBox="1"/>
          <p:nvPr/>
        </p:nvSpPr>
        <p:spPr>
          <a:xfrm>
            <a:off x="1065659" y="2895501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1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 , Keys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1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DE8336-EB6E-4B6C-8E0B-B1DF396BF5E1}"/>
              </a:ext>
            </a:extLst>
          </p:cNvPr>
          <p:cNvCxnSpPr>
            <a:cxnSpLocks/>
          </p:cNvCxnSpPr>
          <p:nvPr/>
        </p:nvCxnSpPr>
        <p:spPr>
          <a:xfrm>
            <a:off x="4217896" y="2849748"/>
            <a:ext cx="1842247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C898C-1F60-4180-A110-205AA94630A8}"/>
              </a:ext>
            </a:extLst>
          </p:cNvPr>
          <p:cNvCxnSpPr>
            <a:cxnSpLocks/>
          </p:cNvCxnSpPr>
          <p:nvPr/>
        </p:nvCxnSpPr>
        <p:spPr>
          <a:xfrm>
            <a:off x="1125071" y="2845266"/>
            <a:ext cx="2017059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E40B6-25AE-476D-BB67-CFE95C351767}"/>
              </a:ext>
            </a:extLst>
          </p:cNvPr>
          <p:cNvSpPr txBox="1"/>
          <p:nvPr/>
        </p:nvSpPr>
        <p:spPr>
          <a:xfrm>
            <a:off x="2605343" y="2531786"/>
            <a:ext cx="2131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the handoff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3F723-44D0-47AA-9895-634225C95CCA}"/>
              </a:ext>
            </a:extLst>
          </p:cNvPr>
          <p:cNvCxnSpPr>
            <a:cxnSpLocks/>
          </p:cNvCxnSpPr>
          <p:nvPr/>
        </p:nvCxnSpPr>
        <p:spPr>
          <a:xfrm>
            <a:off x="1169896" y="4178003"/>
            <a:ext cx="4901456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0B938-CC5A-4295-99F8-DDCEBB0B3681}"/>
              </a:ext>
            </a:extLst>
          </p:cNvPr>
          <p:cNvCxnSpPr>
            <a:cxnSpLocks/>
          </p:cNvCxnSpPr>
          <p:nvPr/>
        </p:nvCxnSpPr>
        <p:spPr>
          <a:xfrm>
            <a:off x="1169232" y="4143733"/>
            <a:ext cx="4901456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A16C7-32F3-4BE5-B25B-CF8C12EFDA4A}"/>
              </a:ext>
            </a:extLst>
          </p:cNvPr>
          <p:cNvCxnSpPr>
            <a:cxnSpLocks/>
          </p:cNvCxnSpPr>
          <p:nvPr/>
        </p:nvCxnSpPr>
        <p:spPr>
          <a:xfrm>
            <a:off x="4217896" y="2814666"/>
            <a:ext cx="1842247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E12F0-98B4-47AC-A7E7-C8C6F98FD020}"/>
              </a:ext>
            </a:extLst>
          </p:cNvPr>
          <p:cNvCxnSpPr>
            <a:cxnSpLocks/>
          </p:cNvCxnSpPr>
          <p:nvPr/>
        </p:nvCxnSpPr>
        <p:spPr>
          <a:xfrm>
            <a:off x="1122833" y="2874407"/>
            <a:ext cx="2017059" cy="0"/>
          </a:xfrm>
          <a:prstGeom prst="line">
            <a:avLst/>
          </a:prstGeom>
          <a:ln>
            <a:solidFill>
              <a:schemeClr val="bg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598DCE-06C8-458A-A5F0-1594D3115443}"/>
              </a:ext>
            </a:extLst>
          </p:cNvPr>
          <p:cNvSpPr txBox="1"/>
          <p:nvPr/>
        </p:nvSpPr>
        <p:spPr>
          <a:xfrm>
            <a:off x="4020956" y="2895501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2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2,</a:t>
            </a:r>
            <a:r>
              <a:rPr lang="en-US" sz="900" dirty="0">
                <a:solidFill>
                  <a:schemeClr val="bg2"/>
                </a:solidFill>
              </a:rPr>
              <a:t> Keys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8F9A25-41F1-4A69-A387-786BBE1AE817}"/>
              </a:ext>
            </a:extLst>
          </p:cNvPr>
          <p:cNvCxnSpPr>
            <a:cxnSpLocks/>
          </p:cNvCxnSpPr>
          <p:nvPr/>
        </p:nvCxnSpPr>
        <p:spPr>
          <a:xfrm>
            <a:off x="1125071" y="3453373"/>
            <a:ext cx="2017059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9EF75B-314F-4DD1-964E-06901CEE2D6E}"/>
              </a:ext>
            </a:extLst>
          </p:cNvPr>
          <p:cNvCxnSpPr>
            <a:cxnSpLocks/>
          </p:cNvCxnSpPr>
          <p:nvPr/>
        </p:nvCxnSpPr>
        <p:spPr>
          <a:xfrm>
            <a:off x="4217896" y="3453373"/>
            <a:ext cx="1853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E8ADE7-D821-4E0F-833D-9AB81A979646}"/>
              </a:ext>
            </a:extLst>
          </p:cNvPr>
          <p:cNvCxnSpPr>
            <a:cxnSpLocks/>
          </p:cNvCxnSpPr>
          <p:nvPr/>
        </p:nvCxnSpPr>
        <p:spPr>
          <a:xfrm>
            <a:off x="3142131" y="3453373"/>
            <a:ext cx="107576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54FEDE-4996-4628-9D39-BC7610E643FF}"/>
              </a:ext>
            </a:extLst>
          </p:cNvPr>
          <p:cNvSpPr txBox="1"/>
          <p:nvPr/>
        </p:nvSpPr>
        <p:spPr>
          <a:xfrm>
            <a:off x="2625705" y="3491977"/>
            <a:ext cx="21314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Key Re-Exchange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B698B8-3767-4ED6-AC07-F480524EDB1D}"/>
              </a:ext>
            </a:extLst>
          </p:cNvPr>
          <p:cNvCxnSpPr>
            <a:cxnSpLocks/>
          </p:cNvCxnSpPr>
          <p:nvPr/>
        </p:nvCxnSpPr>
        <p:spPr>
          <a:xfrm>
            <a:off x="1122833" y="3829891"/>
            <a:ext cx="20170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DA8A00-67A5-4ADB-8C77-05349C9E7226}"/>
              </a:ext>
            </a:extLst>
          </p:cNvPr>
          <p:cNvSpPr txBox="1"/>
          <p:nvPr/>
        </p:nvSpPr>
        <p:spPr>
          <a:xfrm>
            <a:off x="1122834" y="3842657"/>
            <a:ext cx="213141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Update to SessionID</a:t>
            </a:r>
            <a:r>
              <a:rPr lang="en-US" sz="900" baseline="-25000" dirty="0"/>
              <a:t>2, </a:t>
            </a:r>
            <a:r>
              <a:rPr lang="en-US" sz="900" dirty="0"/>
              <a:t>SeqNum</a:t>
            </a:r>
            <a:r>
              <a:rPr lang="en-US" sz="900" baseline="-25000" dirty="0"/>
              <a:t>2, </a:t>
            </a:r>
            <a:endParaRPr 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489E6A-9CD6-4119-87E5-6F4160F09477}"/>
              </a:ext>
            </a:extLst>
          </p:cNvPr>
          <p:cNvSpPr txBox="1"/>
          <p:nvPr/>
        </p:nvSpPr>
        <p:spPr>
          <a:xfrm>
            <a:off x="2625705" y="4154315"/>
            <a:ext cx="21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</a:rPr>
              <a:t>SSH State 3</a:t>
            </a:r>
          </a:p>
          <a:p>
            <a:pPr algn="ctr"/>
            <a:r>
              <a:rPr lang="en-US" sz="900" dirty="0">
                <a:solidFill>
                  <a:schemeClr val="bg2"/>
                </a:solidFill>
              </a:rPr>
              <a:t>(Alg</a:t>
            </a:r>
            <a:r>
              <a:rPr lang="en-US" sz="900" baseline="-25000" dirty="0">
                <a:solidFill>
                  <a:schemeClr val="bg2"/>
                </a:solidFill>
              </a:rPr>
              <a:t>3</a:t>
            </a:r>
            <a:r>
              <a:rPr lang="en-US" sz="900" dirty="0">
                <a:solidFill>
                  <a:schemeClr val="bg2"/>
                </a:solidFill>
              </a:rPr>
              <a:t> , Keys</a:t>
            </a:r>
            <a:r>
              <a:rPr lang="en-US" sz="900" baseline="-25000" dirty="0">
                <a:solidFill>
                  <a:schemeClr val="bg2"/>
                </a:solidFill>
              </a:rPr>
              <a:t>3</a:t>
            </a:r>
            <a:r>
              <a:rPr lang="en-US" sz="900" dirty="0">
                <a:solidFill>
                  <a:schemeClr val="bg2"/>
                </a:solidFill>
              </a:rPr>
              <a:t>, SessionID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, SeqNum</a:t>
            </a:r>
            <a:r>
              <a:rPr lang="en-US" sz="900" baseline="-25000" dirty="0">
                <a:solidFill>
                  <a:schemeClr val="bg2"/>
                </a:solidFill>
              </a:rPr>
              <a:t>2</a:t>
            </a:r>
            <a:r>
              <a:rPr lang="en-US" sz="9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638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E2D-DC1C-4F17-8418-CA2FD3DA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2173-43F1-4181-A450-C9631828F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agent guard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Auditing - contextual private key usage trail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key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E97BB-7624-4B51-9F36-9D2FDFF8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15" y="1682845"/>
            <a:ext cx="4593431" cy="12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9245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6ED-4DCE-4C93-A144-0123D3C7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8551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4F0189-7E4A-4A79-919C-8A77A99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FAC20-9E03-4FE5-9F15-A178E5F078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(secure shell) provides a secure channel over an insecure network: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Remote login/command execution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File transfer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Port forwarding/tunneling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SSH-1 introduced in 1995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SSH-2 adopted as an IETF standard in 2006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Security enhancements (DH key exchange, MAC)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Multiplexing of sessions over a single connection</a:t>
            </a:r>
          </a:p>
          <a:p>
            <a:pPr marL="0" lvl="1" indent="0">
              <a:buNone/>
            </a:pPr>
            <a:endParaRPr lang="en-US" spc="1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141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D448-41C0-4B98-A021-FF8B708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3865-0C8C-4FAE-B06B-5A29B6B19E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support roaming, sleep/resume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Poor UX on slow connections</a:t>
            </a:r>
          </a:p>
          <a:p>
            <a:pPr lvl="2"/>
            <a:r>
              <a:rPr lang="en-US" spc="15" dirty="0">
                <a:solidFill>
                  <a:srgbClr val="00B050"/>
                </a:solidFill>
              </a:rPr>
              <a:t>Addressed in Mosh [WB12]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Host Key Management - very “local”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‘Trust on first use’ of host keys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No global revocation of compromised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User key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Key deployment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Policy support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15" dirty="0">
                <a:solidFill>
                  <a:schemeClr val="tx1"/>
                </a:solidFill>
              </a:rPr>
              <a:t>Auditing key usage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Credential delegation</a:t>
            </a:r>
          </a:p>
          <a:p>
            <a:pPr lvl="2"/>
            <a:r>
              <a:rPr lang="en-US" spc="15" dirty="0">
                <a:solidFill>
                  <a:srgbClr val="00B050"/>
                </a:solidFill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35506148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C1F90EB-5896-49D5-898E-887E99568F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909" y="2693508"/>
            <a:ext cx="2080214" cy="208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8BB27-03CD-45C8-B826-874A7BFE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E242-BF7A-415B-BDB7-C6C2BEBC6922}"/>
              </a:ext>
            </a:extLst>
          </p:cNvPr>
          <p:cNvSpPr/>
          <p:nvPr/>
        </p:nvSpPr>
        <p:spPr>
          <a:xfrm>
            <a:off x="704888" y="2928032"/>
            <a:ext cx="1212709" cy="257065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4A936-10EE-43A1-9780-77B71F8B5E5C}"/>
              </a:ext>
            </a:extLst>
          </p:cNvPr>
          <p:cNvSpPr/>
          <p:nvPr/>
        </p:nvSpPr>
        <p:spPr>
          <a:xfrm>
            <a:off x="2730542" y="3803076"/>
            <a:ext cx="2325216" cy="85347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keychain keys clipart">
            <a:extLst>
              <a:ext uri="{FF2B5EF4-FFF2-40B4-BE49-F238E27FC236}">
                <a16:creationId xmlns:a16="http://schemas.microsoft.com/office/drawing/2014/main" id="{0C097CF3-9A95-488F-A370-87CC065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86614" y="4265475"/>
            <a:ext cx="343187" cy="3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Free Laptop Clipart">
            <a:extLst>
              <a:ext uri="{FF2B5EF4-FFF2-40B4-BE49-F238E27FC236}">
                <a16:creationId xmlns:a16="http://schemas.microsoft.com/office/drawing/2014/main" id="{47E07BDD-7AF7-4A2C-B04C-7BBC6F4B6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7453" y="36887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Image result for cloud server clipart">
            <a:extLst>
              <a:ext uri="{FF2B5EF4-FFF2-40B4-BE49-F238E27FC236}">
                <a16:creationId xmlns:a16="http://schemas.microsoft.com/office/drawing/2014/main" id="{C32B1E1E-4EAC-4815-B945-27FDB3E4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8179" y="2710658"/>
            <a:ext cx="1846112" cy="104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0D4367-54AB-4C5F-AFE0-2CFDA7894765}"/>
              </a:ext>
            </a:extLst>
          </p:cNvPr>
          <p:cNvSpPr/>
          <p:nvPr/>
        </p:nvSpPr>
        <p:spPr>
          <a:xfrm>
            <a:off x="2730543" y="3808863"/>
            <a:ext cx="2626303" cy="378888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975" dirty="0">
                <a:latin typeface="Consolas" panose="020B0609020204030204" pitchFamily="49" charset="0"/>
              </a:rPr>
              <a:t>            git clone \    </a:t>
            </a:r>
          </a:p>
          <a:p>
            <a:r>
              <a:rPr lang="en-US" sz="975" dirty="0">
                <a:latin typeface="Consolas" panose="020B0609020204030204" pitchFamily="49" charset="0"/>
              </a:rPr>
              <a:t> </a:t>
            </a:r>
            <a:r>
              <a:rPr lang="en-US" sz="975" dirty="0" err="1">
                <a:latin typeface="Consolas" panose="020B0609020204030204" pitchFamily="49" charset="0"/>
              </a:rPr>
              <a:t>git@github.com:bob</a:t>
            </a:r>
            <a:r>
              <a:rPr lang="en-US" sz="975" dirty="0">
                <a:latin typeface="Consolas" panose="020B0609020204030204" pitchFamily="49" charset="0"/>
              </a:rPr>
              <a:t>/private-repo</a:t>
            </a:r>
          </a:p>
          <a:p>
            <a:endParaRPr lang="en-US" sz="975" dirty="0">
              <a:latin typeface="Consolas" panose="020B0609020204030204" pitchFamily="49" charset="0"/>
            </a:endParaRPr>
          </a:p>
          <a:p>
            <a:endParaRPr lang="en-US" sz="975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390D4-2A18-4BF6-A7FF-8CE101CAD644}"/>
              </a:ext>
            </a:extLst>
          </p:cNvPr>
          <p:cNvSpPr/>
          <p:nvPr/>
        </p:nvSpPr>
        <p:spPr>
          <a:xfrm>
            <a:off x="739611" y="3101263"/>
            <a:ext cx="1383394" cy="2483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C1A24-8A7B-4699-94F9-2828EDC30A11}"/>
              </a:ext>
            </a:extLst>
          </p:cNvPr>
          <p:cNvSpPr txBox="1"/>
          <p:nvPr/>
        </p:nvSpPr>
        <p:spPr>
          <a:xfrm>
            <a:off x="2777017" y="4287223"/>
            <a:ext cx="194744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>
                <a:solidFill>
                  <a:schemeClr val="bg1"/>
                </a:solidFill>
                <a:latin typeface="Consolas" panose="020B0609020204030204" pitchFamily="49" charset="0"/>
              </a:rPr>
              <a:t>Authentication required...</a:t>
            </a:r>
          </a:p>
          <a:p>
            <a:endParaRPr lang="en-US" sz="975" dirty="0">
              <a:solidFill>
                <a:schemeClr val="bg1"/>
              </a:solidFill>
            </a:endParaRPr>
          </a:p>
        </p:txBody>
      </p:sp>
      <p:pic>
        <p:nvPicPr>
          <p:cNvPr id="1048" name="Picture 24" descr="Image result for github">
            <a:extLst>
              <a:ext uri="{FF2B5EF4-FFF2-40B4-BE49-F238E27FC236}">
                <a16:creationId xmlns:a16="http://schemas.microsoft.com/office/drawing/2014/main" id="{9C48A870-3D37-45D5-BCE9-91CC2DBC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162" y="2647758"/>
            <a:ext cx="1161186" cy="13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E784E6-F0F7-47C7-AD8B-03B1E362A7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7844" y="952044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ssh</a:t>
            </a:r>
            <a:r>
              <a:rPr lang="en-US" dirty="0"/>
              <a:t>-connects to a ‘partially trusted’ (intermediary)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wants to initiate another </a:t>
            </a:r>
            <a:r>
              <a:rPr lang="en-US" dirty="0" err="1"/>
              <a:t>ssh</a:t>
            </a:r>
            <a:r>
              <a:rPr lang="en-US" dirty="0"/>
              <a:t> connection from that intermediary</a:t>
            </a:r>
          </a:p>
        </p:txBody>
      </p:sp>
    </p:spTree>
    <p:extLst>
      <p:ext uri="{BB962C8B-B14F-4D97-AF65-F5344CB8AC3E}">
        <p14:creationId xmlns:p14="http://schemas.microsoft.com/office/powerpoint/2010/main" val="2442997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/>
      <p:bldP spid="2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 descr="Image result for cloud server clipart">
            <a:extLst>
              <a:ext uri="{FF2B5EF4-FFF2-40B4-BE49-F238E27FC236}">
                <a16:creationId xmlns:a16="http://schemas.microsoft.com/office/drawing/2014/main" id="{F4DAA651-DBE4-4F16-B1FB-1D86782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987" y="3637756"/>
            <a:ext cx="1397392" cy="790976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1F90EB-5896-49D5-898E-887E99568F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39" y="2951466"/>
            <a:ext cx="1869581" cy="1869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8BB27-03CD-45C8-B826-874A7BFE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74" y="164793"/>
            <a:ext cx="5780897" cy="366018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E242-BF7A-415B-BDB7-C6C2BEBC6922}"/>
              </a:ext>
            </a:extLst>
          </p:cNvPr>
          <p:cNvSpPr/>
          <p:nvPr/>
        </p:nvSpPr>
        <p:spPr>
          <a:xfrm>
            <a:off x="623736" y="3183240"/>
            <a:ext cx="1244539" cy="402486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Image result for keychain keys clipart">
            <a:extLst>
              <a:ext uri="{FF2B5EF4-FFF2-40B4-BE49-F238E27FC236}">
                <a16:creationId xmlns:a16="http://schemas.microsoft.com/office/drawing/2014/main" id="{0C097CF3-9A95-488F-A370-87CC065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11781" y="4377281"/>
            <a:ext cx="308438" cy="3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Free Laptop Clipart">
            <a:extLst>
              <a:ext uri="{FF2B5EF4-FFF2-40B4-BE49-F238E27FC236}">
                <a16:creationId xmlns:a16="http://schemas.microsoft.com/office/drawing/2014/main" id="{47E07BDD-7AF7-4A2C-B04C-7BBC6F4B6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0686" y="4428577"/>
            <a:ext cx="154337" cy="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Image result for cloud server clipart">
            <a:extLst>
              <a:ext uri="{FF2B5EF4-FFF2-40B4-BE49-F238E27FC236}">
                <a16:creationId xmlns:a16="http://schemas.microsoft.com/office/drawing/2014/main" id="{C32B1E1E-4EAC-4815-B945-27FDB3E4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988" y="3637603"/>
            <a:ext cx="1397392" cy="7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F390D4-2A18-4BF6-A7FF-8CE101CAD644}"/>
              </a:ext>
            </a:extLst>
          </p:cNvPr>
          <p:cNvSpPr/>
          <p:nvPr/>
        </p:nvSpPr>
        <p:spPr>
          <a:xfrm>
            <a:off x="655545" y="3340456"/>
            <a:ext cx="870791" cy="2688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8811C-559F-4C8E-9E3E-DB3A366E922D}"/>
              </a:ext>
            </a:extLst>
          </p:cNvPr>
          <p:cNvSpPr/>
          <p:nvPr/>
        </p:nvSpPr>
        <p:spPr>
          <a:xfrm>
            <a:off x="3365565" y="4476540"/>
            <a:ext cx="1015187" cy="2772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14" name="Picture 24" descr="Image result for github">
            <a:extLst>
              <a:ext uri="{FF2B5EF4-FFF2-40B4-BE49-F238E27FC236}">
                <a16:creationId xmlns:a16="http://schemas.microsoft.com/office/drawing/2014/main" id="{29D37BC6-A013-4E0E-80DD-816FF858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725" y="3400367"/>
            <a:ext cx="1122572" cy="13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eff bezos">
            <a:extLst>
              <a:ext uri="{FF2B5EF4-FFF2-40B4-BE49-F238E27FC236}">
                <a16:creationId xmlns:a16="http://schemas.microsoft.com/office/drawing/2014/main" id="{51A95584-F19B-438A-9F0D-275C7370E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59580" y="2970084"/>
            <a:ext cx="737587" cy="639256"/>
          </a:xfrm>
          <a:prstGeom prst="ellipse">
            <a:avLst/>
          </a:prstGeom>
          <a:ln>
            <a:noFill/>
          </a:ln>
          <a:effectLst>
            <a:glow rad="12700">
              <a:srgbClr val="FF0000">
                <a:alpha val="50000"/>
              </a:srgb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DEE05-0BEC-40FA-9823-6FAAC123807C}"/>
              </a:ext>
            </a:extLst>
          </p:cNvPr>
          <p:cNvSpPr txBox="1"/>
          <p:nvPr/>
        </p:nvSpPr>
        <p:spPr>
          <a:xfrm>
            <a:off x="375385" y="779139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Copy private key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88E04-BA05-47FE-AAC7-2F21893B9FFA}"/>
              </a:ext>
            </a:extLst>
          </p:cNvPr>
          <p:cNvSpPr txBox="1"/>
          <p:nvPr/>
        </p:nvSpPr>
        <p:spPr>
          <a:xfrm>
            <a:off x="375385" y="1234224"/>
            <a:ext cx="3955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intermediary is compromised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Unlimited access to server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Often, unlimited access to other services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2719E-C941-4C35-8B5E-A34353942B0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8725" y="2056436"/>
            <a:ext cx="1122572" cy="972252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" name="Picture 24" descr="Image result for github">
            <a:extLst>
              <a:ext uri="{FF2B5EF4-FFF2-40B4-BE49-F238E27FC236}">
                <a16:creationId xmlns:a16="http://schemas.microsoft.com/office/drawing/2014/main" id="{232F4DBD-B086-4E02-A27C-12E7756C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725" y="3400367"/>
            <a:ext cx="1122572" cy="1305638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5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6 L 0.44445 -0.18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-9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5F91-8B98-4DB9-ABCC-C263E08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1032-BC60-4D46-9728-4D3EA8BF34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Fine-grained key management, e.g.,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one key-pair per &lt;client machine, server&gt;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short-lived keys, frequent revocation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Disadvantages:</a:t>
            </a:r>
          </a:p>
          <a:p>
            <a:pPr lvl="3"/>
            <a:r>
              <a:rPr lang="en-US" dirty="0"/>
              <a:t>Fine-grained key management</a:t>
            </a:r>
          </a:p>
          <a:p>
            <a:pPr lvl="3"/>
            <a:r>
              <a:rPr lang="en-US" dirty="0"/>
              <a:t>No audit-trail of key usage</a:t>
            </a:r>
          </a:p>
          <a:p>
            <a:pPr lvl="3"/>
            <a:r>
              <a:rPr lang="en-US" dirty="0"/>
              <a:t>Precision of control might still be insufficient</a:t>
            </a:r>
          </a:p>
          <a:p>
            <a:pPr lvl="1"/>
            <a:r>
              <a:rPr lang="en-US" spc="15" dirty="0">
                <a:solidFill>
                  <a:schemeClr val="tx1"/>
                </a:solidFill>
              </a:rPr>
              <a:t>Tunneling the entire connection through the trusted host</a:t>
            </a:r>
          </a:p>
          <a:p>
            <a:pPr lvl="2"/>
            <a:r>
              <a:rPr lang="en-US" dirty="0"/>
              <a:t>Disadvantage: doubles/triples the amount of traffic, limited bandwidth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97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3D32-F6A6-4889-A175-F3203448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82" y="954"/>
            <a:ext cx="5780897" cy="488024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2A93-0F2D-4C27-A4E1-CDAB3F14D3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1582" y="614818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SSH agent forwarding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protocol does not authenticate the server, the client or the command to the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malicious intermediary: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“trick” the agent to authenticate to any server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gains unrestricted access to the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37E00-5D21-4D72-9313-500BD11F657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89" y="2955814"/>
            <a:ext cx="1659096" cy="1659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CA1F63-A4CF-4C4C-A603-3ED0D3EB2F08}"/>
              </a:ext>
            </a:extLst>
          </p:cNvPr>
          <p:cNvSpPr/>
          <p:nvPr/>
        </p:nvSpPr>
        <p:spPr>
          <a:xfrm>
            <a:off x="680067" y="3190339"/>
            <a:ext cx="1177041" cy="181851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bob@laptop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</a:t>
            </a:r>
            <a:endParaRPr lang="en-US" sz="1125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C05BF-8430-4F8A-B99D-62E8871579A5}"/>
              </a:ext>
            </a:extLst>
          </p:cNvPr>
          <p:cNvSpPr/>
          <p:nvPr/>
        </p:nvSpPr>
        <p:spPr>
          <a:xfrm>
            <a:off x="2587812" y="3775090"/>
            <a:ext cx="2433603" cy="8885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112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112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9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975" dirty="0">
                <a:latin typeface="Consolas" panose="020B0609020204030204" pitchFamily="49" charset="0"/>
              </a:rPr>
              <a:t> </a:t>
            </a:r>
            <a:r>
              <a:rPr lang="en-US" sz="975" dirty="0" err="1">
                <a:latin typeface="Consolas" panose="020B0609020204030204" pitchFamily="49" charset="0"/>
              </a:rPr>
              <a:t>git@github.com:bob</a:t>
            </a:r>
            <a:r>
              <a:rPr lang="en-US" sz="975" dirty="0">
                <a:latin typeface="Consolas" panose="020B0609020204030204" pitchFamily="49" charset="0"/>
              </a:rPr>
              <a:t>/private-rep</a:t>
            </a:r>
          </a:p>
          <a:p>
            <a:endParaRPr lang="en-US" sz="975" dirty="0">
              <a:latin typeface="Consolas" panose="020B0609020204030204" pitchFamily="49" charset="0"/>
            </a:endParaRPr>
          </a:p>
          <a:p>
            <a:r>
              <a:rPr lang="en-US" sz="975" dirty="0">
                <a:latin typeface="Consolas" panose="020B0609020204030204" pitchFamily="49" charset="0"/>
              </a:rPr>
              <a:t>Cloning into ‘private rep’...</a:t>
            </a:r>
          </a:p>
          <a:p>
            <a:r>
              <a:rPr lang="en-US" sz="975" dirty="0">
                <a:latin typeface="Consolas" panose="020B0609020204030204" pitchFamily="49" charset="0"/>
              </a:rPr>
              <a:t>Receiving objects: 100%, 12.1MiB</a:t>
            </a:r>
          </a:p>
          <a:p>
            <a:endParaRPr lang="en-US" sz="975" dirty="0">
              <a:latin typeface="Consolas" panose="020B0609020204030204" pitchFamily="49" charset="0"/>
            </a:endParaRPr>
          </a:p>
        </p:txBody>
      </p:sp>
      <p:pic>
        <p:nvPicPr>
          <p:cNvPr id="7" name="Picture 22" descr="Image result for cloud server clipart">
            <a:extLst>
              <a:ext uri="{FF2B5EF4-FFF2-40B4-BE49-F238E27FC236}">
                <a16:creationId xmlns:a16="http://schemas.microsoft.com/office/drawing/2014/main" id="{0A92014B-6016-44DB-B850-72AE60F4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253" y="2955816"/>
            <a:ext cx="1366403" cy="77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675AE4-E71B-4135-A0BD-9590ED3DA96F}"/>
              </a:ext>
            </a:extLst>
          </p:cNvPr>
          <p:cNvSpPr/>
          <p:nvPr/>
        </p:nvSpPr>
        <p:spPr>
          <a:xfrm>
            <a:off x="714791" y="3363570"/>
            <a:ext cx="1103340" cy="17570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b="1" dirty="0">
                <a:solidFill>
                  <a:schemeClr val="bg1"/>
                </a:solidFill>
                <a:latin typeface="Consolas" panose="020B0609020204030204" pitchFamily="49" charset="0"/>
              </a:rPr>
              <a:t>–A</a:t>
            </a:r>
            <a:r>
              <a:rPr lang="en-US" sz="1125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25" dirty="0" err="1">
                <a:solidFill>
                  <a:schemeClr val="bg1"/>
                </a:solidFill>
                <a:latin typeface="Consolas" panose="020B0609020204030204" pitchFamily="49" charset="0"/>
              </a:rPr>
              <a:t>aws</a:t>
            </a:r>
            <a:endParaRPr lang="en-US" sz="1125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4" descr="Image result for github">
            <a:extLst>
              <a:ext uri="{FF2B5EF4-FFF2-40B4-BE49-F238E27FC236}">
                <a16:creationId xmlns:a16="http://schemas.microsoft.com/office/drawing/2014/main" id="{A969C566-400B-4AF5-ADD3-0D38E938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8723" y="2880391"/>
            <a:ext cx="1161186" cy="13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keychain keys clipart">
            <a:extLst>
              <a:ext uri="{FF2B5EF4-FFF2-40B4-BE49-F238E27FC236}">
                <a16:creationId xmlns:a16="http://schemas.microsoft.com/office/drawing/2014/main" id="{749FF4BD-E408-42E2-A46A-952A5FA7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615209" y="4197721"/>
            <a:ext cx="308438" cy="30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inary document">
            <a:extLst>
              <a:ext uri="{FF2B5EF4-FFF2-40B4-BE49-F238E27FC236}">
                <a16:creationId xmlns:a16="http://schemas.microsoft.com/office/drawing/2014/main" id="{2CB3C9CE-A412-4E02-9B2B-0814EFC57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9553" y="3729252"/>
            <a:ext cx="341288" cy="44998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830A1-BE80-4CFE-8657-1029A0B92348}"/>
              </a:ext>
            </a:extLst>
          </p:cNvPr>
          <p:cNvGrpSpPr/>
          <p:nvPr/>
        </p:nvGrpSpPr>
        <p:grpSpPr>
          <a:xfrm>
            <a:off x="1098737" y="3740567"/>
            <a:ext cx="397631" cy="487915"/>
            <a:chOff x="7857613" y="343485"/>
            <a:chExt cx="530175" cy="650553"/>
          </a:xfrm>
        </p:grpSpPr>
        <p:pic>
          <p:nvPicPr>
            <p:cNvPr id="13" name="Picture 2" descr="Image result for binary document">
              <a:extLst>
                <a:ext uri="{FF2B5EF4-FFF2-40B4-BE49-F238E27FC236}">
                  <a16:creationId xmlns:a16="http://schemas.microsoft.com/office/drawing/2014/main" id="{7D133FB9-07D9-4722-B80D-FAC52B404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57613" y="343485"/>
              <a:ext cx="455050" cy="59997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" name="Ribbon: Tilted Up 9">
              <a:extLst>
                <a:ext uri="{FF2B5EF4-FFF2-40B4-BE49-F238E27FC236}">
                  <a16:creationId xmlns:a16="http://schemas.microsoft.com/office/drawing/2014/main" id="{112169C7-ED36-40EC-B0BF-CABE18F781EB}"/>
                </a:ext>
              </a:extLst>
            </p:cNvPr>
            <p:cNvSpPr/>
            <p:nvPr/>
          </p:nvSpPr>
          <p:spPr>
            <a:xfrm>
              <a:off x="7932738" y="847565"/>
              <a:ext cx="455050" cy="143576"/>
            </a:xfrm>
            <a:prstGeom prst="ribbon2">
              <a:avLst/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4" descr="Image result for keychain keys clipart">
              <a:extLst>
                <a:ext uri="{FF2B5EF4-FFF2-40B4-BE49-F238E27FC236}">
                  <a16:creationId xmlns:a16="http://schemas.microsoft.com/office/drawing/2014/main" id="{0D292B42-C565-40C4-8B9A-1569AB022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760166" flipH="1">
              <a:off x="8065022" y="824757"/>
              <a:ext cx="170706" cy="16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34974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64198E-7 L -0.32812 0.007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12 0.00772 L -0.70746 0.002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82716E-6 L 0.70312 -0.007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56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A76-F99A-4ED8-BA15-D0A25222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227D-A3DD-46B1-80E9-DA2E1DE8A2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 – use of private key should be tied to </a:t>
            </a:r>
            <a:r>
              <a:rPr lang="en-US" b="1" i="1" dirty="0"/>
              <a:t>&lt;client, server, 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 – ability to audit all uses of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key management –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proliferation of private key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multiple keys </a:t>
            </a:r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“Transport layer friendliness”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spc="15" dirty="0">
                <a:solidFill>
                  <a:schemeClr val="tx1"/>
                </a:solidFill>
              </a:rPr>
              <a:t>Compatibility</a:t>
            </a:r>
            <a:r>
              <a:rPr lang="en-US" b="1" dirty="0"/>
              <a:t> </a:t>
            </a:r>
            <a:r>
              <a:rPr lang="en-US" dirty="0"/>
              <a:t>with existing server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2448283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0BAE-CC22-468E-B2A5-482FEDCF05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14" y="630492"/>
            <a:ext cx="5775722" cy="2819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connects to proxy and </a:t>
            </a:r>
            <a:r>
              <a:rPr lang="en-US" b="1" dirty="0"/>
              <a:t>issues a connection request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connects to the server and </a:t>
            </a:r>
            <a:r>
              <a:rPr lang="en-US" b="1" dirty="0"/>
              <a:t>authenticates </a:t>
            </a:r>
            <a:r>
              <a:rPr lang="en-US" dirty="0"/>
              <a:t>using the local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</a:t>
            </a:r>
            <a:r>
              <a:rPr lang="en-US" b="1" dirty="0"/>
              <a:t>hands off </a:t>
            </a:r>
            <a:r>
              <a:rPr lang="en-US" dirty="0"/>
              <a:t>the established connection to the client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21D32-C149-47D7-9C76-D082232D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0" y="63078"/>
            <a:ext cx="5780897" cy="488024"/>
          </a:xfrm>
        </p:spPr>
        <p:txBody>
          <a:bodyPr/>
          <a:lstStyle/>
          <a:p>
            <a:r>
              <a:rPr lang="en-US" dirty="0"/>
              <a:t>Our approach - SSH authentication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C9901-BC76-41B0-A9FA-179F06DC00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6110" y="2606898"/>
            <a:ext cx="659087" cy="659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01CF6-DE44-48F2-B701-BE5CFBBE8015}"/>
              </a:ext>
            </a:extLst>
          </p:cNvPr>
          <p:cNvSpPr/>
          <p:nvPr/>
        </p:nvSpPr>
        <p:spPr>
          <a:xfrm>
            <a:off x="361453" y="2957978"/>
            <a:ext cx="1884209" cy="272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en-US" sz="675" dirty="0" err="1">
                <a:solidFill>
                  <a:srgbClr val="FFC000"/>
                </a:solidFill>
                <a:latin typeface="Consolas" panose="020B0609020204030204" pitchFamily="49" charset="0"/>
              </a:rPr>
              <a:t>bob@aws</a:t>
            </a:r>
            <a:r>
              <a:rPr lang="en-US" sz="675" dirty="0">
                <a:solidFill>
                  <a:srgbClr val="FFC000"/>
                </a:solidFill>
                <a:latin typeface="Consolas" panose="020B0609020204030204" pitchFamily="49" charset="0"/>
              </a:rPr>
              <a:t>]$ </a:t>
            </a:r>
            <a:r>
              <a:rPr lang="en-US" sz="675" dirty="0">
                <a:latin typeface="Consolas" panose="020B0609020204030204" pitchFamily="49" charset="0"/>
              </a:rPr>
              <a:t>git clone \    </a:t>
            </a:r>
          </a:p>
          <a:p>
            <a:r>
              <a:rPr lang="en-US" sz="675" dirty="0">
                <a:latin typeface="Consolas" panose="020B0609020204030204" pitchFamily="49" charset="0"/>
              </a:rPr>
              <a:t> </a:t>
            </a:r>
            <a:r>
              <a:rPr lang="en-US" sz="675" dirty="0" err="1">
                <a:latin typeface="Consolas" panose="020B0609020204030204" pitchFamily="49" charset="0"/>
              </a:rPr>
              <a:t>git@github.com:bob</a:t>
            </a:r>
            <a:r>
              <a:rPr lang="en-US" sz="675" dirty="0">
                <a:latin typeface="Consolas" panose="020B0609020204030204" pitchFamily="49" charset="0"/>
              </a:rPr>
              <a:t>/private-rep</a:t>
            </a:r>
          </a:p>
          <a:p>
            <a:endParaRPr lang="en-US" sz="675" dirty="0">
              <a:latin typeface="Consolas" panose="020B0609020204030204" pitchFamily="49" charset="0"/>
            </a:endParaRPr>
          </a:p>
        </p:txBody>
      </p:sp>
      <p:pic>
        <p:nvPicPr>
          <p:cNvPr id="7" name="Picture 22" descr="Image result for cloud server clipart">
            <a:extLst>
              <a:ext uri="{FF2B5EF4-FFF2-40B4-BE49-F238E27FC236}">
                <a16:creationId xmlns:a16="http://schemas.microsoft.com/office/drawing/2014/main" id="{6DF01971-27FD-42D1-A913-5A876A4D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917" y="2606896"/>
            <a:ext cx="575594" cy="3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Image result for github">
            <a:extLst>
              <a:ext uri="{FF2B5EF4-FFF2-40B4-BE49-F238E27FC236}">
                <a16:creationId xmlns:a16="http://schemas.microsoft.com/office/drawing/2014/main" id="{19CAF7D3-FE10-47F3-B693-1CE22FF0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6875" y="2561368"/>
            <a:ext cx="566675" cy="6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keychain keys clipart">
            <a:extLst>
              <a:ext uri="{FF2B5EF4-FFF2-40B4-BE49-F238E27FC236}">
                <a16:creationId xmlns:a16="http://schemas.microsoft.com/office/drawing/2014/main" id="{00F487F2-3C71-4F35-9060-63C4DF10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760166" flipH="1">
            <a:off x="3642779" y="3105709"/>
            <a:ext cx="122529" cy="1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1DEB8-CBA8-4750-B7F3-4C4608961318}"/>
              </a:ext>
            </a:extLst>
          </p:cNvPr>
          <p:cNvCxnSpPr>
            <a:cxnSpLocks/>
          </p:cNvCxnSpPr>
          <p:nvPr/>
        </p:nvCxnSpPr>
        <p:spPr>
          <a:xfrm>
            <a:off x="1308388" y="3511641"/>
            <a:ext cx="244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FE36A7-0D92-48B0-B3B6-F590EF96E04F}"/>
              </a:ext>
            </a:extLst>
          </p:cNvPr>
          <p:cNvSpPr txBox="1"/>
          <p:nvPr/>
        </p:nvSpPr>
        <p:spPr>
          <a:xfrm>
            <a:off x="1559511" y="3524710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Please run git-fetch-pack on git@github.com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22EA7-7E06-47A3-94B9-0EE0E31C37AD}"/>
              </a:ext>
            </a:extLst>
          </p:cNvPr>
          <p:cNvCxnSpPr>
            <a:cxnSpLocks/>
          </p:cNvCxnSpPr>
          <p:nvPr/>
        </p:nvCxnSpPr>
        <p:spPr>
          <a:xfrm flipV="1">
            <a:off x="3863789" y="3705670"/>
            <a:ext cx="2157903" cy="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5AEC1B-DDFE-40B8-BE77-1E4EE4933EFC}"/>
              </a:ext>
            </a:extLst>
          </p:cNvPr>
          <p:cNvSpPr txBox="1"/>
          <p:nvPr/>
        </p:nvSpPr>
        <p:spPr>
          <a:xfrm>
            <a:off x="4260479" y="3682795"/>
            <a:ext cx="1627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Establish SSH connection</a:t>
            </a:r>
          </a:p>
          <a:p>
            <a:r>
              <a:rPr lang="en-US" sz="750" dirty="0"/>
              <a:t>Authenticate using private key</a:t>
            </a:r>
          </a:p>
          <a:p>
            <a:r>
              <a:rPr lang="en-US" sz="750" dirty="0"/>
              <a:t>Issue git-fetch-pack command</a:t>
            </a:r>
          </a:p>
          <a:p>
            <a:r>
              <a:rPr lang="en-US" sz="750" dirty="0"/>
              <a:t>Issue </a:t>
            </a:r>
            <a:r>
              <a:rPr lang="en-US" sz="750" b="1" dirty="0"/>
              <a:t>no-more-sessions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C42A6D-595B-4800-B0DC-439EF0E91428}"/>
              </a:ext>
            </a:extLst>
          </p:cNvPr>
          <p:cNvCxnSpPr>
            <a:cxnSpLocks/>
          </p:cNvCxnSpPr>
          <p:nvPr/>
        </p:nvCxnSpPr>
        <p:spPr>
          <a:xfrm flipH="1">
            <a:off x="1275851" y="4203022"/>
            <a:ext cx="2445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FA032-0F6D-435D-B39C-FBB99ACAC3B2}"/>
              </a:ext>
            </a:extLst>
          </p:cNvPr>
          <p:cNvSpPr txBox="1"/>
          <p:nvPr/>
        </p:nvSpPr>
        <p:spPr>
          <a:xfrm>
            <a:off x="1499353" y="4209615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Handoff SSH connection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A1FBC-3D10-400C-9901-E5681DD2E93C}"/>
              </a:ext>
            </a:extLst>
          </p:cNvPr>
          <p:cNvCxnSpPr>
            <a:cxnSpLocks/>
          </p:cNvCxnSpPr>
          <p:nvPr/>
        </p:nvCxnSpPr>
        <p:spPr>
          <a:xfrm flipV="1">
            <a:off x="1303557" y="4576144"/>
            <a:ext cx="4718135" cy="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261824-EC53-4404-A34A-B7631DB4ADF1}"/>
              </a:ext>
            </a:extLst>
          </p:cNvPr>
          <p:cNvSpPr txBox="1"/>
          <p:nvPr/>
        </p:nvSpPr>
        <p:spPr>
          <a:xfrm>
            <a:off x="2654637" y="4610778"/>
            <a:ext cx="213359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Resume SSH connection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9A8654-988C-4CFB-9252-76D410642E76}"/>
              </a:ext>
            </a:extLst>
          </p:cNvPr>
          <p:cNvSpPr txBox="1"/>
          <p:nvPr/>
        </p:nvSpPr>
        <p:spPr>
          <a:xfrm>
            <a:off x="3618226" y="3222098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Proxy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AA4901-56F9-4FBB-9ED6-79006AA28192}"/>
              </a:ext>
            </a:extLst>
          </p:cNvPr>
          <p:cNvSpPr txBox="1"/>
          <p:nvPr/>
        </p:nvSpPr>
        <p:spPr>
          <a:xfrm>
            <a:off x="970096" y="321894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771EE-ABF8-4C22-990B-FF418309BCF3}"/>
              </a:ext>
            </a:extLst>
          </p:cNvPr>
          <p:cNvSpPr txBox="1"/>
          <p:nvPr/>
        </p:nvSpPr>
        <p:spPr>
          <a:xfrm>
            <a:off x="5666878" y="3162422"/>
            <a:ext cx="57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9366759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5524</TotalTime>
  <Words>769</Words>
  <Application>Microsoft Office PowerPoint</Application>
  <PresentationFormat>Custom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ＭＳ Ｐゴシック</vt:lpstr>
      <vt:lpstr>Anonymous Pro</vt:lpstr>
      <vt:lpstr>Arial</vt:lpstr>
      <vt:lpstr>Calibri</vt:lpstr>
      <vt:lpstr>Consolas</vt:lpstr>
      <vt:lpstr>Source Sans Pro</vt:lpstr>
      <vt:lpstr>Source Sans Pro Semibold</vt:lpstr>
      <vt:lpstr>Wingdings</vt:lpstr>
      <vt:lpstr>SU_Preso_16x9_v6</vt:lpstr>
      <vt:lpstr>SU_Template_TopBar</vt:lpstr>
      <vt:lpstr>Guardian Agent</vt:lpstr>
      <vt:lpstr>SSH</vt:lpstr>
      <vt:lpstr>Limitations</vt:lpstr>
      <vt:lpstr>Basic Setting</vt:lpstr>
      <vt:lpstr>Existing Solutions</vt:lpstr>
      <vt:lpstr>Existing Solutions</vt:lpstr>
      <vt:lpstr>Existing solutions</vt:lpstr>
      <vt:lpstr>Goals</vt:lpstr>
      <vt:lpstr>Our approach - SSH authentication proxy</vt:lpstr>
      <vt:lpstr>Transport layer</vt:lpstr>
      <vt:lpstr>SSH Handoff</vt:lpstr>
      <vt:lpstr>SSH Key Re-Exchange</vt:lpstr>
      <vt:lpstr>SSH Handoff via Key Re-Exchange</vt:lpstr>
      <vt:lpstr>Applications</vt:lpstr>
      <vt:lpstr>Questions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Dima Kogan</dc:creator>
  <dc:description>2012 PowerPoint template redesign</dc:description>
  <cp:lastModifiedBy>Dima Kogan</cp:lastModifiedBy>
  <cp:revision>49</cp:revision>
  <dcterms:created xsi:type="dcterms:W3CDTF">2017-06-15T19:58:19Z</dcterms:created>
  <dcterms:modified xsi:type="dcterms:W3CDTF">2017-06-22T03:11:54Z</dcterms:modified>
</cp:coreProperties>
</file>