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 拷贝">
    <p:bg>
      <p:bgPr>
        <a:solidFill>
          <a:srgbClr val="17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Shape 7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Shape 7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  <a:lvl2pPr marL="1099038" indent="-464038" algn="ctr">
              <a:spcBef>
                <a:spcPts val="0"/>
              </a:spcBef>
              <a:defRPr sz="3800"/>
            </a:lvl2pPr>
            <a:lvl3pPr marL="1734038" indent="-464038" algn="ctr">
              <a:spcBef>
                <a:spcPts val="0"/>
              </a:spcBef>
              <a:defRPr sz="3800"/>
            </a:lvl3pPr>
            <a:lvl4pPr marL="2369038" indent="-464038" algn="ctr">
              <a:spcBef>
                <a:spcPts val="0"/>
              </a:spcBef>
              <a:defRPr sz="3800"/>
            </a:lvl4pPr>
            <a:lvl5pPr marL="3004038" indent="-464038" algn="ctr">
              <a:spcBef>
                <a:spcPts val="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5201613" y="4688314"/>
            <a:ext cx="13980773" cy="2484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pc="140" sz="7000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第二届阿里云安全算法挑战赛答辩</a:t>
            </a:r>
          </a:p>
          <a:p>
            <a:pPr>
              <a:lnSpc>
                <a:spcPct val="120000"/>
              </a:lnSpc>
              <a:defRPr spc="100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队名: MJ_3DSUN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891544" y="4150358"/>
            <a:ext cx="4274192" cy="541528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5711280" y="4116206"/>
          <a:ext cx="16417825" cy="61696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824536"/>
                <a:gridCol w="11593288"/>
              </a:tblGrid>
              <a:tr h="1381941">
                <a:tc>
                  <a:txBody>
                    <a:bodyPr/>
                    <a:lstStyle/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8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三种构建方式差异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95957">
                <a:tc>
                  <a:txBody>
                    <a:bodyPr/>
                    <a:lstStyle/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t>P2 VS P3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t>历史特征不同</a:t>
                      </a:r>
                    </a:p>
                    <a:p>
                      <a:pPr>
                        <a:defRPr sz="2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t>[P2</a:t>
                      </a:r>
                      <a:r>
                        <a:t>不滑窗，</a:t>
                      </a:r>
                      <a:r>
                        <a:t>P3</a:t>
                      </a:r>
                      <a:r>
                        <a:t>滑窗</a:t>
                      </a:r>
                      <a:r>
                        <a:t>]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91766">
                <a:tc>
                  <a:txBody>
                    <a:bodyPr/>
                    <a:lstStyle/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t>P2 VS P4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</a:p>
                    <a:p>
                      <a:pPr>
                        <a:defRPr sz="4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t>样本采样规则不同</a:t>
                      </a:r>
                    </a:p>
                    <a:p>
                      <a:pPr>
                        <a:defRPr sz="2800">
                          <a:latin typeface="+mn-lt"/>
                          <a:ea typeface="+mn-ea"/>
                          <a:cs typeface="+mn-cs"/>
                          <a:sym typeface="Helvetica Neue"/>
                        </a:defRPr>
                      </a:pPr>
                      <a:r>
                        <a:t>[P2</a:t>
                      </a:r>
                      <a:r>
                        <a:t>为偶数小时中的采样，</a:t>
                      </a:r>
                      <a:r>
                        <a:t>P4</a:t>
                      </a:r>
                      <a:r>
                        <a:t>为奇数小时中的采样</a:t>
                      </a:r>
                      <a:r>
                        <a:t>]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91544" y="4150358"/>
            <a:ext cx="4274192" cy="541528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  <p:sp>
        <p:nvSpPr>
          <p:cNvPr id="164" name="Shape 164"/>
          <p:cNvSpPr/>
          <p:nvPr/>
        </p:nvSpPr>
        <p:spPr>
          <a:xfrm>
            <a:off x="9185988" y="3695699"/>
            <a:ext cx="9727754" cy="6324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特征种类及分布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</a:t>
            </a:r>
            <a:r>
              <a:t>访客当天交互记录特征      </a:t>
            </a:r>
            <a:r>
              <a:t>73</a:t>
            </a:r>
            <a:r>
              <a:t>维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</a:t>
            </a:r>
            <a:r>
              <a:t>访客历史交互记录特征      </a:t>
            </a:r>
            <a:r>
              <a:t>26</a:t>
            </a:r>
            <a:r>
              <a:t>维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</a:t>
            </a:r>
            <a:r>
              <a:t>访客与端口当天交互特征    </a:t>
            </a:r>
            <a:r>
              <a:t>20</a:t>
            </a:r>
            <a:r>
              <a:t>维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访客与端口历史交互特征    </a:t>
            </a:r>
            <a:r>
              <a:t>16</a:t>
            </a:r>
            <a:r>
              <a:t>维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端口号特征                 </a:t>
            </a:r>
            <a:r>
              <a:t>1</a:t>
            </a:r>
            <a:r>
              <a:t>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9648" y="1645065"/>
            <a:ext cx="19946217" cy="1090991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44088" y="4596765"/>
            <a:ext cx="3708445" cy="452247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70" sz="3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0" sz="3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0" sz="3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0" sz="3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0" sz="3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891544" y="4155438"/>
            <a:ext cx="4274192" cy="540512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  <p:pic>
        <p:nvPicPr>
          <p:cNvPr id="170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0680" y="1420804"/>
            <a:ext cx="15379601" cy="10874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397250" y="4668246"/>
            <a:ext cx="3670301" cy="1346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端口赛题</a:t>
            </a:r>
          </a:p>
        </p:txBody>
      </p:sp>
      <p:pic>
        <p:nvPicPr>
          <p:cNvPr id="17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9620250" y="4668246"/>
            <a:ext cx="3670301" cy="13462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网页赛题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9475598" y="7007860"/>
            <a:ext cx="4343491" cy="4780281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176" name="Shape 176"/>
          <p:cNvSpPr/>
          <p:nvPr/>
        </p:nvSpPr>
        <p:spPr>
          <a:xfrm>
            <a:off x="15933030" y="4668246"/>
            <a:ext cx="4659140" cy="1346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24小时赛题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1830198" y="4314910"/>
            <a:ext cx="4343491" cy="592023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180" name="Shape 180"/>
          <p:cNvSpPr/>
          <p:nvPr/>
        </p:nvSpPr>
        <p:spPr>
          <a:xfrm>
            <a:off x="9185988" y="4229099"/>
            <a:ext cx="9409324" cy="525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黑样本特点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黑样本包含某些关键词的组合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只要有一处违规即为黑样本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违规内容与正常内容混杂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违规内容一般位于网页靠前位置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1830198" y="4314910"/>
            <a:ext cx="4385628" cy="592023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184" name="Shape 184"/>
          <p:cNvSpPr/>
          <p:nvPr/>
        </p:nvSpPr>
        <p:spPr>
          <a:xfrm>
            <a:off x="8944688" y="2803525"/>
            <a:ext cx="12612961" cy="991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借助 jsoup 解析 HTML, 提取以下四个字段</a:t>
            </a:r>
          </a:p>
          <a:p>
            <a:pPr marL="228600" indent="-228600" algn="l">
              <a:lnSpc>
                <a:spcPct val="110000"/>
              </a:lnSpc>
              <a:buSzPct val="100000"/>
              <a:buChar char="•"/>
              <a:defRPr b="1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title</a:t>
            </a:r>
          </a:p>
          <a:p>
            <a:pPr marL="228600" indent="-228600" algn="l">
              <a:lnSpc>
                <a:spcPct val="110000"/>
              </a:lnSpc>
              <a:buSzPct val="100000"/>
              <a:buChar char="•"/>
              <a:defRPr b="1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body</a:t>
            </a:r>
          </a:p>
          <a:p>
            <a:pPr lvl="2" marL="685800" indent="-228600" algn="l">
              <a:lnSpc>
                <a:spcPct val="11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取前 N 个字 (N = 300, 800, 2000)</a:t>
            </a:r>
          </a:p>
          <a:p>
            <a:pPr lvl="2" marL="685800" indent="-228600" algn="l">
              <a:lnSpc>
                <a:spcPct val="11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去除链接文字和字数不大于 6 的 html element</a:t>
            </a:r>
          </a:p>
          <a:p>
            <a:pPr marL="228600" indent="-228600" algn="l">
              <a:lnSpc>
                <a:spcPct val="110000"/>
              </a:lnSpc>
              <a:buSzPct val="100000"/>
              <a:buChar char="•"/>
              <a:defRPr b="1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长链接</a:t>
            </a:r>
          </a:p>
          <a:p>
            <a:pPr lvl="2" marL="685800" indent="-228600" algn="l">
              <a:lnSpc>
                <a:spcPct val="11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字数大于 5 的长链接文字的拼接</a:t>
            </a:r>
          </a:p>
          <a:p>
            <a:pPr lvl="2" marL="685800" indent="-228600" algn="l">
              <a:lnSpc>
                <a:spcPct val="11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最多取 m 个链接 (m = 20, 40, 80)</a:t>
            </a:r>
          </a:p>
          <a:p>
            <a:pPr marL="228600" indent="-228600" algn="l">
              <a:lnSpc>
                <a:spcPct val="110000"/>
              </a:lnSpc>
              <a:buSzPct val="100000"/>
              <a:buChar char="•"/>
              <a:defRPr b="1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短链接</a:t>
            </a:r>
          </a:p>
          <a:p>
            <a:pPr lvl="2" marL="685800" indent="-228600" algn="l">
              <a:lnSpc>
                <a:spcPct val="11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字数不大于 5 的短链接文字的拼接</a:t>
            </a:r>
          </a:p>
          <a:p>
            <a:pPr lvl="2" marL="685800" indent="-228600" algn="l">
              <a:lnSpc>
                <a:spcPct val="11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最多取 40 个链接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1830198" y="4314910"/>
            <a:ext cx="4385628" cy="592023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188" name="Shape 188"/>
          <p:cNvSpPr/>
          <p:nvPr/>
        </p:nvSpPr>
        <p:spPr>
          <a:xfrm>
            <a:off x="8944688" y="5130799"/>
            <a:ext cx="6059141" cy="525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统一替换特殊 token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数字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手机号码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网址, 邮箱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日期和时间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1830198" y="4314910"/>
            <a:ext cx="4343491" cy="592023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192" name="Shape 192"/>
          <p:cNvSpPr/>
          <p:nvPr/>
        </p:nvSpPr>
        <p:spPr>
          <a:xfrm>
            <a:off x="9185988" y="3695699"/>
            <a:ext cx="13460959" cy="6324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单词特征 + 2-gram 特征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特征选择: 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对不同字段分别取文档频率 topN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只统计黑样本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共 71000 维稀疏特征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特征取值: 布尔型 {0, 1}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1830198" y="4314910"/>
            <a:ext cx="4343491" cy="592023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196" name="Shape 196"/>
          <p:cNvSpPr/>
          <p:nvPr/>
        </p:nvSpPr>
        <p:spPr>
          <a:xfrm>
            <a:off x="9135188" y="4940300"/>
            <a:ext cx="305932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pPr/>
            <a:r>
              <a:t> 单词特征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8847666" y="6096000"/>
          <a:ext cx="11067423" cy="45292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2881861"/>
                <a:gridCol w="2445497"/>
                <a:gridCol w="2107756"/>
                <a:gridCol w="2452145"/>
                <a:gridCol w="2580236"/>
              </a:tblGrid>
              <a:tr h="903307">
                <a:tc>
                  <a:txBody>
                    <a:bodyPr/>
                    <a:lstStyle/>
                    <a:p>
                      <a:pPr indent="228600">
                        <a:defRPr sz="4147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title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body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长链接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短链接</a:t>
                      </a:r>
                    </a:p>
                  </a:txBody>
                  <a:tcPr marL="0" marR="0" marT="0" marB="0" anchor="t" anchorCtr="0" horzOverflow="overflow"/>
                </a:tc>
              </a:tr>
              <a:tr h="90330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词表大小
(特征数量)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3500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15000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15000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4000</a:t>
                      </a:r>
                    </a:p>
                  </a:txBody>
                  <a:tcPr marL="0" marR="0" marT="0" marB="0" anchor="t" anchorCtr="0" horzOverflow="overflow"/>
                </a:tc>
              </a:tr>
              <a:tr h="90330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截断词频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~10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~60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~40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~100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397250" y="4668246"/>
            <a:ext cx="3670301" cy="13462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端口赛题</a:t>
            </a:r>
          </a:p>
        </p:txBody>
      </p:sp>
      <p:pic>
        <p:nvPicPr>
          <p:cNvPr id="12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9620250" y="4668246"/>
            <a:ext cx="36703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网页赛题</a:t>
            </a:r>
          </a:p>
        </p:txBody>
      </p:sp>
      <p:sp>
        <p:nvSpPr>
          <p:cNvPr id="131" name="Shape 131"/>
          <p:cNvSpPr/>
          <p:nvPr/>
        </p:nvSpPr>
        <p:spPr>
          <a:xfrm>
            <a:off x="3061621" y="6645274"/>
            <a:ext cx="4341560" cy="4540251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21368" indent="-521368" algn="l">
              <a:lnSpc>
                <a:spcPct val="15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8" indent="-521368" algn="l">
              <a:lnSpc>
                <a:spcPct val="15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8" indent="-521368" algn="l">
              <a:lnSpc>
                <a:spcPct val="15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8" indent="-521368" algn="l">
              <a:lnSpc>
                <a:spcPct val="15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  <p:sp>
        <p:nvSpPr>
          <p:cNvPr id="132" name="Shape 132"/>
          <p:cNvSpPr/>
          <p:nvPr/>
        </p:nvSpPr>
        <p:spPr>
          <a:xfrm>
            <a:off x="15933030" y="4668246"/>
            <a:ext cx="4659140" cy="1346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24小时赛题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830198" y="4314910"/>
            <a:ext cx="4343491" cy="592023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201" name="Shape 201"/>
          <p:cNvSpPr/>
          <p:nvPr/>
        </p:nvSpPr>
        <p:spPr>
          <a:xfrm>
            <a:off x="9135188" y="4940300"/>
            <a:ext cx="397709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pPr/>
            <a:r>
              <a:t> 2-gram 特征</a:t>
            </a:r>
          </a:p>
        </p:txBody>
      </p:sp>
      <p:graphicFrame>
        <p:nvGraphicFramePr>
          <p:cNvPr id="202" name="Table 202"/>
          <p:cNvGraphicFramePr/>
          <p:nvPr/>
        </p:nvGraphicFramePr>
        <p:xfrm>
          <a:off x="8847666" y="6096000"/>
          <a:ext cx="11067423" cy="45292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2881861"/>
                <a:gridCol w="2445497"/>
                <a:gridCol w="2107756"/>
                <a:gridCol w="2452145"/>
              </a:tblGrid>
              <a:tr h="903307">
                <a:tc>
                  <a:txBody>
                    <a:bodyPr/>
                    <a:lstStyle/>
                    <a:p>
                      <a:pPr indent="228600">
                        <a:defRPr sz="4147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title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body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长链接</a:t>
                      </a:r>
                    </a:p>
                  </a:txBody>
                  <a:tcPr marL="0" marR="0" marT="0" marB="0" anchor="t" anchorCtr="0" horzOverflow="overflow"/>
                </a:tc>
              </a:tr>
              <a:tr h="90330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词表大小
(特征数量)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3500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15000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15000</a:t>
                      </a:r>
                    </a:p>
                  </a:txBody>
                  <a:tcPr marL="0" marR="0" marT="0" marB="0" anchor="t" anchorCtr="0" horzOverflow="overflow"/>
                </a:tc>
              </a:tr>
              <a:tr h="903307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截断词频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~10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~60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4147"/>
                        <a:t>~50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830198" y="4314910"/>
            <a:ext cx="4343491" cy="592023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206" name="Shape 206"/>
          <p:cNvSpPr/>
          <p:nvPr/>
        </p:nvSpPr>
        <p:spPr>
          <a:xfrm>
            <a:off x="7204788" y="4850596"/>
            <a:ext cx="12601030" cy="4848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2-gram 特征的提取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一种权宜的方法, 不能完整捕捉全部 2-gram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取总体 topN 2-gram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以这些 2-gram 为自定义词表, 对文本分词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由分词结果可知每条样本中包含哪些 2-gram</a:t>
            </a:r>
          </a:p>
        </p:txBody>
      </p:sp>
      <p:pic>
        <p:nvPicPr>
          <p:cNvPr id="207" name="2gram-voca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2864" y="2603084"/>
            <a:ext cx="3905874" cy="934388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20768388" y="12215326"/>
            <a:ext cx="2995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pPr/>
            <a:r>
              <a:t>2-gram 词表示例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1830198" y="4314910"/>
            <a:ext cx="4343491" cy="592023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212" name="Shape 212"/>
          <p:cNvSpPr/>
          <p:nvPr/>
        </p:nvSpPr>
        <p:spPr>
          <a:xfrm>
            <a:off x="8474788" y="5330656"/>
            <a:ext cx="13845431" cy="388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各部分特征的贡献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共 7 部分特征: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 单词特征:    </a:t>
            </a:r>
            <a:r>
              <a:rPr b="1">
                <a:solidFill>
                  <a:schemeClr val="accent5"/>
                </a:solidFill>
              </a:rPr>
              <a:t>title, body, 长链接</a:t>
            </a:r>
            <a:r>
              <a:t>, </a:t>
            </a:r>
            <a:r>
              <a:rPr b="1">
                <a:solidFill>
                  <a:schemeClr val="accent1"/>
                </a:solidFill>
              </a:rPr>
              <a:t>短链接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 sz="45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2-gram特征: </a:t>
            </a:r>
            <a:r>
              <a:rPr b="1">
                <a:solidFill>
                  <a:schemeClr val="accent2">
                    <a:satOff val="-55555"/>
                    <a:lumOff val="18333"/>
                  </a:schemeClr>
                </a:solidFill>
              </a:rPr>
              <a:t>title, body, 长链接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830198" y="4303480"/>
            <a:ext cx="4343491" cy="5943093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赛题理解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HTML 预处理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文本特征提取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训练集构建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b="1" spc="90" sz="45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分类器模型</a:t>
            </a:r>
          </a:p>
        </p:txBody>
      </p:sp>
      <p:sp>
        <p:nvSpPr>
          <p:cNvPr id="216" name="Shape 216"/>
          <p:cNvSpPr/>
          <p:nvPr/>
        </p:nvSpPr>
        <p:spPr>
          <a:xfrm>
            <a:off x="8474788" y="5179526"/>
            <a:ext cx="13845431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白样本分为三份, 分别与全部黑样本混合, 形成三份训练数据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采用逻辑回归多分类模型, 用L1正则.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预测时, 用训练的三个模型做投票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1855598" y="4394666"/>
            <a:ext cx="3588419" cy="2052321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04" sz="52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网页赛题</a:t>
            </a:r>
          </a:p>
          <a:p>
            <a:pPr marL="521368" indent="-521368" algn="l">
              <a:lnSpc>
                <a:spcPct val="120000"/>
              </a:lnSpc>
              <a:buSzPct val="100000"/>
              <a:buChar char="•"/>
              <a:defRPr spc="90" sz="45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小结与展望</a:t>
            </a:r>
          </a:p>
        </p:txBody>
      </p:sp>
      <p:sp>
        <p:nvSpPr>
          <p:cNvPr id="220" name="Shape 220"/>
          <p:cNvSpPr/>
          <p:nvPr/>
        </p:nvSpPr>
        <p:spPr>
          <a:xfrm>
            <a:off x="8474788" y="3579326"/>
            <a:ext cx="13845431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小结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topN 关键词布尔型特征 + 逻辑回归多分类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模型效率较高, 资源耗费较少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展望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更完整地捕捉 2-gram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对低置信度的预测结果进行人工打标, 作为训练样本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397250" y="4668246"/>
            <a:ext cx="3670301" cy="1346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端口赛题</a:t>
            </a:r>
          </a:p>
        </p:txBody>
      </p:sp>
      <p:pic>
        <p:nvPicPr>
          <p:cNvPr id="22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9620250" y="4668246"/>
            <a:ext cx="3670301" cy="1346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网页赛题</a:t>
            </a:r>
          </a:p>
        </p:txBody>
      </p:sp>
      <p:sp>
        <p:nvSpPr>
          <p:cNvPr id="225" name="Shape 225"/>
          <p:cNvSpPr/>
          <p:nvPr/>
        </p:nvSpPr>
        <p:spPr>
          <a:xfrm>
            <a:off x="15933030" y="4668246"/>
            <a:ext cx="4659140" cy="13462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pPr/>
            <a:r>
              <a:t>24小时赛题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4817188" y="4138126"/>
            <a:ext cx="13845431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CC 攻击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攻击量不需要很大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针对比较消耗资源的服务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模拟多个用户, 使用多个 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4893388" y="3020526"/>
            <a:ext cx="13845431" cy="830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数据字段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HTTP 相关信息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客户端 IP / 访问域名 / URL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响应时间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user_agent, referer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其他 HTTP 信息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辅助判断信息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WAF, TMD, ACL, 反欺诈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4893388" y="5611326"/>
            <a:ext cx="15627797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URL 处理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剔除后半段的参数部分, 以便识别特定资源 -&gt; url0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提取文件扩展名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4893388" y="2944326"/>
            <a:ext cx="16978363" cy="84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解题思路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统计每分钟内</a:t>
            </a:r>
            <a:r>
              <a:rPr>
                <a:solidFill>
                  <a:schemeClr val="accent1">
                    <a:lumOff val="-7647"/>
                  </a:schemeClr>
                </a:solidFill>
              </a:rPr>
              <a:t>访问频率</a:t>
            </a:r>
            <a:r>
              <a:t>和平均</a:t>
            </a:r>
            <a:r>
              <a:rPr>
                <a:solidFill>
                  <a:schemeClr val="accent1">
                    <a:lumOff val="-7647"/>
                  </a:schemeClr>
                </a:solidFill>
              </a:rPr>
              <a:t>响应时间</a:t>
            </a:r>
            <a:endParaRPr b="1"/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按客户端 + 域名 + url0 分组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按域名+ url0 分组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统计每分钟内 </a:t>
            </a:r>
            <a:r>
              <a:rPr>
                <a:solidFill>
                  <a:schemeClr val="accent1">
                    <a:lumOff val="-7647"/>
                  </a:schemeClr>
                </a:solidFill>
              </a:rPr>
              <a:t>user_agent</a:t>
            </a:r>
            <a:r>
              <a:t> 和 </a:t>
            </a:r>
            <a:r>
              <a:rPr>
                <a:solidFill>
                  <a:schemeClr val="accent1">
                    <a:lumOff val="-7647"/>
                  </a:schemeClr>
                </a:solidFill>
              </a:rPr>
              <a:t>referer</a:t>
            </a:r>
            <a:r>
              <a:t> 字段的重复性</a:t>
            </a:r>
          </a:p>
          <a:p>
            <a:pPr lvl="4" marL="11430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 按域名+ url0 分组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主要用以上四个特征来设定规则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最后对扩展名做白名单过滤: png, jpg 等静态文件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2817" y="3845245"/>
            <a:ext cx="8496947" cy="5345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69344" y="4293617"/>
            <a:ext cx="9049594" cy="512876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891544" y="4150358"/>
            <a:ext cx="4274192" cy="541528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9058" y="739798"/>
            <a:ext cx="3093487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9109788" y="5243026"/>
            <a:ext cx="7154814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100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The End</a:t>
            </a:r>
          </a:p>
          <a:p>
            <a:pPr algn="l">
              <a:lnSpc>
                <a:spcPct val="120000"/>
              </a:lnSpc>
              <a:defRPr b="1" sz="100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 谢 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7417" y="3559736"/>
            <a:ext cx="16532742" cy="7452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891544" y="4150358"/>
            <a:ext cx="4274192" cy="541528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9185988" y="4978399"/>
            <a:ext cx="4505747" cy="3759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三种构建方式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P2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P3</a:t>
            </a:r>
          </a:p>
          <a:p>
            <a:pPr lvl="2" marL="685800" indent="-228600" algn="l">
              <a:lnSpc>
                <a:spcPct val="120000"/>
              </a:lnSpc>
              <a:buSzPct val="100000"/>
              <a:buChar char="•"/>
              <a:defRPr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 P4</a:t>
            </a:r>
          </a:p>
        </p:txBody>
      </p:sp>
      <p:sp>
        <p:nvSpPr>
          <p:cNvPr id="142" name="Shape 142"/>
          <p:cNvSpPr/>
          <p:nvPr/>
        </p:nvSpPr>
        <p:spPr>
          <a:xfrm>
            <a:off x="891544" y="4150359"/>
            <a:ext cx="4274191" cy="5415281"/>
          </a:xfrm>
          <a:prstGeom prst="rect">
            <a:avLst/>
          </a:prstGeom>
          <a:ln w="38100">
            <a:solidFill>
              <a:schemeClr val="accent1">
                <a:satOff val="-36923"/>
                <a:lumOff val="30882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8" indent="-521368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8" indent="-521368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8" indent="-521368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8" indent="-521368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891544" y="4150358"/>
            <a:ext cx="4274192" cy="541528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  <p:pic>
        <p:nvPicPr>
          <p:cNvPr id="14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0840" y="2295446"/>
            <a:ext cx="15582105" cy="9125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8016" y="3000886"/>
            <a:ext cx="15714031" cy="875742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91544" y="4150358"/>
            <a:ext cx="4274192" cy="541528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  <p:sp>
        <p:nvSpPr>
          <p:cNvPr id="149" name="Shape 149"/>
          <p:cNvSpPr/>
          <p:nvPr/>
        </p:nvSpPr>
        <p:spPr>
          <a:xfrm>
            <a:off x="14570626" y="8348398"/>
            <a:ext cx="124409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...</a:t>
            </a:r>
          </a:p>
        </p:txBody>
      </p:sp>
      <p:sp>
        <p:nvSpPr>
          <p:cNvPr id="150" name="Shape 150"/>
          <p:cNvSpPr/>
          <p:nvPr/>
        </p:nvSpPr>
        <p:spPr>
          <a:xfrm>
            <a:off x="12512244" y="2027057"/>
            <a:ext cx="358644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lnSpc>
                <a:spcPct val="120000"/>
              </a:lnSpc>
              <a:defRPr b="1" spc="145" sz="48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t>P3 </a:t>
            </a:r>
            <a:r>
              <a:t>样本构建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720" y="2609527"/>
            <a:ext cx="15919550" cy="982537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2590291" y="1638782"/>
            <a:ext cx="485523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pc="145" sz="4800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pPr/>
            <a:r>
              <a:t>P3 样本构建 (续)</a:t>
            </a:r>
          </a:p>
        </p:txBody>
      </p:sp>
      <p:sp>
        <p:nvSpPr>
          <p:cNvPr id="154" name="Shape 154"/>
          <p:cNvSpPr/>
          <p:nvPr/>
        </p:nvSpPr>
        <p:spPr>
          <a:xfrm>
            <a:off x="891544" y="4150358"/>
            <a:ext cx="4274192" cy="541528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  <p:sp>
        <p:nvSpPr>
          <p:cNvPr id="155" name="Shape 155"/>
          <p:cNvSpPr/>
          <p:nvPr/>
        </p:nvSpPr>
        <p:spPr>
          <a:xfrm>
            <a:off x="14601657" y="7422646"/>
            <a:ext cx="124409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891544" y="4150358"/>
            <a:ext cx="4274192" cy="5415281"/>
          </a:xfrm>
          <a:prstGeom prst="rect">
            <a:avLst/>
          </a:prstGeom>
          <a:ln w="38100">
            <a:solidFill>
              <a:srgbClr val="81B2D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pc="1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端口赛题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数据初步分析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b="1" spc="79" sz="4000" u="sng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样本构建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特征工程</a:t>
            </a:r>
          </a:p>
          <a:p>
            <a:pPr marL="521367" indent="-521367" algn="l">
              <a:lnSpc>
                <a:spcPct val="150000"/>
              </a:lnSpc>
              <a:buSzPct val="100000"/>
              <a:buChar char="•"/>
              <a:defRPr spc="79" sz="4000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pPr>
            <a:r>
              <a:t>模型构建</a:t>
            </a:r>
          </a:p>
        </p:txBody>
      </p:sp>
      <p:pic>
        <p:nvPicPr>
          <p:cNvPr id="158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1360" y="2164374"/>
            <a:ext cx="13277272" cy="8088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