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sldIdLst>
    <p:sldId id="256" r:id="rId5"/>
    <p:sldId id="257" r:id="rId6"/>
    <p:sldId id="258" r:id="rId7"/>
    <p:sldId id="259" r:id="rId8"/>
    <p:sldId id="262" r:id="rId9"/>
    <p:sldId id="263" r:id="rId10"/>
    <p:sldId id="26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DC172-9EA7-46B5-BA0E-53752CB6CAE9}" v="77" dt="2023-02-05T17:01:32.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4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2/5/2023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9D7796-F675-488F-AC46-C88938C803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26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26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9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29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963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237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9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67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0671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36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E45834-53BD-4C8F-B791-CD5378F4150E}" type="datetimeFigureOut">
              <a:rPr lang="en-US" smtClean="0"/>
              <a:t>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19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E45834-53BD-4C8F-B791-CD5378F4150E}" type="datetimeFigureOut">
              <a:rPr lang="en-US" smtClean="0"/>
              <a:t>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9D7796-F675-488F-AC46-C88938C803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96436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harmanewsintel.com/news/fundamentals-of-the-pharmaceutical-supply-chai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AC6A219-BE7F-3938-D1C8-4B73148B9E95}"/>
              </a:ext>
            </a:extLst>
          </p:cNvPr>
          <p:cNvPicPr>
            <a:picLocks noChangeAspect="1"/>
          </p:cNvPicPr>
          <p:nvPr/>
        </p:nvPicPr>
        <p:blipFill rotWithShape="1">
          <a:blip r:embed="rId2">
            <a:alphaModFix amt="50000"/>
            <a:grayscl/>
          </a:blip>
          <a:srcRect r="-1" b="24998"/>
          <a:stretch/>
        </p:blipFill>
        <p:spPr>
          <a:xfrm>
            <a:off x="1" y="1"/>
            <a:ext cx="12192000" cy="6858000"/>
          </a:xfrm>
          <a:prstGeom prst="rect">
            <a:avLst/>
          </a:prstGeom>
        </p:spPr>
      </p:pic>
      <p:sp>
        <p:nvSpPr>
          <p:cNvPr id="2" name="Title 1">
            <a:extLst>
              <a:ext uri="{FF2B5EF4-FFF2-40B4-BE49-F238E27FC236}">
                <a16:creationId xmlns:a16="http://schemas.microsoft.com/office/drawing/2014/main" id="{2C5105C1-0BF0-ACE6-8C24-9903727AB76A}"/>
              </a:ext>
            </a:extLst>
          </p:cNvPr>
          <p:cNvSpPr>
            <a:spLocks noGrp="1"/>
          </p:cNvSpPr>
          <p:nvPr>
            <p:ph type="ctrTitle"/>
          </p:nvPr>
        </p:nvSpPr>
        <p:spPr>
          <a:xfrm>
            <a:off x="4976636" y="992221"/>
            <a:ext cx="6247308" cy="4873558"/>
          </a:xfrm>
        </p:spPr>
        <p:txBody>
          <a:bodyPr anchor="ctr">
            <a:normAutofit/>
          </a:bodyPr>
          <a:lstStyle/>
          <a:p>
            <a:r>
              <a:rPr lang="en-US" sz="4800" dirty="0"/>
              <a:t>Hackathon 2023</a:t>
            </a:r>
          </a:p>
        </p:txBody>
      </p:sp>
      <p:sp>
        <p:nvSpPr>
          <p:cNvPr id="3" name="Subtitle 2">
            <a:extLst>
              <a:ext uri="{FF2B5EF4-FFF2-40B4-BE49-F238E27FC236}">
                <a16:creationId xmlns:a16="http://schemas.microsoft.com/office/drawing/2014/main" id="{4C8E31A7-88C9-455C-353F-A3A706E9E9D1}"/>
              </a:ext>
            </a:extLst>
          </p:cNvPr>
          <p:cNvSpPr>
            <a:spLocks noGrp="1"/>
          </p:cNvSpPr>
          <p:nvPr>
            <p:ph type="subTitle" idx="1"/>
          </p:nvPr>
        </p:nvSpPr>
        <p:spPr>
          <a:xfrm>
            <a:off x="968056" y="996610"/>
            <a:ext cx="3363901" cy="4864780"/>
          </a:xfrm>
        </p:spPr>
        <p:txBody>
          <a:bodyPr anchor="ctr">
            <a:normAutofit/>
          </a:bodyPr>
          <a:lstStyle/>
          <a:p>
            <a:pPr algn="r"/>
            <a:r>
              <a:rPr lang="en-US" sz="2000" dirty="0"/>
              <a:t>Cade Wrinkle</a:t>
            </a:r>
          </a:p>
          <a:p>
            <a:pPr algn="r"/>
            <a:r>
              <a:rPr lang="en-US" sz="2000" dirty="0"/>
              <a:t>Josh Quaintance</a:t>
            </a:r>
          </a:p>
          <a:p>
            <a:pPr algn="r"/>
            <a:r>
              <a:rPr lang="en-US" sz="2000" dirty="0"/>
              <a:t>Nathan Roberts</a:t>
            </a:r>
          </a:p>
          <a:p>
            <a:pPr algn="r"/>
            <a:r>
              <a:rPr lang="en-US" sz="2000" dirty="0"/>
              <a:t>OWEN KEM</a:t>
            </a:r>
          </a:p>
          <a:p>
            <a:pPr algn="r"/>
            <a:r>
              <a:rPr lang="en-US" sz="2000" dirty="0"/>
              <a:t>(Team 12)</a:t>
            </a:r>
          </a:p>
        </p:txBody>
      </p:sp>
      <p:cxnSp>
        <p:nvCxnSpPr>
          <p:cNvPr id="11" name="Straight Connector 1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942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3BA61-3BF5-CA9C-4052-B7F3E3AFFF65}"/>
              </a:ext>
            </a:extLst>
          </p:cNvPr>
          <p:cNvSpPr>
            <a:spLocks noGrp="1"/>
          </p:cNvSpPr>
          <p:nvPr>
            <p:ph type="title"/>
          </p:nvPr>
        </p:nvSpPr>
        <p:spPr>
          <a:xfrm>
            <a:off x="844476" y="1600199"/>
            <a:ext cx="3539266" cy="4297680"/>
          </a:xfrm>
        </p:spPr>
        <p:txBody>
          <a:bodyPr anchor="ctr">
            <a:normAutofit/>
          </a:bodyPr>
          <a:lstStyle/>
          <a:p>
            <a:r>
              <a:rPr lang="en-US" dirty="0"/>
              <a:t>Project Challenge</a:t>
            </a:r>
          </a:p>
        </p:txBody>
      </p:sp>
      <p:cxnSp>
        <p:nvCxnSpPr>
          <p:cNvPr id="17"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215D5D-2665-A2CA-2132-0000205F8938}"/>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700" dirty="0"/>
              <a:t>Challenge 4</a:t>
            </a:r>
          </a:p>
          <a:p>
            <a:pPr>
              <a:lnSpc>
                <a:spcPct val="110000"/>
              </a:lnSpc>
            </a:pPr>
            <a:r>
              <a:rPr lang="en-US" sz="1700" dirty="0"/>
              <a:t>Real Rx Distributors, Inc is a pharmaceutical distributor in Kalamazoo, MI.  They are filling a purchase order PO 8451 from Stay Well Hospital. Real Rx Distributors adheres to the Drug Supply Chain Security Act (DSCSA) and will pack the cases with the lot code, expr date and serial number. The PO has 2 line items– 10 cases of Example Drug and 10 cases of Miracle Drug. </a:t>
            </a:r>
          </a:p>
          <a:p>
            <a:pPr>
              <a:lnSpc>
                <a:spcPct val="110000"/>
              </a:lnSpc>
            </a:pPr>
            <a:r>
              <a:rPr lang="en-US" sz="1700" dirty="0"/>
              <a:t>The distributor is at 740 Forest St, Kalamazoo, MI.  They are a member of GS1 US and use their company prefix to assign globally unique numbers to their business locations, they inventory the products they distribute under the manufacturer GTIN.</a:t>
            </a:r>
          </a:p>
        </p:txBody>
      </p:sp>
    </p:spTree>
    <p:extLst>
      <p:ext uri="{BB962C8B-B14F-4D97-AF65-F5344CB8AC3E}">
        <p14:creationId xmlns:p14="http://schemas.microsoft.com/office/powerpoint/2010/main" val="97282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41AD0-F737-FA40-9A6F-8412B504CF2E}"/>
              </a:ext>
            </a:extLst>
          </p:cNvPr>
          <p:cNvSpPr>
            <a:spLocks noGrp="1"/>
          </p:cNvSpPr>
          <p:nvPr>
            <p:ph type="title"/>
          </p:nvPr>
        </p:nvSpPr>
        <p:spPr>
          <a:xfrm>
            <a:off x="844476" y="1600199"/>
            <a:ext cx="3539266" cy="4297680"/>
          </a:xfrm>
        </p:spPr>
        <p:txBody>
          <a:bodyPr anchor="ctr">
            <a:normAutofit/>
          </a:bodyPr>
          <a:lstStyle/>
          <a:p>
            <a:r>
              <a:rPr lang="en-US" dirty="0"/>
              <a:t>THE Problem</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0AF7F7-CEBC-BE87-C66A-1FCA88D5FE7A}"/>
              </a:ext>
            </a:extLst>
          </p:cNvPr>
          <p:cNvSpPr>
            <a:spLocks noGrp="1"/>
          </p:cNvSpPr>
          <p:nvPr>
            <p:ph idx="1"/>
          </p:nvPr>
        </p:nvSpPr>
        <p:spPr>
          <a:xfrm>
            <a:off x="4924851" y="1600199"/>
            <a:ext cx="6130003" cy="4297680"/>
          </a:xfrm>
        </p:spPr>
        <p:txBody>
          <a:bodyPr anchor="ctr">
            <a:normAutofit/>
          </a:bodyPr>
          <a:lstStyle/>
          <a:p>
            <a:pPr marL="0" indent="0">
              <a:buNone/>
            </a:pPr>
            <a:r>
              <a:rPr lang="en-US" dirty="0"/>
              <a:t>Too many players, not enough coordination</a:t>
            </a:r>
          </a:p>
          <a:p>
            <a:pPr marL="0" indent="0">
              <a:buNone/>
            </a:pPr>
            <a:r>
              <a:rPr lang="en-US" dirty="0"/>
              <a:t>A lack of effective planning and risk mitigation</a:t>
            </a:r>
          </a:p>
          <a:p>
            <a:pPr marL="0" indent="0">
              <a:buNone/>
            </a:pPr>
            <a:r>
              <a:rPr lang="en-US" dirty="0"/>
              <a:t>Difficulty addressing supply chain breakdowns</a:t>
            </a:r>
          </a:p>
        </p:txBody>
      </p:sp>
    </p:spTree>
    <p:extLst>
      <p:ext uri="{BB962C8B-B14F-4D97-AF65-F5344CB8AC3E}">
        <p14:creationId xmlns:p14="http://schemas.microsoft.com/office/powerpoint/2010/main" val="53873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7FAB3-CB9F-2692-9F2F-E8673D42B576}"/>
              </a:ext>
            </a:extLst>
          </p:cNvPr>
          <p:cNvSpPr>
            <a:spLocks noGrp="1"/>
          </p:cNvSpPr>
          <p:nvPr>
            <p:ph type="title"/>
          </p:nvPr>
        </p:nvSpPr>
        <p:spPr>
          <a:xfrm>
            <a:off x="844476" y="1600199"/>
            <a:ext cx="3539266" cy="4297680"/>
          </a:xfrm>
        </p:spPr>
        <p:txBody>
          <a:bodyPr anchor="ctr">
            <a:normAutofit/>
          </a:bodyPr>
          <a:lstStyle/>
          <a:p>
            <a:r>
              <a:rPr lang="en-US" dirty="0"/>
              <a:t>OUR SOLUTION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36934D-945C-F013-70AF-FA62EACEF08D}"/>
              </a:ext>
            </a:extLst>
          </p:cNvPr>
          <p:cNvSpPr>
            <a:spLocks noGrp="1"/>
          </p:cNvSpPr>
          <p:nvPr>
            <p:ph idx="1"/>
          </p:nvPr>
        </p:nvSpPr>
        <p:spPr>
          <a:xfrm>
            <a:off x="4924851" y="1600199"/>
            <a:ext cx="6130003" cy="4297680"/>
          </a:xfrm>
        </p:spPr>
        <p:txBody>
          <a:bodyPr anchor="ctr">
            <a:normAutofit/>
          </a:bodyPr>
          <a:lstStyle/>
          <a:p>
            <a:r>
              <a:rPr lang="en-US" dirty="0"/>
              <a:t>One webapp, linked to one database</a:t>
            </a:r>
          </a:p>
          <a:p>
            <a:r>
              <a:rPr lang="en-US" dirty="0"/>
              <a:t>Flexible integration with preexisting infrastructure</a:t>
            </a:r>
          </a:p>
          <a:p>
            <a:r>
              <a:rPr lang="en-US" dirty="0"/>
              <a:t>Inbuilt traceability</a:t>
            </a:r>
          </a:p>
        </p:txBody>
      </p:sp>
    </p:spTree>
    <p:extLst>
      <p:ext uri="{BB962C8B-B14F-4D97-AF65-F5344CB8AC3E}">
        <p14:creationId xmlns:p14="http://schemas.microsoft.com/office/powerpoint/2010/main" val="107259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7" name="Picture 205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9" name="Straight Connector 205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63" name="Rectangle 2062">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91A5BA8-5649-4CC3-88A7-71B86E10D631}"/>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1700" dirty="0"/>
              <a:t>HOW IT WORKS</a:t>
            </a:r>
          </a:p>
        </p:txBody>
      </p:sp>
      <p:pic>
        <p:nvPicPr>
          <p:cNvPr id="2050" name="Picture 2">
            <a:extLst>
              <a:ext uri="{FF2B5EF4-FFF2-40B4-BE49-F238E27FC236}">
                <a16:creationId xmlns:a16="http://schemas.microsoft.com/office/drawing/2014/main" id="{DAA70DB0-4565-97D3-6AF4-A76839A1FB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76728" y="120914"/>
            <a:ext cx="8643011" cy="4321507"/>
          </a:xfrm>
          <a:prstGeom prst="rect">
            <a:avLst/>
          </a:prstGeom>
          <a:noFill/>
          <a:extLst>
            <a:ext uri="{909E8E84-426E-40DD-AFC4-6F175D3DCCD1}">
              <a14:hiddenFill xmlns:a14="http://schemas.microsoft.com/office/drawing/2010/main">
                <a:solidFill>
                  <a:srgbClr val="FFFFFF"/>
                </a:solidFill>
              </a14:hiddenFill>
            </a:ext>
          </a:extLst>
        </p:spPr>
      </p:pic>
      <p:cxnSp>
        <p:nvCxnSpPr>
          <p:cNvPr id="2067" name="Straight Connector 2066">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69" name="Picture 2068">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1" name="Straight Connector 2070">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7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B5351-F334-144A-1F3A-7E973F3F41D7}"/>
              </a:ext>
            </a:extLst>
          </p:cNvPr>
          <p:cNvSpPr>
            <a:spLocks noGrp="1"/>
          </p:cNvSpPr>
          <p:nvPr>
            <p:ph type="title"/>
          </p:nvPr>
        </p:nvSpPr>
        <p:spPr>
          <a:xfrm>
            <a:off x="844476" y="1600199"/>
            <a:ext cx="3539266" cy="4297680"/>
          </a:xfrm>
        </p:spPr>
        <p:txBody>
          <a:bodyPr anchor="ctr">
            <a:normAutofit/>
          </a:bodyPr>
          <a:lstStyle/>
          <a:p>
            <a:r>
              <a:rPr lang="en-US" dirty="0"/>
              <a:t>How it </a:t>
            </a:r>
            <a:br>
              <a:rPr lang="en-US" dirty="0"/>
            </a:br>
            <a:r>
              <a:rPr lang="en-US" dirty="0"/>
              <a:t>(really) works </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5F335EB2-F0C8-D599-6FF2-79B5BE0BE2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4851" y="396132"/>
            <a:ext cx="6065736" cy="606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01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53554-6EF2-8475-90CA-91F39F392DCA}"/>
              </a:ext>
            </a:extLst>
          </p:cNvPr>
          <p:cNvSpPr>
            <a:spLocks noGrp="1"/>
          </p:cNvSpPr>
          <p:nvPr>
            <p:ph type="title"/>
          </p:nvPr>
        </p:nvSpPr>
        <p:spPr>
          <a:xfrm>
            <a:off x="844476" y="1600199"/>
            <a:ext cx="3539266" cy="4297680"/>
          </a:xfrm>
        </p:spPr>
        <p:txBody>
          <a:bodyPr anchor="ctr">
            <a:normAutofit/>
          </a:bodyPr>
          <a:lstStyle/>
          <a:p>
            <a:r>
              <a:rPr lang="en-US" dirty="0"/>
              <a:t>Standards / Technology</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BE8008-B632-7398-EE0A-3B2971FF1FE1}"/>
              </a:ext>
            </a:extLst>
          </p:cNvPr>
          <p:cNvSpPr>
            <a:spLocks noGrp="1"/>
          </p:cNvSpPr>
          <p:nvPr>
            <p:ph idx="1"/>
          </p:nvPr>
        </p:nvSpPr>
        <p:spPr>
          <a:xfrm>
            <a:off x="4924851" y="1600199"/>
            <a:ext cx="6130003" cy="4297680"/>
          </a:xfrm>
        </p:spPr>
        <p:txBody>
          <a:bodyPr anchor="ctr">
            <a:normAutofit/>
          </a:bodyPr>
          <a:lstStyle/>
          <a:p>
            <a:r>
              <a:rPr lang="en-US" dirty="0"/>
              <a:t>GS1 Digital Link Toolkit</a:t>
            </a:r>
          </a:p>
          <a:p>
            <a:r>
              <a:rPr lang="en-US" dirty="0"/>
              <a:t>GSCC</a:t>
            </a:r>
          </a:p>
          <a:p>
            <a:r>
              <a:rPr lang="en-US" dirty="0"/>
              <a:t>Strapi</a:t>
            </a:r>
          </a:p>
          <a:p>
            <a:r>
              <a:rPr lang="en-US" dirty="0"/>
              <a:t>SvelteKit</a:t>
            </a:r>
          </a:p>
        </p:txBody>
      </p:sp>
    </p:spTree>
    <p:extLst>
      <p:ext uri="{BB962C8B-B14F-4D97-AF65-F5344CB8AC3E}">
        <p14:creationId xmlns:p14="http://schemas.microsoft.com/office/powerpoint/2010/main" val="247038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FFF0-AE28-74B8-635F-265247762F09}"/>
              </a:ext>
            </a:extLst>
          </p:cNvPr>
          <p:cNvSpPr>
            <a:spLocks noGrp="1"/>
          </p:cNvSpPr>
          <p:nvPr>
            <p:ph type="title"/>
          </p:nvPr>
        </p:nvSpPr>
        <p:spPr/>
        <p:txBody>
          <a:bodyPr/>
          <a:lstStyle/>
          <a:p>
            <a:r>
              <a:rPr lang="en-US" dirty="0"/>
              <a:t>WORKS CITED</a:t>
            </a:r>
          </a:p>
        </p:txBody>
      </p:sp>
      <p:sp>
        <p:nvSpPr>
          <p:cNvPr id="4" name="TextBox 3">
            <a:extLst>
              <a:ext uri="{FF2B5EF4-FFF2-40B4-BE49-F238E27FC236}">
                <a16:creationId xmlns:a16="http://schemas.microsoft.com/office/drawing/2014/main" id="{69E9EA10-2E37-3045-E7B5-55E1F1EB408F}"/>
              </a:ext>
            </a:extLst>
          </p:cNvPr>
          <p:cNvSpPr txBox="1"/>
          <p:nvPr/>
        </p:nvSpPr>
        <p:spPr>
          <a:xfrm>
            <a:off x="1451579" y="2380891"/>
            <a:ext cx="8578066" cy="2308324"/>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mj-lt"/>
              </a:rPr>
              <a:t>McGrail, Samantha. “Fundamentals of the Pharmaceutical Supply Chain.” </a:t>
            </a:r>
            <a:r>
              <a:rPr lang="en-US" sz="1800" b="0" i="1" u="none" strike="noStrike" dirty="0">
                <a:solidFill>
                  <a:srgbClr val="000000"/>
                </a:solidFill>
                <a:effectLst/>
                <a:latin typeface="+mj-lt"/>
              </a:rPr>
              <a:t>pharmanewsintel.com</a:t>
            </a:r>
            <a:endParaRPr lang="en-US" b="0" dirty="0">
              <a:effectLst/>
              <a:latin typeface="+mj-lt"/>
            </a:endParaRPr>
          </a:p>
          <a:p>
            <a:pPr rtl="0">
              <a:spcBef>
                <a:spcPts val="0"/>
              </a:spcBef>
              <a:spcAft>
                <a:spcPts val="0"/>
              </a:spcAft>
            </a:pPr>
            <a:r>
              <a:rPr lang="en-US" sz="1800" b="0" i="0" u="sng" strike="noStrike" dirty="0">
                <a:solidFill>
                  <a:srgbClr val="1155CC"/>
                </a:solidFill>
                <a:effectLst/>
                <a:latin typeface="+mj-lt"/>
                <a:hlinkClick r:id="rId2"/>
              </a:rPr>
              <a:t>https://pharmanewsintel.com/news/fundamentals-of-the-pharmaceutical-supply-chain</a:t>
            </a:r>
            <a:endParaRPr lang="en-US" b="0" dirty="0">
              <a:effectLst/>
              <a:latin typeface="+mj-lt"/>
            </a:endParaRPr>
          </a:p>
          <a:p>
            <a:br>
              <a:rPr lang="en-US" b="0" dirty="0">
                <a:effectLst/>
                <a:latin typeface="+mj-lt"/>
              </a:rPr>
            </a:br>
            <a:br>
              <a:rPr lang="en-US" b="0" dirty="0">
                <a:effectLst/>
                <a:latin typeface="+mj-lt"/>
              </a:rPr>
            </a:br>
            <a:r>
              <a:rPr lang="en-US" sz="1800" b="0" i="0" u="none" strike="noStrike" dirty="0" err="1">
                <a:solidFill>
                  <a:srgbClr val="000000"/>
                </a:solidFill>
                <a:effectLst/>
                <a:latin typeface="+mj-lt"/>
              </a:rPr>
              <a:t>Mehralian</a:t>
            </a:r>
            <a:r>
              <a:rPr lang="en-US" sz="1800" b="0" i="0" u="none" strike="noStrike" dirty="0">
                <a:solidFill>
                  <a:srgbClr val="000000"/>
                </a:solidFill>
                <a:effectLst/>
                <a:latin typeface="+mj-lt"/>
              </a:rPr>
              <a:t>, Gholamhossein et al. “Developing a suitable model for supplier selection based on supply chain risks: an empirical study from Iranian pharmaceutical companies.” </a:t>
            </a:r>
            <a:r>
              <a:rPr lang="en-US" sz="1800" b="0" i="1" u="none" strike="noStrike" dirty="0">
                <a:solidFill>
                  <a:srgbClr val="000000"/>
                </a:solidFill>
                <a:effectLst/>
                <a:latin typeface="+mj-lt"/>
              </a:rPr>
              <a:t>Iranian journal of pharmaceutical research : IJPR</a:t>
            </a:r>
            <a:r>
              <a:rPr lang="en-US" sz="1800" b="0" i="0" u="none" strike="noStrike" dirty="0">
                <a:solidFill>
                  <a:srgbClr val="000000"/>
                </a:solidFill>
                <a:effectLst/>
                <a:latin typeface="+mj-lt"/>
              </a:rPr>
              <a:t> vol. 11,1 (2012): 209-19.</a:t>
            </a:r>
            <a:endParaRPr lang="en-US" dirty="0">
              <a:latin typeface="+mj-lt"/>
            </a:endParaRPr>
          </a:p>
        </p:txBody>
      </p:sp>
    </p:spTree>
    <p:extLst>
      <p:ext uri="{BB962C8B-B14F-4D97-AF65-F5344CB8AC3E}">
        <p14:creationId xmlns:p14="http://schemas.microsoft.com/office/powerpoint/2010/main" val="173559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B6FC-3617-1830-CD0A-6D53D5675ADA}"/>
              </a:ext>
            </a:extLst>
          </p:cNvPr>
          <p:cNvSpPr>
            <a:spLocks noGrp="1"/>
          </p:cNvSpPr>
          <p:nvPr>
            <p:ph type="ctrTitle"/>
          </p:nvPr>
        </p:nvSpPr>
        <p:spPr/>
        <p:txBody>
          <a:bodyPr/>
          <a:lstStyle/>
          <a:p>
            <a:r>
              <a:rPr lang="en-US" dirty="0"/>
              <a:t>		Thank YOU!</a:t>
            </a:r>
          </a:p>
        </p:txBody>
      </p:sp>
      <p:sp>
        <p:nvSpPr>
          <p:cNvPr id="3" name="Subtitle 2">
            <a:extLst>
              <a:ext uri="{FF2B5EF4-FFF2-40B4-BE49-F238E27FC236}">
                <a16:creationId xmlns:a16="http://schemas.microsoft.com/office/drawing/2014/main" id="{A6474032-AFF0-ED2F-C0E4-3F08324AA556}"/>
              </a:ext>
            </a:extLst>
          </p:cNvPr>
          <p:cNvSpPr>
            <a:spLocks noGrp="1"/>
          </p:cNvSpPr>
          <p:nvPr>
            <p:ph type="subTitle" idx="1"/>
          </p:nvPr>
        </p:nvSpPr>
        <p:spPr/>
        <p:txBody>
          <a:bodyPr/>
          <a:lstStyle/>
          <a:p>
            <a:endParaRPr lang="en-US" dirty="0"/>
          </a:p>
          <a:p>
            <a:r>
              <a:rPr lang="en-US" dirty="0"/>
              <a:t>				Questions?</a:t>
            </a:r>
          </a:p>
          <a:p>
            <a:endParaRPr lang="en-US" dirty="0"/>
          </a:p>
        </p:txBody>
      </p:sp>
    </p:spTree>
    <p:extLst>
      <p:ext uri="{BB962C8B-B14F-4D97-AF65-F5344CB8AC3E}">
        <p14:creationId xmlns:p14="http://schemas.microsoft.com/office/powerpoint/2010/main" val="32400300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8A756664FBC745BE6CB5AB751425D0" ma:contentTypeVersion="0" ma:contentTypeDescription="Create a new document." ma:contentTypeScope="" ma:versionID="029e7608989d2fd2e6c824e415bddf3e">
  <xsd:schema xmlns:xsd="http://www.w3.org/2001/XMLSchema" xmlns:xs="http://www.w3.org/2001/XMLSchema" xmlns:p="http://schemas.microsoft.com/office/2006/metadata/properties" targetNamespace="http://schemas.microsoft.com/office/2006/metadata/properties" ma:root="true" ma:fieldsID="a4ebdd7e0d92a58ffb0dcec13db3f84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39FBA6-F298-4EF0-8C07-12E6D64BB3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3E2C23B-C481-43BF-82B5-561B3A8ECEF2}">
  <ds:schemaRefs>
    <ds:schemaRef ds:uri="http://schemas.microsoft.com/sharepoint/v3/contenttype/forms"/>
  </ds:schemaRefs>
</ds:datastoreItem>
</file>

<file path=customXml/itemProps3.xml><?xml version="1.0" encoding="utf-8"?>
<ds:datastoreItem xmlns:ds="http://schemas.openxmlformats.org/officeDocument/2006/customXml" ds:itemID="{35900BCB-17D1-45EF-83B7-F8FB2BA988C2}">
  <ds:schemaRefs>
    <ds:schemaRef ds:uri="http://www.w3.org/XML/1998/namespac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135</TotalTime>
  <Words>279</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Hackathon 2023</vt:lpstr>
      <vt:lpstr>Project Challenge</vt:lpstr>
      <vt:lpstr>THE Problem</vt:lpstr>
      <vt:lpstr>OUR SOLUTION</vt:lpstr>
      <vt:lpstr>HOW IT WORKS</vt:lpstr>
      <vt:lpstr>How it  (really) works </vt:lpstr>
      <vt:lpstr>Standards / Technology</vt:lpstr>
      <vt:lpstr>WORKS CITED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2023</dc:title>
  <dc:creator>Wrinkle, Cade J</dc:creator>
  <cp:lastModifiedBy>Wrinkle, Cade J</cp:lastModifiedBy>
  <cp:revision>2</cp:revision>
  <dcterms:created xsi:type="dcterms:W3CDTF">2023-02-05T15:18:33Z</dcterms:created>
  <dcterms:modified xsi:type="dcterms:W3CDTF">2023-02-05T17:34:11Z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0x010100FE8A756664FBC745BE6CB5AB751425D0</vt:lpwstr>
  </property>
</Properties>
</file>