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84" r:id="rId6"/>
    <p:sldId id="265" r:id="rId7"/>
    <p:sldId id="285" r:id="rId8"/>
  </p:sldIdLst>
  <p:sldSz cx="9144000" cy="5143500" type="screen16x9"/>
  <p:notesSz cx="6858000" cy="9144000"/>
  <p:embeddedFontLst>
    <p:embeddedFont>
      <p:font typeface="Cousin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D3956-AF13-4F1C-8C82-A006C66EC806}">
  <a:tblStyle styleId="{4CED3956-AF13-4F1C-8C82-A006C66EC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0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28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moa.incubator.apach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a.cms.waikato.ac.n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26694" y="2237874"/>
            <a:ext cx="7275095" cy="2117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FIREMAN </a:t>
            </a:r>
            <a:br>
              <a:rPr lang="en-US" dirty="0"/>
            </a:br>
            <a:r>
              <a:rPr lang="en-US" dirty="0"/>
              <a:t>ML workshop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E35AD-C3F5-45BC-9D52-F66494D953FA}"/>
              </a:ext>
            </a:extLst>
          </p:cNvPr>
          <p:cNvSpPr txBox="1"/>
          <p:nvPr/>
        </p:nvSpPr>
        <p:spPr>
          <a:xfrm>
            <a:off x="773206" y="4698046"/>
            <a:ext cx="763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Pavol Mulinka, Czech Technical University in Prague (Thesis submitted)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835ED4-48BE-4AC5-8F67-0B4A4DDE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93" y="2344020"/>
            <a:ext cx="1905266" cy="190526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0A7039-06D6-49D9-80C1-8244315D8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794" y="4676920"/>
            <a:ext cx="630989" cy="307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Goal</a:t>
            </a:r>
            <a:endParaRPr sz="4000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04330" y="1127986"/>
            <a:ext cx="6846702" cy="208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Understand batch ML pipeline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Understand basic stream-based ML concepts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Apply batch/stream ML on TEP dataset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Hands-on exp. with both batch/stream ML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 it can be used in the context of FIREMAN?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Establish a FIREMAN ML experiment tested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Add new steps to pipeline </a:t>
            </a:r>
            <a:r>
              <a:rPr lang="en-US" sz="1800" b="1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etc</a:t>
            </a: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…</a:t>
            </a:r>
            <a:endParaRPr sz="18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87406" y="4208929"/>
            <a:ext cx="8989359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Notebooks available on </a:t>
            </a:r>
            <a:r>
              <a:rPr lang="en-US" sz="1200" b="1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github</a:t>
            </a: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:</a:t>
            </a:r>
          </a:p>
          <a:p>
            <a:pPr lvl="0">
              <a:spcBef>
                <a:spcPts val="1000"/>
              </a:spcBef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https://github.com/5uperpalo/FIREMAN-project/tree/master/workshop_05132020</a:t>
            </a: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62528B8-E397-44A8-8A94-3A7F63073F87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5AF1D9-6B40-44AF-AD5D-7E60E5DC689B}"/>
              </a:ext>
            </a:extLst>
          </p:cNvPr>
          <p:cNvSpPr/>
          <p:nvPr/>
        </p:nvSpPr>
        <p:spPr>
          <a:xfrm>
            <a:off x="639885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TEP dataset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33AEC0-D937-4CCC-A701-6FED45FDBBED}"/>
              </a:ext>
            </a:extLst>
          </p:cNvPr>
          <p:cNvSpPr/>
          <p:nvPr/>
        </p:nvSpPr>
        <p:spPr>
          <a:xfrm>
            <a:off x="2631245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emulate imbalance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4ADDC-4BA9-48CA-9492-22F7BD67689F}"/>
              </a:ext>
            </a:extLst>
          </p:cNvPr>
          <p:cNvSpPr/>
          <p:nvPr/>
        </p:nvSpPr>
        <p:spPr>
          <a:xfrm>
            <a:off x="4648591" y="3343087"/>
            <a:ext cx="1277370" cy="5886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batch ML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3C252D-4E34-48CD-9CFD-AF9CCDB04418}"/>
              </a:ext>
            </a:extLst>
          </p:cNvPr>
          <p:cNvSpPr/>
          <p:nvPr/>
        </p:nvSpPr>
        <p:spPr>
          <a:xfrm>
            <a:off x="4648592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shuffle dataset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43BCE0-A3F1-4581-8611-6335C0988559}"/>
              </a:ext>
            </a:extLst>
          </p:cNvPr>
          <p:cNvSpPr/>
          <p:nvPr/>
        </p:nvSpPr>
        <p:spPr>
          <a:xfrm>
            <a:off x="6653565" y="679076"/>
            <a:ext cx="1979448" cy="34957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stream-based ML datasets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D9B47A-FF81-45A0-8ACC-BD13242EEB31}"/>
              </a:ext>
            </a:extLst>
          </p:cNvPr>
          <p:cNvSpPr/>
          <p:nvPr/>
        </p:nvSpPr>
        <p:spPr>
          <a:xfrm>
            <a:off x="4648591" y="2637449"/>
            <a:ext cx="1277370" cy="5886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dropped slices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F4693-FC39-4723-B20C-86E4EB50631C}"/>
              </a:ext>
            </a:extLst>
          </p:cNvPr>
          <p:cNvSpPr txBox="1"/>
          <p:nvPr/>
        </p:nvSpPr>
        <p:spPr>
          <a:xfrm flipH="1">
            <a:off x="194422" y="4281016"/>
            <a:ext cx="216829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drop continuous slice from each class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A9EBE-E66C-4CF1-885F-36F6B76C1D6F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1278569" y="1959154"/>
            <a:ext cx="1991361" cy="232186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E96FE-F490-4DA4-A0EB-4B474A23EC4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917255" y="1666762"/>
            <a:ext cx="71399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797881-2BE5-4E6A-BE76-7FDA302CA9C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908615" y="1666762"/>
            <a:ext cx="73997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5D8C32-1B48-43BE-A372-91A4008C24A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3472952" y="1756131"/>
            <a:ext cx="972617" cy="137866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BB515B-BBC1-4A75-A7DC-9C42FE5DE047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3120133" y="2108950"/>
            <a:ext cx="1678255" cy="137866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093EE9-638C-4E05-B8F4-F82359E33560}"/>
              </a:ext>
            </a:extLst>
          </p:cNvPr>
          <p:cNvCxnSpPr>
            <a:cxnSpLocks/>
            <a:stCxn id="21" idx="1"/>
            <a:endCxn id="29" idx="0"/>
          </p:cNvCxnSpPr>
          <p:nvPr/>
        </p:nvCxnSpPr>
        <p:spPr>
          <a:xfrm flipH="1">
            <a:off x="3269929" y="2931771"/>
            <a:ext cx="1378662" cy="134924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592220-E774-4A97-A078-9D519C560E46}"/>
              </a:ext>
            </a:extLst>
          </p:cNvPr>
          <p:cNvSpPr txBox="1"/>
          <p:nvPr/>
        </p:nvSpPr>
        <p:spPr>
          <a:xfrm flipH="1">
            <a:off x="2505015" y="4281017"/>
            <a:ext cx="152982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 testing dataset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80C1D2-FAE1-4166-AE9B-9286DE6EA7F4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5109157" y="3931730"/>
            <a:ext cx="178119" cy="34928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BAAD4E-F36E-4DDD-9A8F-6E07263FC3D8}"/>
              </a:ext>
            </a:extLst>
          </p:cNvPr>
          <p:cNvSpPr txBox="1"/>
          <p:nvPr/>
        </p:nvSpPr>
        <p:spPr>
          <a:xfrm flipH="1">
            <a:off x="4344243" y="4281017"/>
            <a:ext cx="152982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 testing dataset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D4D60C-BD4D-401B-BF61-8873FB93820B}"/>
              </a:ext>
            </a:extLst>
          </p:cNvPr>
          <p:cNvSpPr/>
          <p:nvPr/>
        </p:nvSpPr>
        <p:spPr>
          <a:xfrm>
            <a:off x="6772518" y="1374371"/>
            <a:ext cx="1752917" cy="5847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dataset_shuffled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7B64CF-A63C-4354-9285-FD95C5EEA8BD}"/>
              </a:ext>
            </a:extLst>
          </p:cNvPr>
          <p:cNvSpPr/>
          <p:nvPr/>
        </p:nvSpPr>
        <p:spPr>
          <a:xfrm>
            <a:off x="6816387" y="3343087"/>
            <a:ext cx="1696884" cy="5847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dataset_orig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EFA5F3-1857-4EF8-94AF-C9C01C6ECEB6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925962" y="1666762"/>
            <a:ext cx="8465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1E2B2E-BAE2-41E1-A3A8-952243075180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5925961" y="3635478"/>
            <a:ext cx="890426" cy="19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02B073-A59D-46D1-A66E-A894FB623739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5925961" y="2931771"/>
            <a:ext cx="890426" cy="7037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74;p12">
            <a:extLst>
              <a:ext uri="{FF2B5EF4-FFF2-40B4-BE49-F238E27FC236}">
                <a16:creationId xmlns:a16="http://schemas.microsoft.com/office/drawing/2014/main" id="{85DFAFFB-BDAA-4AAD-A27C-E0AA8003B6C5}"/>
              </a:ext>
            </a:extLst>
          </p:cNvPr>
          <p:cNvSpPr txBox="1">
            <a:spLocks/>
          </p:cNvSpPr>
          <p:nvPr/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B38CAC-E5F9-48DC-A244-7875432E0E2C}"/>
              </a:ext>
            </a:extLst>
          </p:cNvPr>
          <p:cNvSpPr/>
          <p:nvPr/>
        </p:nvSpPr>
        <p:spPr>
          <a:xfrm>
            <a:off x="131762" y="1080586"/>
            <a:ext cx="922802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545DAC-A3D2-4E54-88FD-02863A217B71}"/>
              </a:ext>
            </a:extLst>
          </p:cNvPr>
          <p:cNvSpPr/>
          <p:nvPr/>
        </p:nvSpPr>
        <p:spPr>
          <a:xfrm>
            <a:off x="1264740" y="1080588"/>
            <a:ext cx="1480266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C2AE37-EBB6-4C2E-9335-776B779E546D}"/>
              </a:ext>
            </a:extLst>
          </p:cNvPr>
          <p:cNvSpPr/>
          <p:nvPr/>
        </p:nvSpPr>
        <p:spPr>
          <a:xfrm>
            <a:off x="2956560" y="1080588"/>
            <a:ext cx="1558918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F9F80-C7F7-467C-94AF-69D1B5C780CC}"/>
              </a:ext>
            </a:extLst>
          </p:cNvPr>
          <p:cNvSpPr/>
          <p:nvPr/>
        </p:nvSpPr>
        <p:spPr>
          <a:xfrm>
            <a:off x="6135112" y="1085478"/>
            <a:ext cx="1384480" cy="56435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parameter calibration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EFB070-7376-4A41-937E-592F6186D2B6}"/>
              </a:ext>
            </a:extLst>
          </p:cNvPr>
          <p:cNvSpPr/>
          <p:nvPr/>
        </p:nvSpPr>
        <p:spPr>
          <a:xfrm>
            <a:off x="7730324" y="1080581"/>
            <a:ext cx="1295340" cy="56435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engineering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BECFF-A6D5-4FD7-A4C3-A0D5A940CEB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54564" y="1352800"/>
            <a:ext cx="210176" cy="99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BABFA-03E8-4E44-96EB-3426ABE7F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745006" y="1362764"/>
            <a:ext cx="21155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6665D-02CE-442B-977E-272F3C19CD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5918982" y="1352796"/>
            <a:ext cx="216130" cy="14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A0CBAF-36A8-4029-85C2-A53A38386FE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519592" y="1362760"/>
            <a:ext cx="210732" cy="48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54AB44-928C-46B8-A3B8-CD890E8DD41C}"/>
              </a:ext>
            </a:extLst>
          </p:cNvPr>
          <p:cNvSpPr/>
          <p:nvPr/>
        </p:nvSpPr>
        <p:spPr>
          <a:xfrm>
            <a:off x="4722070" y="1080582"/>
            <a:ext cx="1196912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BB1DA-C538-4514-AB0A-A880DD3F3717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515478" y="1352796"/>
            <a:ext cx="206592" cy="996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46481A5-EC6E-4C5F-979B-FE2E0F08A612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H="1" flipV="1">
            <a:off x="6057003" y="-1240404"/>
            <a:ext cx="7" cy="4641975"/>
          </a:xfrm>
          <a:prstGeom prst="bentConnector3">
            <a:avLst>
              <a:gd name="adj1" fmla="val -3265714286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Batch ML scenario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5B123E-8470-4182-B130-F0AEFA12534C}"/>
              </a:ext>
            </a:extLst>
          </p:cNvPr>
          <p:cNvSpPr txBox="1"/>
          <p:nvPr/>
        </p:nvSpPr>
        <p:spPr>
          <a:xfrm flipH="1">
            <a:off x="194422" y="2281076"/>
            <a:ext cx="276213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 imbalance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Scaling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Imputation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missing values, dropping, interpolating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Other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OneHotEncoding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DataType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(float, int,..)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61B1B2-D402-42B2-A428-78E05711BC6C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1575491" y="1644933"/>
            <a:ext cx="170272" cy="636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5043B72-A095-4A8D-BFEB-268AFD3B9D66}"/>
              </a:ext>
            </a:extLst>
          </p:cNvPr>
          <p:cNvSpPr txBox="1"/>
          <p:nvPr/>
        </p:nvSpPr>
        <p:spPr>
          <a:xfrm flipH="1">
            <a:off x="1856636" y="3754067"/>
            <a:ext cx="27621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RandomForest</a:t>
            </a:r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importance, fast, promising results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A19088-6518-430D-BDDA-02134B25C243}"/>
              </a:ext>
            </a:extLst>
          </p:cNvPr>
          <p:cNvSpPr txBox="1"/>
          <p:nvPr/>
        </p:nvSpPr>
        <p:spPr>
          <a:xfrm flipH="1">
            <a:off x="3736019" y="2687494"/>
            <a:ext cx="218296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Cross Validation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 report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Metrics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Precision, Recall, F1, etc.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9FB4D9-1554-48BD-80A5-6AB0ECC6B4A5}"/>
              </a:ext>
            </a:extLst>
          </p:cNvPr>
          <p:cNvSpPr txBox="1"/>
          <p:nvPr/>
        </p:nvSpPr>
        <p:spPr>
          <a:xfrm flipH="1">
            <a:off x="4877687" y="3933161"/>
            <a:ext cx="240967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Investigation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Brute force - </a:t>
            </a:r>
            <a:r>
              <a:rPr lang="en-US" sz="1200" b="1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GridSearch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C0EE16-5C41-4A4C-8687-D916889AF52B}"/>
              </a:ext>
            </a:extLst>
          </p:cNvPr>
          <p:cNvSpPr txBox="1"/>
          <p:nvPr/>
        </p:nvSpPr>
        <p:spPr>
          <a:xfrm flipH="1">
            <a:off x="6642883" y="2508782"/>
            <a:ext cx="2409677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Selection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analysis, correlation, variation, algorithms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creation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–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mean,min,max,percentile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entropy, etc. of the surrounding points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3F8888-3259-4397-A4CB-997863A5DF00}"/>
              </a:ext>
            </a:extLst>
          </p:cNvPr>
          <p:cNvCxnSpPr>
            <a:cxnSpLocks/>
            <a:stCxn id="12" idx="2"/>
            <a:endCxn id="99" idx="0"/>
          </p:cNvCxnSpPr>
          <p:nvPr/>
        </p:nvCxnSpPr>
        <p:spPr>
          <a:xfrm flipH="1">
            <a:off x="3237705" y="1644939"/>
            <a:ext cx="498314" cy="21091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61C25E8-1B5F-407E-BBA4-FC3CC1D8B6EA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 flipH="1">
            <a:off x="4827500" y="1625010"/>
            <a:ext cx="493026" cy="10624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E3643C-31DC-42A2-8D8F-BFD9B038DC43}"/>
              </a:ext>
            </a:extLst>
          </p:cNvPr>
          <p:cNvCxnSpPr>
            <a:cxnSpLocks/>
            <a:stCxn id="13" idx="2"/>
            <a:endCxn id="101" idx="0"/>
          </p:cNvCxnSpPr>
          <p:nvPr/>
        </p:nvCxnSpPr>
        <p:spPr>
          <a:xfrm flipH="1">
            <a:off x="6082525" y="1649828"/>
            <a:ext cx="744827" cy="228333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1D69590-A4AE-4B69-B947-12EE6EB55F14}"/>
              </a:ext>
            </a:extLst>
          </p:cNvPr>
          <p:cNvCxnSpPr>
            <a:cxnSpLocks/>
            <a:stCxn id="14" idx="2"/>
            <a:endCxn id="102" idx="0"/>
          </p:cNvCxnSpPr>
          <p:nvPr/>
        </p:nvCxnSpPr>
        <p:spPr>
          <a:xfrm flipH="1">
            <a:off x="7847721" y="1644938"/>
            <a:ext cx="530273" cy="86384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545DAC-A3D2-4E54-88FD-02863A217B71}"/>
              </a:ext>
            </a:extLst>
          </p:cNvPr>
          <p:cNvSpPr/>
          <p:nvPr/>
        </p:nvSpPr>
        <p:spPr>
          <a:xfrm>
            <a:off x="967358" y="1080582"/>
            <a:ext cx="1556810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stream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C2AE37-EBB6-4C2E-9335-776B779E546D}"/>
              </a:ext>
            </a:extLst>
          </p:cNvPr>
          <p:cNvSpPr/>
          <p:nvPr/>
        </p:nvSpPr>
        <p:spPr>
          <a:xfrm>
            <a:off x="2791374" y="1080582"/>
            <a:ext cx="1556810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concept drift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F9F80-C7F7-467C-94AF-69D1B5C780CC}"/>
              </a:ext>
            </a:extLst>
          </p:cNvPr>
          <p:cNvSpPr/>
          <p:nvPr/>
        </p:nvSpPr>
        <p:spPr>
          <a:xfrm>
            <a:off x="6439406" y="1080583"/>
            <a:ext cx="1556810" cy="56435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BABFA-03E8-4E44-96EB-3426ABE7F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24168" y="1362758"/>
            <a:ext cx="26720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6665D-02CE-442B-977E-272F3C19CD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172200" y="1352796"/>
            <a:ext cx="267206" cy="99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54AB44-928C-46B8-A3B8-CD890E8DD41C}"/>
              </a:ext>
            </a:extLst>
          </p:cNvPr>
          <p:cNvSpPr/>
          <p:nvPr/>
        </p:nvSpPr>
        <p:spPr>
          <a:xfrm>
            <a:off x="4615390" y="1080582"/>
            <a:ext cx="1556810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BB1DA-C538-4514-AB0A-A880DD3F3717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348184" y="1352796"/>
            <a:ext cx="267206" cy="99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Stream-based ML scenario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BB330F-86EF-47FD-AB38-40CEBB722F71}"/>
              </a:ext>
            </a:extLst>
          </p:cNvPr>
          <p:cNvSpPr txBox="1"/>
          <p:nvPr/>
        </p:nvSpPr>
        <p:spPr>
          <a:xfrm flipH="1">
            <a:off x="194422" y="2281076"/>
            <a:ext cx="17639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is processed incrementally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8DAFFF-81D4-41FD-90BE-99A904147F99}"/>
              </a:ext>
            </a:extLst>
          </p:cNvPr>
          <p:cNvSpPr txBox="1"/>
          <p:nvPr/>
        </p:nvSpPr>
        <p:spPr>
          <a:xfrm flipH="1">
            <a:off x="2381362" y="2340917"/>
            <a:ext cx="1763918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“statistical properties of variable changed in unforeseen ways” Wiki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096FE-DD70-4D92-910E-67C3DD7DC349}"/>
              </a:ext>
            </a:extLst>
          </p:cNvPr>
          <p:cNvSpPr txBox="1"/>
          <p:nvPr/>
        </p:nvSpPr>
        <p:spPr>
          <a:xfrm flipH="1">
            <a:off x="1200262" y="3531149"/>
            <a:ext cx="348603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ADWIN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adaptive windowing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DDM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Drift Detection Method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EDDM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Early Drift Detection Method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Page Hinkley test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0D874-AD67-4A4C-9524-8D19FD1518CB}"/>
              </a:ext>
            </a:extLst>
          </p:cNvPr>
          <p:cNvSpPr txBox="1"/>
          <p:nvPr/>
        </p:nvSpPr>
        <p:spPr>
          <a:xfrm flipH="1">
            <a:off x="4686300" y="2306191"/>
            <a:ext cx="21412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not every algorithm can become incremental algorithm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B4DE1-A153-4333-8683-D415CB839308}"/>
              </a:ext>
            </a:extLst>
          </p:cNvPr>
          <p:cNvSpPr txBox="1"/>
          <p:nvPr/>
        </p:nvSpPr>
        <p:spPr>
          <a:xfrm flipH="1">
            <a:off x="6172200" y="3175402"/>
            <a:ext cx="267462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Holdout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–like in batch mode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Prequential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test then train, use every sample</a:t>
            </a:r>
          </a:p>
          <a:p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CFDDD3-7178-4B23-8663-3E9BB8C80650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flipH="1">
            <a:off x="1076381" y="1644933"/>
            <a:ext cx="669382" cy="636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DD739-5A05-4C8C-9E10-1EDF6D45E53B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 flipH="1">
            <a:off x="3263321" y="1644933"/>
            <a:ext cx="306458" cy="6959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8AB1E4-021F-4A8B-9D73-3003B23A0F22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2943281" y="3356580"/>
            <a:ext cx="320040" cy="17456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A76F44-AC19-4CB4-8DE9-99FD621557C4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>
            <a:off x="5393795" y="1625010"/>
            <a:ext cx="363115" cy="68118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77F4CD-4872-46CE-8DD5-9A4C0D3F6F58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7217811" y="1644933"/>
            <a:ext cx="291699" cy="153046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0"/>
          <p:cNvGrpSpPr/>
          <p:nvPr/>
        </p:nvGrpSpPr>
        <p:grpSpPr>
          <a:xfrm rot="5400000">
            <a:off x="4996605" y="-1364541"/>
            <a:ext cx="897289" cy="569408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A0040-85F7-4699-9F3D-8805FF15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06" y="1141145"/>
            <a:ext cx="4649641" cy="73815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51E5239-47AB-4D57-97DD-D174EB75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6" y="2544550"/>
            <a:ext cx="3054830" cy="1846705"/>
          </a:xfrm>
          <a:prstGeom prst="rect">
            <a:avLst/>
          </a:prstGeom>
        </p:spPr>
      </p:pic>
      <p:pic>
        <p:nvPicPr>
          <p:cNvPr id="13" name="Picture 1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A48EB84-F546-4E4E-A077-8D4830370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534" y="2827019"/>
            <a:ext cx="3452220" cy="1323340"/>
          </a:xfrm>
          <a:prstGeom prst="rect">
            <a:avLst/>
          </a:prstGeom>
        </p:spPr>
      </p:pic>
      <p:grpSp>
        <p:nvGrpSpPr>
          <p:cNvPr id="26" name="Google Shape;153;p20">
            <a:extLst>
              <a:ext uri="{FF2B5EF4-FFF2-40B4-BE49-F238E27FC236}">
                <a16:creationId xmlns:a16="http://schemas.microsoft.com/office/drawing/2014/main" id="{D1BD7108-093A-46D5-9C04-4911AD657C5E}"/>
              </a:ext>
            </a:extLst>
          </p:cNvPr>
          <p:cNvGrpSpPr/>
          <p:nvPr/>
        </p:nvGrpSpPr>
        <p:grpSpPr>
          <a:xfrm rot="5400000">
            <a:off x="1214278" y="1542213"/>
            <a:ext cx="2256922" cy="3742247"/>
            <a:chOff x="5708850" y="3417450"/>
            <a:chExt cx="2931161" cy="2815646"/>
          </a:xfrm>
        </p:grpSpPr>
        <p:sp>
          <p:nvSpPr>
            <p:cNvPr id="27" name="Google Shape;154;p20">
              <a:extLst>
                <a:ext uri="{FF2B5EF4-FFF2-40B4-BE49-F238E27FC236}">
                  <a16:creationId xmlns:a16="http://schemas.microsoft.com/office/drawing/2014/main" id="{F7C00191-CCBD-4A79-9366-F299A8E03763}"/>
                </a:ext>
              </a:extLst>
            </p:cNvPr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5;p20">
              <a:extLst>
                <a:ext uri="{FF2B5EF4-FFF2-40B4-BE49-F238E27FC236}">
                  <a16:creationId xmlns:a16="http://schemas.microsoft.com/office/drawing/2014/main" id="{C795EC1D-F49D-4B0B-A9BE-AB98D10DB3A4}"/>
                </a:ext>
              </a:extLst>
            </p:cNvPr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9" name="Google Shape;156;p20">
              <a:extLst>
                <a:ext uri="{FF2B5EF4-FFF2-40B4-BE49-F238E27FC236}">
                  <a16:creationId xmlns:a16="http://schemas.microsoft.com/office/drawing/2014/main" id="{80BE34C1-A339-4B86-8DD9-F362586014E3}"/>
                </a:ext>
              </a:extLst>
            </p:cNvPr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0" name="Google Shape;157;p20">
              <a:extLst>
                <a:ext uri="{FF2B5EF4-FFF2-40B4-BE49-F238E27FC236}">
                  <a16:creationId xmlns:a16="http://schemas.microsoft.com/office/drawing/2014/main" id="{6F32CB58-982D-477B-8132-8FE35E7A6879}"/>
                </a:ext>
              </a:extLst>
            </p:cNvPr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Google Shape;158;p20">
              <a:extLst>
                <a:ext uri="{FF2B5EF4-FFF2-40B4-BE49-F238E27FC236}">
                  <a16:creationId xmlns:a16="http://schemas.microsoft.com/office/drawing/2014/main" id="{D59E2299-EA37-418F-B3B8-E713818DBF3F}"/>
                </a:ext>
              </a:extLst>
            </p:cNvPr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59;p20">
              <a:extLst>
                <a:ext uri="{FF2B5EF4-FFF2-40B4-BE49-F238E27FC236}">
                  <a16:creationId xmlns:a16="http://schemas.microsoft.com/office/drawing/2014/main" id="{100A446C-8493-41C1-B8EE-05CD68EBB03E}"/>
                </a:ext>
              </a:extLst>
            </p:cNvPr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60;p20">
              <a:extLst>
                <a:ext uri="{FF2B5EF4-FFF2-40B4-BE49-F238E27FC236}">
                  <a16:creationId xmlns:a16="http://schemas.microsoft.com/office/drawing/2014/main" id="{E1DD142E-29CA-405E-AF31-647CEB257175}"/>
                </a:ext>
              </a:extLst>
            </p:cNvPr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grpSp>
        <p:nvGrpSpPr>
          <p:cNvPr id="34" name="Google Shape;153;p20">
            <a:extLst>
              <a:ext uri="{FF2B5EF4-FFF2-40B4-BE49-F238E27FC236}">
                <a16:creationId xmlns:a16="http://schemas.microsoft.com/office/drawing/2014/main" id="{CF6D0138-D617-4199-9899-BD31F5C2F7F6}"/>
              </a:ext>
            </a:extLst>
          </p:cNvPr>
          <p:cNvGrpSpPr/>
          <p:nvPr/>
        </p:nvGrpSpPr>
        <p:grpSpPr>
          <a:xfrm rot="5400000">
            <a:off x="6398965" y="1333186"/>
            <a:ext cx="1639374" cy="4234240"/>
            <a:chOff x="5708850" y="3417450"/>
            <a:chExt cx="2931161" cy="2815646"/>
          </a:xfrm>
        </p:grpSpPr>
        <p:sp>
          <p:nvSpPr>
            <p:cNvPr id="35" name="Google Shape;154;p20">
              <a:extLst>
                <a:ext uri="{FF2B5EF4-FFF2-40B4-BE49-F238E27FC236}">
                  <a16:creationId xmlns:a16="http://schemas.microsoft.com/office/drawing/2014/main" id="{83791CE9-F8D7-4857-851C-6AC4252CE89F}"/>
                </a:ext>
              </a:extLst>
            </p:cNvPr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5;p20">
              <a:extLst>
                <a:ext uri="{FF2B5EF4-FFF2-40B4-BE49-F238E27FC236}">
                  <a16:creationId xmlns:a16="http://schemas.microsoft.com/office/drawing/2014/main" id="{4D993479-9876-4250-BD7A-6258796CE834}"/>
                </a:ext>
              </a:extLst>
            </p:cNvPr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7" name="Google Shape;156;p20">
              <a:extLst>
                <a:ext uri="{FF2B5EF4-FFF2-40B4-BE49-F238E27FC236}">
                  <a16:creationId xmlns:a16="http://schemas.microsoft.com/office/drawing/2014/main" id="{BF0E5C2F-9659-46C2-BBED-D68A5193A8D4}"/>
                </a:ext>
              </a:extLst>
            </p:cNvPr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8" name="Google Shape;157;p20">
              <a:extLst>
                <a:ext uri="{FF2B5EF4-FFF2-40B4-BE49-F238E27FC236}">
                  <a16:creationId xmlns:a16="http://schemas.microsoft.com/office/drawing/2014/main" id="{F84D3841-56B8-4D6A-AC59-999805A3C093}"/>
                </a:ext>
              </a:extLst>
            </p:cNvPr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158;p20">
              <a:extLst>
                <a:ext uri="{FF2B5EF4-FFF2-40B4-BE49-F238E27FC236}">
                  <a16:creationId xmlns:a16="http://schemas.microsoft.com/office/drawing/2014/main" id="{491EBFD7-BEDB-4A09-A39F-6013AD2539CC}"/>
                </a:ext>
              </a:extLst>
            </p:cNvPr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59;p20">
              <a:extLst>
                <a:ext uri="{FF2B5EF4-FFF2-40B4-BE49-F238E27FC236}">
                  <a16:creationId xmlns:a16="http://schemas.microsoft.com/office/drawing/2014/main" id="{1C5936AD-FBD2-497E-818B-01801E52899A}"/>
                </a:ext>
              </a:extLst>
            </p:cNvPr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60;p20">
              <a:extLst>
                <a:ext uri="{FF2B5EF4-FFF2-40B4-BE49-F238E27FC236}">
                  <a16:creationId xmlns:a16="http://schemas.microsoft.com/office/drawing/2014/main" id="{581BABA7-41FB-47FF-B332-5B3ECAB3E137}"/>
                </a:ext>
              </a:extLst>
            </p:cNvPr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2D5C47A-E705-42D4-84A4-7E3B29025390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Important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2DA954-3BE3-4ACC-B151-54255A1EABED}"/>
              </a:ext>
            </a:extLst>
          </p:cNvPr>
          <p:cNvSpPr txBox="1"/>
          <p:nvPr/>
        </p:nvSpPr>
        <p:spPr>
          <a:xfrm>
            <a:off x="2968782" y="773855"/>
            <a:ext cx="4090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How concept 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drift</a:t>
            </a:r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looks like?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6607E3-AA1B-4CA9-A6B3-06B2EF6BE0B3}"/>
              </a:ext>
            </a:extLst>
          </p:cNvPr>
          <p:cNvSpPr txBox="1"/>
          <p:nvPr/>
        </p:nvSpPr>
        <p:spPr>
          <a:xfrm>
            <a:off x="985241" y="1894392"/>
            <a:ext cx="19809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Random Forest classifier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E2523-3FFB-47C2-83B9-4195D5E9871B}"/>
              </a:ext>
            </a:extLst>
          </p:cNvPr>
          <p:cNvSpPr txBox="1"/>
          <p:nvPr/>
        </p:nvSpPr>
        <p:spPr>
          <a:xfrm>
            <a:off x="4782479" y="2194658"/>
            <a:ext cx="40903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ADWIN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concept drift detection</a:t>
            </a:r>
          </a:p>
        </p:txBody>
      </p:sp>
      <p:sp>
        <p:nvSpPr>
          <p:cNvPr id="46" name="Google Shape;389;p36">
            <a:extLst>
              <a:ext uri="{FF2B5EF4-FFF2-40B4-BE49-F238E27FC236}">
                <a16:creationId xmlns:a16="http://schemas.microsoft.com/office/drawing/2014/main" id="{31CBD202-E7D3-4164-AA6E-BCBB9487A0DD}"/>
              </a:ext>
            </a:extLst>
          </p:cNvPr>
          <p:cNvSpPr/>
          <p:nvPr/>
        </p:nvSpPr>
        <p:spPr>
          <a:xfrm>
            <a:off x="205484" y="295456"/>
            <a:ext cx="1373178" cy="176015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4BEB4-41CF-4E34-9AB4-6F72F7CF83D3}"/>
              </a:ext>
            </a:extLst>
          </p:cNvPr>
          <p:cNvSpPr/>
          <p:nvPr/>
        </p:nvSpPr>
        <p:spPr>
          <a:xfrm>
            <a:off x="91440" y="4529292"/>
            <a:ext cx="8961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[1] Gama, J.,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Žliobaitė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I.,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Bifet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Pechenizkiy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M., &amp;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Bouchachia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A. (2014). "A survey on concept drift adaptation." ACM computing surveys (CSUR), 46(4), 1-37.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[2]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Grulich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Philipp Marian, et al. "Scalable Detection of Concept Drifts on Data Streams with Parallel Adaptive Windowing." EDBT. 2018.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[3]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Bifet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Albert, and Ricard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Gavalda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. "Learning from time-changing data with adaptive windowing." Proceedings of the 2007 SIAM international conference on data mining. Society for Industrial and Applied Mathematics, 2007.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[4]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Verikas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Antanas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et al. "Electromyographic patterns during golf swing: Activation sequence profiling and prediction of shot effectiveness." Sensors 16.4 (2016): 592.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A17E7-47FB-4D6A-8348-82B2507E8D45}"/>
              </a:ext>
            </a:extLst>
          </p:cNvPr>
          <p:cNvSpPr txBox="1"/>
          <p:nvPr/>
        </p:nvSpPr>
        <p:spPr>
          <a:xfrm>
            <a:off x="3430106" y="25706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[4]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A44C0-7534-4AAE-BAB5-65AAFD3A2850}"/>
              </a:ext>
            </a:extLst>
          </p:cNvPr>
          <p:cNvSpPr txBox="1"/>
          <p:nvPr/>
        </p:nvSpPr>
        <p:spPr>
          <a:xfrm>
            <a:off x="7170336" y="111455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194AAD-AC8B-4FB2-AF36-958FDDE5541B}"/>
              </a:ext>
            </a:extLst>
          </p:cNvPr>
          <p:cNvSpPr txBox="1"/>
          <p:nvPr/>
        </p:nvSpPr>
        <p:spPr>
          <a:xfrm>
            <a:off x="8468101" y="28138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[2-3]</a:t>
            </a:r>
          </a:p>
        </p:txBody>
      </p:sp>
      <p:sp>
        <p:nvSpPr>
          <p:cNvPr id="49" name="Google Shape;111;p16">
            <a:extLst>
              <a:ext uri="{FF2B5EF4-FFF2-40B4-BE49-F238E27FC236}">
                <a16:creationId xmlns:a16="http://schemas.microsoft.com/office/drawing/2014/main" id="{476C89BC-F51A-4DEB-93BC-FD636052B5B6}"/>
              </a:ext>
            </a:extLst>
          </p:cNvPr>
          <p:cNvSpPr txBox="1">
            <a:spLocks/>
          </p:cNvSpPr>
          <p:nvPr/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Discussion topics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4368D-14E8-4106-BE69-1F65564396F7}"/>
              </a:ext>
            </a:extLst>
          </p:cNvPr>
          <p:cNvSpPr txBox="1"/>
          <p:nvPr/>
        </p:nvSpPr>
        <p:spPr>
          <a:xfrm>
            <a:off x="91440" y="1173081"/>
            <a:ext cx="896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Performance improvement (Java implementations?)</a:t>
            </a:r>
          </a:p>
          <a:p>
            <a:pPr marL="742950" lvl="1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https://samoa.incubator.apache.org/</a:t>
            </a: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https://moa.cms.waikato.ac.nz/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Distributed batch and stream-based machine learning 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    (</a:t>
            </a:r>
            <a:r>
              <a:rPr lang="en-US" sz="18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PySpark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Pandas UDF, Kafka, SAMOA, etc.)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Performance comparison to QARMA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 of real-world CPS (Cyber Physical Systems) datasets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Anomaly detection (DBSCAN, OPTICS, etc. 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Unsupervised machine learning analysis of CPS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Deep learning approaches?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Influence of selected features on the results etc.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5994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545</Words>
  <Application>Microsoft Office PowerPoint</Application>
  <PresentationFormat>On-screen Show (16:9)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Cousine</vt:lpstr>
      <vt:lpstr>Arial</vt:lpstr>
      <vt:lpstr>Valentine template</vt:lpstr>
      <vt:lpstr>FIREMAN  ML workshop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FIREMAN  ML workshop</dc:title>
  <cp:lastModifiedBy>Mulinka, Pavol</cp:lastModifiedBy>
  <cp:revision>20</cp:revision>
  <dcterms:modified xsi:type="dcterms:W3CDTF">2020-05-15T10:25:33Z</dcterms:modified>
</cp:coreProperties>
</file>