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2" r:id="rId5"/>
    <p:sldId id="266" r:id="rId6"/>
    <p:sldId id="274" r:id="rId7"/>
    <p:sldId id="271" r:id="rId8"/>
    <p:sldId id="277" r:id="rId9"/>
    <p:sldId id="276" r:id="rId10"/>
    <p:sldId id="259" r:id="rId11"/>
    <p:sldId id="285" r:id="rId12"/>
    <p:sldId id="283" r:id="rId13"/>
    <p:sldId id="284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E94-012A-76D3-445B-05295882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5B490-58D2-BBA1-4CBC-749921E4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11FC8-D7B3-4A00-CBBC-E2C1C51C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A6C43-D3BA-E733-9050-4C896A15D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0B8D-95A6-56E3-9B2C-7E63739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23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ECF8-8D4F-76DB-168C-82CDF118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FB696-D5DF-54C4-D1F4-F5B4785A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9342-12B8-A129-2AB8-79372DEF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FEA2F-F69F-A244-AD36-36984A4A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E8C4-145E-7D3E-A5AA-BEE8D99A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7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2DF7D-6B81-71C7-C8F6-F8EC02BFF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0A007-8E62-1DA8-AE29-C6545745F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DBF57-B879-463F-72BD-3E27DE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96ABF-C3DD-C0D6-5BAA-5E44682F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4747D-2F3E-416D-8731-56C011121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FA9D-F030-2D6F-4D54-185AB24C7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DC85E-5E28-77A1-FF5B-A7036047A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DAD1-8A2B-3148-EF60-D2C2C601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5C50-C11E-01A5-C90C-5709A430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FD15-A24A-88AC-0867-2CD7520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DCF2D-B3DF-5B7B-98DB-307EB2862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9AB86-E447-D868-59FB-FAE04CA6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8398-E4F7-05AF-5DDB-9B3A1142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82233-5CBE-FA0E-A2F4-1C0762108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3442A-333D-3BEB-DD8A-309DC936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67BA-0004-5B92-0680-9B0D25C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C1E8-7F58-0F6A-542E-1BAA81CE8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79DE5-2E38-2083-F1CD-F01909F9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FCC59-332E-177F-8AA1-54D911D79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75DDD-09F0-E505-C0A3-5118B168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E4E4-72A1-D371-C536-B745E86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8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4C6F-E443-5038-C0C1-CD5E6D7F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F6AB-06BC-2DE9-E2B3-6F9B24D57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B685B-54EA-7964-1EEB-D20B23A3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E43E9-119D-8437-0F14-381B7E337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02980-8009-61BA-6184-A45D53301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50DB7-FA30-A95D-8AEC-17CD5050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4ED34E-53C1-D9C4-C321-412A71AF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D5557-B6F8-15DA-8495-3409EC4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7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7089-BAC8-5648-93B6-AFD3CB0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FB7876-9A4B-87F1-19F9-CB8B6724B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657CB-3561-3558-CDF7-E60FED2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71FCD-3DAF-E65B-7148-560D44C4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9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A76F1-9BEC-E973-080A-80898F04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C0A04-97AA-EF9F-E28D-8365046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C7B10-595D-2934-9861-DBFDBD21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6B8B-9197-CECB-0C2C-6EA62314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EA38-74B8-2064-9EED-1D500765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BDB7-99EF-F452-EFC1-85916B49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6AEA9-83B3-2A05-46FB-5159861C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CDB6-0308-2B15-DC29-676E4F7EC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CF9-0434-604C-AB9B-8FD415C5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066B-2ED8-CA7E-0874-F386E057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3CB0D-D0AC-C2CA-D231-31D973F538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0A727-9D40-C37E-730A-43927CB9D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A1E96-32B8-CF81-C378-F13F8F9C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F814-C11F-4245-19C7-B7E3BB8E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8D689-5630-112E-0EC7-C319786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18788-5855-80A9-EE86-5CEC93E9F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3E97-7433-0805-C6ED-560D3E7BB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BD5C-0F18-D2C8-C446-E232CF5FE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2FCE7-4E71-40A9-B3AA-F4BE5BA13E2A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BC6FA-B188-4842-3C60-014A326D2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86A3-1D8F-925B-1AE8-B8DA3967F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8015-9D1B-477A-B905-C02D7A773E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Vehicle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 Board Unit(OBU)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308908" y="4546834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855691" y="3608032"/>
            <a:ext cx="1447956" cy="6274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391364" y="5414094"/>
            <a:ext cx="1232805" cy="61359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9574986" y="3406028"/>
            <a:ext cx="4683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7379" y="5160425"/>
            <a:ext cx="388" cy="2536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98452" y="5558803"/>
            <a:ext cx="1457556" cy="3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2" y="4567862"/>
            <a:ext cx="957181" cy="11551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1"/>
          </p:cNvCxnSpPr>
          <p:nvPr/>
        </p:nvCxnSpPr>
        <p:spPr>
          <a:xfrm flipV="1">
            <a:off x="7056008" y="5720890"/>
            <a:ext cx="335356" cy="2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6284122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793678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13" idx="2"/>
            <a:endCxn id="123" idx="3"/>
          </p:cNvCxnSpPr>
          <p:nvPr/>
        </p:nvCxnSpPr>
        <p:spPr>
          <a:xfrm rot="5400000">
            <a:off x="8878062" y="5744963"/>
            <a:ext cx="433326" cy="966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48E650-BB92-0C77-0BF5-29DA5189D202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Basic Architecture Overview</a:t>
            </a:r>
          </a:p>
        </p:txBody>
      </p:sp>
      <p:cxnSp>
        <p:nvCxnSpPr>
          <p:cNvPr id="57" name="Connector: Elbow 61">
            <a:extLst>
              <a:ext uri="{FF2B5EF4-FFF2-40B4-BE49-F238E27FC236}">
                <a16:creationId xmlns:a16="http://schemas.microsoft.com/office/drawing/2014/main" id="{5F81B837-B964-502F-FB17-A6FC8D210305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 flipV="1">
            <a:off x="6526698" y="3921178"/>
            <a:ext cx="782210" cy="1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A7C0DC0-1371-30EC-7942-DE70CF0DB9A1}"/>
              </a:ext>
            </a:extLst>
          </p:cNvPr>
          <p:cNvSpPr/>
          <p:nvPr/>
        </p:nvSpPr>
        <p:spPr>
          <a:xfrm>
            <a:off x="7308908" y="3614382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Connector: Elbow 61">
            <a:extLst>
              <a:ext uri="{FF2B5EF4-FFF2-40B4-BE49-F238E27FC236}">
                <a16:creationId xmlns:a16="http://schemas.microsoft.com/office/drawing/2014/main" id="{971B8BB4-DECC-A08D-17AC-A6555B020153}"/>
              </a:ext>
            </a:extLst>
          </p:cNvPr>
          <p:cNvCxnSpPr>
            <a:cxnSpLocks/>
            <a:stCxn id="71" idx="3"/>
            <a:endCxn id="30" idx="1"/>
          </p:cNvCxnSpPr>
          <p:nvPr/>
        </p:nvCxnSpPr>
        <p:spPr>
          <a:xfrm>
            <a:off x="8705850" y="3921178"/>
            <a:ext cx="149841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920128E-C1C3-4A4C-C0B3-AE766CECB931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8705850" y="4235485"/>
            <a:ext cx="873819" cy="61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C8F80AF-F88E-A42B-D808-57152AC84108}"/>
              </a:ext>
            </a:extLst>
          </p:cNvPr>
          <p:cNvSpPr/>
          <p:nvPr/>
        </p:nvSpPr>
        <p:spPr>
          <a:xfrm>
            <a:off x="10530108" y="5374357"/>
            <a:ext cx="1233417" cy="613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1396CFA-EC2D-A71B-D5D5-EB369E5899FD}"/>
              </a:ext>
            </a:extLst>
          </p:cNvPr>
          <p:cNvSpPr/>
          <p:nvPr/>
        </p:nvSpPr>
        <p:spPr>
          <a:xfrm>
            <a:off x="8961338" y="5371182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D586C11-55DC-7EAB-6C4B-5D059C9D4141}"/>
              </a:ext>
            </a:extLst>
          </p:cNvPr>
          <p:cNvCxnSpPr>
            <a:cxnSpLocks/>
            <a:stCxn id="112" idx="1"/>
            <a:endCxn id="113" idx="3"/>
          </p:cNvCxnSpPr>
          <p:nvPr/>
        </p:nvCxnSpPr>
        <p:spPr>
          <a:xfrm flipH="1">
            <a:off x="10194143" y="5681153"/>
            <a:ext cx="335965" cy="1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47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B6172E2-AAA8-A492-8080-4330FA67F31A}"/>
              </a:ext>
            </a:extLst>
          </p:cNvPr>
          <p:cNvSpPr/>
          <p:nvPr/>
        </p:nvSpPr>
        <p:spPr>
          <a:xfrm>
            <a:off x="2263775" y="2743200"/>
            <a:ext cx="7820638" cy="397192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Control room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C329C1-F1D6-078D-C116-00433399F986}"/>
              </a:ext>
            </a:extLst>
          </p:cNvPr>
          <p:cNvSpPr/>
          <p:nvPr/>
        </p:nvSpPr>
        <p:spPr>
          <a:xfrm>
            <a:off x="2412510" y="4730898"/>
            <a:ext cx="7523129" cy="179372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Local Cloud VMs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2572605" y="2082590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81F93-88DD-050D-E20D-E0223F9BE916}"/>
              </a:ext>
            </a:extLst>
          </p:cNvPr>
          <p:cNvSpPr/>
          <p:nvPr/>
        </p:nvSpPr>
        <p:spPr>
          <a:xfrm>
            <a:off x="4266936" y="2088730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9C54B-776C-ACB1-7A07-FA015C7899A5}"/>
              </a:ext>
            </a:extLst>
          </p:cNvPr>
          <p:cNvSpPr/>
          <p:nvPr/>
        </p:nvSpPr>
        <p:spPr>
          <a:xfrm>
            <a:off x="2568978" y="3050777"/>
            <a:ext cx="1622610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 #1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D-UPF-1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(SE350-1)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10.17.7.158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E8C97-FB2D-583F-F4CE-D27919CFB337}"/>
              </a:ext>
            </a:extLst>
          </p:cNvPr>
          <p:cNvSpPr/>
          <p:nvPr/>
        </p:nvSpPr>
        <p:spPr>
          <a:xfrm>
            <a:off x="4270111" y="3050778"/>
            <a:ext cx="1622610" cy="11506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D-UPF-2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(SE350-2)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10.17.7.52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F837CA-414B-40B4-30A8-E17AF555C55D}"/>
              </a:ext>
            </a:extLst>
          </p:cNvPr>
          <p:cNvSpPr/>
          <p:nvPr/>
        </p:nvSpPr>
        <p:spPr>
          <a:xfrm>
            <a:off x="2569917" y="5145382"/>
            <a:ext cx="1622610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 Druid 5G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Core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10.17.7.47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40A1B1-8815-D69F-55FA-12FCF80AE2D8}"/>
              </a:ext>
            </a:extLst>
          </p:cNvPr>
          <p:cNvSpPr/>
          <p:nvPr/>
        </p:nvSpPr>
        <p:spPr>
          <a:xfrm>
            <a:off x="4518357" y="5145381"/>
            <a:ext cx="1700194" cy="1150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VM1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1B6CAB2-2EA6-0709-581C-6669C0DC354C}"/>
              </a:ext>
            </a:extLst>
          </p:cNvPr>
          <p:cNvSpPr/>
          <p:nvPr/>
        </p:nvSpPr>
        <p:spPr>
          <a:xfrm>
            <a:off x="6279065" y="5145382"/>
            <a:ext cx="1700194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VM3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71A7659-7979-1C0A-9AA3-3A982EDF8394}"/>
              </a:ext>
            </a:extLst>
          </p:cNvPr>
          <p:cNvSpPr/>
          <p:nvPr/>
        </p:nvSpPr>
        <p:spPr>
          <a:xfrm>
            <a:off x="8038389" y="5145382"/>
            <a:ext cx="1700194" cy="11506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Database testing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highlight>
                  <a:srgbClr val="00FF00"/>
                </a:highlight>
              </a:rPr>
              <a:t>10.17.252.102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3FFACA-BF2B-45D9-F98E-540A92E61F47}"/>
              </a:ext>
            </a:extLst>
          </p:cNvPr>
          <p:cNvCxnSpPr>
            <a:cxnSpLocks/>
            <a:stCxn id="23" idx="0"/>
            <a:endCxn id="5" idx="2"/>
          </p:cNvCxnSpPr>
          <p:nvPr/>
        </p:nvCxnSpPr>
        <p:spPr>
          <a:xfrm rot="16200000" flipV="1">
            <a:off x="2908773" y="4672932"/>
            <a:ext cx="943961" cy="93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DD56C4-B86E-639D-A7B1-9D330CEAF7C4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3759339" y="3823305"/>
            <a:ext cx="943961" cy="1700194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522363-AE6F-3EEE-A395-8ABA8A22971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5078241" y="2521300"/>
            <a:ext cx="3175" cy="529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3AC824-CEB1-ACB5-BDF1-A363642831EF}"/>
              </a:ext>
            </a:extLst>
          </p:cNvPr>
          <p:cNvCxnSpPr>
            <a:cxnSpLocks/>
            <a:stCxn id="31" idx="2"/>
            <a:endCxn id="5" idx="0"/>
          </p:cNvCxnSpPr>
          <p:nvPr/>
        </p:nvCxnSpPr>
        <p:spPr>
          <a:xfrm flipH="1">
            <a:off x="3380283" y="2515160"/>
            <a:ext cx="3627" cy="535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088FF1B-FEC1-F554-4D57-AFC0DDF4E13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10084413" y="4201421"/>
            <a:ext cx="810367" cy="527742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7A4148-DF97-8CE0-A283-104C86CC9249}"/>
              </a:ext>
            </a:extLst>
          </p:cNvPr>
          <p:cNvSpPr/>
          <p:nvPr/>
        </p:nvSpPr>
        <p:spPr>
          <a:xfrm>
            <a:off x="10894780" y="4023745"/>
            <a:ext cx="1155087" cy="355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6CC1B-F579-93A7-A1B7-0FB3473A0CD4}"/>
              </a:ext>
            </a:extLst>
          </p:cNvPr>
          <p:cNvSpPr txBox="1"/>
          <p:nvPr/>
        </p:nvSpPr>
        <p:spPr>
          <a:xfrm>
            <a:off x="0" y="16735"/>
            <a:ext cx="60946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r>
              <a:rPr lang="en-US" b="1" dirty="0"/>
              <a:t>; Basic overview</a:t>
            </a:r>
          </a:p>
          <a:p>
            <a:r>
              <a:rPr lang="en-US" sz="12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prepare the </a:t>
            </a:r>
            <a:r>
              <a:rPr lang="en-US" sz="1200" b="1" dirty="0" err="1"/>
              <a:t>Kserve</a:t>
            </a:r>
            <a:r>
              <a:rPr lang="en-US" sz="1200" b="1" dirty="0"/>
              <a:t> model and helm charts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testing requests before the day of testing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run the real-world test with vehicles in </a:t>
            </a:r>
            <a:r>
              <a:rPr lang="en-US" sz="1200" b="1" dirty="0" err="1"/>
              <a:t>Castelloli</a:t>
            </a:r>
            <a:endParaRPr lang="en-US" sz="1200" b="1" dirty="0"/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screenshots: Grafana, NBC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make vehicle pictures</a:t>
            </a:r>
          </a:p>
          <a:p>
            <a:pPr marL="228600" indent="-228600">
              <a:buFont typeface="+mj-lt"/>
              <a:buAutoNum type="arabicPeriod"/>
            </a:pPr>
            <a:endParaRPr 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52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9C54B-776C-ACB1-7A07-FA015C7899A5}"/>
              </a:ext>
            </a:extLst>
          </p:cNvPr>
          <p:cNvSpPr/>
          <p:nvPr/>
        </p:nvSpPr>
        <p:spPr>
          <a:xfrm>
            <a:off x="3347357" y="3731598"/>
            <a:ext cx="2930979" cy="11506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sz="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sz="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en-US" sz="800" b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Edge node #1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D-UPF-1(SE350-1)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  <a:highlight>
                  <a:srgbClr val="00FF00"/>
                </a:highlight>
              </a:rPr>
              <a:t>10.17.7.158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0E8C97-FB2D-583F-F4CE-D27919CFB337}"/>
              </a:ext>
            </a:extLst>
          </p:cNvPr>
          <p:cNvSpPr/>
          <p:nvPr/>
        </p:nvSpPr>
        <p:spPr>
          <a:xfrm>
            <a:off x="1600340" y="3731598"/>
            <a:ext cx="1526532" cy="1150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sz="8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sz="8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sz="8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endParaRPr lang="en-US" sz="800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Edge node #2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D-UPF-2 (SE350-2)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  <a:highlight>
                  <a:srgbClr val="00FF00"/>
                </a:highlight>
              </a:rPr>
              <a:t>10.17.7.52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40A1B1-8815-D69F-55FA-12FCF80AE2D8}"/>
              </a:ext>
            </a:extLst>
          </p:cNvPr>
          <p:cNvSpPr/>
          <p:nvPr/>
        </p:nvSpPr>
        <p:spPr>
          <a:xfrm>
            <a:off x="3491594" y="3851398"/>
            <a:ext cx="1235529" cy="54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Redis </a:t>
            </a:r>
            <a:r>
              <a:rPr lang="en-US" sz="800" dirty="0" err="1">
                <a:solidFill>
                  <a:schemeClr val="tx1"/>
                </a:solidFill>
              </a:rPr>
              <a:t>db</a:t>
            </a:r>
            <a:r>
              <a:rPr lang="en-US" sz="800" b="1" dirty="0">
                <a:solidFill>
                  <a:schemeClr val="tx1"/>
                </a:solidFill>
              </a:rPr>
              <a:t> 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10.17.7.158</a:t>
            </a:r>
            <a:r>
              <a:rPr lang="en-US" sz="800" b="1" dirty="0">
                <a:solidFill>
                  <a:schemeClr val="tx1"/>
                </a:solidFill>
              </a:rPr>
              <a:t>:</a:t>
            </a:r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17935</a:t>
            </a:r>
            <a:endParaRPr lang="en-US" sz="3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3BF12D6-E52F-B7FA-4B1D-51F948732C78}"/>
              </a:ext>
            </a:extLst>
          </p:cNvPr>
          <p:cNvSpPr/>
          <p:nvPr/>
        </p:nvSpPr>
        <p:spPr>
          <a:xfrm>
            <a:off x="6498821" y="3731598"/>
            <a:ext cx="1526532" cy="11501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endParaRPr lang="en-US" sz="800" b="1" i="1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VM1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</a:rPr>
              <a:t>Backend</a:t>
            </a:r>
          </a:p>
          <a:p>
            <a:pPr algn="ctr"/>
            <a:r>
              <a:rPr lang="en-US" sz="800" b="1" dirty="0">
                <a:solidFill>
                  <a:schemeClr val="bg2">
                    <a:lumMod val="75000"/>
                  </a:schemeClr>
                </a:solidFill>
                <a:highlight>
                  <a:srgbClr val="00FF00"/>
                </a:highlight>
              </a:rPr>
              <a:t>10.17.252.101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454ECE-0EFC-236A-C49D-43E3C2664F65}"/>
              </a:ext>
            </a:extLst>
          </p:cNvPr>
          <p:cNvSpPr/>
          <p:nvPr/>
        </p:nvSpPr>
        <p:spPr>
          <a:xfrm>
            <a:off x="4947608" y="3845114"/>
            <a:ext cx="1235529" cy="54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Prediction SVC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simple-helm-chart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72BABA9-53F1-F3B1-D45E-3B1579C400D1}"/>
              </a:ext>
            </a:extLst>
          </p:cNvPr>
          <p:cNvSpPr/>
          <p:nvPr/>
        </p:nvSpPr>
        <p:spPr>
          <a:xfrm>
            <a:off x="6599924" y="3844595"/>
            <a:ext cx="1324326" cy="545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Central DB</a:t>
            </a:r>
          </a:p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10.17.252.101:30567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1FB55-B57C-42C1-344E-4952DDBCCC33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3016629" y="4120560"/>
            <a:ext cx="474965" cy="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A01088F-9FD2-D907-B1DB-2AC4668ECF5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83137" y="4117677"/>
            <a:ext cx="416787" cy="6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536617-00A2-1FC7-6A6E-06CB74FD467B}"/>
              </a:ext>
            </a:extLst>
          </p:cNvPr>
          <p:cNvCxnSpPr>
            <a:stCxn id="24" idx="3"/>
            <a:endCxn id="11" idx="1"/>
          </p:cNvCxnSpPr>
          <p:nvPr/>
        </p:nvCxnSpPr>
        <p:spPr>
          <a:xfrm flipV="1">
            <a:off x="4727123" y="4117677"/>
            <a:ext cx="220485" cy="6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BA4D951-1921-81AD-C56B-2EDD8CA2353A}"/>
              </a:ext>
            </a:extLst>
          </p:cNvPr>
          <p:cNvSpPr/>
          <p:nvPr/>
        </p:nvSpPr>
        <p:spPr>
          <a:xfrm>
            <a:off x="1781100" y="3851398"/>
            <a:ext cx="1235529" cy="5383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test_script.py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352810F-A084-EED5-BC21-36A8836E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371" y="1574631"/>
            <a:ext cx="3961431" cy="18543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A40AA9C-76B3-212E-96B3-BBD30790C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15" y="1625243"/>
            <a:ext cx="2371097" cy="185437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D9196F-C083-EDB8-93A9-2F617E01DCC0}"/>
              </a:ext>
            </a:extLst>
          </p:cNvPr>
          <p:cNvCxnSpPr>
            <a:stCxn id="34" idx="2"/>
            <a:endCxn id="12" idx="0"/>
          </p:cNvCxnSpPr>
          <p:nvPr/>
        </p:nvCxnSpPr>
        <p:spPr>
          <a:xfrm>
            <a:off x="7262087" y="3429000"/>
            <a:ext cx="0" cy="415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606D7C-B485-7C94-AB45-E1F63DF3299D}"/>
              </a:ext>
            </a:extLst>
          </p:cNvPr>
          <p:cNvCxnSpPr>
            <a:cxnSpLocks/>
            <a:stCxn id="36" idx="2"/>
            <a:endCxn id="27" idx="0"/>
          </p:cNvCxnSpPr>
          <p:nvPr/>
        </p:nvCxnSpPr>
        <p:spPr>
          <a:xfrm>
            <a:off x="2398864" y="3479613"/>
            <a:ext cx="1" cy="3717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69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B6172E2-AAA8-A492-8080-4330FA67F31A}"/>
              </a:ext>
            </a:extLst>
          </p:cNvPr>
          <p:cNvSpPr/>
          <p:nvPr/>
        </p:nvSpPr>
        <p:spPr>
          <a:xfrm>
            <a:off x="4152900" y="960664"/>
            <a:ext cx="5837708" cy="581025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Control room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9C329C1-F1D6-078D-C116-00433399F986}"/>
              </a:ext>
            </a:extLst>
          </p:cNvPr>
          <p:cNvSpPr/>
          <p:nvPr/>
        </p:nvSpPr>
        <p:spPr>
          <a:xfrm>
            <a:off x="4442187" y="4348538"/>
            <a:ext cx="5057503" cy="219037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Local Cloud VMs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1F835D-3571-45B9-355A-A2EA6F413B7E}"/>
              </a:ext>
            </a:extLst>
          </p:cNvPr>
          <p:cNvSpPr/>
          <p:nvPr/>
        </p:nvSpPr>
        <p:spPr>
          <a:xfrm>
            <a:off x="4865331" y="379448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81F93-88DD-050D-E20D-E0223F9BE916}"/>
              </a:ext>
            </a:extLst>
          </p:cNvPr>
          <p:cNvSpPr/>
          <p:nvPr/>
        </p:nvSpPr>
        <p:spPr>
          <a:xfrm>
            <a:off x="7455012" y="385588"/>
            <a:ext cx="1622610" cy="4325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Radio node #2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F837CA-414B-40B4-30A8-E17AF555C55D}"/>
              </a:ext>
            </a:extLst>
          </p:cNvPr>
          <p:cNvSpPr/>
          <p:nvPr/>
        </p:nvSpPr>
        <p:spPr>
          <a:xfrm>
            <a:off x="4863251" y="4760771"/>
            <a:ext cx="1622610" cy="12606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VM Druid 5G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Core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40A1B1-8815-D69F-55FA-12FCF80AE2D8}"/>
              </a:ext>
            </a:extLst>
          </p:cNvPr>
          <p:cNvSpPr/>
          <p:nvPr/>
        </p:nvSpPr>
        <p:spPr>
          <a:xfrm>
            <a:off x="6602241" y="4763021"/>
            <a:ext cx="2768984" cy="16985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Core cluster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(VM1 &amp; VM3)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43FFACA-BF2B-45D9-F98E-540A92E61F47}"/>
              </a:ext>
            </a:extLst>
          </p:cNvPr>
          <p:cNvCxnSpPr>
            <a:cxnSpLocks/>
            <a:stCxn id="23" idx="0"/>
            <a:endCxn id="42" idx="2"/>
          </p:cNvCxnSpPr>
          <p:nvPr/>
        </p:nvCxnSpPr>
        <p:spPr>
          <a:xfrm rot="5400000" flipH="1" flipV="1">
            <a:off x="5215233" y="4299368"/>
            <a:ext cx="920727" cy="20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BDD56C4-B86E-639D-A7B1-9D330CEAF7C4}"/>
              </a:ext>
            </a:extLst>
          </p:cNvPr>
          <p:cNvCxnSpPr>
            <a:cxnSpLocks/>
            <a:stCxn id="23" idx="0"/>
            <a:endCxn id="50" idx="2"/>
          </p:cNvCxnSpPr>
          <p:nvPr/>
        </p:nvCxnSpPr>
        <p:spPr>
          <a:xfrm rot="5400000" flipH="1" flipV="1">
            <a:off x="6505870" y="2999205"/>
            <a:ext cx="930252" cy="259288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C522363-AE6F-3EEE-A395-8ABA8A229714}"/>
              </a:ext>
            </a:extLst>
          </p:cNvPr>
          <p:cNvCxnSpPr>
            <a:cxnSpLocks/>
            <a:stCxn id="2" idx="2"/>
            <a:endCxn id="50" idx="0"/>
          </p:cNvCxnSpPr>
          <p:nvPr/>
        </p:nvCxnSpPr>
        <p:spPr>
          <a:xfrm>
            <a:off x="8266317" y="818158"/>
            <a:ext cx="1119" cy="7739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03AC824-CEB1-ACB5-BDF1-A363642831EF}"/>
              </a:ext>
            </a:extLst>
          </p:cNvPr>
          <p:cNvCxnSpPr>
            <a:cxnSpLocks/>
            <a:stCxn id="31" idx="2"/>
            <a:endCxn id="42" idx="0"/>
          </p:cNvCxnSpPr>
          <p:nvPr/>
        </p:nvCxnSpPr>
        <p:spPr>
          <a:xfrm>
            <a:off x="5676636" y="812018"/>
            <a:ext cx="0" cy="789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088FF1B-FEC1-F554-4D57-AFC0DDF4E138}"/>
              </a:ext>
            </a:extLst>
          </p:cNvPr>
          <p:cNvCxnSpPr>
            <a:cxnSpLocks/>
            <a:stCxn id="79" idx="3"/>
            <a:endCxn id="83" idx="1"/>
          </p:cNvCxnSpPr>
          <p:nvPr/>
        </p:nvCxnSpPr>
        <p:spPr>
          <a:xfrm flipV="1">
            <a:off x="9990608" y="2861227"/>
            <a:ext cx="761167" cy="1004563"/>
          </a:xfrm>
          <a:prstGeom prst="bentConnector3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17A4148-DF97-8CE0-A283-104C86CC9249}"/>
              </a:ext>
            </a:extLst>
          </p:cNvPr>
          <p:cNvSpPr/>
          <p:nvPr/>
        </p:nvSpPr>
        <p:spPr>
          <a:xfrm>
            <a:off x="10751775" y="2683551"/>
            <a:ext cx="1155087" cy="3553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Internet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76474E-26CB-4875-2904-9F7C00320322}"/>
              </a:ext>
            </a:extLst>
          </p:cNvPr>
          <p:cNvSpPr/>
          <p:nvPr/>
        </p:nvSpPr>
        <p:spPr>
          <a:xfrm>
            <a:off x="6673150" y="5496612"/>
            <a:ext cx="811304" cy="4170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261C4F-F2FB-FCCE-3EDD-E4FA239C4BEB}"/>
              </a:ext>
            </a:extLst>
          </p:cNvPr>
          <p:cNvSpPr/>
          <p:nvPr/>
        </p:nvSpPr>
        <p:spPr>
          <a:xfrm>
            <a:off x="7537167" y="5516610"/>
            <a:ext cx="811304" cy="401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FF2FF6-966A-70DE-6078-A3F38A317D55}"/>
              </a:ext>
            </a:extLst>
          </p:cNvPr>
          <p:cNvSpPr/>
          <p:nvPr/>
        </p:nvSpPr>
        <p:spPr>
          <a:xfrm>
            <a:off x="8453897" y="5506907"/>
            <a:ext cx="811304" cy="411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Minio</a:t>
            </a:r>
            <a:r>
              <a:rPr lang="en-US" sz="1000" dirty="0">
                <a:solidFill>
                  <a:schemeClr val="tx1"/>
                </a:solidFill>
              </a:rPr>
              <a:t> Storage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1764D1-3B96-4A99-01A1-BACCF7B2D572}"/>
              </a:ext>
            </a:extLst>
          </p:cNvPr>
          <p:cNvGrpSpPr/>
          <p:nvPr/>
        </p:nvGrpSpPr>
        <p:grpSpPr>
          <a:xfrm>
            <a:off x="4442187" y="1601669"/>
            <a:ext cx="2468898" cy="2238375"/>
            <a:chOff x="8941318" y="4133850"/>
            <a:chExt cx="2468898" cy="2238375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277C2D2-A971-928F-4265-161892A1E9C6}"/>
                </a:ext>
              </a:extLst>
            </p:cNvPr>
            <p:cNvSpPr/>
            <p:nvPr/>
          </p:nvSpPr>
          <p:spPr>
            <a:xfrm>
              <a:off x="8941318" y="4133850"/>
              <a:ext cx="2468898" cy="2238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 cluster #1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(Edge node #1)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32BA53B-A9BF-C2F3-937A-8BFF7FBC6DD3}"/>
                </a:ext>
              </a:extLst>
            </p:cNvPr>
            <p:cNvSpPr/>
            <p:nvPr/>
          </p:nvSpPr>
          <p:spPr>
            <a:xfrm>
              <a:off x="9702485" y="5348609"/>
              <a:ext cx="881070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Vehicle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(Redis </a:t>
              </a:r>
              <a:r>
                <a:rPr lang="en-US" sz="1000" dirty="0" err="1">
                  <a:solidFill>
                    <a:schemeClr val="tx1"/>
                  </a:solidFill>
                </a:rPr>
                <a:t>db</a:t>
              </a:r>
              <a:r>
                <a:rPr lang="en-US" sz="1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F93933-A561-E394-6E7D-EC95A90BC975}"/>
                </a:ext>
              </a:extLst>
            </p:cNvPr>
            <p:cNvSpPr/>
            <p:nvPr/>
          </p:nvSpPr>
          <p:spPr>
            <a:xfrm>
              <a:off x="9702484" y="5804460"/>
              <a:ext cx="935236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C4184B7-6D48-8B90-CFED-37A1AB650339}"/>
                </a:ext>
              </a:extLst>
            </p:cNvPr>
            <p:cNvSpPr/>
            <p:nvPr/>
          </p:nvSpPr>
          <p:spPr>
            <a:xfrm>
              <a:off x="9041359" y="4876801"/>
              <a:ext cx="2251679" cy="411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service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</a:t>
              </a:r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r>
                <a:rPr lang="en-US" sz="1000" dirty="0">
                  <a:solidFill>
                    <a:schemeClr val="tx1"/>
                  </a:solidFill>
                </a:rPr>
                <a:t> Inference)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8E1417C-87A9-ED6A-23E8-3C595CB4C532}"/>
                </a:ext>
              </a:extLst>
            </p:cNvPr>
            <p:cNvSpPr/>
            <p:nvPr/>
          </p:nvSpPr>
          <p:spPr>
            <a:xfrm>
              <a:off x="10619311" y="5351549"/>
              <a:ext cx="673728" cy="4015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550CCE-BF6E-7CE0-441E-7AD14C6566E9}"/>
                </a:ext>
              </a:extLst>
            </p:cNvPr>
            <p:cNvSpPr/>
            <p:nvPr/>
          </p:nvSpPr>
          <p:spPr>
            <a:xfrm>
              <a:off x="9041362" y="5347970"/>
              <a:ext cx="630605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Knative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1FAFAC1-5DDE-8857-AA2F-B57A4DF178A1}"/>
                </a:ext>
              </a:extLst>
            </p:cNvPr>
            <p:cNvSpPr/>
            <p:nvPr/>
          </p:nvSpPr>
          <p:spPr>
            <a:xfrm>
              <a:off x="9041361" y="5809223"/>
              <a:ext cx="630606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Istio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3EE976-90EF-02AA-F7AD-5F70C41AAB31}"/>
                </a:ext>
              </a:extLst>
            </p:cNvPr>
            <p:cNvSpPr/>
            <p:nvPr/>
          </p:nvSpPr>
          <p:spPr>
            <a:xfrm>
              <a:off x="10663645" y="5809223"/>
              <a:ext cx="630606" cy="401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8A11D0-A584-C60E-0C51-5FCFB4C9C660}"/>
              </a:ext>
            </a:extLst>
          </p:cNvPr>
          <p:cNvGrpSpPr/>
          <p:nvPr/>
        </p:nvGrpSpPr>
        <p:grpSpPr>
          <a:xfrm>
            <a:off x="7032987" y="1592144"/>
            <a:ext cx="2468898" cy="2238375"/>
            <a:chOff x="8941318" y="4133850"/>
            <a:chExt cx="2468898" cy="2238375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6FC636B-09B5-BAB2-BEFF-23D0264DD6B5}"/>
                </a:ext>
              </a:extLst>
            </p:cNvPr>
            <p:cNvSpPr/>
            <p:nvPr/>
          </p:nvSpPr>
          <p:spPr>
            <a:xfrm>
              <a:off x="8941318" y="4133850"/>
              <a:ext cx="2468898" cy="22383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Edge cluster #2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(Edge node #2)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3A5D222-E083-D256-F225-C9919B400A04}"/>
                </a:ext>
              </a:extLst>
            </p:cNvPr>
            <p:cNvSpPr/>
            <p:nvPr/>
          </p:nvSpPr>
          <p:spPr>
            <a:xfrm>
              <a:off x="9702485" y="5348609"/>
              <a:ext cx="881070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Vehicle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(Redis </a:t>
              </a:r>
              <a:r>
                <a:rPr lang="en-US" sz="1000" dirty="0" err="1">
                  <a:solidFill>
                    <a:schemeClr val="tx1"/>
                  </a:solidFill>
                </a:rPr>
                <a:t>db</a:t>
              </a:r>
              <a:r>
                <a:rPr lang="en-US" sz="1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FED95A3-8410-2E29-6A4D-D5A5624BC04B}"/>
                </a:ext>
              </a:extLst>
            </p:cNvPr>
            <p:cNvSpPr/>
            <p:nvPr/>
          </p:nvSpPr>
          <p:spPr>
            <a:xfrm>
              <a:off x="9702484" y="5804460"/>
              <a:ext cx="935236" cy="41145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Prometheus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BCC329B-8D73-0AA0-A1EC-689787AA305A}"/>
                </a:ext>
              </a:extLst>
            </p:cNvPr>
            <p:cNvSpPr/>
            <p:nvPr/>
          </p:nvSpPr>
          <p:spPr>
            <a:xfrm>
              <a:off x="9041359" y="4876801"/>
              <a:ext cx="2251679" cy="41145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Prediction service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</a:t>
              </a:r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r>
                <a:rPr lang="en-US" sz="1000" dirty="0">
                  <a:solidFill>
                    <a:schemeClr val="tx1"/>
                  </a:solidFill>
                </a:rPr>
                <a:t> Inference)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6F50D86-7DFC-19AC-CDC2-4AF8C99C358E}"/>
                </a:ext>
              </a:extLst>
            </p:cNvPr>
            <p:cNvSpPr/>
            <p:nvPr/>
          </p:nvSpPr>
          <p:spPr>
            <a:xfrm>
              <a:off x="10619311" y="5351549"/>
              <a:ext cx="673728" cy="4015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Kserve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D4786D1-6CE1-074C-895B-02173A699A99}"/>
                </a:ext>
              </a:extLst>
            </p:cNvPr>
            <p:cNvSpPr/>
            <p:nvPr/>
          </p:nvSpPr>
          <p:spPr>
            <a:xfrm>
              <a:off x="9041362" y="5347970"/>
              <a:ext cx="630605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Knative</a:t>
              </a:r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B604481-D812-F674-46D4-1921AEC38C7C}"/>
                </a:ext>
              </a:extLst>
            </p:cNvPr>
            <p:cNvSpPr/>
            <p:nvPr/>
          </p:nvSpPr>
          <p:spPr>
            <a:xfrm>
              <a:off x="9041361" y="5809223"/>
              <a:ext cx="630606" cy="401541"/>
            </a:xfrm>
            <a:prstGeom prst="roundRect">
              <a:avLst/>
            </a:prstGeom>
            <a:pattFill prst="ltUpDiag">
              <a:fgClr>
                <a:schemeClr val="bg2">
                  <a:lumMod val="7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Istio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88DB154-3239-530C-BE36-59725DD03DB6}"/>
                </a:ext>
              </a:extLst>
            </p:cNvPr>
            <p:cNvSpPr/>
            <p:nvPr/>
          </p:nvSpPr>
          <p:spPr>
            <a:xfrm>
              <a:off x="10663645" y="5809223"/>
              <a:ext cx="630606" cy="401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Kepler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84E0F8-5167-C876-B518-5353D5CC6B8F}"/>
              </a:ext>
            </a:extLst>
          </p:cNvPr>
          <p:cNvSpPr/>
          <p:nvPr/>
        </p:nvSpPr>
        <p:spPr>
          <a:xfrm>
            <a:off x="7413235" y="5979012"/>
            <a:ext cx="935236" cy="411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ACB224-C190-7351-1CBA-CF7C5B34594C}"/>
              </a:ext>
            </a:extLst>
          </p:cNvPr>
          <p:cNvSpPr/>
          <p:nvPr/>
        </p:nvSpPr>
        <p:spPr>
          <a:xfrm>
            <a:off x="8453897" y="5966687"/>
            <a:ext cx="811304" cy="4114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InfluxDB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E771-1993-AFC9-502A-4D9C39C417DA}"/>
              </a:ext>
            </a:extLst>
          </p:cNvPr>
          <p:cNvSpPr txBox="1"/>
          <p:nvPr/>
        </p:nvSpPr>
        <p:spPr>
          <a:xfrm>
            <a:off x="0" y="16735"/>
            <a:ext cx="609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Real-world testing and data gathering - </a:t>
            </a:r>
            <a:r>
              <a:rPr lang="en-US" b="1" dirty="0" err="1"/>
              <a:t>Parcmotor</a:t>
            </a:r>
            <a:r>
              <a:rPr lang="en-US" b="1" dirty="0"/>
              <a:t> </a:t>
            </a:r>
            <a:r>
              <a:rPr lang="en-US" b="1" dirty="0" err="1"/>
              <a:t>Castellolí</a:t>
            </a:r>
            <a:r>
              <a:rPr lang="en-US" b="1" dirty="0"/>
              <a:t>; Services</a:t>
            </a:r>
          </a:p>
        </p:txBody>
      </p:sp>
    </p:spTree>
    <p:extLst>
      <p:ext uri="{BB962C8B-B14F-4D97-AF65-F5344CB8AC3E}">
        <p14:creationId xmlns:p14="http://schemas.microsoft.com/office/powerpoint/2010/main" val="35465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8079D8-457C-3BB5-7CB7-E74D35D6B4D6}"/>
              </a:ext>
            </a:extLst>
          </p:cNvPr>
          <p:cNvSpPr/>
          <p:nvPr/>
        </p:nvSpPr>
        <p:spPr>
          <a:xfrm>
            <a:off x="43542" y="2988870"/>
            <a:ext cx="2320505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laptop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C4E8A7-B35F-A16C-C162-1B91A09838FC}"/>
              </a:ext>
            </a:extLst>
          </p:cNvPr>
          <p:cNvSpPr/>
          <p:nvPr/>
        </p:nvSpPr>
        <p:spPr>
          <a:xfrm>
            <a:off x="2602306" y="3039672"/>
            <a:ext cx="4077930" cy="15281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#1 (</a:t>
            </a:r>
            <a:r>
              <a:rPr lang="en-US" b="1" dirty="0" err="1">
                <a:solidFill>
                  <a:schemeClr val="tx1"/>
                </a:solidFill>
              </a:rPr>
              <a:t>RaspberryPi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C1C2DD-4DE8-4775-2294-7D59CFECB009}"/>
              </a:ext>
            </a:extLst>
          </p:cNvPr>
          <p:cNvSpPr/>
          <p:nvPr/>
        </p:nvSpPr>
        <p:spPr>
          <a:xfrm>
            <a:off x="2765323" y="3452301"/>
            <a:ext cx="1433788" cy="9261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#1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Redis Database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7E292-FC63-A21E-7E35-D2019A9B4A81}"/>
              </a:ext>
            </a:extLst>
          </p:cNvPr>
          <p:cNvSpPr/>
          <p:nvPr/>
        </p:nvSpPr>
        <p:spPr>
          <a:xfrm>
            <a:off x="109597" y="3401499"/>
            <a:ext cx="2176813" cy="105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Python script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2F7CFC-D72B-B75F-D5C2-FD6A1E6A13BE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2286410" y="3915371"/>
            <a:ext cx="478913" cy="1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84A17B5-9E8E-A666-55DA-ED158F402A5C}"/>
              </a:ext>
            </a:extLst>
          </p:cNvPr>
          <p:cNvSpPr/>
          <p:nvPr/>
        </p:nvSpPr>
        <p:spPr>
          <a:xfrm>
            <a:off x="2524668" y="1801906"/>
            <a:ext cx="9548949" cy="49305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Kubernetes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FD2DBB-C1A9-4462-EEB9-1BD72F609305}"/>
              </a:ext>
            </a:extLst>
          </p:cNvPr>
          <p:cNvSpPr/>
          <p:nvPr/>
        </p:nvSpPr>
        <p:spPr>
          <a:xfrm>
            <a:off x="7308908" y="4546834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73A558C-5153-8B45-E9AF-7111ADD06BAE}"/>
              </a:ext>
            </a:extLst>
          </p:cNvPr>
          <p:cNvSpPr/>
          <p:nvPr/>
        </p:nvSpPr>
        <p:spPr>
          <a:xfrm>
            <a:off x="8855691" y="3608032"/>
            <a:ext cx="1447956" cy="62745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Dashboard (Grafana)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5F23C16-761D-6447-2707-DC0D49DF7709}"/>
              </a:ext>
            </a:extLst>
          </p:cNvPr>
          <p:cNvSpPr/>
          <p:nvPr/>
        </p:nvSpPr>
        <p:spPr>
          <a:xfrm>
            <a:off x="7155946" y="2207693"/>
            <a:ext cx="4822421" cy="394913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83EE245-9F60-4706-01E6-4198CEDF9C83}"/>
              </a:ext>
            </a:extLst>
          </p:cNvPr>
          <p:cNvSpPr/>
          <p:nvPr/>
        </p:nvSpPr>
        <p:spPr>
          <a:xfrm>
            <a:off x="7391364" y="5387552"/>
            <a:ext cx="1232805" cy="64013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B418DB-960B-FB42-D95D-FBE7509B1A8B}"/>
              </a:ext>
            </a:extLst>
          </p:cNvPr>
          <p:cNvSpPr/>
          <p:nvPr/>
        </p:nvSpPr>
        <p:spPr>
          <a:xfrm>
            <a:off x="8846324" y="2719983"/>
            <a:ext cx="1457323" cy="6860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C2C7C1-BDFD-F8FC-792A-54B0CCBE800F}"/>
              </a:ext>
            </a:extLst>
          </p:cNvPr>
          <p:cNvCxnSpPr>
            <a:cxnSpLocks/>
            <a:stCxn id="17" idx="2"/>
            <a:endCxn id="30" idx="0"/>
          </p:cNvCxnSpPr>
          <p:nvPr/>
        </p:nvCxnSpPr>
        <p:spPr>
          <a:xfrm>
            <a:off x="9574986" y="3406028"/>
            <a:ext cx="4683" cy="202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748AA8-2B98-1EA2-EDF1-8BC5D5EB5D70}"/>
              </a:ext>
            </a:extLst>
          </p:cNvPr>
          <p:cNvSpPr/>
          <p:nvPr/>
        </p:nvSpPr>
        <p:spPr>
          <a:xfrm>
            <a:off x="8795211" y="194058"/>
            <a:ext cx="1543890" cy="76095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Operator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(user)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400AC2-A8B1-EE24-F4E4-DE8CF02D3C98}"/>
              </a:ext>
            </a:extLst>
          </p:cNvPr>
          <p:cNvCxnSpPr>
            <a:cxnSpLocks/>
            <a:stCxn id="29" idx="2"/>
            <a:endCxn id="17" idx="0"/>
          </p:cNvCxnSpPr>
          <p:nvPr/>
        </p:nvCxnSpPr>
        <p:spPr>
          <a:xfrm>
            <a:off x="9567156" y="955015"/>
            <a:ext cx="7830" cy="176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B34681-0236-2538-9307-B027BCBBC839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8007379" y="5160425"/>
            <a:ext cx="388" cy="2271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04353-5A40-9B72-F62E-E66D73397102}"/>
              </a:ext>
            </a:extLst>
          </p:cNvPr>
          <p:cNvSpPr/>
          <p:nvPr/>
        </p:nvSpPr>
        <p:spPr>
          <a:xfrm>
            <a:off x="4454190" y="3494020"/>
            <a:ext cx="2072508" cy="8844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 pod #2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inference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BA0552-659E-2DBE-5BDA-527B8B72FDA9}"/>
              </a:ext>
            </a:extLst>
          </p:cNvPr>
          <p:cNvSpPr/>
          <p:nvPr/>
        </p:nvSpPr>
        <p:spPr>
          <a:xfrm>
            <a:off x="10530108" y="5374357"/>
            <a:ext cx="1233417" cy="6135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Minio</a:t>
            </a:r>
            <a:r>
              <a:rPr lang="en-US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62CD775-0D86-5FDE-CC76-6BF07B72B8D5}"/>
              </a:ext>
            </a:extLst>
          </p:cNvPr>
          <p:cNvSpPr/>
          <p:nvPr/>
        </p:nvSpPr>
        <p:spPr>
          <a:xfrm>
            <a:off x="5598452" y="5549277"/>
            <a:ext cx="1457556" cy="328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energy, CPU,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memory usage stats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164EFF4-DE17-55F2-2BF0-A8D4C78AC75D}"/>
              </a:ext>
            </a:extLst>
          </p:cNvPr>
          <p:cNvCxnSpPr>
            <a:cxnSpLocks/>
            <a:stCxn id="58" idx="1"/>
            <a:endCxn id="5" idx="2"/>
          </p:cNvCxnSpPr>
          <p:nvPr/>
        </p:nvCxnSpPr>
        <p:spPr>
          <a:xfrm rot="10800000">
            <a:off x="4641272" y="4567862"/>
            <a:ext cx="957181" cy="1145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596A756-5DF2-73C0-7975-C010825FA73B}"/>
              </a:ext>
            </a:extLst>
          </p:cNvPr>
          <p:cNvCxnSpPr>
            <a:cxnSpLocks/>
            <a:stCxn id="58" idx="3"/>
            <a:endCxn id="33" idx="1"/>
          </p:cNvCxnSpPr>
          <p:nvPr/>
        </p:nvCxnSpPr>
        <p:spPr>
          <a:xfrm flipV="1">
            <a:off x="7056008" y="5707619"/>
            <a:ext cx="335356" cy="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C55168D-8F66-DDB2-6AD0-F8CE9D382E2B}"/>
              </a:ext>
            </a:extLst>
          </p:cNvPr>
          <p:cNvSpPr/>
          <p:nvPr/>
        </p:nvSpPr>
        <p:spPr>
          <a:xfrm>
            <a:off x="8961338" y="5371182"/>
            <a:ext cx="1232805" cy="64013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Kserve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B29F0CA-ED7B-5937-75B1-3B17B2823E4E}"/>
              </a:ext>
            </a:extLst>
          </p:cNvPr>
          <p:cNvSpPr/>
          <p:nvPr/>
        </p:nvSpPr>
        <p:spPr>
          <a:xfrm>
            <a:off x="6268888" y="6318911"/>
            <a:ext cx="2327587" cy="25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model serving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78CC9AC-552C-2F5C-9CDE-B8DA66D440FB}"/>
              </a:ext>
            </a:extLst>
          </p:cNvPr>
          <p:cNvCxnSpPr>
            <a:cxnSpLocks/>
            <a:stCxn id="123" idx="1"/>
            <a:endCxn id="3" idx="2"/>
          </p:cNvCxnSpPr>
          <p:nvPr/>
        </p:nvCxnSpPr>
        <p:spPr>
          <a:xfrm rot="10800000">
            <a:off x="5490444" y="4378440"/>
            <a:ext cx="778444" cy="20662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479B9C17-6382-9FD3-E16D-0C455BA50B7E}"/>
              </a:ext>
            </a:extLst>
          </p:cNvPr>
          <p:cNvCxnSpPr>
            <a:cxnSpLocks/>
            <a:stCxn id="104" idx="2"/>
            <a:endCxn id="123" idx="3"/>
          </p:cNvCxnSpPr>
          <p:nvPr/>
        </p:nvCxnSpPr>
        <p:spPr>
          <a:xfrm rot="5400000">
            <a:off x="8870445" y="5737346"/>
            <a:ext cx="433326" cy="9812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3180A3-BCBB-2C15-F213-FBD71FEB3370}"/>
              </a:ext>
            </a:extLst>
          </p:cNvPr>
          <p:cNvCxnSpPr>
            <a:cxnSpLocks/>
            <a:stCxn id="104" idx="3"/>
            <a:endCxn id="14" idx="1"/>
          </p:cNvCxnSpPr>
          <p:nvPr/>
        </p:nvCxnSpPr>
        <p:spPr>
          <a:xfrm flipV="1">
            <a:off x="10194143" y="5681153"/>
            <a:ext cx="335965" cy="100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61">
            <a:extLst>
              <a:ext uri="{FF2B5EF4-FFF2-40B4-BE49-F238E27FC236}">
                <a16:creationId xmlns:a16="http://schemas.microsoft.com/office/drawing/2014/main" id="{5F81B837-B964-502F-FB17-A6FC8D210305}"/>
              </a:ext>
            </a:extLst>
          </p:cNvPr>
          <p:cNvCxnSpPr>
            <a:cxnSpLocks/>
            <a:stCxn id="3" idx="3"/>
            <a:endCxn id="71" idx="1"/>
          </p:cNvCxnSpPr>
          <p:nvPr/>
        </p:nvCxnSpPr>
        <p:spPr>
          <a:xfrm flipV="1">
            <a:off x="6526698" y="3921178"/>
            <a:ext cx="782210" cy="15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A7C0DC0-1371-30EC-7942-DE70CF0DB9A1}"/>
              </a:ext>
            </a:extLst>
          </p:cNvPr>
          <p:cNvSpPr/>
          <p:nvPr/>
        </p:nvSpPr>
        <p:spPr>
          <a:xfrm>
            <a:off x="7308908" y="3614382"/>
            <a:ext cx="1396942" cy="6135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InfluxDB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4" name="Connector: Elbow 61">
            <a:extLst>
              <a:ext uri="{FF2B5EF4-FFF2-40B4-BE49-F238E27FC236}">
                <a16:creationId xmlns:a16="http://schemas.microsoft.com/office/drawing/2014/main" id="{971B8BB4-DECC-A08D-17AC-A6555B020153}"/>
              </a:ext>
            </a:extLst>
          </p:cNvPr>
          <p:cNvCxnSpPr>
            <a:cxnSpLocks/>
            <a:stCxn id="71" idx="3"/>
            <a:endCxn id="30" idx="1"/>
          </p:cNvCxnSpPr>
          <p:nvPr/>
        </p:nvCxnSpPr>
        <p:spPr>
          <a:xfrm>
            <a:off x="8705850" y="3921178"/>
            <a:ext cx="149841" cy="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9920128E-C1C3-4A4C-C0B3-AE766CECB931}"/>
              </a:ext>
            </a:extLst>
          </p:cNvPr>
          <p:cNvCxnSpPr>
            <a:cxnSpLocks/>
            <a:stCxn id="28" idx="3"/>
            <a:endCxn id="30" idx="2"/>
          </p:cNvCxnSpPr>
          <p:nvPr/>
        </p:nvCxnSpPr>
        <p:spPr>
          <a:xfrm flipV="1">
            <a:off x="8705850" y="4235485"/>
            <a:ext cx="873819" cy="6181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42435B-EEFC-A6BE-CC91-8747C55B8BF5}"/>
              </a:ext>
            </a:extLst>
          </p:cNvPr>
          <p:cNvSpPr/>
          <p:nvPr/>
        </p:nvSpPr>
        <p:spPr>
          <a:xfrm>
            <a:off x="2634464" y="4713526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945C85-DCE3-4E10-F855-8438ED789067}"/>
              </a:ext>
            </a:extLst>
          </p:cNvPr>
          <p:cNvSpPr/>
          <p:nvPr/>
        </p:nvSpPr>
        <p:spPr>
          <a:xfrm>
            <a:off x="2634464" y="5488998"/>
            <a:ext cx="1597599" cy="6453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Edge node 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D80560-6E16-275D-3159-D01EB3C5A22F}"/>
              </a:ext>
            </a:extLst>
          </p:cNvPr>
          <p:cNvSpPr/>
          <p:nvPr/>
        </p:nvSpPr>
        <p:spPr>
          <a:xfrm>
            <a:off x="10530108" y="4468150"/>
            <a:ext cx="1233417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MLflow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C003AB-15A9-9F8D-02E4-CDBB09141B1F}"/>
              </a:ext>
            </a:extLst>
          </p:cNvPr>
          <p:cNvSpPr/>
          <p:nvPr/>
        </p:nvSpPr>
        <p:spPr>
          <a:xfrm>
            <a:off x="10481738" y="3543856"/>
            <a:ext cx="1327508" cy="70284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JupyterHub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34DD2B-3A44-2FA0-E72B-553288D6AB20}"/>
              </a:ext>
            </a:extLst>
          </p:cNvPr>
          <p:cNvCxnSpPr>
            <a:stCxn id="17" idx="3"/>
            <a:endCxn id="12" idx="0"/>
          </p:cNvCxnSpPr>
          <p:nvPr/>
        </p:nvCxnSpPr>
        <p:spPr>
          <a:xfrm>
            <a:off x="10303647" y="3063006"/>
            <a:ext cx="841845" cy="4808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FABE93-EEF9-AE67-E568-5A9C63BF5D3E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11145492" y="4246697"/>
            <a:ext cx="1325" cy="221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9">
            <a:extLst>
              <a:ext uri="{FF2B5EF4-FFF2-40B4-BE49-F238E27FC236}">
                <a16:creationId xmlns:a16="http://schemas.microsoft.com/office/drawing/2014/main" id="{947807B8-C798-52FD-2FAD-8B0F1388FF28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1146817" y="5170991"/>
            <a:ext cx="0" cy="2033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D4CFE86-A37B-F890-72D0-BED9E95A41D8}"/>
              </a:ext>
            </a:extLst>
          </p:cNvPr>
          <p:cNvSpPr txBox="1"/>
          <p:nvPr/>
        </p:nvSpPr>
        <p:spPr>
          <a:xfrm>
            <a:off x="-1" y="16735"/>
            <a:ext cx="90963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R&amp;D – Testbed (SUPERCOM/Cloud)</a:t>
            </a:r>
          </a:p>
          <a:p>
            <a:r>
              <a:rPr lang="en-US" sz="1000" b="1" dirty="0"/>
              <a:t>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setup full testbed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use </a:t>
            </a:r>
            <a:r>
              <a:rPr lang="en-US" sz="1000" b="1" dirty="0" err="1"/>
              <a:t>RaspberryPis</a:t>
            </a:r>
            <a:r>
              <a:rPr lang="en-US" sz="1000" b="1" dirty="0"/>
              <a:t> to emulate edge nodes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send gathered data using python script and target specific edge nodes (emulation of vehicle moving between base stations)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test centralized vs edge computation vs federated learning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query and save Kepler stats (CPU,RAM usage + CO2 estimation)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query and save measurements and predictions from Prometheus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make screenshots: Grafana, Testbed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b="1" dirty="0"/>
              <a:t>make pictures of used HW (</a:t>
            </a:r>
            <a:r>
              <a:rPr lang="en-US" sz="1000" b="1" dirty="0" err="1"/>
              <a:t>RaspberyPis</a:t>
            </a:r>
            <a:r>
              <a:rPr lang="en-US" sz="1000" b="1" dirty="0"/>
              <a:t>, workstation, SUPERCOM servers rack?)</a:t>
            </a:r>
          </a:p>
          <a:p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0704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34FA3C-F52C-15AA-2C79-5E714A85CC72}"/>
              </a:ext>
            </a:extLst>
          </p:cNvPr>
          <p:cNvSpPr/>
          <p:nvPr/>
        </p:nvSpPr>
        <p:spPr>
          <a:xfrm>
            <a:off x="7289876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732956E-8452-2D20-CD6F-16E3689554EE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 rot="10800000" flipV="1">
            <a:off x="7650160" y="4358819"/>
            <a:ext cx="1804015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52D1CC-1E38-AE71-F2E5-AD057FE9CDFD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 single cluster Architecture Overview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CA0638-F122-8818-926D-1A8602ABB0A1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A497011-0890-9E7C-8CEC-402092ABF840}"/>
              </a:ext>
            </a:extLst>
          </p:cNvPr>
          <p:cNvCxnSpPr>
            <a:cxnSpLocks/>
            <a:stCxn id="59" idx="2"/>
            <a:endCxn id="3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0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A78C79-E084-DA08-47C0-8873B0933748}"/>
              </a:ext>
            </a:extLst>
          </p:cNvPr>
          <p:cNvSpPr/>
          <p:nvPr/>
        </p:nvSpPr>
        <p:spPr>
          <a:xfrm>
            <a:off x="2531573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3CA43C-D52E-774C-6D75-C54880DD4CB2}"/>
              </a:ext>
            </a:extLst>
          </p:cNvPr>
          <p:cNvSpPr/>
          <p:nvPr/>
        </p:nvSpPr>
        <p:spPr>
          <a:xfrm>
            <a:off x="3543889" y="3753909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139E0C-CA73-9D6D-ACCA-B9177B5BC8CB}"/>
              </a:ext>
            </a:extLst>
          </p:cNvPr>
          <p:cNvSpPr/>
          <p:nvPr/>
        </p:nvSpPr>
        <p:spPr>
          <a:xfrm>
            <a:off x="4665082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3BB9F-6075-CF61-3F58-984C4D369398}"/>
              </a:ext>
            </a:extLst>
          </p:cNvPr>
          <p:cNvSpPr/>
          <p:nvPr/>
        </p:nvSpPr>
        <p:spPr>
          <a:xfrm>
            <a:off x="5663016" y="3760173"/>
            <a:ext cx="913116" cy="20735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accent1"/>
                </a:solidFill>
              </a:rPr>
              <a:t>Envoy proxy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4443B7B-C900-91F3-A355-ED7432051A1D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9A6239-3353-E3AE-B22D-636374ACFC52}"/>
              </a:ext>
            </a:extLst>
          </p:cNvPr>
          <p:cNvCxnSpPr>
            <a:cxnSpLocks/>
            <a:stCxn id="59" idx="2"/>
            <a:endCxn id="22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FB1FA6-61E8-3758-ECF6-BF2CA121399E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Advanced single cluster Architecture Overview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DC447B0-6A5D-004F-8356-76507CEDD7DB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6C11673-7845-AD2F-5F9A-B706DF6980C6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76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#2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Cluster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141" idx="2"/>
          </p:cNvCxnSpPr>
          <p:nvPr/>
        </p:nvCxnSpPr>
        <p:spPr>
          <a:xfrm flipV="1">
            <a:off x="3143315" y="5518160"/>
            <a:ext cx="347502" cy="4706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57B8DE-02BB-1F35-AC87-A1E73FEC3098}"/>
              </a:ext>
            </a:extLst>
          </p:cNvPr>
          <p:cNvSpPr/>
          <p:nvPr/>
        </p:nvSpPr>
        <p:spPr>
          <a:xfrm>
            <a:off x="11189602" y="4520671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647CA27-326E-8860-7458-4B7D61DF747C}"/>
              </a:ext>
            </a:extLst>
          </p:cNvPr>
          <p:cNvCxnSpPr>
            <a:cxnSpLocks/>
            <a:stCxn id="59" idx="6"/>
            <a:endCxn id="6" idx="0"/>
          </p:cNvCxnSpPr>
          <p:nvPr/>
        </p:nvCxnSpPr>
        <p:spPr>
          <a:xfrm>
            <a:off x="9872250" y="4358820"/>
            <a:ext cx="1681970" cy="16185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C1DA30-9A48-3949-28B6-9F08A5CE4FD8}"/>
              </a:ext>
            </a:extLst>
          </p:cNvPr>
          <p:cNvSpPr/>
          <p:nvPr/>
        </p:nvSpPr>
        <p:spPr>
          <a:xfrm>
            <a:off x="4632216" y="3645491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1C8444-A248-9B13-E168-AE779916FF1F}"/>
              </a:ext>
            </a:extLst>
          </p:cNvPr>
          <p:cNvSpPr/>
          <p:nvPr/>
        </p:nvSpPr>
        <p:spPr>
          <a:xfrm>
            <a:off x="4639297" y="4673141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831D803-F11E-4625-63F0-CE5EC98424E0}"/>
              </a:ext>
            </a:extLst>
          </p:cNvPr>
          <p:cNvSpPr/>
          <p:nvPr/>
        </p:nvSpPr>
        <p:spPr>
          <a:xfrm>
            <a:off x="5240792" y="3649116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9FC9E3F-A468-0646-D1AE-64BDD00CCCF6}"/>
              </a:ext>
            </a:extLst>
          </p:cNvPr>
          <p:cNvSpPr/>
          <p:nvPr/>
        </p:nvSpPr>
        <p:spPr>
          <a:xfrm>
            <a:off x="6068441" y="3656383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C1A986F-AEA0-C39F-9AF6-9A7D8F8D7A4C}"/>
              </a:ext>
            </a:extLst>
          </p:cNvPr>
          <p:cNvSpPr/>
          <p:nvPr/>
        </p:nvSpPr>
        <p:spPr>
          <a:xfrm>
            <a:off x="6046216" y="4673141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6579552-F630-4AE3-2909-BED6D27EB102}"/>
              </a:ext>
            </a:extLst>
          </p:cNvPr>
          <p:cNvSpPr/>
          <p:nvPr/>
        </p:nvSpPr>
        <p:spPr>
          <a:xfrm>
            <a:off x="4631467" y="4171587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DA982A7-5F7E-5434-097A-505E19683CE9}"/>
              </a:ext>
            </a:extLst>
          </p:cNvPr>
          <p:cNvCxnSpPr>
            <a:cxnSpLocks/>
            <a:stCxn id="18" idx="2"/>
            <a:endCxn id="47" idx="1"/>
          </p:cNvCxnSpPr>
          <p:nvPr/>
        </p:nvCxnSpPr>
        <p:spPr>
          <a:xfrm>
            <a:off x="4914698" y="4009798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DE646F6-3053-B084-1144-0E46DF2FED3F}"/>
              </a:ext>
            </a:extLst>
          </p:cNvPr>
          <p:cNvCxnSpPr>
            <a:cxnSpLocks/>
            <a:stCxn id="27" idx="2"/>
            <a:endCxn id="47" idx="7"/>
          </p:cNvCxnSpPr>
          <p:nvPr/>
        </p:nvCxnSpPr>
        <p:spPr>
          <a:xfrm flipH="1">
            <a:off x="5772497" y="4013423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F072172-A90F-D51E-5490-74D57A9AAB3E}"/>
              </a:ext>
            </a:extLst>
          </p:cNvPr>
          <p:cNvCxnSpPr>
            <a:cxnSpLocks/>
            <a:stCxn id="28" idx="0"/>
            <a:endCxn id="47" idx="5"/>
          </p:cNvCxnSpPr>
          <p:nvPr/>
        </p:nvCxnSpPr>
        <p:spPr>
          <a:xfrm flipH="1" flipV="1">
            <a:off x="5772497" y="4507324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5095637-F123-661A-601E-59FF2AF5F118}"/>
              </a:ext>
            </a:extLst>
          </p:cNvPr>
          <p:cNvCxnSpPr>
            <a:cxnSpLocks/>
            <a:stCxn id="47" idx="3"/>
            <a:endCxn id="21" idx="0"/>
          </p:cNvCxnSpPr>
          <p:nvPr/>
        </p:nvCxnSpPr>
        <p:spPr>
          <a:xfrm flipH="1">
            <a:off x="4922868" y="4507324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C302AC0-AA1B-F959-3FA8-AE2E8E99FB3C}"/>
              </a:ext>
            </a:extLst>
          </p:cNvPr>
          <p:cNvCxnSpPr>
            <a:cxnSpLocks/>
            <a:stCxn id="47" idx="2"/>
            <a:endCxn id="36" idx="3"/>
          </p:cNvCxnSpPr>
          <p:nvPr/>
        </p:nvCxnSpPr>
        <p:spPr>
          <a:xfrm flipH="1" flipV="1">
            <a:off x="5196431" y="4353741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7101E93-49DF-9877-CA8D-BD55D57D22E9}"/>
              </a:ext>
            </a:extLst>
          </p:cNvPr>
          <p:cNvCxnSpPr>
            <a:cxnSpLocks/>
            <a:stCxn id="47" idx="0"/>
            <a:endCxn id="25" idx="2"/>
          </p:cNvCxnSpPr>
          <p:nvPr/>
        </p:nvCxnSpPr>
        <p:spPr>
          <a:xfrm flipH="1" flipV="1">
            <a:off x="5624684" y="4013423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5706CF2A-86E5-7C4E-8AA9-669EF0263A92}"/>
              </a:ext>
            </a:extLst>
          </p:cNvPr>
          <p:cNvSpPr/>
          <p:nvPr/>
        </p:nvSpPr>
        <p:spPr>
          <a:xfrm>
            <a:off x="2451092" y="3068842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Cluster #1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01CA0E3-4B21-403D-E1EC-6F2CF54DF57B}"/>
              </a:ext>
            </a:extLst>
          </p:cNvPr>
          <p:cNvGrpSpPr/>
          <p:nvPr/>
        </p:nvGrpSpPr>
        <p:grpSpPr>
          <a:xfrm>
            <a:off x="3281779" y="4153397"/>
            <a:ext cx="418076" cy="419866"/>
            <a:chOff x="2331244" y="2538413"/>
            <a:chExt cx="609036" cy="603240"/>
          </a:xfrm>
        </p:grpSpPr>
        <p:sp>
          <p:nvSpPr>
            <p:cNvPr id="137" name="Arrow: Quad 136">
              <a:extLst>
                <a:ext uri="{FF2B5EF4-FFF2-40B4-BE49-F238E27FC236}">
                  <a16:creationId xmlns:a16="http://schemas.microsoft.com/office/drawing/2014/main" id="{8EA4DA89-7D22-6652-3CBD-215BF168346E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6EC7648-F034-0A37-FE96-01E8C99BC9DE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6764ADE7-45CA-96BD-5808-9D419FE4826F}"/>
              </a:ext>
            </a:extLst>
          </p:cNvPr>
          <p:cNvSpPr/>
          <p:nvPr/>
        </p:nvSpPr>
        <p:spPr>
          <a:xfrm>
            <a:off x="3146384" y="472875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C2624C7E-2B86-B471-406F-8482077DFABE}"/>
              </a:ext>
            </a:extLst>
          </p:cNvPr>
          <p:cNvCxnSpPr>
            <a:stCxn id="138" idx="4"/>
            <a:endCxn id="139" idx="0"/>
          </p:cNvCxnSpPr>
          <p:nvPr/>
        </p:nvCxnSpPr>
        <p:spPr>
          <a:xfrm>
            <a:off x="3490817" y="4573263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3486B6-9149-3829-53C8-2750ADD97444}"/>
              </a:ext>
            </a:extLst>
          </p:cNvPr>
          <p:cNvSpPr/>
          <p:nvPr/>
        </p:nvSpPr>
        <p:spPr>
          <a:xfrm>
            <a:off x="2971165" y="5152620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08083AD-0A65-2F89-C68C-4195A0CACA07}"/>
              </a:ext>
            </a:extLst>
          </p:cNvPr>
          <p:cNvCxnSpPr>
            <a:cxnSpLocks/>
            <a:stCxn id="139" idx="2"/>
            <a:endCxn id="141" idx="0"/>
          </p:cNvCxnSpPr>
          <p:nvPr/>
        </p:nvCxnSpPr>
        <p:spPr>
          <a:xfrm flipH="1">
            <a:off x="3490817" y="4948370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43C6D6E7-5292-E5B5-6873-37B812EA3DBA}"/>
              </a:ext>
            </a:extLst>
          </p:cNvPr>
          <p:cNvSpPr/>
          <p:nvPr/>
        </p:nvSpPr>
        <p:spPr>
          <a:xfrm>
            <a:off x="2498348" y="3649942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A09B2F68-F862-3C56-AD18-2253D33C94E8}"/>
              </a:ext>
            </a:extLst>
          </p:cNvPr>
          <p:cNvSpPr/>
          <p:nvPr/>
        </p:nvSpPr>
        <p:spPr>
          <a:xfrm>
            <a:off x="2505429" y="4677592"/>
            <a:ext cx="567142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F3DC442-E318-46A1-4E5A-A459BCCB6490}"/>
              </a:ext>
            </a:extLst>
          </p:cNvPr>
          <p:cNvSpPr/>
          <p:nvPr/>
        </p:nvSpPr>
        <p:spPr>
          <a:xfrm>
            <a:off x="3106924" y="3653567"/>
            <a:ext cx="767783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3FB5088-30D7-0A0A-F68C-2DC459292DDA}"/>
              </a:ext>
            </a:extLst>
          </p:cNvPr>
          <p:cNvSpPr/>
          <p:nvPr/>
        </p:nvSpPr>
        <p:spPr>
          <a:xfrm>
            <a:off x="3934573" y="3660834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920A4CC3-CF01-E153-C6A5-6CC82C5732F7}"/>
              </a:ext>
            </a:extLst>
          </p:cNvPr>
          <p:cNvSpPr/>
          <p:nvPr/>
        </p:nvSpPr>
        <p:spPr>
          <a:xfrm>
            <a:off x="3912348" y="4677592"/>
            <a:ext cx="55705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Istio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746B3215-C893-B0DC-1B1E-8BDE9C219491}"/>
              </a:ext>
            </a:extLst>
          </p:cNvPr>
          <p:cNvSpPr/>
          <p:nvPr/>
        </p:nvSpPr>
        <p:spPr>
          <a:xfrm>
            <a:off x="2497599" y="4176038"/>
            <a:ext cx="564964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7B5CFB29-A2D2-05B3-C92D-D81E0DFD5FF7}"/>
              </a:ext>
            </a:extLst>
          </p:cNvPr>
          <p:cNvCxnSpPr>
            <a:cxnSpLocks/>
            <a:stCxn id="143" idx="2"/>
            <a:endCxn id="138" idx="1"/>
          </p:cNvCxnSpPr>
          <p:nvPr/>
        </p:nvCxnSpPr>
        <p:spPr>
          <a:xfrm>
            <a:off x="2780830" y="4014249"/>
            <a:ext cx="562175" cy="200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7CA351-F7BB-A812-6447-3765557F73D4}"/>
              </a:ext>
            </a:extLst>
          </p:cNvPr>
          <p:cNvCxnSpPr>
            <a:cxnSpLocks/>
            <a:stCxn id="146" idx="2"/>
            <a:endCxn id="138" idx="7"/>
          </p:cNvCxnSpPr>
          <p:nvPr/>
        </p:nvCxnSpPr>
        <p:spPr>
          <a:xfrm flipH="1">
            <a:off x="3638629" y="4017874"/>
            <a:ext cx="574473" cy="197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CA3988-8A26-B42F-273D-3440BF02855D}"/>
              </a:ext>
            </a:extLst>
          </p:cNvPr>
          <p:cNvCxnSpPr>
            <a:cxnSpLocks/>
            <a:stCxn id="147" idx="0"/>
            <a:endCxn id="138" idx="5"/>
          </p:cNvCxnSpPr>
          <p:nvPr/>
        </p:nvCxnSpPr>
        <p:spPr>
          <a:xfrm flipH="1" flipV="1">
            <a:off x="3638629" y="4511775"/>
            <a:ext cx="552248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ABC53F65-5C75-39F4-90A3-946AE765E505}"/>
              </a:ext>
            </a:extLst>
          </p:cNvPr>
          <p:cNvCxnSpPr>
            <a:cxnSpLocks/>
            <a:stCxn id="138" idx="3"/>
            <a:endCxn id="144" idx="0"/>
          </p:cNvCxnSpPr>
          <p:nvPr/>
        </p:nvCxnSpPr>
        <p:spPr>
          <a:xfrm flipH="1">
            <a:off x="2789000" y="4511775"/>
            <a:ext cx="554005" cy="1658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A573A4F-C791-85AD-371D-B5938BD45E7E}"/>
              </a:ext>
            </a:extLst>
          </p:cNvPr>
          <p:cNvCxnSpPr>
            <a:cxnSpLocks/>
            <a:stCxn id="138" idx="2"/>
            <a:endCxn id="148" idx="3"/>
          </p:cNvCxnSpPr>
          <p:nvPr/>
        </p:nvCxnSpPr>
        <p:spPr>
          <a:xfrm flipH="1" flipV="1">
            <a:off x="3062563" y="4358192"/>
            <a:ext cx="219216" cy="5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2E4ED9D-BBE0-0223-BA4A-9EA690A68474}"/>
              </a:ext>
            </a:extLst>
          </p:cNvPr>
          <p:cNvCxnSpPr>
            <a:cxnSpLocks/>
            <a:stCxn id="138" idx="0"/>
            <a:endCxn id="145" idx="2"/>
          </p:cNvCxnSpPr>
          <p:nvPr/>
        </p:nvCxnSpPr>
        <p:spPr>
          <a:xfrm flipH="1" flipV="1">
            <a:off x="3490816" y="4017874"/>
            <a:ext cx="1" cy="135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EE80251C-F7CF-499B-10D8-292BCE71F390}"/>
              </a:ext>
            </a:extLst>
          </p:cNvPr>
          <p:cNvSpPr/>
          <p:nvPr/>
        </p:nvSpPr>
        <p:spPr>
          <a:xfrm>
            <a:off x="3563606" y="1362674"/>
            <a:ext cx="1940891" cy="47896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Cluster Management 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(e.g. Rancher, </a:t>
            </a:r>
            <a:r>
              <a:rPr lang="en-US" sz="800" b="1" dirty="0" err="1">
                <a:solidFill>
                  <a:schemeClr val="tx1"/>
                </a:solidFill>
              </a:rPr>
              <a:t>KubeSphere</a:t>
            </a:r>
            <a:r>
              <a:rPr lang="en-US" sz="800" b="1" dirty="0">
                <a:solidFill>
                  <a:schemeClr val="tx1"/>
                </a:solidFill>
              </a:rPr>
              <a:t>, </a:t>
            </a:r>
            <a:r>
              <a:rPr lang="en-US" sz="800" b="1" dirty="0" err="1">
                <a:solidFill>
                  <a:schemeClr val="tx1"/>
                </a:solidFill>
              </a:rPr>
              <a:t>NearbyOne</a:t>
            </a:r>
            <a:r>
              <a:rPr lang="en-US" sz="8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711C334-279F-8EE0-37EA-CF268B809634}"/>
              </a:ext>
            </a:extLst>
          </p:cNvPr>
          <p:cNvCxnSpPr>
            <a:cxnSpLocks/>
            <a:stCxn id="135" idx="0"/>
            <a:endCxn id="156" idx="2"/>
          </p:cNvCxnSpPr>
          <p:nvPr/>
        </p:nvCxnSpPr>
        <p:spPr>
          <a:xfrm flipV="1">
            <a:off x="3485141" y="1841643"/>
            <a:ext cx="1048911" cy="12271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F0991FB-F104-4552-A47B-2E1A06527DC5}"/>
              </a:ext>
            </a:extLst>
          </p:cNvPr>
          <p:cNvCxnSpPr>
            <a:cxnSpLocks/>
            <a:stCxn id="42" idx="0"/>
            <a:endCxn id="156" idx="2"/>
          </p:cNvCxnSpPr>
          <p:nvPr/>
        </p:nvCxnSpPr>
        <p:spPr>
          <a:xfrm flipH="1" flipV="1">
            <a:off x="4534052" y="1841643"/>
            <a:ext cx="1084957" cy="12227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01C1D0F-43A0-1E94-1854-6ABFA715673C}"/>
              </a:ext>
            </a:extLst>
          </p:cNvPr>
          <p:cNvSpPr/>
          <p:nvPr/>
        </p:nvSpPr>
        <p:spPr>
          <a:xfrm>
            <a:off x="5767687" y="3214790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07D374F-151A-2861-BF5C-1207F6A59F6C}"/>
              </a:ext>
            </a:extLst>
          </p:cNvPr>
          <p:cNvSpPr/>
          <p:nvPr/>
        </p:nvSpPr>
        <p:spPr>
          <a:xfrm>
            <a:off x="3633854" y="3195295"/>
            <a:ext cx="557058" cy="35704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dUPF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06EF65D-7234-7225-72B4-84C114B3E05B}"/>
              </a:ext>
            </a:extLst>
          </p:cNvPr>
          <p:cNvSpPr txBox="1"/>
          <p:nvPr/>
        </p:nvSpPr>
        <p:spPr>
          <a:xfrm>
            <a:off x="0" y="16735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 cluster Architecture Overview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68CA15-2AAA-8C65-50F6-E11B0BA671D2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D22B496F-92F4-A663-5D15-5B023664D679}"/>
              </a:ext>
            </a:extLst>
          </p:cNvPr>
          <p:cNvCxnSpPr>
            <a:cxnSpLocks/>
            <a:endCxn id="2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9040533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processing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Vehicle sends measurements to Vehicle API service (provided by </a:t>
            </a:r>
            <a:r>
              <a:rPr lang="en-US" sz="1000" dirty="0" err="1"/>
              <a:t>Idneo</a:t>
            </a:r>
            <a:r>
              <a:rPr lang="en-US" sz="1000" dirty="0"/>
              <a:t> – data preprocessing +Redis DB)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is received by antenna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Transmission enters data(IPv4/IPv6) network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the closest Kubernetes Edge node using (</a:t>
            </a:r>
            <a:r>
              <a:rPr lang="en-US" sz="1000" dirty="0" err="1"/>
              <a:t>i</a:t>
            </a:r>
            <a:r>
              <a:rPr lang="en-US" sz="1000" dirty="0"/>
              <a:t>) Anycast IP address, shared by all Edge Nodes, and (ii) </a:t>
            </a:r>
            <a:r>
              <a:rPr lang="en-US" sz="1000" dirty="0" err="1"/>
              <a:t>nodePort</a:t>
            </a:r>
            <a:r>
              <a:rPr lang="en-US" sz="1000" dirty="0"/>
              <a:t> defined in </a:t>
            </a:r>
            <a:r>
              <a:rPr lang="en-US" sz="1000" dirty="0" err="1"/>
              <a:t>NodePort</a:t>
            </a:r>
            <a:r>
              <a:rPr lang="en-US" sz="1000" dirty="0"/>
              <a:t> service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Edge Node receives the data, checks the IP table in </a:t>
            </a:r>
            <a:r>
              <a:rPr lang="en-US" sz="1000" dirty="0" err="1"/>
              <a:t>kube</a:t>
            </a:r>
            <a:r>
              <a:rPr lang="en-US" sz="1000" dirty="0"/>
              <a:t>-proxy, and forwards it to local Pod A as the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externalTrafficPolicy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Vehicle API service, the packet is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Vehicle API service forwards the data to the ML prediction service(</a:t>
            </a:r>
            <a:r>
              <a:rPr lang="en-US" sz="1000" dirty="0" err="1"/>
              <a:t>Kserve</a:t>
            </a:r>
            <a:r>
              <a:rPr lang="en-US" sz="1000" dirty="0"/>
              <a:t> inference)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Data is forwarded to Pod B as </a:t>
            </a:r>
            <a:r>
              <a:rPr lang="en-US" sz="1000" dirty="0" err="1"/>
              <a:t>Kserve</a:t>
            </a:r>
            <a:r>
              <a:rPr lang="en-US" sz="1000" dirty="0"/>
              <a:t> inference service is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 err="1"/>
              <a:t>Kserve</a:t>
            </a:r>
            <a:r>
              <a:rPr lang="en-US" sz="1000" dirty="0"/>
              <a:t> inference service</a:t>
            </a:r>
            <a:r>
              <a:rPr lang="en-US" sz="1000" dirty="0">
                <a:solidFill>
                  <a:schemeClr val="dk1"/>
                </a:solidFill>
              </a:rPr>
              <a:t>, the packet is dropped</a:t>
            </a:r>
            <a:endParaRPr lang="en-US" sz="1000" dirty="0"/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000" dirty="0"/>
              <a:t>or ML prediction service pod periodically queries local Redis DB in Vehicle API service – as Vehicle API service is also configured with `</a:t>
            </a:r>
            <a:r>
              <a:rPr lang="en-US" sz="1000" kern="1200" dirty="0" err="1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internalTrafficPolicy</a:t>
            </a:r>
            <a:r>
              <a:rPr lang="en-US" sz="10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: Local`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dk1"/>
                </a:solidFill>
              </a:rPr>
              <a:t>If there is no local Pod for </a:t>
            </a:r>
            <a:r>
              <a:rPr lang="en-US" sz="1000" dirty="0"/>
              <a:t>Vehicle API service</a:t>
            </a:r>
            <a:r>
              <a:rPr lang="en-US" sz="1000" dirty="0">
                <a:solidFill>
                  <a:schemeClr val="dk1"/>
                </a:solidFill>
              </a:rPr>
              <a:t>, the queries/requests are dropped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inference service pushes the data into </a:t>
            </a:r>
            <a:r>
              <a:rPr lang="en-US" sz="1000" dirty="0" err="1"/>
              <a:t>InfluxDB</a:t>
            </a: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Grafana periodically queries data from </a:t>
            </a:r>
            <a:r>
              <a:rPr lang="en-US" sz="1000" dirty="0" err="1"/>
              <a:t>InfluxDB</a:t>
            </a:r>
            <a:endParaRPr lang="en-US" sz="1000" dirty="0"/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88510"/>
              </p:ext>
            </p:extLst>
          </p:nvPr>
        </p:nvGraphicFramePr>
        <p:xfrm>
          <a:off x="9040533" y="60189"/>
          <a:ext cx="3100475" cy="307387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94CEDC5-8889-54D9-2C8F-989CB7BD925A}"/>
              </a:ext>
            </a:extLst>
          </p:cNvPr>
          <p:cNvSpPr/>
          <p:nvPr/>
        </p:nvSpPr>
        <p:spPr>
          <a:xfrm>
            <a:off x="488950" y="4025971"/>
            <a:ext cx="2968862" cy="1811428"/>
          </a:xfrm>
          <a:custGeom>
            <a:avLst/>
            <a:gdLst>
              <a:gd name="connsiteX0" fmla="*/ 0 w 2968862"/>
              <a:gd name="connsiteY0" fmla="*/ 1622571 h 1854756"/>
              <a:gd name="connsiteX1" fmla="*/ 501650 w 2968862"/>
              <a:gd name="connsiteY1" fmla="*/ 1774971 h 1854756"/>
              <a:gd name="connsiteX2" fmla="*/ 2686050 w 2968862"/>
              <a:gd name="connsiteY2" fmla="*/ 1768621 h 1854756"/>
              <a:gd name="connsiteX3" fmla="*/ 2921000 w 2968862"/>
              <a:gd name="connsiteY3" fmla="*/ 714521 h 1854756"/>
              <a:gd name="connsiteX4" fmla="*/ 2495550 w 2968862"/>
              <a:gd name="connsiteY4" fmla="*/ 435121 h 1854756"/>
              <a:gd name="connsiteX5" fmla="*/ 2419350 w 2968862"/>
              <a:gd name="connsiteY5" fmla="*/ 41421 h 1854756"/>
              <a:gd name="connsiteX6" fmla="*/ 2413000 w 2968862"/>
              <a:gd name="connsiteY6" fmla="*/ 9671 h 1854756"/>
              <a:gd name="connsiteX7" fmla="*/ 2413000 w 2968862"/>
              <a:gd name="connsiteY7" fmla="*/ 22371 h 185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8862" h="1854756">
                <a:moveTo>
                  <a:pt x="0" y="1622571"/>
                </a:moveTo>
                <a:cubicBezTo>
                  <a:pt x="26987" y="1686600"/>
                  <a:pt x="53975" y="1750629"/>
                  <a:pt x="501650" y="1774971"/>
                </a:cubicBezTo>
                <a:cubicBezTo>
                  <a:pt x="949325" y="1799313"/>
                  <a:pt x="2282825" y="1945363"/>
                  <a:pt x="2686050" y="1768621"/>
                </a:cubicBezTo>
                <a:cubicBezTo>
                  <a:pt x="3089275" y="1591879"/>
                  <a:pt x="2952750" y="936771"/>
                  <a:pt x="2921000" y="714521"/>
                </a:cubicBezTo>
                <a:cubicBezTo>
                  <a:pt x="2889250" y="492271"/>
                  <a:pt x="2579158" y="547304"/>
                  <a:pt x="2495550" y="435121"/>
                </a:cubicBezTo>
                <a:cubicBezTo>
                  <a:pt x="2411942" y="322938"/>
                  <a:pt x="2433108" y="112329"/>
                  <a:pt x="2419350" y="41421"/>
                </a:cubicBezTo>
                <a:cubicBezTo>
                  <a:pt x="2405592" y="-29487"/>
                  <a:pt x="2414058" y="12846"/>
                  <a:pt x="2413000" y="9671"/>
                </a:cubicBezTo>
                <a:cubicBezTo>
                  <a:pt x="2411942" y="6496"/>
                  <a:pt x="2412471" y="14433"/>
                  <a:pt x="2413000" y="22371"/>
                </a:cubicBezTo>
              </a:path>
            </a:pathLst>
          </a:custGeom>
          <a:ln w="15875" cap="sq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05EEC3-D4E1-247B-B57F-1CFFA8E6E0AB}"/>
              </a:ext>
            </a:extLst>
          </p:cNvPr>
          <p:cNvSpPr/>
          <p:nvPr/>
        </p:nvSpPr>
        <p:spPr>
          <a:xfrm>
            <a:off x="3028950" y="4006197"/>
            <a:ext cx="959873" cy="749957"/>
          </a:xfrm>
          <a:custGeom>
            <a:avLst/>
            <a:gdLst>
              <a:gd name="connsiteX0" fmla="*/ 0 w 959873"/>
              <a:gd name="connsiteY0" fmla="*/ 30816 h 749957"/>
              <a:gd name="connsiteX1" fmla="*/ 180975 w 959873"/>
              <a:gd name="connsiteY1" fmla="*/ 197503 h 749957"/>
              <a:gd name="connsiteX2" fmla="*/ 485775 w 959873"/>
              <a:gd name="connsiteY2" fmla="*/ 749953 h 749957"/>
              <a:gd name="connsiteX3" fmla="*/ 671513 w 959873"/>
              <a:gd name="connsiteY3" fmla="*/ 207028 h 749957"/>
              <a:gd name="connsiteX4" fmla="*/ 923925 w 959873"/>
              <a:gd name="connsiteY4" fmla="*/ 21291 h 749957"/>
              <a:gd name="connsiteX5" fmla="*/ 952500 w 959873"/>
              <a:gd name="connsiteY5" fmla="*/ 11766 h 74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9873" h="749957">
                <a:moveTo>
                  <a:pt x="0" y="30816"/>
                </a:moveTo>
                <a:cubicBezTo>
                  <a:pt x="50006" y="54231"/>
                  <a:pt x="100013" y="77647"/>
                  <a:pt x="180975" y="197503"/>
                </a:cubicBezTo>
                <a:cubicBezTo>
                  <a:pt x="261938" y="317359"/>
                  <a:pt x="404019" y="748366"/>
                  <a:pt x="485775" y="749953"/>
                </a:cubicBezTo>
                <a:cubicBezTo>
                  <a:pt x="567531" y="751541"/>
                  <a:pt x="598488" y="328472"/>
                  <a:pt x="671513" y="207028"/>
                </a:cubicBezTo>
                <a:cubicBezTo>
                  <a:pt x="744538" y="85584"/>
                  <a:pt x="877094" y="53835"/>
                  <a:pt x="923925" y="21291"/>
                </a:cubicBezTo>
                <a:cubicBezTo>
                  <a:pt x="970756" y="-11253"/>
                  <a:pt x="961628" y="256"/>
                  <a:pt x="952500" y="11766"/>
                </a:cubicBezTo>
              </a:path>
            </a:pathLst>
          </a:custGeom>
          <a:ln w="15875">
            <a:solidFill>
              <a:schemeClr val="accent5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06B580-4B85-F701-9D2B-2110F44965E4}"/>
              </a:ext>
            </a:extLst>
          </p:cNvPr>
          <p:cNvSpPr txBox="1"/>
          <p:nvPr/>
        </p:nvSpPr>
        <p:spPr>
          <a:xfrm>
            <a:off x="984050" y="555540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C05E08-07FA-BD72-E490-44EDBB692564}"/>
              </a:ext>
            </a:extLst>
          </p:cNvPr>
          <p:cNvSpPr txBox="1"/>
          <p:nvPr/>
        </p:nvSpPr>
        <p:spPr>
          <a:xfrm>
            <a:off x="3882204" y="554192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9A3BB-20AB-9F97-2189-4B6302E6A135}"/>
              </a:ext>
            </a:extLst>
          </p:cNvPr>
          <p:cNvSpPr txBox="1"/>
          <p:nvPr/>
        </p:nvSpPr>
        <p:spPr>
          <a:xfrm>
            <a:off x="3081514" y="396637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2D8FBE5-707F-8080-FE9F-97645EA3CEDE}"/>
              </a:ext>
            </a:extLst>
          </p:cNvPr>
          <p:cNvSpPr txBox="1"/>
          <p:nvPr/>
        </p:nvSpPr>
        <p:spPr>
          <a:xfrm>
            <a:off x="9936723" y="437620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4C1857-002D-CF3B-4306-37F2153250C6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6BDDD1-F2B6-450D-4752-6F90CB5E98C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AC8EB0-C6BB-B1DC-9D5A-7DD29283D36F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B71F7EE-7D02-E356-487F-918CB1490C2F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5E98B870-F1DD-5D05-C0D5-5E7EF498C28A}"/>
              </a:ext>
            </a:extLst>
          </p:cNvPr>
          <p:cNvSpPr/>
          <p:nvPr/>
        </p:nvSpPr>
        <p:spPr>
          <a:xfrm>
            <a:off x="8339573" y="4048125"/>
            <a:ext cx="3204725" cy="734230"/>
          </a:xfrm>
          <a:custGeom>
            <a:avLst/>
            <a:gdLst>
              <a:gd name="connsiteX0" fmla="*/ 0 w 3048000"/>
              <a:gd name="connsiteY0" fmla="*/ 0 h 734230"/>
              <a:gd name="connsiteX1" fmla="*/ 295275 w 3048000"/>
              <a:gd name="connsiteY1" fmla="*/ 209550 h 734230"/>
              <a:gd name="connsiteX2" fmla="*/ 990600 w 3048000"/>
              <a:gd name="connsiteY2" fmla="*/ 304800 h 734230"/>
              <a:gd name="connsiteX3" fmla="*/ 1133475 w 3048000"/>
              <a:gd name="connsiteY3" fmla="*/ 733425 h 734230"/>
              <a:gd name="connsiteX4" fmla="*/ 1266825 w 3048000"/>
              <a:gd name="connsiteY4" fmla="*/ 409575 h 734230"/>
              <a:gd name="connsiteX5" fmla="*/ 2152650 w 3048000"/>
              <a:gd name="connsiteY5" fmla="*/ 314325 h 734230"/>
              <a:gd name="connsiteX6" fmla="*/ 2886075 w 3048000"/>
              <a:gd name="connsiteY6" fmla="*/ 209550 h 734230"/>
              <a:gd name="connsiteX7" fmla="*/ 3048000 w 3048000"/>
              <a:gd name="connsiteY7" fmla="*/ 0 h 734230"/>
              <a:gd name="connsiteX0" fmla="*/ 0 w 3140869"/>
              <a:gd name="connsiteY0" fmla="*/ 300038 h 734230"/>
              <a:gd name="connsiteX1" fmla="*/ 388144 w 3140869"/>
              <a:gd name="connsiteY1" fmla="*/ 209550 h 734230"/>
              <a:gd name="connsiteX2" fmla="*/ 1083469 w 3140869"/>
              <a:gd name="connsiteY2" fmla="*/ 304800 h 734230"/>
              <a:gd name="connsiteX3" fmla="*/ 1226344 w 3140869"/>
              <a:gd name="connsiteY3" fmla="*/ 733425 h 734230"/>
              <a:gd name="connsiteX4" fmla="*/ 1359694 w 3140869"/>
              <a:gd name="connsiteY4" fmla="*/ 409575 h 734230"/>
              <a:gd name="connsiteX5" fmla="*/ 2245519 w 3140869"/>
              <a:gd name="connsiteY5" fmla="*/ 314325 h 734230"/>
              <a:gd name="connsiteX6" fmla="*/ 2978944 w 3140869"/>
              <a:gd name="connsiteY6" fmla="*/ 209550 h 734230"/>
              <a:gd name="connsiteX7" fmla="*/ 3140869 w 3140869"/>
              <a:gd name="connsiteY7" fmla="*/ 0 h 734230"/>
              <a:gd name="connsiteX0" fmla="*/ 0 w 3140869"/>
              <a:gd name="connsiteY0" fmla="*/ 300038 h 734230"/>
              <a:gd name="connsiteX1" fmla="*/ 388144 w 3140869"/>
              <a:gd name="connsiteY1" fmla="*/ 209550 h 734230"/>
              <a:gd name="connsiteX2" fmla="*/ 1083469 w 3140869"/>
              <a:gd name="connsiteY2" fmla="*/ 304800 h 734230"/>
              <a:gd name="connsiteX3" fmla="*/ 1226344 w 3140869"/>
              <a:gd name="connsiteY3" fmla="*/ 733425 h 734230"/>
              <a:gd name="connsiteX4" fmla="*/ 1359694 w 3140869"/>
              <a:gd name="connsiteY4" fmla="*/ 409575 h 734230"/>
              <a:gd name="connsiteX5" fmla="*/ 2245519 w 3140869"/>
              <a:gd name="connsiteY5" fmla="*/ 314325 h 734230"/>
              <a:gd name="connsiteX6" fmla="*/ 2978944 w 3140869"/>
              <a:gd name="connsiteY6" fmla="*/ 209550 h 734230"/>
              <a:gd name="connsiteX7" fmla="*/ 3140869 w 3140869"/>
              <a:gd name="connsiteY7" fmla="*/ 0 h 734230"/>
              <a:gd name="connsiteX0" fmla="*/ 0 w 3174207"/>
              <a:gd name="connsiteY0" fmla="*/ 497682 h 734230"/>
              <a:gd name="connsiteX1" fmla="*/ 421482 w 3174207"/>
              <a:gd name="connsiteY1" fmla="*/ 209550 h 734230"/>
              <a:gd name="connsiteX2" fmla="*/ 1116807 w 3174207"/>
              <a:gd name="connsiteY2" fmla="*/ 304800 h 734230"/>
              <a:gd name="connsiteX3" fmla="*/ 1259682 w 3174207"/>
              <a:gd name="connsiteY3" fmla="*/ 733425 h 734230"/>
              <a:gd name="connsiteX4" fmla="*/ 1393032 w 3174207"/>
              <a:gd name="connsiteY4" fmla="*/ 409575 h 734230"/>
              <a:gd name="connsiteX5" fmla="*/ 2278857 w 3174207"/>
              <a:gd name="connsiteY5" fmla="*/ 314325 h 734230"/>
              <a:gd name="connsiteX6" fmla="*/ 3012282 w 3174207"/>
              <a:gd name="connsiteY6" fmla="*/ 209550 h 734230"/>
              <a:gd name="connsiteX7" fmla="*/ 3174207 w 3174207"/>
              <a:gd name="connsiteY7" fmla="*/ 0 h 734230"/>
              <a:gd name="connsiteX0" fmla="*/ 7105 w 3181312"/>
              <a:gd name="connsiteY0" fmla="*/ 497682 h 734230"/>
              <a:gd name="connsiteX1" fmla="*/ 428587 w 3181312"/>
              <a:gd name="connsiteY1" fmla="*/ 209550 h 734230"/>
              <a:gd name="connsiteX2" fmla="*/ 1123912 w 3181312"/>
              <a:gd name="connsiteY2" fmla="*/ 304800 h 734230"/>
              <a:gd name="connsiteX3" fmla="*/ 1266787 w 3181312"/>
              <a:gd name="connsiteY3" fmla="*/ 733425 h 734230"/>
              <a:gd name="connsiteX4" fmla="*/ 1400137 w 3181312"/>
              <a:gd name="connsiteY4" fmla="*/ 409575 h 734230"/>
              <a:gd name="connsiteX5" fmla="*/ 2285962 w 3181312"/>
              <a:gd name="connsiteY5" fmla="*/ 314325 h 734230"/>
              <a:gd name="connsiteX6" fmla="*/ 3019387 w 3181312"/>
              <a:gd name="connsiteY6" fmla="*/ 209550 h 734230"/>
              <a:gd name="connsiteX7" fmla="*/ 3181312 w 3181312"/>
              <a:gd name="connsiteY7" fmla="*/ 0 h 734230"/>
              <a:gd name="connsiteX0" fmla="*/ 7455 w 3162612"/>
              <a:gd name="connsiteY0" fmla="*/ 519113 h 734230"/>
              <a:gd name="connsiteX1" fmla="*/ 409887 w 3162612"/>
              <a:gd name="connsiteY1" fmla="*/ 209550 h 734230"/>
              <a:gd name="connsiteX2" fmla="*/ 1105212 w 3162612"/>
              <a:gd name="connsiteY2" fmla="*/ 304800 h 734230"/>
              <a:gd name="connsiteX3" fmla="*/ 1248087 w 3162612"/>
              <a:gd name="connsiteY3" fmla="*/ 733425 h 734230"/>
              <a:gd name="connsiteX4" fmla="*/ 1381437 w 3162612"/>
              <a:gd name="connsiteY4" fmla="*/ 409575 h 734230"/>
              <a:gd name="connsiteX5" fmla="*/ 2267262 w 3162612"/>
              <a:gd name="connsiteY5" fmla="*/ 314325 h 734230"/>
              <a:gd name="connsiteX6" fmla="*/ 3000687 w 3162612"/>
              <a:gd name="connsiteY6" fmla="*/ 209550 h 734230"/>
              <a:gd name="connsiteX7" fmla="*/ 3162612 w 3162612"/>
              <a:gd name="connsiteY7" fmla="*/ 0 h 734230"/>
              <a:gd name="connsiteX0" fmla="*/ 24549 w 3179706"/>
              <a:gd name="connsiteY0" fmla="*/ 519113 h 734230"/>
              <a:gd name="connsiteX1" fmla="*/ 426981 w 3179706"/>
              <a:gd name="connsiteY1" fmla="*/ 209550 h 734230"/>
              <a:gd name="connsiteX2" fmla="*/ 1122306 w 3179706"/>
              <a:gd name="connsiteY2" fmla="*/ 304800 h 734230"/>
              <a:gd name="connsiteX3" fmla="*/ 1265181 w 3179706"/>
              <a:gd name="connsiteY3" fmla="*/ 733425 h 734230"/>
              <a:gd name="connsiteX4" fmla="*/ 1398531 w 3179706"/>
              <a:gd name="connsiteY4" fmla="*/ 409575 h 734230"/>
              <a:gd name="connsiteX5" fmla="*/ 2284356 w 3179706"/>
              <a:gd name="connsiteY5" fmla="*/ 314325 h 734230"/>
              <a:gd name="connsiteX6" fmla="*/ 3017781 w 3179706"/>
              <a:gd name="connsiteY6" fmla="*/ 209550 h 734230"/>
              <a:gd name="connsiteX7" fmla="*/ 3179706 w 3179706"/>
              <a:gd name="connsiteY7" fmla="*/ 0 h 734230"/>
              <a:gd name="connsiteX0" fmla="*/ 23375 w 3204725"/>
              <a:gd name="connsiteY0" fmla="*/ 519113 h 734230"/>
              <a:gd name="connsiteX1" fmla="*/ 452000 w 3204725"/>
              <a:gd name="connsiteY1" fmla="*/ 209550 h 734230"/>
              <a:gd name="connsiteX2" fmla="*/ 1147325 w 3204725"/>
              <a:gd name="connsiteY2" fmla="*/ 304800 h 734230"/>
              <a:gd name="connsiteX3" fmla="*/ 1290200 w 3204725"/>
              <a:gd name="connsiteY3" fmla="*/ 733425 h 734230"/>
              <a:gd name="connsiteX4" fmla="*/ 1423550 w 3204725"/>
              <a:gd name="connsiteY4" fmla="*/ 409575 h 734230"/>
              <a:gd name="connsiteX5" fmla="*/ 2309375 w 3204725"/>
              <a:gd name="connsiteY5" fmla="*/ 314325 h 734230"/>
              <a:gd name="connsiteX6" fmla="*/ 3042800 w 3204725"/>
              <a:gd name="connsiteY6" fmla="*/ 209550 h 734230"/>
              <a:gd name="connsiteX7" fmla="*/ 3204725 w 3204725"/>
              <a:gd name="connsiteY7" fmla="*/ 0 h 734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04725" h="734230">
                <a:moveTo>
                  <a:pt x="23375" y="519113"/>
                </a:moveTo>
                <a:cubicBezTo>
                  <a:pt x="-94895" y="298450"/>
                  <a:pt x="264675" y="245269"/>
                  <a:pt x="452000" y="209550"/>
                </a:cubicBezTo>
                <a:cubicBezTo>
                  <a:pt x="639325" y="173831"/>
                  <a:pt x="1007625" y="217488"/>
                  <a:pt x="1147325" y="304800"/>
                </a:cubicBezTo>
                <a:cubicBezTo>
                  <a:pt x="1287025" y="392112"/>
                  <a:pt x="1244163" y="715963"/>
                  <a:pt x="1290200" y="733425"/>
                </a:cubicBezTo>
                <a:cubicBezTo>
                  <a:pt x="1336237" y="750887"/>
                  <a:pt x="1253688" y="479425"/>
                  <a:pt x="1423550" y="409575"/>
                </a:cubicBezTo>
                <a:cubicBezTo>
                  <a:pt x="1593412" y="339725"/>
                  <a:pt x="2039500" y="347663"/>
                  <a:pt x="2309375" y="314325"/>
                </a:cubicBezTo>
                <a:cubicBezTo>
                  <a:pt x="2579250" y="280987"/>
                  <a:pt x="2893575" y="261937"/>
                  <a:pt x="3042800" y="209550"/>
                </a:cubicBezTo>
                <a:cubicBezTo>
                  <a:pt x="3192025" y="157163"/>
                  <a:pt x="3198375" y="78581"/>
                  <a:pt x="3204725" y="0"/>
                </a:cubicBez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08D527E-9852-CB3C-54B9-6FFDEE1B27A9}"/>
              </a:ext>
            </a:extLst>
          </p:cNvPr>
          <p:cNvSpPr/>
          <p:nvPr/>
        </p:nvSpPr>
        <p:spPr>
          <a:xfrm>
            <a:off x="3584013" y="4025901"/>
            <a:ext cx="5967679" cy="1909174"/>
          </a:xfrm>
          <a:custGeom>
            <a:avLst/>
            <a:gdLst>
              <a:gd name="connsiteX0" fmla="*/ 448237 w 5978291"/>
              <a:gd name="connsiteY0" fmla="*/ 23831 h 1933005"/>
              <a:gd name="connsiteX1" fmla="*/ 118037 w 5978291"/>
              <a:gd name="connsiteY1" fmla="*/ 531831 h 1933005"/>
              <a:gd name="connsiteX2" fmla="*/ 511737 w 5978291"/>
              <a:gd name="connsiteY2" fmla="*/ 1770081 h 1933005"/>
              <a:gd name="connsiteX3" fmla="*/ 5210737 w 5978291"/>
              <a:gd name="connsiteY3" fmla="*/ 1795481 h 1933005"/>
              <a:gd name="connsiteX4" fmla="*/ 5947337 w 5978291"/>
              <a:gd name="connsiteY4" fmla="*/ 633431 h 1933005"/>
              <a:gd name="connsiteX5" fmla="*/ 4956737 w 5978291"/>
              <a:gd name="connsiteY5" fmla="*/ 417531 h 1933005"/>
              <a:gd name="connsiteX6" fmla="*/ 4785287 w 5978291"/>
              <a:gd name="connsiteY6" fmla="*/ 42881 h 1933005"/>
              <a:gd name="connsiteX7" fmla="*/ 4778937 w 5978291"/>
              <a:gd name="connsiteY7" fmla="*/ 23831 h 1933005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785287 w 5978291"/>
              <a:gd name="connsiteY6" fmla="*/ 19050 h 1909174"/>
              <a:gd name="connsiteX7" fmla="*/ 4740837 w 5978291"/>
              <a:gd name="connsiteY7" fmla="*/ 419100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17037 w 5978291"/>
              <a:gd name="connsiteY6" fmla="*/ 317500 h 1909174"/>
              <a:gd name="connsiteX7" fmla="*/ 4740837 w 5978291"/>
              <a:gd name="connsiteY7" fmla="*/ 419100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17037 w 5978291"/>
              <a:gd name="connsiteY6" fmla="*/ 3175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78291"/>
              <a:gd name="connsiteY0" fmla="*/ 0 h 1909174"/>
              <a:gd name="connsiteX1" fmla="*/ 118037 w 5978291"/>
              <a:gd name="connsiteY1" fmla="*/ 508000 h 1909174"/>
              <a:gd name="connsiteX2" fmla="*/ 511737 w 5978291"/>
              <a:gd name="connsiteY2" fmla="*/ 1746250 h 1909174"/>
              <a:gd name="connsiteX3" fmla="*/ 5210737 w 5978291"/>
              <a:gd name="connsiteY3" fmla="*/ 1771650 h 1909174"/>
              <a:gd name="connsiteX4" fmla="*/ 5947337 w 5978291"/>
              <a:gd name="connsiteY4" fmla="*/ 609600 h 1909174"/>
              <a:gd name="connsiteX5" fmla="*/ 4956737 w 5978291"/>
              <a:gd name="connsiteY5" fmla="*/ 393700 h 1909174"/>
              <a:gd name="connsiteX6" fmla="*/ 4851962 w 5978291"/>
              <a:gd name="connsiteY6" fmla="*/ 393700 h 1909174"/>
              <a:gd name="connsiteX7" fmla="*/ 4810687 w 5978291"/>
              <a:gd name="connsiteY7" fmla="*/ 555625 h 1909174"/>
              <a:gd name="connsiteX0" fmla="*/ 448237 w 5968829"/>
              <a:gd name="connsiteY0" fmla="*/ 0 h 1909174"/>
              <a:gd name="connsiteX1" fmla="*/ 118037 w 5968829"/>
              <a:gd name="connsiteY1" fmla="*/ 508000 h 1909174"/>
              <a:gd name="connsiteX2" fmla="*/ 511737 w 5968829"/>
              <a:gd name="connsiteY2" fmla="*/ 1746250 h 1909174"/>
              <a:gd name="connsiteX3" fmla="*/ 5210737 w 5968829"/>
              <a:gd name="connsiteY3" fmla="*/ 1771650 h 1909174"/>
              <a:gd name="connsiteX4" fmla="*/ 5947337 w 5968829"/>
              <a:gd name="connsiteY4" fmla="*/ 609600 h 1909174"/>
              <a:gd name="connsiteX5" fmla="*/ 5086912 w 5968829"/>
              <a:gd name="connsiteY5" fmla="*/ 393700 h 1909174"/>
              <a:gd name="connsiteX6" fmla="*/ 4851962 w 5968829"/>
              <a:gd name="connsiteY6" fmla="*/ 393700 h 1909174"/>
              <a:gd name="connsiteX7" fmla="*/ 4810687 w 596882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1962 w 5967679"/>
              <a:gd name="connsiteY6" fmla="*/ 393700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74187 w 5967679"/>
              <a:gd name="connsiteY6" fmla="*/ 409575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69424 w 5967679"/>
              <a:gd name="connsiteY6" fmla="*/ 452437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  <a:gd name="connsiteX0" fmla="*/ 448237 w 5967679"/>
              <a:gd name="connsiteY0" fmla="*/ 0 h 1909174"/>
              <a:gd name="connsiteX1" fmla="*/ 118037 w 5967679"/>
              <a:gd name="connsiteY1" fmla="*/ 508000 h 1909174"/>
              <a:gd name="connsiteX2" fmla="*/ 511737 w 5967679"/>
              <a:gd name="connsiteY2" fmla="*/ 1746250 h 1909174"/>
              <a:gd name="connsiteX3" fmla="*/ 5210737 w 5967679"/>
              <a:gd name="connsiteY3" fmla="*/ 1771650 h 1909174"/>
              <a:gd name="connsiteX4" fmla="*/ 5947337 w 5967679"/>
              <a:gd name="connsiteY4" fmla="*/ 609600 h 1909174"/>
              <a:gd name="connsiteX5" fmla="*/ 5102787 w 5967679"/>
              <a:gd name="connsiteY5" fmla="*/ 374650 h 1909174"/>
              <a:gd name="connsiteX6" fmla="*/ 4859899 w 5967679"/>
              <a:gd name="connsiteY6" fmla="*/ 435768 h 1909174"/>
              <a:gd name="connsiteX7" fmla="*/ 4810687 w 5967679"/>
              <a:gd name="connsiteY7" fmla="*/ 555625 h 190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7679" h="1909174">
                <a:moveTo>
                  <a:pt x="448237" y="0"/>
                </a:moveTo>
                <a:cubicBezTo>
                  <a:pt x="277845" y="108479"/>
                  <a:pt x="107454" y="216958"/>
                  <a:pt x="118037" y="508000"/>
                </a:cubicBezTo>
                <a:cubicBezTo>
                  <a:pt x="128620" y="799042"/>
                  <a:pt x="-337046" y="1535642"/>
                  <a:pt x="511737" y="1746250"/>
                </a:cubicBezTo>
                <a:cubicBezTo>
                  <a:pt x="1360520" y="1956858"/>
                  <a:pt x="4304804" y="1961092"/>
                  <a:pt x="5210737" y="1771650"/>
                </a:cubicBezTo>
                <a:cubicBezTo>
                  <a:pt x="6116670" y="1582208"/>
                  <a:pt x="5965329" y="842433"/>
                  <a:pt x="5947337" y="609600"/>
                </a:cubicBezTo>
                <a:cubicBezTo>
                  <a:pt x="5929345" y="376767"/>
                  <a:pt x="5284027" y="403622"/>
                  <a:pt x="5102787" y="374650"/>
                </a:cubicBezTo>
                <a:cubicBezTo>
                  <a:pt x="4921547" y="345678"/>
                  <a:pt x="4877627" y="402960"/>
                  <a:pt x="4859899" y="435768"/>
                </a:cubicBezTo>
                <a:cubicBezTo>
                  <a:pt x="4839791" y="471751"/>
                  <a:pt x="4799045" y="532341"/>
                  <a:pt x="4810687" y="555625"/>
                </a:cubicBezTo>
              </a:path>
            </a:pathLst>
          </a:cu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4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69818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Kepler exporter uses </a:t>
            </a:r>
            <a:r>
              <a:rPr lang="en-US" sz="1000" dirty="0" err="1"/>
              <a:t>eBPF</a:t>
            </a:r>
            <a:r>
              <a:rPr lang="en-US" sz="1000" dirty="0"/>
              <a:t> to probe CPU, GPU, RAM performance counters and exposes them over time via HTTP</a:t>
            </a:r>
          </a:p>
          <a:p>
            <a:pPr marL="228600" indent="-228600">
              <a:buAutoNum type="arabicPeriod"/>
            </a:pPr>
            <a:r>
              <a:rPr lang="en-US" sz="1000" dirty="0"/>
              <a:t>Prometheus periodically queries Kepler exporter for a new data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periodically queries Prometheus for anew data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1640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B662590-7E87-774E-15CB-31FDDFB69742}"/>
              </a:ext>
            </a:extLst>
          </p:cNvPr>
          <p:cNvSpPr/>
          <p:nvPr/>
        </p:nvSpPr>
        <p:spPr>
          <a:xfrm>
            <a:off x="3543300" y="4057650"/>
            <a:ext cx="5970934" cy="1823312"/>
          </a:xfrm>
          <a:custGeom>
            <a:avLst/>
            <a:gdLst>
              <a:gd name="connsiteX0" fmla="*/ 4420243 w 6480266"/>
              <a:gd name="connsiteY0" fmla="*/ 0 h 1825615"/>
              <a:gd name="connsiteX1" fmla="*/ 4639318 w 6480266"/>
              <a:gd name="connsiteY1" fmla="*/ 228600 h 1825615"/>
              <a:gd name="connsiteX2" fmla="*/ 6020443 w 6480266"/>
              <a:gd name="connsiteY2" fmla="*/ 400050 h 1825615"/>
              <a:gd name="connsiteX3" fmla="*/ 6239518 w 6480266"/>
              <a:gd name="connsiteY3" fmla="*/ 1362075 h 1825615"/>
              <a:gd name="connsiteX4" fmla="*/ 5991868 w 6480266"/>
              <a:gd name="connsiteY4" fmla="*/ 1781175 h 1825615"/>
              <a:gd name="connsiteX5" fmla="*/ 648343 w 6480266"/>
              <a:gd name="connsiteY5" fmla="*/ 1781175 h 1825615"/>
              <a:gd name="connsiteX6" fmla="*/ 286393 w 6480266"/>
              <a:gd name="connsiteY6" fmla="*/ 1495425 h 1825615"/>
              <a:gd name="connsiteX0" fmla="*/ 4310762 w 6370785"/>
              <a:gd name="connsiteY0" fmla="*/ 0 h 1825615"/>
              <a:gd name="connsiteX1" fmla="*/ 4529837 w 6370785"/>
              <a:gd name="connsiteY1" fmla="*/ 228600 h 1825615"/>
              <a:gd name="connsiteX2" fmla="*/ 5910962 w 6370785"/>
              <a:gd name="connsiteY2" fmla="*/ 400050 h 1825615"/>
              <a:gd name="connsiteX3" fmla="*/ 6130037 w 6370785"/>
              <a:gd name="connsiteY3" fmla="*/ 1362075 h 1825615"/>
              <a:gd name="connsiteX4" fmla="*/ 5882387 w 6370785"/>
              <a:gd name="connsiteY4" fmla="*/ 1781175 h 1825615"/>
              <a:gd name="connsiteX5" fmla="*/ 538862 w 6370785"/>
              <a:gd name="connsiteY5" fmla="*/ 1781175 h 1825615"/>
              <a:gd name="connsiteX6" fmla="*/ 176912 w 6370785"/>
              <a:gd name="connsiteY6" fmla="*/ 1495425 h 1825615"/>
              <a:gd name="connsiteX0" fmla="*/ 4133850 w 6193873"/>
              <a:gd name="connsiteY0" fmla="*/ 0 h 1825615"/>
              <a:gd name="connsiteX1" fmla="*/ 4352925 w 6193873"/>
              <a:gd name="connsiteY1" fmla="*/ 228600 h 1825615"/>
              <a:gd name="connsiteX2" fmla="*/ 5734050 w 6193873"/>
              <a:gd name="connsiteY2" fmla="*/ 400050 h 1825615"/>
              <a:gd name="connsiteX3" fmla="*/ 5953125 w 6193873"/>
              <a:gd name="connsiteY3" fmla="*/ 1362075 h 1825615"/>
              <a:gd name="connsiteX4" fmla="*/ 5705475 w 6193873"/>
              <a:gd name="connsiteY4" fmla="*/ 1781175 h 1825615"/>
              <a:gd name="connsiteX5" fmla="*/ 361950 w 6193873"/>
              <a:gd name="connsiteY5" fmla="*/ 1781175 h 1825615"/>
              <a:gd name="connsiteX6" fmla="*/ 0 w 6193873"/>
              <a:gd name="connsiteY6" fmla="*/ 1495425 h 1825615"/>
              <a:gd name="connsiteX0" fmla="*/ 4133850 w 6082123"/>
              <a:gd name="connsiteY0" fmla="*/ 0 h 1831297"/>
              <a:gd name="connsiteX1" fmla="*/ 4352925 w 6082123"/>
              <a:gd name="connsiteY1" fmla="*/ 228600 h 1831297"/>
              <a:gd name="connsiteX2" fmla="*/ 5734050 w 6082123"/>
              <a:gd name="connsiteY2" fmla="*/ 400050 h 1831297"/>
              <a:gd name="connsiteX3" fmla="*/ 5953125 w 6082123"/>
              <a:gd name="connsiteY3" fmla="*/ 1362075 h 1831297"/>
              <a:gd name="connsiteX4" fmla="*/ 5534025 w 6082123"/>
              <a:gd name="connsiteY4" fmla="*/ 1790700 h 1831297"/>
              <a:gd name="connsiteX5" fmla="*/ 361950 w 6082123"/>
              <a:gd name="connsiteY5" fmla="*/ 1781175 h 1831297"/>
              <a:gd name="connsiteX6" fmla="*/ 0 w 6082123"/>
              <a:gd name="connsiteY6" fmla="*/ 1495425 h 1831297"/>
              <a:gd name="connsiteX0" fmla="*/ 4133850 w 5970934"/>
              <a:gd name="connsiteY0" fmla="*/ 0 h 1823312"/>
              <a:gd name="connsiteX1" fmla="*/ 4352925 w 5970934"/>
              <a:gd name="connsiteY1" fmla="*/ 228600 h 1823312"/>
              <a:gd name="connsiteX2" fmla="*/ 5734050 w 5970934"/>
              <a:gd name="connsiteY2" fmla="*/ 400050 h 1823312"/>
              <a:gd name="connsiteX3" fmla="*/ 5953125 w 5970934"/>
              <a:gd name="connsiteY3" fmla="*/ 1362075 h 1823312"/>
              <a:gd name="connsiteX4" fmla="*/ 5534025 w 5970934"/>
              <a:gd name="connsiteY4" fmla="*/ 1790700 h 1823312"/>
              <a:gd name="connsiteX5" fmla="*/ 361950 w 5970934"/>
              <a:gd name="connsiteY5" fmla="*/ 1781175 h 1823312"/>
              <a:gd name="connsiteX6" fmla="*/ 0 w 5970934"/>
              <a:gd name="connsiteY6" fmla="*/ 1495425 h 1823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0934" h="1823312">
                <a:moveTo>
                  <a:pt x="4133850" y="0"/>
                </a:moveTo>
                <a:cubicBezTo>
                  <a:pt x="4110037" y="80962"/>
                  <a:pt x="4086225" y="161925"/>
                  <a:pt x="4352925" y="228600"/>
                </a:cubicBezTo>
                <a:cubicBezTo>
                  <a:pt x="4619625" y="295275"/>
                  <a:pt x="5467350" y="211138"/>
                  <a:pt x="5734050" y="400050"/>
                </a:cubicBezTo>
                <a:cubicBezTo>
                  <a:pt x="6000750" y="588962"/>
                  <a:pt x="5986462" y="1130300"/>
                  <a:pt x="5953125" y="1362075"/>
                </a:cubicBezTo>
                <a:cubicBezTo>
                  <a:pt x="5919788" y="1593850"/>
                  <a:pt x="5999162" y="1739900"/>
                  <a:pt x="5534025" y="1790700"/>
                </a:cubicBezTo>
                <a:cubicBezTo>
                  <a:pt x="5068888" y="1841500"/>
                  <a:pt x="1312862" y="1828800"/>
                  <a:pt x="361950" y="1781175"/>
                </a:cubicBezTo>
                <a:cubicBezTo>
                  <a:pt x="-7937" y="1762125"/>
                  <a:pt x="10319" y="1690687"/>
                  <a:pt x="0" y="1495425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702BDF9-F4D9-0028-98DA-58FF8B96102E}"/>
              </a:ext>
            </a:extLst>
          </p:cNvPr>
          <p:cNvSpPr/>
          <p:nvPr/>
        </p:nvSpPr>
        <p:spPr>
          <a:xfrm>
            <a:off x="5684093" y="4076700"/>
            <a:ext cx="3751645" cy="1702421"/>
          </a:xfrm>
          <a:custGeom>
            <a:avLst/>
            <a:gdLst>
              <a:gd name="connsiteX0" fmla="*/ 2109958 w 4129080"/>
              <a:gd name="connsiteY0" fmla="*/ 0 h 1687886"/>
              <a:gd name="connsiteX1" fmla="*/ 2224258 w 4129080"/>
              <a:gd name="connsiteY1" fmla="*/ 257175 h 1687886"/>
              <a:gd name="connsiteX2" fmla="*/ 3567283 w 4129080"/>
              <a:gd name="connsiteY2" fmla="*/ 457200 h 1687886"/>
              <a:gd name="connsiteX3" fmla="*/ 3900658 w 4129080"/>
              <a:gd name="connsiteY3" fmla="*/ 790575 h 1687886"/>
              <a:gd name="connsiteX4" fmla="*/ 3843508 w 4129080"/>
              <a:gd name="connsiteY4" fmla="*/ 1514475 h 1687886"/>
              <a:gd name="connsiteX5" fmla="*/ 414508 w 4129080"/>
              <a:gd name="connsiteY5" fmla="*/ 1685925 h 1687886"/>
              <a:gd name="connsiteX6" fmla="*/ 185908 w 4129080"/>
              <a:gd name="connsiteY6" fmla="*/ 1447800 h 1687886"/>
              <a:gd name="connsiteX0" fmla="*/ 2029354 w 4048476"/>
              <a:gd name="connsiteY0" fmla="*/ 0 h 1687886"/>
              <a:gd name="connsiteX1" fmla="*/ 2143654 w 4048476"/>
              <a:gd name="connsiteY1" fmla="*/ 257175 h 1687886"/>
              <a:gd name="connsiteX2" fmla="*/ 3486679 w 4048476"/>
              <a:gd name="connsiteY2" fmla="*/ 457200 h 1687886"/>
              <a:gd name="connsiteX3" fmla="*/ 3820054 w 4048476"/>
              <a:gd name="connsiteY3" fmla="*/ 790575 h 1687886"/>
              <a:gd name="connsiteX4" fmla="*/ 3762904 w 4048476"/>
              <a:gd name="connsiteY4" fmla="*/ 1514475 h 1687886"/>
              <a:gd name="connsiteX5" fmla="*/ 333904 w 4048476"/>
              <a:gd name="connsiteY5" fmla="*/ 1685925 h 1687886"/>
              <a:gd name="connsiteX6" fmla="*/ 105304 w 4048476"/>
              <a:gd name="connsiteY6" fmla="*/ 1447800 h 1687886"/>
              <a:gd name="connsiteX0" fmla="*/ 1924050 w 3943172"/>
              <a:gd name="connsiteY0" fmla="*/ 0 h 1687886"/>
              <a:gd name="connsiteX1" fmla="*/ 2038350 w 3943172"/>
              <a:gd name="connsiteY1" fmla="*/ 257175 h 1687886"/>
              <a:gd name="connsiteX2" fmla="*/ 3381375 w 3943172"/>
              <a:gd name="connsiteY2" fmla="*/ 457200 h 1687886"/>
              <a:gd name="connsiteX3" fmla="*/ 3714750 w 3943172"/>
              <a:gd name="connsiteY3" fmla="*/ 790575 h 1687886"/>
              <a:gd name="connsiteX4" fmla="*/ 3657600 w 3943172"/>
              <a:gd name="connsiteY4" fmla="*/ 1514475 h 1687886"/>
              <a:gd name="connsiteX5" fmla="*/ 228600 w 3943172"/>
              <a:gd name="connsiteY5" fmla="*/ 1685925 h 1687886"/>
              <a:gd name="connsiteX6" fmla="*/ 0 w 3943172"/>
              <a:gd name="connsiteY6" fmla="*/ 1447800 h 1687886"/>
              <a:gd name="connsiteX0" fmla="*/ 1926382 w 3945504"/>
              <a:gd name="connsiteY0" fmla="*/ 0 h 1687886"/>
              <a:gd name="connsiteX1" fmla="*/ 2040682 w 3945504"/>
              <a:gd name="connsiteY1" fmla="*/ 257175 h 1687886"/>
              <a:gd name="connsiteX2" fmla="*/ 3383707 w 3945504"/>
              <a:gd name="connsiteY2" fmla="*/ 457200 h 1687886"/>
              <a:gd name="connsiteX3" fmla="*/ 3717082 w 3945504"/>
              <a:gd name="connsiteY3" fmla="*/ 790575 h 1687886"/>
              <a:gd name="connsiteX4" fmla="*/ 3659932 w 3945504"/>
              <a:gd name="connsiteY4" fmla="*/ 1514475 h 1687886"/>
              <a:gd name="connsiteX5" fmla="*/ 230932 w 3945504"/>
              <a:gd name="connsiteY5" fmla="*/ 1685925 h 1687886"/>
              <a:gd name="connsiteX6" fmla="*/ 2332 w 3945504"/>
              <a:gd name="connsiteY6" fmla="*/ 1447800 h 1687886"/>
              <a:gd name="connsiteX0" fmla="*/ 1926382 w 3800482"/>
              <a:gd name="connsiteY0" fmla="*/ 0 h 1712727"/>
              <a:gd name="connsiteX1" fmla="*/ 2040682 w 3800482"/>
              <a:gd name="connsiteY1" fmla="*/ 257175 h 1712727"/>
              <a:gd name="connsiteX2" fmla="*/ 3383707 w 3800482"/>
              <a:gd name="connsiteY2" fmla="*/ 457200 h 1712727"/>
              <a:gd name="connsiteX3" fmla="*/ 3717082 w 3800482"/>
              <a:gd name="connsiteY3" fmla="*/ 790575 h 1712727"/>
              <a:gd name="connsiteX4" fmla="*/ 3440857 w 3800482"/>
              <a:gd name="connsiteY4" fmla="*/ 1619250 h 1712727"/>
              <a:gd name="connsiteX5" fmla="*/ 230932 w 3800482"/>
              <a:gd name="connsiteY5" fmla="*/ 1685925 h 1712727"/>
              <a:gd name="connsiteX6" fmla="*/ 2332 w 3800482"/>
              <a:gd name="connsiteY6" fmla="*/ 1447800 h 1712727"/>
              <a:gd name="connsiteX0" fmla="*/ 1926382 w 3726468"/>
              <a:gd name="connsiteY0" fmla="*/ 0 h 1702421"/>
              <a:gd name="connsiteX1" fmla="*/ 2040682 w 3726468"/>
              <a:gd name="connsiteY1" fmla="*/ 257175 h 1702421"/>
              <a:gd name="connsiteX2" fmla="*/ 3383707 w 3726468"/>
              <a:gd name="connsiteY2" fmla="*/ 457200 h 1702421"/>
              <a:gd name="connsiteX3" fmla="*/ 3717082 w 3726468"/>
              <a:gd name="connsiteY3" fmla="*/ 790575 h 1702421"/>
              <a:gd name="connsiteX4" fmla="*/ 3440857 w 3726468"/>
              <a:gd name="connsiteY4" fmla="*/ 1619250 h 1702421"/>
              <a:gd name="connsiteX5" fmla="*/ 230932 w 3726468"/>
              <a:gd name="connsiteY5" fmla="*/ 1685925 h 1702421"/>
              <a:gd name="connsiteX6" fmla="*/ 2332 w 3726468"/>
              <a:gd name="connsiteY6" fmla="*/ 1447800 h 1702421"/>
              <a:gd name="connsiteX0" fmla="*/ 1926382 w 3751645"/>
              <a:gd name="connsiteY0" fmla="*/ 0 h 1702421"/>
              <a:gd name="connsiteX1" fmla="*/ 2040682 w 3751645"/>
              <a:gd name="connsiteY1" fmla="*/ 257175 h 1702421"/>
              <a:gd name="connsiteX2" fmla="*/ 3383707 w 3751645"/>
              <a:gd name="connsiteY2" fmla="*/ 457200 h 1702421"/>
              <a:gd name="connsiteX3" fmla="*/ 3717082 w 3751645"/>
              <a:gd name="connsiteY3" fmla="*/ 790575 h 1702421"/>
              <a:gd name="connsiteX4" fmla="*/ 3440857 w 3751645"/>
              <a:gd name="connsiteY4" fmla="*/ 1619250 h 1702421"/>
              <a:gd name="connsiteX5" fmla="*/ 230932 w 3751645"/>
              <a:gd name="connsiteY5" fmla="*/ 1685925 h 1702421"/>
              <a:gd name="connsiteX6" fmla="*/ 2332 w 3751645"/>
              <a:gd name="connsiteY6" fmla="*/ 1447800 h 1702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51645" h="1702421">
                <a:moveTo>
                  <a:pt x="1926382" y="0"/>
                </a:moveTo>
                <a:cubicBezTo>
                  <a:pt x="1862088" y="90487"/>
                  <a:pt x="1797794" y="180975"/>
                  <a:pt x="2040682" y="257175"/>
                </a:cubicBezTo>
                <a:cubicBezTo>
                  <a:pt x="2283570" y="333375"/>
                  <a:pt x="3104307" y="368300"/>
                  <a:pt x="3383707" y="457200"/>
                </a:cubicBezTo>
                <a:cubicBezTo>
                  <a:pt x="3663107" y="546100"/>
                  <a:pt x="3650407" y="606425"/>
                  <a:pt x="3717082" y="790575"/>
                </a:cubicBezTo>
                <a:cubicBezTo>
                  <a:pt x="3783757" y="974725"/>
                  <a:pt x="3783757" y="1498600"/>
                  <a:pt x="3440857" y="1619250"/>
                </a:cubicBezTo>
                <a:cubicBezTo>
                  <a:pt x="3097957" y="1739900"/>
                  <a:pt x="840532" y="1697037"/>
                  <a:pt x="230932" y="1685925"/>
                </a:cubicBezTo>
                <a:cubicBezTo>
                  <a:pt x="2332" y="1674813"/>
                  <a:pt x="-7193" y="1637506"/>
                  <a:pt x="2332" y="1447800"/>
                </a:cubicBezTo>
              </a:path>
            </a:pathLst>
          </a:custGeom>
          <a:noFill/>
          <a:ln w="15875"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BA9DC2-6F4F-6538-EB8F-6D8CC3A91A39}"/>
              </a:ext>
            </a:extLst>
          </p:cNvPr>
          <p:cNvSpPr/>
          <p:nvPr/>
        </p:nvSpPr>
        <p:spPr>
          <a:xfrm>
            <a:off x="7836660" y="4010025"/>
            <a:ext cx="1729967" cy="876826"/>
          </a:xfrm>
          <a:custGeom>
            <a:avLst/>
            <a:gdLst>
              <a:gd name="connsiteX0" fmla="*/ 2415 w 1729967"/>
              <a:gd name="connsiteY0" fmla="*/ 57150 h 876826"/>
              <a:gd name="connsiteX1" fmla="*/ 231015 w 1729967"/>
              <a:gd name="connsiteY1" fmla="*/ 219075 h 876826"/>
              <a:gd name="connsiteX2" fmla="*/ 1459740 w 1729967"/>
              <a:gd name="connsiteY2" fmla="*/ 361950 h 876826"/>
              <a:gd name="connsiteX3" fmla="*/ 1726440 w 1729967"/>
              <a:gd name="connsiteY3" fmla="*/ 876300 h 876826"/>
              <a:gd name="connsiteX4" fmla="*/ 1535940 w 1729967"/>
              <a:gd name="connsiteY4" fmla="*/ 257175 h 876826"/>
              <a:gd name="connsiteX5" fmla="*/ 583440 w 1729967"/>
              <a:gd name="connsiteY5" fmla="*/ 180975 h 876826"/>
              <a:gd name="connsiteX6" fmla="*/ 459615 w 1729967"/>
              <a:gd name="connsiteY6" fmla="*/ 0 h 87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9967" h="876826">
                <a:moveTo>
                  <a:pt x="2415" y="57150"/>
                </a:moveTo>
                <a:cubicBezTo>
                  <a:pt x="-4729" y="112712"/>
                  <a:pt x="-11873" y="168275"/>
                  <a:pt x="231015" y="219075"/>
                </a:cubicBezTo>
                <a:cubicBezTo>
                  <a:pt x="473903" y="269875"/>
                  <a:pt x="1210503" y="252413"/>
                  <a:pt x="1459740" y="361950"/>
                </a:cubicBezTo>
                <a:cubicBezTo>
                  <a:pt x="1708978" y="471488"/>
                  <a:pt x="1713740" y="893763"/>
                  <a:pt x="1726440" y="876300"/>
                </a:cubicBezTo>
                <a:cubicBezTo>
                  <a:pt x="1739140" y="858838"/>
                  <a:pt x="1726440" y="373062"/>
                  <a:pt x="1535940" y="257175"/>
                </a:cubicBezTo>
                <a:cubicBezTo>
                  <a:pt x="1345440" y="141288"/>
                  <a:pt x="762828" y="223838"/>
                  <a:pt x="583440" y="180975"/>
                </a:cubicBezTo>
                <a:cubicBezTo>
                  <a:pt x="404052" y="138112"/>
                  <a:pt x="431833" y="69056"/>
                  <a:pt x="459615" y="0"/>
                </a:cubicBez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7A6B2B-3ACA-34B4-C893-BCE62C967EFA}"/>
              </a:ext>
            </a:extLst>
          </p:cNvPr>
          <p:cNvSpPr/>
          <p:nvPr/>
        </p:nvSpPr>
        <p:spPr>
          <a:xfrm>
            <a:off x="8572500" y="4038600"/>
            <a:ext cx="2981761" cy="747775"/>
          </a:xfrm>
          <a:custGeom>
            <a:avLst/>
            <a:gdLst>
              <a:gd name="connsiteX0" fmla="*/ 0 w 2981761"/>
              <a:gd name="connsiteY0" fmla="*/ 0 h 747775"/>
              <a:gd name="connsiteX1" fmla="*/ 219075 w 2981761"/>
              <a:gd name="connsiteY1" fmla="*/ 66675 h 747775"/>
              <a:gd name="connsiteX2" fmla="*/ 876300 w 2981761"/>
              <a:gd name="connsiteY2" fmla="*/ 123825 h 747775"/>
              <a:gd name="connsiteX3" fmla="*/ 1066800 w 2981761"/>
              <a:gd name="connsiteY3" fmla="*/ 742950 h 747775"/>
              <a:gd name="connsiteX4" fmla="*/ 1295400 w 2981761"/>
              <a:gd name="connsiteY4" fmla="*/ 409575 h 747775"/>
              <a:gd name="connsiteX5" fmla="*/ 2705100 w 2981761"/>
              <a:gd name="connsiteY5" fmla="*/ 371475 h 747775"/>
              <a:gd name="connsiteX6" fmla="*/ 2981325 w 2981761"/>
              <a:gd name="connsiteY6" fmla="*/ 28575 h 7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81761" h="747775">
                <a:moveTo>
                  <a:pt x="0" y="0"/>
                </a:moveTo>
                <a:cubicBezTo>
                  <a:pt x="36512" y="23019"/>
                  <a:pt x="73025" y="46038"/>
                  <a:pt x="219075" y="66675"/>
                </a:cubicBezTo>
                <a:cubicBezTo>
                  <a:pt x="365125" y="87313"/>
                  <a:pt x="735013" y="11113"/>
                  <a:pt x="876300" y="123825"/>
                </a:cubicBezTo>
                <a:cubicBezTo>
                  <a:pt x="1017587" y="236537"/>
                  <a:pt x="996950" y="695325"/>
                  <a:pt x="1066800" y="742950"/>
                </a:cubicBezTo>
                <a:cubicBezTo>
                  <a:pt x="1136650" y="790575"/>
                  <a:pt x="1022350" y="471487"/>
                  <a:pt x="1295400" y="409575"/>
                </a:cubicBezTo>
                <a:cubicBezTo>
                  <a:pt x="1568450" y="347663"/>
                  <a:pt x="2424113" y="434975"/>
                  <a:pt x="2705100" y="371475"/>
                </a:cubicBezTo>
                <a:cubicBezTo>
                  <a:pt x="2986087" y="307975"/>
                  <a:pt x="2983706" y="168275"/>
                  <a:pt x="2981325" y="28575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2532A4-F9B1-68C6-6421-2C0406DFBFE0}"/>
              </a:ext>
            </a:extLst>
          </p:cNvPr>
          <p:cNvSpPr txBox="1"/>
          <p:nvPr/>
        </p:nvSpPr>
        <p:spPr>
          <a:xfrm>
            <a:off x="7654646" y="551746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C53F80-D4FC-54A1-8F03-E045F7F2EBE4}"/>
              </a:ext>
            </a:extLst>
          </p:cNvPr>
          <p:cNvSpPr txBox="1"/>
          <p:nvPr/>
        </p:nvSpPr>
        <p:spPr>
          <a:xfrm>
            <a:off x="9837280" y="441751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919EAE-AF3D-434B-ABA7-491576AAC0F9}"/>
              </a:ext>
            </a:extLst>
          </p:cNvPr>
          <p:cNvSpPr txBox="1"/>
          <p:nvPr/>
        </p:nvSpPr>
        <p:spPr>
          <a:xfrm>
            <a:off x="8045768" y="40422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F69FD7-C090-B7DA-B72A-0DDA40D94992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75E746-13F5-05FA-BE2B-99AD1C4517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B4882F-FEA9-AB34-5C48-AEF6E075A169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972E40-5AC5-5F3B-CC76-3AC976CF93D6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-1" y="16735"/>
            <a:ext cx="858202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Vehicle data and energy consumption monitoring</a:t>
            </a:r>
          </a:p>
          <a:p>
            <a:endParaRPr lang="en-US" sz="1000" b="1" dirty="0"/>
          </a:p>
          <a:p>
            <a:pPr marL="228600" indent="-228600">
              <a:buAutoNum type="arabicPeriod"/>
            </a:pPr>
            <a:r>
              <a:rPr lang="en-US" sz="1000" dirty="0"/>
              <a:t>User enters Grafana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Grafana GUI comes up in the Users web browser</a:t>
            </a:r>
          </a:p>
          <a:p>
            <a:pPr marL="228600" indent="-228600">
              <a:buFontTx/>
              <a:buAutoNum type="arabicPeriod"/>
            </a:pPr>
            <a:endParaRPr lang="en-US" sz="1000" b="1" dirty="0"/>
          </a:p>
          <a:p>
            <a:pPr marL="228600" indent="-228600">
              <a:buAutoNum type="arabicPeriod"/>
            </a:pPr>
            <a:endParaRPr lang="en-US" sz="1000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84513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572629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success6g.grafana.es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00449" y="5509828"/>
            <a:ext cx="6065108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EF33336-B4FF-6CCD-F0F5-A0F2C8AC3EB8}"/>
              </a:ext>
            </a:extLst>
          </p:cNvPr>
          <p:cNvSpPr/>
          <p:nvPr/>
        </p:nvSpPr>
        <p:spPr>
          <a:xfrm>
            <a:off x="9728371" y="4019550"/>
            <a:ext cx="1787354" cy="771525"/>
          </a:xfrm>
          <a:custGeom>
            <a:avLst/>
            <a:gdLst>
              <a:gd name="connsiteX0" fmla="*/ 711029 w 1787354"/>
              <a:gd name="connsiteY0" fmla="*/ 771525 h 771525"/>
              <a:gd name="connsiteX1" fmla="*/ 110954 w 1787354"/>
              <a:gd name="connsiteY1" fmla="*/ 666750 h 771525"/>
              <a:gd name="connsiteX2" fmla="*/ 130004 w 1787354"/>
              <a:gd name="connsiteY2" fmla="*/ 466725 h 771525"/>
              <a:gd name="connsiteX3" fmla="*/ 1425404 w 1787354"/>
              <a:gd name="connsiteY3" fmla="*/ 428625 h 771525"/>
              <a:gd name="connsiteX4" fmla="*/ 1787354 w 1787354"/>
              <a:gd name="connsiteY4" fmla="*/ 0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7354" h="771525">
                <a:moveTo>
                  <a:pt x="711029" y="771525"/>
                </a:moveTo>
                <a:cubicBezTo>
                  <a:pt x="459410" y="744537"/>
                  <a:pt x="207791" y="717550"/>
                  <a:pt x="110954" y="666750"/>
                </a:cubicBezTo>
                <a:cubicBezTo>
                  <a:pt x="14117" y="615950"/>
                  <a:pt x="-89071" y="506412"/>
                  <a:pt x="130004" y="466725"/>
                </a:cubicBezTo>
                <a:cubicBezTo>
                  <a:pt x="349079" y="427038"/>
                  <a:pt x="1149179" y="506412"/>
                  <a:pt x="1425404" y="428625"/>
                </a:cubicBezTo>
                <a:cubicBezTo>
                  <a:pt x="1701629" y="350838"/>
                  <a:pt x="1744491" y="175419"/>
                  <a:pt x="1787354" y="0"/>
                </a:cubicBezTo>
              </a:path>
            </a:pathLst>
          </a:custGeom>
          <a:ln w="158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DD3C75B-448C-CAFB-9B02-AD437441776B}"/>
              </a:ext>
            </a:extLst>
          </p:cNvPr>
          <p:cNvSpPr/>
          <p:nvPr/>
        </p:nvSpPr>
        <p:spPr>
          <a:xfrm>
            <a:off x="914400" y="4067175"/>
            <a:ext cx="10496994" cy="2324100"/>
          </a:xfrm>
          <a:custGeom>
            <a:avLst/>
            <a:gdLst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  <a:gd name="connsiteX0" fmla="*/ 10496550 w 10496994"/>
              <a:gd name="connsiteY0" fmla="*/ 0 h 2324100"/>
              <a:gd name="connsiteX1" fmla="*/ 10229850 w 10496994"/>
              <a:gd name="connsiteY1" fmla="*/ 276225 h 2324100"/>
              <a:gd name="connsiteX2" fmla="*/ 8867775 w 10496994"/>
              <a:gd name="connsiteY2" fmla="*/ 304800 h 2324100"/>
              <a:gd name="connsiteX3" fmla="*/ 8277225 w 10496994"/>
              <a:gd name="connsiteY3" fmla="*/ 1676400 h 2324100"/>
              <a:gd name="connsiteX4" fmla="*/ 7753350 w 10496994"/>
              <a:gd name="connsiteY4" fmla="*/ 2114550 h 2324100"/>
              <a:gd name="connsiteX5" fmla="*/ 0 w 10496994"/>
              <a:gd name="connsiteY5" fmla="*/ 2324100 h 2324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96994" h="2324100">
                <a:moveTo>
                  <a:pt x="10496550" y="0"/>
                </a:moveTo>
                <a:cubicBezTo>
                  <a:pt x="10498931" y="112712"/>
                  <a:pt x="10501312" y="225425"/>
                  <a:pt x="10229850" y="276225"/>
                </a:cubicBezTo>
                <a:cubicBezTo>
                  <a:pt x="9958388" y="327025"/>
                  <a:pt x="9193213" y="71437"/>
                  <a:pt x="8867775" y="304800"/>
                </a:cubicBezTo>
                <a:cubicBezTo>
                  <a:pt x="8542337" y="538163"/>
                  <a:pt x="8367712" y="1346200"/>
                  <a:pt x="8277225" y="1676400"/>
                </a:cubicBezTo>
                <a:cubicBezTo>
                  <a:pt x="8186738" y="2006600"/>
                  <a:pt x="8256587" y="2035175"/>
                  <a:pt x="7753350" y="2114550"/>
                </a:cubicBezTo>
                <a:cubicBezTo>
                  <a:pt x="6373813" y="2222500"/>
                  <a:pt x="3186906" y="2273300"/>
                  <a:pt x="0" y="232410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56A9FB-1BAC-CBA2-209A-2B3FF9F18D84}"/>
              </a:ext>
            </a:extLst>
          </p:cNvPr>
          <p:cNvSpPr txBox="1"/>
          <p:nvPr/>
        </p:nvSpPr>
        <p:spPr>
          <a:xfrm>
            <a:off x="3932388" y="649733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BB68A7-EEBE-D574-7CBB-6BDB2C0682D4}"/>
              </a:ext>
            </a:extLst>
          </p:cNvPr>
          <p:cNvSpPr txBox="1"/>
          <p:nvPr/>
        </p:nvSpPr>
        <p:spPr>
          <a:xfrm>
            <a:off x="3696786" y="60853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7E39A4-8480-6667-03BF-61354CBB2553}"/>
              </a:ext>
            </a:extLst>
          </p:cNvPr>
          <p:cNvSpPr txBox="1"/>
          <p:nvPr/>
        </p:nvSpPr>
        <p:spPr>
          <a:xfrm>
            <a:off x="9893359" y="447325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8024E-F48B-DD15-0665-111BCED4F9F9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2E61A8E-C5C6-61D3-423B-2E5BC82F49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2B7868-5A1C-1B38-4F90-B9A3EAD1F996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C017ABB-14F6-EA56-5057-BE0C3B59CF16}"/>
              </a:ext>
            </a:extLst>
          </p:cNvPr>
          <p:cNvCxnSpPr>
            <a:cxnSpLocks/>
            <a:endCxn id="5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8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725743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development/update</a:t>
            </a:r>
          </a:p>
          <a:p>
            <a:endParaRPr lang="en-US" b="1" dirty="0"/>
          </a:p>
          <a:p>
            <a:pPr marL="228600" indent="-228600">
              <a:buAutoNum type="arabicPeriod"/>
            </a:pPr>
            <a:r>
              <a:rPr lang="en-US" sz="1000" dirty="0"/>
              <a:t>User enters </a:t>
            </a:r>
            <a:r>
              <a:rPr lang="en-US" sz="1000" dirty="0" err="1"/>
              <a:t>MLflow</a:t>
            </a:r>
            <a:r>
              <a:rPr lang="en-US" sz="1000" dirty="0"/>
              <a:t> FQDN in the web browser and is forwarded to the Ingress controller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Ingress controller translates the FQDN to the appropriate service and forwards it to </a:t>
            </a:r>
            <a:r>
              <a:rPr lang="en-US" sz="1000" dirty="0" err="1"/>
              <a:t>Mlflow</a:t>
            </a:r>
            <a:r>
              <a:rPr lang="en-US" sz="1000" dirty="0"/>
              <a:t> GUI where user can check current models</a:t>
            </a:r>
          </a:p>
          <a:p>
            <a:pPr marL="228600" indent="-228600">
              <a:buFontTx/>
              <a:buAutoNum type="arabicPeriod"/>
            </a:pPr>
            <a:r>
              <a:rPr lang="en-US" sz="1000" dirty="0"/>
              <a:t>User updates the model locally or in cloud and uploads it to </a:t>
            </a:r>
            <a:r>
              <a:rPr lang="en-US" sz="1000" dirty="0" err="1"/>
              <a:t>MLflow</a:t>
            </a:r>
            <a:r>
              <a:rPr lang="en-US" sz="1000" dirty="0"/>
              <a:t> API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Mlflow</a:t>
            </a:r>
            <a:r>
              <a:rPr lang="en-US" sz="1000" dirty="0"/>
              <a:t> API forwards the model to the backend database - </a:t>
            </a:r>
            <a:r>
              <a:rPr lang="en-US" sz="1000" dirty="0" err="1"/>
              <a:t>Minio</a:t>
            </a:r>
            <a:endParaRPr lang="en-US" sz="1000" dirty="0"/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07801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0" y="6383893"/>
            <a:ext cx="1668966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FQDN, </a:t>
            </a:r>
            <a:r>
              <a:rPr lang="en-US" sz="800" b="1" dirty="0" err="1">
                <a:solidFill>
                  <a:schemeClr val="tx1"/>
                </a:solidFill>
              </a:rPr>
              <a:t>e.g</a:t>
            </a:r>
            <a:r>
              <a:rPr lang="en-US" sz="800" b="1" dirty="0">
                <a:solidFill>
                  <a:schemeClr val="tx1"/>
                </a:solidFill>
              </a:rPr>
              <a:t>: success6g.mlflow.es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696786" y="5509828"/>
            <a:ext cx="5968771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1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382A2E-9948-3E15-539D-7FCFC462F7BB}"/>
              </a:ext>
            </a:extLst>
          </p:cNvPr>
          <p:cNvSpPr/>
          <p:nvPr/>
        </p:nvSpPr>
        <p:spPr>
          <a:xfrm>
            <a:off x="895350" y="4932159"/>
            <a:ext cx="9547641" cy="1563891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7641" h="1563891">
                <a:moveTo>
                  <a:pt x="0" y="1563891"/>
                </a:moveTo>
                <a:lnTo>
                  <a:pt x="5781675" y="1544841"/>
                </a:lnTo>
                <a:cubicBezTo>
                  <a:pt x="7132637" y="1521029"/>
                  <a:pt x="7632700" y="1622629"/>
                  <a:pt x="8105775" y="1421016"/>
                </a:cubicBezTo>
                <a:cubicBezTo>
                  <a:pt x="8578850" y="1219403"/>
                  <a:pt x="8416925" y="538366"/>
                  <a:pt x="8620125" y="335166"/>
                </a:cubicBezTo>
                <a:cubicBezTo>
                  <a:pt x="8823325" y="131966"/>
                  <a:pt x="9174163" y="254203"/>
                  <a:pt x="9324975" y="201816"/>
                </a:cubicBezTo>
                <a:cubicBezTo>
                  <a:pt x="9475787" y="149429"/>
                  <a:pt x="9490075" y="52591"/>
                  <a:pt x="9525000" y="20841"/>
                </a:cubicBezTo>
                <a:cubicBezTo>
                  <a:pt x="9559925" y="-10909"/>
                  <a:pt x="9547225" y="203"/>
                  <a:pt x="9534525" y="11316"/>
                </a:cubicBezTo>
              </a:path>
            </a:pathLst>
          </a:custGeom>
          <a:noFill/>
          <a:ln w="15875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4A62E51-DE31-B7F4-95E8-2ABC5D44ED27}"/>
              </a:ext>
            </a:extLst>
          </p:cNvPr>
          <p:cNvSpPr/>
          <p:nvPr/>
        </p:nvSpPr>
        <p:spPr>
          <a:xfrm>
            <a:off x="9809392" y="4010025"/>
            <a:ext cx="582383" cy="800100"/>
          </a:xfrm>
          <a:custGeom>
            <a:avLst/>
            <a:gdLst>
              <a:gd name="connsiteX0" fmla="*/ 582383 w 582383"/>
              <a:gd name="connsiteY0" fmla="*/ 800100 h 800100"/>
              <a:gd name="connsiteX1" fmla="*/ 115658 w 582383"/>
              <a:gd name="connsiteY1" fmla="*/ 609600 h 800100"/>
              <a:gd name="connsiteX2" fmla="*/ 1358 w 582383"/>
              <a:gd name="connsiteY2" fmla="*/ 438150 h 800100"/>
              <a:gd name="connsiteX3" fmla="*/ 163283 w 582383"/>
              <a:gd name="connsiteY3" fmla="*/ 342900 h 800100"/>
              <a:gd name="connsiteX4" fmla="*/ 210908 w 582383"/>
              <a:gd name="connsiteY4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2383" h="800100">
                <a:moveTo>
                  <a:pt x="582383" y="800100"/>
                </a:moveTo>
                <a:cubicBezTo>
                  <a:pt x="397439" y="735012"/>
                  <a:pt x="212495" y="669925"/>
                  <a:pt x="115658" y="609600"/>
                </a:cubicBezTo>
                <a:cubicBezTo>
                  <a:pt x="18820" y="549275"/>
                  <a:pt x="-6579" y="482600"/>
                  <a:pt x="1358" y="438150"/>
                </a:cubicBezTo>
                <a:cubicBezTo>
                  <a:pt x="9295" y="393700"/>
                  <a:pt x="128358" y="415925"/>
                  <a:pt x="163283" y="342900"/>
                </a:cubicBezTo>
                <a:cubicBezTo>
                  <a:pt x="198208" y="269875"/>
                  <a:pt x="204558" y="134937"/>
                  <a:pt x="210908" y="0"/>
                </a:cubicBezTo>
              </a:path>
            </a:pathLst>
          </a:custGeom>
          <a:ln w="15875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E9B777-AA16-1293-3C0F-F5971F852F9C}"/>
              </a:ext>
            </a:extLst>
          </p:cNvPr>
          <p:cNvSpPr txBox="1"/>
          <p:nvPr/>
        </p:nvSpPr>
        <p:spPr>
          <a:xfrm>
            <a:off x="4083006" y="653833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1B540-0C8D-36A4-F917-E7DEA1822B4D}"/>
              </a:ext>
            </a:extLst>
          </p:cNvPr>
          <p:cNvSpPr txBox="1"/>
          <p:nvPr/>
        </p:nvSpPr>
        <p:spPr>
          <a:xfrm>
            <a:off x="10103046" y="44808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A7DA1D-5A47-18E8-1CF7-CF51BC5CA125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D93B553-6DBD-EB5C-EF4E-BDD30ABE0168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45616" y="4358819"/>
            <a:ext cx="180855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29A1DA-EBAE-B62B-CC51-40F4C4871C0F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46A6EDA-B3FD-E897-3A58-55CD98EE7A37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BE9F73-2187-C9B5-EB1D-A81A2D8A62FD}"/>
              </a:ext>
            </a:extLst>
          </p:cNvPr>
          <p:cNvSpPr/>
          <p:nvPr/>
        </p:nvSpPr>
        <p:spPr>
          <a:xfrm>
            <a:off x="902970" y="4033063"/>
            <a:ext cx="9057256" cy="2337377"/>
          </a:xfrm>
          <a:custGeom>
            <a:avLst/>
            <a:gdLst>
              <a:gd name="connsiteX0" fmla="*/ 0 w 9547641"/>
              <a:gd name="connsiteY0" fmla="*/ 1563891 h 1563891"/>
              <a:gd name="connsiteX1" fmla="*/ 5781675 w 9547641"/>
              <a:gd name="connsiteY1" fmla="*/ 1544841 h 1563891"/>
              <a:gd name="connsiteX2" fmla="*/ 8105775 w 9547641"/>
              <a:gd name="connsiteY2" fmla="*/ 1421016 h 1563891"/>
              <a:gd name="connsiteX3" fmla="*/ 8620125 w 9547641"/>
              <a:gd name="connsiteY3" fmla="*/ 335166 h 1563891"/>
              <a:gd name="connsiteX4" fmla="*/ 9324975 w 9547641"/>
              <a:gd name="connsiteY4" fmla="*/ 201816 h 1563891"/>
              <a:gd name="connsiteX5" fmla="*/ 9525000 w 9547641"/>
              <a:gd name="connsiteY5" fmla="*/ 20841 h 1563891"/>
              <a:gd name="connsiteX6" fmla="*/ 9534525 w 9547641"/>
              <a:gd name="connsiteY6" fmla="*/ 11316 h 1563891"/>
              <a:gd name="connsiteX0" fmla="*/ 0 w 9547641"/>
              <a:gd name="connsiteY0" fmla="*/ 1843298 h 1843298"/>
              <a:gd name="connsiteX1" fmla="*/ 5781675 w 9547641"/>
              <a:gd name="connsiteY1" fmla="*/ 1824248 h 1843298"/>
              <a:gd name="connsiteX2" fmla="*/ 8105775 w 9547641"/>
              <a:gd name="connsiteY2" fmla="*/ 1700423 h 1843298"/>
              <a:gd name="connsiteX3" fmla="*/ 8620125 w 9547641"/>
              <a:gd name="connsiteY3" fmla="*/ 614573 h 1843298"/>
              <a:gd name="connsiteX4" fmla="*/ 8905875 w 9547641"/>
              <a:gd name="connsiteY4" fmla="*/ 4973 h 1843298"/>
              <a:gd name="connsiteX5" fmla="*/ 9525000 w 9547641"/>
              <a:gd name="connsiteY5" fmla="*/ 300248 h 1843298"/>
              <a:gd name="connsiteX6" fmla="*/ 9534525 w 9547641"/>
              <a:gd name="connsiteY6" fmla="*/ 290723 h 1843298"/>
              <a:gd name="connsiteX0" fmla="*/ 0 w 9656207"/>
              <a:gd name="connsiteY0" fmla="*/ 1997285 h 1997285"/>
              <a:gd name="connsiteX1" fmla="*/ 5781675 w 9656207"/>
              <a:gd name="connsiteY1" fmla="*/ 1978235 h 1997285"/>
              <a:gd name="connsiteX2" fmla="*/ 8105775 w 9656207"/>
              <a:gd name="connsiteY2" fmla="*/ 1854410 h 1997285"/>
              <a:gd name="connsiteX3" fmla="*/ 8620125 w 9656207"/>
              <a:gd name="connsiteY3" fmla="*/ 768560 h 1997285"/>
              <a:gd name="connsiteX4" fmla="*/ 8905875 w 9656207"/>
              <a:gd name="connsiteY4" fmla="*/ 158960 h 1997285"/>
              <a:gd name="connsiteX5" fmla="*/ 9525000 w 9656207"/>
              <a:gd name="connsiteY5" fmla="*/ 454235 h 1997285"/>
              <a:gd name="connsiteX6" fmla="*/ 9655175 w 9656207"/>
              <a:gd name="connsiteY6" fmla="*/ 210 h 1997285"/>
              <a:gd name="connsiteX0" fmla="*/ 0 w 9655374"/>
              <a:gd name="connsiteY0" fmla="*/ 2106985 h 2106985"/>
              <a:gd name="connsiteX1" fmla="*/ 5781675 w 9655374"/>
              <a:gd name="connsiteY1" fmla="*/ 2087935 h 2106985"/>
              <a:gd name="connsiteX2" fmla="*/ 8105775 w 9655374"/>
              <a:gd name="connsiteY2" fmla="*/ 1964110 h 2106985"/>
              <a:gd name="connsiteX3" fmla="*/ 8620125 w 9655374"/>
              <a:gd name="connsiteY3" fmla="*/ 878260 h 2106985"/>
              <a:gd name="connsiteX4" fmla="*/ 8905875 w 9655374"/>
              <a:gd name="connsiteY4" fmla="*/ 268660 h 2106985"/>
              <a:gd name="connsiteX5" fmla="*/ 9036050 w 9655374"/>
              <a:gd name="connsiteY5" fmla="*/ 5135 h 2106985"/>
              <a:gd name="connsiteX6" fmla="*/ 9655175 w 9655374"/>
              <a:gd name="connsiteY6" fmla="*/ 109910 h 2106985"/>
              <a:gd name="connsiteX0" fmla="*/ 0 w 9655374"/>
              <a:gd name="connsiteY0" fmla="*/ 2106985 h 2106985"/>
              <a:gd name="connsiteX1" fmla="*/ 5781675 w 9655374"/>
              <a:gd name="connsiteY1" fmla="*/ 2087935 h 2106985"/>
              <a:gd name="connsiteX2" fmla="*/ 8105775 w 9655374"/>
              <a:gd name="connsiteY2" fmla="*/ 1964110 h 2106985"/>
              <a:gd name="connsiteX3" fmla="*/ 8620125 w 9655374"/>
              <a:gd name="connsiteY3" fmla="*/ 878260 h 2106985"/>
              <a:gd name="connsiteX4" fmla="*/ 8778875 w 9655374"/>
              <a:gd name="connsiteY4" fmla="*/ 275010 h 2106985"/>
              <a:gd name="connsiteX5" fmla="*/ 9036050 w 9655374"/>
              <a:gd name="connsiteY5" fmla="*/ 5135 h 2106985"/>
              <a:gd name="connsiteX6" fmla="*/ 9655175 w 9655374"/>
              <a:gd name="connsiteY6" fmla="*/ 109910 h 2106985"/>
              <a:gd name="connsiteX0" fmla="*/ 0 w 9053741"/>
              <a:gd name="connsiteY0" fmla="*/ 2270720 h 2270720"/>
              <a:gd name="connsiteX1" fmla="*/ 5781675 w 9053741"/>
              <a:gd name="connsiteY1" fmla="*/ 2251670 h 2270720"/>
              <a:gd name="connsiteX2" fmla="*/ 8105775 w 9053741"/>
              <a:gd name="connsiteY2" fmla="*/ 2127845 h 2270720"/>
              <a:gd name="connsiteX3" fmla="*/ 8620125 w 9053741"/>
              <a:gd name="connsiteY3" fmla="*/ 1041995 h 2270720"/>
              <a:gd name="connsiteX4" fmla="*/ 8778875 w 9053741"/>
              <a:gd name="connsiteY4" fmla="*/ 438745 h 2270720"/>
              <a:gd name="connsiteX5" fmla="*/ 9036050 w 9053741"/>
              <a:gd name="connsiteY5" fmla="*/ 168870 h 2270720"/>
              <a:gd name="connsiteX6" fmla="*/ 9032875 w 9053741"/>
              <a:gd name="connsiteY6" fmla="*/ 595 h 2270720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3741"/>
              <a:gd name="connsiteY0" fmla="*/ 2270720 h 2289891"/>
              <a:gd name="connsiteX1" fmla="*/ 5781675 w 9053741"/>
              <a:gd name="connsiteY1" fmla="*/ 2251670 h 2289891"/>
              <a:gd name="connsiteX2" fmla="*/ 8105775 w 9053741"/>
              <a:gd name="connsiteY2" fmla="*/ 2127845 h 2289891"/>
              <a:gd name="connsiteX3" fmla="*/ 8620125 w 9053741"/>
              <a:gd name="connsiteY3" fmla="*/ 1041995 h 2289891"/>
              <a:gd name="connsiteX4" fmla="*/ 8778875 w 9053741"/>
              <a:gd name="connsiteY4" fmla="*/ 438745 h 2289891"/>
              <a:gd name="connsiteX5" fmla="*/ 9036050 w 9053741"/>
              <a:gd name="connsiteY5" fmla="*/ 168870 h 2289891"/>
              <a:gd name="connsiteX6" fmla="*/ 9032875 w 9053741"/>
              <a:gd name="connsiteY6" fmla="*/ 595 h 2289891"/>
              <a:gd name="connsiteX0" fmla="*/ 0 w 9057256"/>
              <a:gd name="connsiteY0" fmla="*/ 2318206 h 2337377"/>
              <a:gd name="connsiteX1" fmla="*/ 5781675 w 9057256"/>
              <a:gd name="connsiteY1" fmla="*/ 2299156 h 2337377"/>
              <a:gd name="connsiteX2" fmla="*/ 8105775 w 9057256"/>
              <a:gd name="connsiteY2" fmla="*/ 2175331 h 2337377"/>
              <a:gd name="connsiteX3" fmla="*/ 8620125 w 9057256"/>
              <a:gd name="connsiteY3" fmla="*/ 1089481 h 2337377"/>
              <a:gd name="connsiteX4" fmla="*/ 8778875 w 9057256"/>
              <a:gd name="connsiteY4" fmla="*/ 486231 h 2337377"/>
              <a:gd name="connsiteX5" fmla="*/ 9036050 w 9057256"/>
              <a:gd name="connsiteY5" fmla="*/ 216356 h 2337377"/>
              <a:gd name="connsiteX6" fmla="*/ 9042400 w 9057256"/>
              <a:gd name="connsiteY6" fmla="*/ 456 h 233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57256" h="2337377">
                <a:moveTo>
                  <a:pt x="0" y="2318206"/>
                </a:moveTo>
                <a:lnTo>
                  <a:pt x="5781675" y="2299156"/>
                </a:lnTo>
                <a:cubicBezTo>
                  <a:pt x="7132637" y="2275344"/>
                  <a:pt x="7766050" y="2462669"/>
                  <a:pt x="8105775" y="2175331"/>
                </a:cubicBezTo>
                <a:cubicBezTo>
                  <a:pt x="8445500" y="1887993"/>
                  <a:pt x="8441267" y="1347185"/>
                  <a:pt x="8620125" y="1089481"/>
                </a:cubicBezTo>
                <a:cubicBezTo>
                  <a:pt x="8798983" y="831777"/>
                  <a:pt x="8757179" y="665089"/>
                  <a:pt x="8778875" y="486231"/>
                </a:cubicBezTo>
                <a:cubicBezTo>
                  <a:pt x="8800571" y="307373"/>
                  <a:pt x="9005888" y="329069"/>
                  <a:pt x="9036050" y="216356"/>
                </a:cubicBezTo>
                <a:cubicBezTo>
                  <a:pt x="9070975" y="184606"/>
                  <a:pt x="9055100" y="-10657"/>
                  <a:pt x="9042400" y="456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C6990DE-DAFB-8FE8-B036-2AA777B0E4D7}"/>
              </a:ext>
            </a:extLst>
          </p:cNvPr>
          <p:cNvSpPr/>
          <p:nvPr/>
        </p:nvSpPr>
        <p:spPr>
          <a:xfrm>
            <a:off x="10084681" y="3990975"/>
            <a:ext cx="611894" cy="30907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684339-41C5-6706-876C-F221EA4913C4}"/>
              </a:ext>
            </a:extLst>
          </p:cNvPr>
          <p:cNvSpPr txBox="1"/>
          <p:nvPr/>
        </p:nvSpPr>
        <p:spPr>
          <a:xfrm>
            <a:off x="10235515" y="4080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082D29F-DAEE-289E-62CF-44E932644A49}"/>
              </a:ext>
            </a:extLst>
          </p:cNvPr>
          <p:cNvSpPr txBox="1"/>
          <p:nvPr/>
        </p:nvSpPr>
        <p:spPr>
          <a:xfrm>
            <a:off x="4083006" y="611940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76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C68C01-00FC-E8D7-E8DD-631212F3DB62}"/>
              </a:ext>
            </a:extLst>
          </p:cNvPr>
          <p:cNvSpPr txBox="1"/>
          <p:nvPr/>
        </p:nvSpPr>
        <p:spPr>
          <a:xfrm>
            <a:off x="0" y="16735"/>
            <a:ext cx="6096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Architecture Overview – Networking – ML model deployment</a:t>
            </a:r>
          </a:p>
          <a:p>
            <a:pPr marL="228600" indent="-228600">
              <a:buAutoNum type="arabicPeriod"/>
            </a:pPr>
            <a:endParaRPr lang="en-US" sz="1000" dirty="0"/>
          </a:p>
          <a:p>
            <a:pPr marL="228600" indent="-228600">
              <a:buAutoNum type="arabicPeriod"/>
            </a:pPr>
            <a:r>
              <a:rPr lang="en-US" sz="1000" dirty="0"/>
              <a:t>Admin user instructs </a:t>
            </a:r>
            <a:r>
              <a:rPr lang="en-US" sz="1000" dirty="0" err="1"/>
              <a:t>Kserve</a:t>
            </a:r>
            <a:r>
              <a:rPr lang="en-US" sz="1000" dirty="0"/>
              <a:t> to deploy a model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queries the model from </a:t>
            </a:r>
            <a:r>
              <a:rPr lang="en-US" sz="1000" dirty="0" err="1"/>
              <a:t>Minio</a:t>
            </a:r>
            <a:r>
              <a:rPr lang="en-US" sz="1000" dirty="0"/>
              <a:t> storage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err="1"/>
              <a:t>Kserve</a:t>
            </a:r>
            <a:r>
              <a:rPr lang="en-US" sz="1000" dirty="0"/>
              <a:t> updates/”serves” the model in all </a:t>
            </a:r>
            <a:r>
              <a:rPr lang="en-US" sz="1000" dirty="0" err="1"/>
              <a:t>Kserver</a:t>
            </a:r>
            <a:r>
              <a:rPr lang="en-US" sz="1000" dirty="0"/>
              <a:t> inference Pods</a:t>
            </a:r>
          </a:p>
          <a:p>
            <a:endParaRPr lang="en-US" b="1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6B0166-CD70-9AD9-C95F-FBB01D77AE06}"/>
              </a:ext>
            </a:extLst>
          </p:cNvPr>
          <p:cNvGrpSpPr/>
          <p:nvPr/>
        </p:nvGrpSpPr>
        <p:grpSpPr>
          <a:xfrm>
            <a:off x="73658" y="5059712"/>
            <a:ext cx="765326" cy="546847"/>
            <a:chOff x="80683" y="5648657"/>
            <a:chExt cx="765326" cy="5468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AE07EB4-8E2D-D809-6418-58DCE8675209}"/>
                </a:ext>
              </a:extLst>
            </p:cNvPr>
            <p:cNvSpPr/>
            <p:nvPr/>
          </p:nvSpPr>
          <p:spPr>
            <a:xfrm>
              <a:off x="80683" y="5648657"/>
              <a:ext cx="765326" cy="5468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800" b="1" dirty="0">
                  <a:solidFill>
                    <a:schemeClr val="tx1"/>
                  </a:solidFill>
                </a:rPr>
                <a:t>Vehicle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D95F7B3-C276-2ED7-40F4-0B2F12D6701D}"/>
                </a:ext>
              </a:extLst>
            </p:cNvPr>
            <p:cNvSpPr/>
            <p:nvPr/>
          </p:nvSpPr>
          <p:spPr>
            <a:xfrm>
              <a:off x="131145" y="5876651"/>
              <a:ext cx="648786" cy="2561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On Board Unit(OBU)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0C0D1E-4785-8A67-430C-AF6272F14C28}"/>
              </a:ext>
            </a:extLst>
          </p:cNvPr>
          <p:cNvSpPr/>
          <p:nvPr/>
        </p:nvSpPr>
        <p:spPr>
          <a:xfrm>
            <a:off x="2448023" y="3064450"/>
            <a:ext cx="2077699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D20304-2062-41FB-73A5-0B5E76D00D7B}"/>
              </a:ext>
            </a:extLst>
          </p:cNvPr>
          <p:cNvSpPr/>
          <p:nvPr/>
        </p:nvSpPr>
        <p:spPr>
          <a:xfrm>
            <a:off x="2504297" y="3376632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A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E2D65C-99AC-9B90-7E3E-5B45F0470231}"/>
              </a:ext>
            </a:extLst>
          </p:cNvPr>
          <p:cNvSpPr/>
          <p:nvPr/>
        </p:nvSpPr>
        <p:spPr>
          <a:xfrm>
            <a:off x="3508431" y="3364340"/>
            <a:ext cx="970048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B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5EEA515-3186-05CD-FE66-AC2ADDE785E7}"/>
              </a:ext>
            </a:extLst>
          </p:cNvPr>
          <p:cNvGrpSpPr/>
          <p:nvPr/>
        </p:nvGrpSpPr>
        <p:grpSpPr>
          <a:xfrm>
            <a:off x="3278710" y="4149005"/>
            <a:ext cx="418076" cy="419866"/>
            <a:chOff x="2331244" y="2538413"/>
            <a:chExt cx="609036" cy="603240"/>
          </a:xfrm>
        </p:grpSpPr>
        <p:sp>
          <p:nvSpPr>
            <p:cNvPr id="13" name="Arrow: Quad 12">
              <a:extLst>
                <a:ext uri="{FF2B5EF4-FFF2-40B4-BE49-F238E27FC236}">
                  <a16:creationId xmlns:a16="http://schemas.microsoft.com/office/drawing/2014/main" id="{FA88D9BD-8894-72C2-B27A-9A50F797DB1D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70E4C6-B2E5-5738-09D9-540F8A64D018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FA4613D-FA0A-A5F8-DC58-20AE8620627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 flipV="1">
            <a:off x="3696786" y="4009798"/>
            <a:ext cx="296669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18F9971-C20F-E3DD-A644-9D9D5D53D96C}"/>
              </a:ext>
            </a:extLst>
          </p:cNvPr>
          <p:cNvCxnSpPr>
            <a:cxnSpLocks/>
            <a:stCxn id="14" idx="2"/>
            <a:endCxn id="11" idx="2"/>
          </p:cNvCxnSpPr>
          <p:nvPr/>
        </p:nvCxnSpPr>
        <p:spPr>
          <a:xfrm rot="10800000">
            <a:off x="2989322" y="4022090"/>
            <a:ext cx="289389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7F80CAE-C5A3-9139-181F-19905047E3EA}"/>
              </a:ext>
            </a:extLst>
          </p:cNvPr>
          <p:cNvSpPr/>
          <p:nvPr/>
        </p:nvSpPr>
        <p:spPr>
          <a:xfrm>
            <a:off x="3143315" y="4724361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D3F962-BEE9-3F12-A406-59F295A32105}"/>
              </a:ext>
            </a:extLst>
          </p:cNvPr>
          <p:cNvCxnSpPr>
            <a:stCxn id="14" idx="4"/>
            <a:endCxn id="23" idx="0"/>
          </p:cNvCxnSpPr>
          <p:nvPr/>
        </p:nvCxnSpPr>
        <p:spPr>
          <a:xfrm>
            <a:off x="3487748" y="4568871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F425553-4C91-4494-508F-4FAAABBAEF47}"/>
              </a:ext>
            </a:extLst>
          </p:cNvPr>
          <p:cNvSpPr/>
          <p:nvPr/>
        </p:nvSpPr>
        <p:spPr>
          <a:xfrm>
            <a:off x="39462" y="5822390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Antenna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(5G network)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A1829E1-CE9C-BB99-AF9F-F870468261F5}"/>
              </a:ext>
            </a:extLst>
          </p:cNvPr>
          <p:cNvSpPr/>
          <p:nvPr/>
        </p:nvSpPr>
        <p:spPr>
          <a:xfrm>
            <a:off x="975972" y="5820676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6434B8-B0AC-770B-BB18-4A8A57DCDCDE}"/>
              </a:ext>
            </a:extLst>
          </p:cNvPr>
          <p:cNvSpPr/>
          <p:nvPr/>
        </p:nvSpPr>
        <p:spPr>
          <a:xfrm>
            <a:off x="2016125" y="5837399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AnycastIP:nodePort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E77DAA-2AD4-2481-4185-8CBBECD50878}"/>
              </a:ext>
            </a:extLst>
          </p:cNvPr>
          <p:cNvSpPr/>
          <p:nvPr/>
        </p:nvSpPr>
        <p:spPr>
          <a:xfrm>
            <a:off x="2968096" y="5148228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044950-82C3-4C7C-0F51-1C49929C055D}"/>
              </a:ext>
            </a:extLst>
          </p:cNvPr>
          <p:cNvCxnSpPr>
            <a:cxnSpLocks/>
            <a:stCxn id="23" idx="2"/>
            <a:endCxn id="34" idx="0"/>
          </p:cNvCxnSpPr>
          <p:nvPr/>
        </p:nvCxnSpPr>
        <p:spPr>
          <a:xfrm flipH="1">
            <a:off x="3487748" y="4943978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9F80C94-1F7F-B732-0F5C-D43C423B0F69}"/>
              </a:ext>
            </a:extLst>
          </p:cNvPr>
          <p:cNvSpPr/>
          <p:nvPr/>
        </p:nvSpPr>
        <p:spPr>
          <a:xfrm>
            <a:off x="4584960" y="3064391"/>
            <a:ext cx="2068097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Edge Node #2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78D349-8533-6087-BE5D-C8F8D0A363DC}"/>
              </a:ext>
            </a:extLst>
          </p:cNvPr>
          <p:cNvSpPr/>
          <p:nvPr/>
        </p:nvSpPr>
        <p:spPr>
          <a:xfrm>
            <a:off x="4641234" y="3376573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Vehicle API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C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F681CA-94E5-7491-2A2B-B9E7396236CF}"/>
              </a:ext>
            </a:extLst>
          </p:cNvPr>
          <p:cNvSpPr/>
          <p:nvPr/>
        </p:nvSpPr>
        <p:spPr>
          <a:xfrm>
            <a:off x="5639018" y="3364281"/>
            <a:ext cx="960446" cy="6454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r>
              <a:rPr lang="en-US" sz="800" b="1" dirty="0">
                <a:solidFill>
                  <a:schemeClr val="tx1"/>
                </a:solidFill>
              </a:rPr>
              <a:t> inference</a:t>
            </a:r>
          </a:p>
          <a:p>
            <a:endParaRPr lang="en-US" sz="800" b="1" dirty="0">
              <a:solidFill>
                <a:schemeClr val="tx1"/>
              </a:solidFill>
            </a:endParaRPr>
          </a:p>
          <a:p>
            <a:endParaRPr lang="en-US" sz="800" b="1" dirty="0">
              <a:solidFill>
                <a:schemeClr val="tx1"/>
              </a:solidFill>
            </a:endParaRPr>
          </a:p>
          <a:p>
            <a:r>
              <a:rPr lang="en-US" sz="800" b="1" dirty="0">
                <a:solidFill>
                  <a:schemeClr val="tx1"/>
                </a:solidFill>
              </a:rPr>
              <a:t>Pod D</a:t>
            </a:r>
          </a:p>
          <a:p>
            <a:endParaRPr lang="en-US" sz="800" b="1" dirty="0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8B5F00E-EDAE-CC9D-0D7F-31A30E09E9F3}"/>
              </a:ext>
            </a:extLst>
          </p:cNvPr>
          <p:cNvGrpSpPr/>
          <p:nvPr/>
        </p:nvGrpSpPr>
        <p:grpSpPr>
          <a:xfrm>
            <a:off x="5415647" y="4148946"/>
            <a:ext cx="418076" cy="419866"/>
            <a:chOff x="2331244" y="2538413"/>
            <a:chExt cx="609036" cy="603240"/>
          </a:xfrm>
        </p:grpSpPr>
        <p:sp>
          <p:nvSpPr>
            <p:cNvPr id="46" name="Arrow: Quad 45">
              <a:extLst>
                <a:ext uri="{FF2B5EF4-FFF2-40B4-BE49-F238E27FC236}">
                  <a16:creationId xmlns:a16="http://schemas.microsoft.com/office/drawing/2014/main" id="{C9841C57-2422-8922-AEEE-EB308912090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C377BBC-B1E2-C51E-5210-B93230B422BC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8922E04-6273-B493-375A-B8BDBC073D75}"/>
              </a:ext>
            </a:extLst>
          </p:cNvPr>
          <p:cNvCxnSpPr>
            <a:cxnSpLocks/>
            <a:stCxn id="47" idx="6"/>
            <a:endCxn id="44" idx="2"/>
          </p:cNvCxnSpPr>
          <p:nvPr/>
        </p:nvCxnSpPr>
        <p:spPr>
          <a:xfrm flipV="1">
            <a:off x="5833723" y="4009739"/>
            <a:ext cx="285518" cy="34914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55CA284-8445-6ECD-7963-022B1C33CF9A}"/>
              </a:ext>
            </a:extLst>
          </p:cNvPr>
          <p:cNvCxnSpPr>
            <a:cxnSpLocks/>
            <a:stCxn id="47" idx="2"/>
            <a:endCxn id="43" idx="2"/>
          </p:cNvCxnSpPr>
          <p:nvPr/>
        </p:nvCxnSpPr>
        <p:spPr>
          <a:xfrm rot="10800000">
            <a:off x="5121457" y="4022031"/>
            <a:ext cx="294190" cy="33684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294D79-5A9E-C970-0DD5-F88CE765AA0A}"/>
              </a:ext>
            </a:extLst>
          </p:cNvPr>
          <p:cNvSpPr/>
          <p:nvPr/>
        </p:nvSpPr>
        <p:spPr>
          <a:xfrm>
            <a:off x="5280252" y="4724302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B97089B-98A1-5A23-0068-D0EEF9573A29}"/>
              </a:ext>
            </a:extLst>
          </p:cNvPr>
          <p:cNvCxnSpPr>
            <a:stCxn id="47" idx="4"/>
            <a:endCxn id="50" idx="0"/>
          </p:cNvCxnSpPr>
          <p:nvPr/>
        </p:nvCxnSpPr>
        <p:spPr>
          <a:xfrm>
            <a:off x="5624685" y="4568812"/>
            <a:ext cx="958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2A5C75A-E405-F869-40C0-B9EA4F9AC8A6}"/>
              </a:ext>
            </a:extLst>
          </p:cNvPr>
          <p:cNvSpPr/>
          <p:nvPr/>
        </p:nvSpPr>
        <p:spPr>
          <a:xfrm>
            <a:off x="5105033" y="5148169"/>
            <a:ext cx="1039303" cy="365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Anycast address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7AFBD97-09B8-45FD-BD6E-468B12A64984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flipH="1">
            <a:off x="5624685" y="4943919"/>
            <a:ext cx="958" cy="204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53B9E8-E52D-C9C9-3818-C31008F58E8C}"/>
              </a:ext>
            </a:extLst>
          </p:cNvPr>
          <p:cNvSpPr/>
          <p:nvPr/>
        </p:nvSpPr>
        <p:spPr>
          <a:xfrm>
            <a:off x="7257438" y="3064332"/>
            <a:ext cx="4736442" cy="24493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800" b="1" dirty="0">
                <a:solidFill>
                  <a:schemeClr val="tx1"/>
                </a:solidFill>
              </a:rPr>
              <a:t>Core Node/Nodes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A5CFDE-64BB-D7B7-5DE1-8C39B8AD44A1}"/>
              </a:ext>
            </a:extLst>
          </p:cNvPr>
          <p:cNvGrpSpPr/>
          <p:nvPr/>
        </p:nvGrpSpPr>
        <p:grpSpPr>
          <a:xfrm>
            <a:off x="9454174" y="4148887"/>
            <a:ext cx="418076" cy="419866"/>
            <a:chOff x="2331244" y="2538413"/>
            <a:chExt cx="609036" cy="603240"/>
          </a:xfrm>
        </p:grpSpPr>
        <p:sp>
          <p:nvSpPr>
            <p:cNvPr id="58" name="Arrow: Quad 57">
              <a:extLst>
                <a:ext uri="{FF2B5EF4-FFF2-40B4-BE49-F238E27FC236}">
                  <a16:creationId xmlns:a16="http://schemas.microsoft.com/office/drawing/2014/main" id="{CB20BFF6-D5DD-2897-0DFB-5BAFB64F31E1}"/>
                </a:ext>
              </a:extLst>
            </p:cNvPr>
            <p:cNvSpPr/>
            <p:nvPr/>
          </p:nvSpPr>
          <p:spPr>
            <a:xfrm>
              <a:off x="2356736" y="2562127"/>
              <a:ext cx="562837" cy="555812"/>
            </a:xfrm>
            <a:prstGeom prst="quad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7893EE0-13D5-A124-2803-67EE189EDA84}"/>
                </a:ext>
              </a:extLst>
            </p:cNvPr>
            <p:cNvSpPr/>
            <p:nvPr/>
          </p:nvSpPr>
          <p:spPr>
            <a:xfrm>
              <a:off x="2331244" y="2538413"/>
              <a:ext cx="609036" cy="603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9B78839-9EC6-16F7-B942-192579966F76}"/>
              </a:ext>
            </a:extLst>
          </p:cNvPr>
          <p:cNvCxnSpPr>
            <a:cxnSpLocks/>
            <a:stCxn id="58" idx="1"/>
            <a:endCxn id="75" idx="2"/>
          </p:cNvCxnSpPr>
          <p:nvPr/>
        </p:nvCxnSpPr>
        <p:spPr>
          <a:xfrm rot="10800000">
            <a:off x="9203793" y="4013776"/>
            <a:ext cx="26788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5AA93E99-0C9B-2D7A-D52B-40673C743EB5}"/>
              </a:ext>
            </a:extLst>
          </p:cNvPr>
          <p:cNvCxnSpPr>
            <a:cxnSpLocks/>
            <a:stCxn id="59" idx="2"/>
            <a:endCxn id="71" idx="2"/>
          </p:cNvCxnSpPr>
          <p:nvPr/>
        </p:nvCxnSpPr>
        <p:spPr>
          <a:xfrm rot="10800000">
            <a:off x="7647926" y="4013776"/>
            <a:ext cx="1806248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3DA7E87-9FDB-6339-F498-96FAD02B57A3}"/>
              </a:ext>
            </a:extLst>
          </p:cNvPr>
          <p:cNvSpPr/>
          <p:nvPr/>
        </p:nvSpPr>
        <p:spPr>
          <a:xfrm>
            <a:off x="9317980" y="4724243"/>
            <a:ext cx="690782" cy="21961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kube</a:t>
            </a:r>
            <a:r>
              <a:rPr lang="en-US" sz="800" b="1" dirty="0">
                <a:solidFill>
                  <a:schemeClr val="tx1"/>
                </a:solidFill>
              </a:rPr>
              <a:t>-proxy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AE43C20-1623-723B-6BA0-5CB40373C6EE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>
            <a:off x="9663212" y="4568753"/>
            <a:ext cx="159" cy="15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353ADD4-E910-2FAD-94E6-5D73E8E565E7}"/>
              </a:ext>
            </a:extLst>
          </p:cNvPr>
          <p:cNvSpPr/>
          <p:nvPr/>
        </p:nvSpPr>
        <p:spPr>
          <a:xfrm>
            <a:off x="9145905" y="5230130"/>
            <a:ext cx="1039303" cy="2796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IF(e.g. Eth0)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/>
                </a:solidFill>
              </a:rPr>
              <a:t>IP address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3D87B6C-C70D-DD09-739D-0CFEC27FC7FE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663371" y="4943860"/>
            <a:ext cx="2186" cy="286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AEFE8-6A35-43CA-4121-9E0EF9A82FF9}"/>
              </a:ext>
            </a:extLst>
          </p:cNvPr>
          <p:cNvSpPr txBox="1"/>
          <p:nvPr/>
        </p:nvSpPr>
        <p:spPr>
          <a:xfrm>
            <a:off x="6533626" y="5237227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2E1F87-2643-B857-7D56-53C20187443D}"/>
              </a:ext>
            </a:extLst>
          </p:cNvPr>
          <p:cNvSpPr/>
          <p:nvPr/>
        </p:nvSpPr>
        <p:spPr>
          <a:xfrm>
            <a:off x="8051821" y="3653102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Prometheus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D670A8E-7030-FD8F-12AE-1DFD6B2C259C}"/>
              </a:ext>
            </a:extLst>
          </p:cNvPr>
          <p:cNvSpPr/>
          <p:nvPr/>
        </p:nvSpPr>
        <p:spPr>
          <a:xfrm>
            <a:off x="11191630" y="3662223"/>
            <a:ext cx="723525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Dashboard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(Grafana)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97737DC-053D-9432-5006-23E604681147}"/>
              </a:ext>
            </a:extLst>
          </p:cNvPr>
          <p:cNvSpPr/>
          <p:nvPr/>
        </p:nvSpPr>
        <p:spPr>
          <a:xfrm>
            <a:off x="9626073" y="3649469"/>
            <a:ext cx="72923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MLflow</a:t>
            </a:r>
            <a:endParaRPr lang="en-US" sz="800" b="1" dirty="0">
              <a:solidFill>
                <a:schemeClr val="tx1"/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BE454C1-CAAB-8CB2-0C89-5C8E5872C9B6}"/>
              </a:ext>
            </a:extLst>
          </p:cNvPr>
          <p:cNvSpPr/>
          <p:nvPr/>
        </p:nvSpPr>
        <p:spPr>
          <a:xfrm>
            <a:off x="7287643" y="3656736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Kepler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5F89C38-AEB2-8595-2C39-2224C7E98A35}"/>
              </a:ext>
            </a:extLst>
          </p:cNvPr>
          <p:cNvSpPr/>
          <p:nvPr/>
        </p:nvSpPr>
        <p:spPr>
          <a:xfrm>
            <a:off x="10084681" y="4724243"/>
            <a:ext cx="704826" cy="2135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ingress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DF57187D-ADD5-D130-59EB-9F4DA02E8902}"/>
              </a:ext>
            </a:extLst>
          </p:cNvPr>
          <p:cNvSpPr/>
          <p:nvPr/>
        </p:nvSpPr>
        <p:spPr>
          <a:xfrm>
            <a:off x="10416847" y="3656736"/>
            <a:ext cx="720566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Minio</a:t>
            </a:r>
            <a:r>
              <a:rPr lang="en-US" sz="800" b="1" dirty="0">
                <a:solidFill>
                  <a:schemeClr val="tx1"/>
                </a:solidFill>
              </a:rPr>
              <a:t> Storage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3F4BDA0-9D5C-9FFC-3BB2-0C4E01AB1158}"/>
              </a:ext>
            </a:extLst>
          </p:cNvPr>
          <p:cNvSpPr/>
          <p:nvPr/>
        </p:nvSpPr>
        <p:spPr>
          <a:xfrm>
            <a:off x="8844358" y="3649469"/>
            <a:ext cx="718868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Kserve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5B5C994-D331-CCAF-2C90-0E4D6B5109EF}"/>
              </a:ext>
            </a:extLst>
          </p:cNvPr>
          <p:cNvCxnSpPr>
            <a:cxnSpLocks/>
            <a:stCxn id="33" idx="3"/>
            <a:endCxn id="34" idx="2"/>
          </p:cNvCxnSpPr>
          <p:nvPr/>
        </p:nvCxnSpPr>
        <p:spPr>
          <a:xfrm flipV="1">
            <a:off x="3143315" y="5513768"/>
            <a:ext cx="344433" cy="4750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DF3EAF0-21C4-28D3-49BA-97B7F315D016}"/>
              </a:ext>
            </a:extLst>
          </p:cNvPr>
          <p:cNvCxnSpPr>
            <a:cxnSpLocks/>
            <a:stCxn id="33" idx="3"/>
            <a:endCxn id="52" idx="2"/>
          </p:cNvCxnSpPr>
          <p:nvPr/>
        </p:nvCxnSpPr>
        <p:spPr>
          <a:xfrm flipV="1">
            <a:off x="3143315" y="5513709"/>
            <a:ext cx="2481370" cy="4750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D22294E-2BEC-329A-1CBE-7249FB0E2500}"/>
              </a:ext>
            </a:extLst>
          </p:cNvPr>
          <p:cNvCxnSpPr>
            <a:cxnSpLocks/>
            <a:stCxn id="33" idx="3"/>
            <a:endCxn id="64" idx="2"/>
          </p:cNvCxnSpPr>
          <p:nvPr/>
        </p:nvCxnSpPr>
        <p:spPr>
          <a:xfrm flipV="1">
            <a:off x="3143315" y="5509828"/>
            <a:ext cx="6522242" cy="47896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D0543D0-31C5-24C3-B28D-3AFFF7864C46}"/>
              </a:ext>
            </a:extLst>
          </p:cNvPr>
          <p:cNvCxnSpPr>
            <a:cxnSpLocks/>
            <a:stCxn id="7" idx="2"/>
            <a:endCxn id="30" idx="0"/>
          </p:cNvCxnSpPr>
          <p:nvPr/>
        </p:nvCxnSpPr>
        <p:spPr>
          <a:xfrm>
            <a:off x="456321" y="5606559"/>
            <a:ext cx="0" cy="215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A65717-52BF-BA67-E20F-5C4C3FA9BD61}"/>
              </a:ext>
            </a:extLst>
          </p:cNvPr>
          <p:cNvCxnSpPr>
            <a:cxnSpLocks/>
            <a:stCxn id="31" idx="1"/>
            <a:endCxn id="30" idx="3"/>
          </p:cNvCxnSpPr>
          <p:nvPr/>
        </p:nvCxnSpPr>
        <p:spPr>
          <a:xfrm flipH="1">
            <a:off x="873180" y="5992876"/>
            <a:ext cx="102792" cy="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27F045B-B105-1394-BFFE-C29A3567A0F7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1927309" y="5988796"/>
            <a:ext cx="88816" cy="4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7B6ECB0A-A69A-E540-EAC1-E935F99AF179}"/>
              </a:ext>
            </a:extLst>
          </p:cNvPr>
          <p:cNvCxnSpPr>
            <a:cxnSpLocks/>
            <a:stCxn id="59" idx="6"/>
            <a:endCxn id="70" idx="2"/>
          </p:cNvCxnSpPr>
          <p:nvPr/>
        </p:nvCxnSpPr>
        <p:spPr>
          <a:xfrm flipV="1">
            <a:off x="9872250" y="4013776"/>
            <a:ext cx="118441" cy="34504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D7929D-8E5E-4144-BBEA-FB359FB9D5B6}"/>
              </a:ext>
            </a:extLst>
          </p:cNvPr>
          <p:cNvCxnSpPr>
            <a:cxnSpLocks/>
            <a:stCxn id="59" idx="6"/>
            <a:endCxn id="73" idx="2"/>
          </p:cNvCxnSpPr>
          <p:nvPr/>
        </p:nvCxnSpPr>
        <p:spPr>
          <a:xfrm flipV="1">
            <a:off x="9872250" y="4021043"/>
            <a:ext cx="904880" cy="33777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1A1ABB9A-E512-1338-964E-DD96015104A4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 flipV="1">
            <a:off x="9872250" y="4026530"/>
            <a:ext cx="1681143" cy="33229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E48399A2-3DC4-A39E-2DBA-89E408FF845F}"/>
              </a:ext>
            </a:extLst>
          </p:cNvPr>
          <p:cNvCxnSpPr>
            <a:cxnSpLocks/>
            <a:stCxn id="64" idx="0"/>
            <a:endCxn id="72" idx="2"/>
          </p:cNvCxnSpPr>
          <p:nvPr/>
        </p:nvCxnSpPr>
        <p:spPr>
          <a:xfrm rot="5400000" flipH="1" flipV="1">
            <a:off x="9905169" y="4698206"/>
            <a:ext cx="292313" cy="7715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B373B48-8B7A-0A69-5D82-F6397011D4DA}"/>
              </a:ext>
            </a:extLst>
          </p:cNvPr>
          <p:cNvCxnSpPr>
            <a:cxnSpLocks/>
            <a:stCxn id="72" idx="1"/>
            <a:endCxn id="62" idx="3"/>
          </p:cNvCxnSpPr>
          <p:nvPr/>
        </p:nvCxnSpPr>
        <p:spPr>
          <a:xfrm flipH="1">
            <a:off x="10008762" y="4831030"/>
            <a:ext cx="75919" cy="30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C2D75557-75C2-5B2B-6088-ECD029E71A69}"/>
              </a:ext>
            </a:extLst>
          </p:cNvPr>
          <p:cNvCxnSpPr>
            <a:cxnSpLocks/>
            <a:stCxn id="59" idx="2"/>
            <a:endCxn id="68" idx="2"/>
          </p:cNvCxnSpPr>
          <p:nvPr/>
        </p:nvCxnSpPr>
        <p:spPr>
          <a:xfrm rot="10800000">
            <a:off x="8417612" y="4017410"/>
            <a:ext cx="1036562" cy="3414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DB805E8-9EEF-7D87-1183-9AA348FBB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07275"/>
              </p:ext>
            </p:extLst>
          </p:nvPr>
        </p:nvGraphicFramePr>
        <p:xfrm>
          <a:off x="9040533" y="60189"/>
          <a:ext cx="3100475" cy="295195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84604">
                  <a:extLst>
                    <a:ext uri="{9D8B030D-6E8A-4147-A177-3AD203B41FA5}">
                      <a16:colId xmlns:a16="http://schemas.microsoft.com/office/drawing/2014/main" val="1779289392"/>
                    </a:ext>
                  </a:extLst>
                </a:gridCol>
                <a:gridCol w="716437">
                  <a:extLst>
                    <a:ext uri="{9D8B030D-6E8A-4147-A177-3AD203B41FA5}">
                      <a16:colId xmlns:a16="http://schemas.microsoft.com/office/drawing/2014/main" val="3499459137"/>
                    </a:ext>
                  </a:extLst>
                </a:gridCol>
                <a:gridCol w="1499434">
                  <a:extLst>
                    <a:ext uri="{9D8B030D-6E8A-4147-A177-3AD203B41FA5}">
                      <a16:colId xmlns:a16="http://schemas.microsoft.com/office/drawing/2014/main" val="852376774"/>
                    </a:ext>
                  </a:extLst>
                </a:gridCol>
              </a:tblGrid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Service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Service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Note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128892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Vehicle API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</a:p>
                    <a:p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Externally Accessible through Anycast/</a:t>
                      </a:r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NodeIP:nodePort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189164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r>
                        <a:rPr lang="en-US" sz="800" dirty="0"/>
                        <a:t> Inference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internalTrafficPolicy</a:t>
                      </a:r>
                      <a:r>
                        <a:rPr lang="en-US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Local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41445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Kepler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045189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Prometheus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943328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Kserve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982681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MLflow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Nodeport</a:t>
                      </a:r>
                      <a:r>
                        <a:rPr lang="en-US" sz="800" dirty="0"/>
                        <a:t>/</a:t>
                      </a:r>
                      <a:r>
                        <a:rPr lang="en-US" sz="800" dirty="0" err="1"/>
                        <a:t>Loadbalancer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757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 err="1"/>
                        <a:t>Minio</a:t>
                      </a:r>
                      <a:r>
                        <a:rPr lang="en-US" sz="800" dirty="0"/>
                        <a:t> Storage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792586"/>
                  </a:ext>
                </a:extLst>
              </a:tr>
              <a:tr h="291079">
                <a:tc>
                  <a:txBody>
                    <a:bodyPr/>
                    <a:lstStyle/>
                    <a:p>
                      <a:r>
                        <a:rPr lang="en-US" sz="800" dirty="0"/>
                        <a:t>Grafana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 err="1"/>
                        <a:t>ClusterIP</a:t>
                      </a:r>
                      <a:endParaRPr lang="en-US" sz="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GUI accessible through Ingress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0411328"/>
                  </a:ext>
                </a:extLst>
              </a:tr>
            </a:tbl>
          </a:graphicData>
        </a:graphic>
      </p:graphicFrame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94AB05-3E6D-4B90-1C0B-80D4BDE8AE60}"/>
              </a:ext>
            </a:extLst>
          </p:cNvPr>
          <p:cNvSpPr/>
          <p:nvPr/>
        </p:nvSpPr>
        <p:spPr>
          <a:xfrm>
            <a:off x="39462" y="6365621"/>
            <a:ext cx="833718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4EB99DD-D28B-29C4-BB61-703FAE06E177}"/>
              </a:ext>
            </a:extLst>
          </p:cNvPr>
          <p:cNvSpPr/>
          <p:nvPr/>
        </p:nvSpPr>
        <p:spPr>
          <a:xfrm>
            <a:off x="975972" y="6365621"/>
            <a:ext cx="951337" cy="3443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Data Network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(IPv4/IPv6)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540EBF-1413-F9FC-B2FE-0CCC85584C45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873180" y="6537821"/>
            <a:ext cx="102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F386BE-6B17-EF59-A2C6-E37CD378882E}"/>
              </a:ext>
            </a:extLst>
          </p:cNvPr>
          <p:cNvSpPr/>
          <p:nvPr/>
        </p:nvSpPr>
        <p:spPr>
          <a:xfrm>
            <a:off x="2027821" y="6383893"/>
            <a:ext cx="1127190" cy="3027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FQDN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4172997-924D-5877-A18E-1CDDAEA40432}"/>
              </a:ext>
            </a:extLst>
          </p:cNvPr>
          <p:cNvCxnSpPr>
            <a:cxnSpLocks/>
            <a:stCxn id="55" idx="3"/>
            <a:endCxn id="64" idx="2"/>
          </p:cNvCxnSpPr>
          <p:nvPr/>
        </p:nvCxnSpPr>
        <p:spPr>
          <a:xfrm flipV="1">
            <a:off x="3155011" y="5509828"/>
            <a:ext cx="6510546" cy="10254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A261CA9-B5A2-884D-FE70-570CE5CC2995}"/>
              </a:ext>
            </a:extLst>
          </p:cNvPr>
          <p:cNvCxnSpPr>
            <a:cxnSpLocks/>
            <a:stCxn id="55" idx="1"/>
            <a:endCxn id="37" idx="3"/>
          </p:cNvCxnSpPr>
          <p:nvPr/>
        </p:nvCxnSpPr>
        <p:spPr>
          <a:xfrm flipH="1">
            <a:off x="1927309" y="6535290"/>
            <a:ext cx="100512" cy="2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9C8F865-BCC8-2A21-7556-523A26CF1FE7}"/>
              </a:ext>
            </a:extLst>
          </p:cNvPr>
          <p:cNvSpPr/>
          <p:nvPr/>
        </p:nvSpPr>
        <p:spPr>
          <a:xfrm>
            <a:off x="9142844" y="3248457"/>
            <a:ext cx="219281" cy="396875"/>
          </a:xfrm>
          <a:custGeom>
            <a:avLst/>
            <a:gdLst>
              <a:gd name="connsiteX0" fmla="*/ 598234 w 598234"/>
              <a:gd name="connsiteY0" fmla="*/ 23223 h 223248"/>
              <a:gd name="connsiteX1" fmla="*/ 341059 w 598234"/>
              <a:gd name="connsiteY1" fmla="*/ 223248 h 223248"/>
              <a:gd name="connsiteX2" fmla="*/ 26734 w 598234"/>
              <a:gd name="connsiteY2" fmla="*/ 23223 h 223248"/>
              <a:gd name="connsiteX3" fmla="*/ 17209 w 598234"/>
              <a:gd name="connsiteY3" fmla="*/ 4173 h 223248"/>
              <a:gd name="connsiteX4" fmla="*/ 17209 w 598234"/>
              <a:gd name="connsiteY4" fmla="*/ 4173 h 223248"/>
              <a:gd name="connsiteX0" fmla="*/ 625475 w 625475"/>
              <a:gd name="connsiteY0" fmla="*/ 23223 h 264523"/>
              <a:gd name="connsiteX1" fmla="*/ 368300 w 625475"/>
              <a:gd name="connsiteY1" fmla="*/ 223248 h 264523"/>
              <a:gd name="connsiteX2" fmla="*/ 53975 w 625475"/>
              <a:gd name="connsiteY2" fmla="*/ 23223 h 264523"/>
              <a:gd name="connsiteX3" fmla="*/ 44450 w 625475"/>
              <a:gd name="connsiteY3" fmla="*/ 4173 h 264523"/>
              <a:gd name="connsiteX4" fmla="*/ 0 w 625475"/>
              <a:gd name="connsiteY4" fmla="*/ 264523 h 264523"/>
              <a:gd name="connsiteX0" fmla="*/ 625475 w 625475"/>
              <a:gd name="connsiteY0" fmla="*/ 19050 h 260350"/>
              <a:gd name="connsiteX1" fmla="*/ 368300 w 625475"/>
              <a:gd name="connsiteY1" fmla="*/ 219075 h 260350"/>
              <a:gd name="connsiteX2" fmla="*/ 241300 w 625475"/>
              <a:gd name="connsiteY2" fmla="*/ 98425 h 260350"/>
              <a:gd name="connsiteX3" fmla="*/ 44450 w 625475"/>
              <a:gd name="connsiteY3" fmla="*/ 0 h 260350"/>
              <a:gd name="connsiteX4" fmla="*/ 0 w 625475"/>
              <a:gd name="connsiteY4" fmla="*/ 260350 h 260350"/>
              <a:gd name="connsiteX0" fmla="*/ 625475 w 625475"/>
              <a:gd name="connsiteY0" fmla="*/ 0 h 241300"/>
              <a:gd name="connsiteX1" fmla="*/ 368300 w 625475"/>
              <a:gd name="connsiteY1" fmla="*/ 200025 h 241300"/>
              <a:gd name="connsiteX2" fmla="*/ 241300 w 625475"/>
              <a:gd name="connsiteY2" fmla="*/ 79375 h 241300"/>
              <a:gd name="connsiteX3" fmla="*/ 127000 w 625475"/>
              <a:gd name="connsiteY3" fmla="*/ 85725 h 241300"/>
              <a:gd name="connsiteX4" fmla="*/ 0 w 625475"/>
              <a:gd name="connsiteY4" fmla="*/ 241300 h 241300"/>
              <a:gd name="connsiteX0" fmla="*/ 501650 w 501650"/>
              <a:gd name="connsiteY0" fmla="*/ 0 h 368300"/>
              <a:gd name="connsiteX1" fmla="*/ 244475 w 501650"/>
              <a:gd name="connsiteY1" fmla="*/ 200025 h 368300"/>
              <a:gd name="connsiteX2" fmla="*/ 117475 w 501650"/>
              <a:gd name="connsiteY2" fmla="*/ 79375 h 368300"/>
              <a:gd name="connsiteX3" fmla="*/ 3175 w 501650"/>
              <a:gd name="connsiteY3" fmla="*/ 85725 h 368300"/>
              <a:gd name="connsiteX4" fmla="*/ 0 w 501650"/>
              <a:gd name="connsiteY4" fmla="*/ 368300 h 368300"/>
              <a:gd name="connsiteX0" fmla="*/ 501650 w 501650"/>
              <a:gd name="connsiteY0" fmla="*/ 0 h 368300"/>
              <a:gd name="connsiteX1" fmla="*/ 244475 w 501650"/>
              <a:gd name="connsiteY1" fmla="*/ 200025 h 368300"/>
              <a:gd name="connsiteX2" fmla="*/ 117475 w 501650"/>
              <a:gd name="connsiteY2" fmla="*/ 79375 h 368300"/>
              <a:gd name="connsiteX3" fmla="*/ 41275 w 501650"/>
              <a:gd name="connsiteY3" fmla="*/ 130175 h 368300"/>
              <a:gd name="connsiteX4" fmla="*/ 0 w 501650"/>
              <a:gd name="connsiteY4" fmla="*/ 368300 h 368300"/>
              <a:gd name="connsiteX0" fmla="*/ 503474 w 503474"/>
              <a:gd name="connsiteY0" fmla="*/ 0 h 368300"/>
              <a:gd name="connsiteX1" fmla="*/ 246299 w 503474"/>
              <a:gd name="connsiteY1" fmla="*/ 200025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119299 w 503474"/>
              <a:gd name="connsiteY2" fmla="*/ 793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03474 w 503474"/>
              <a:gd name="connsiteY0" fmla="*/ 0 h 368300"/>
              <a:gd name="connsiteX1" fmla="*/ 236774 w 503474"/>
              <a:gd name="connsiteY1" fmla="*/ 31750 h 368300"/>
              <a:gd name="connsiteX2" fmla="*/ 52624 w 503474"/>
              <a:gd name="connsiteY2" fmla="*/ 53975 h 368300"/>
              <a:gd name="connsiteX3" fmla="*/ 43099 w 503474"/>
              <a:gd name="connsiteY3" fmla="*/ 130175 h 368300"/>
              <a:gd name="connsiteX4" fmla="*/ 1824 w 503474"/>
              <a:gd name="connsiteY4" fmla="*/ 368300 h 368300"/>
              <a:gd name="connsiteX0" fmla="*/ 514206 w 514206"/>
              <a:gd name="connsiteY0" fmla="*/ 0 h 368300"/>
              <a:gd name="connsiteX1" fmla="*/ 247506 w 514206"/>
              <a:gd name="connsiteY1" fmla="*/ 31750 h 368300"/>
              <a:gd name="connsiteX2" fmla="*/ 63356 w 514206"/>
              <a:gd name="connsiteY2" fmla="*/ 53975 h 368300"/>
              <a:gd name="connsiteX3" fmla="*/ 31606 w 514206"/>
              <a:gd name="connsiteY3" fmla="*/ 130175 h 368300"/>
              <a:gd name="connsiteX4" fmla="*/ 12556 w 514206"/>
              <a:gd name="connsiteY4" fmla="*/ 368300 h 368300"/>
              <a:gd name="connsiteX0" fmla="*/ 501650 w 501650"/>
              <a:gd name="connsiteY0" fmla="*/ 0 h 368300"/>
              <a:gd name="connsiteX1" fmla="*/ 234950 w 501650"/>
              <a:gd name="connsiteY1" fmla="*/ 31750 h 368300"/>
              <a:gd name="connsiteX2" fmla="*/ 50800 w 501650"/>
              <a:gd name="connsiteY2" fmla="*/ 53975 h 368300"/>
              <a:gd name="connsiteX3" fmla="*/ 19050 w 501650"/>
              <a:gd name="connsiteY3" fmla="*/ 130175 h 368300"/>
              <a:gd name="connsiteX4" fmla="*/ 0 w 501650"/>
              <a:gd name="connsiteY4" fmla="*/ 368300 h 368300"/>
              <a:gd name="connsiteX0" fmla="*/ 508930 w 508930"/>
              <a:gd name="connsiteY0" fmla="*/ 0 h 368300"/>
              <a:gd name="connsiteX1" fmla="*/ 242230 w 508930"/>
              <a:gd name="connsiteY1" fmla="*/ 31750 h 368300"/>
              <a:gd name="connsiteX2" fmla="*/ 58080 w 508930"/>
              <a:gd name="connsiteY2" fmla="*/ 53975 h 368300"/>
              <a:gd name="connsiteX3" fmla="*/ 930 w 508930"/>
              <a:gd name="connsiteY3" fmla="*/ 133350 h 368300"/>
              <a:gd name="connsiteX4" fmla="*/ 7280 w 508930"/>
              <a:gd name="connsiteY4" fmla="*/ 368300 h 368300"/>
              <a:gd name="connsiteX0" fmla="*/ 520906 w 520906"/>
              <a:gd name="connsiteY0" fmla="*/ 0 h 368300"/>
              <a:gd name="connsiteX1" fmla="*/ 254206 w 520906"/>
              <a:gd name="connsiteY1" fmla="*/ 31750 h 368300"/>
              <a:gd name="connsiteX2" fmla="*/ 70056 w 520906"/>
              <a:gd name="connsiteY2" fmla="*/ 53975 h 368300"/>
              <a:gd name="connsiteX3" fmla="*/ 12906 w 520906"/>
              <a:gd name="connsiteY3" fmla="*/ 133350 h 368300"/>
              <a:gd name="connsiteX4" fmla="*/ 19256 w 520906"/>
              <a:gd name="connsiteY4" fmla="*/ 368300 h 368300"/>
              <a:gd name="connsiteX0" fmla="*/ 520906 w 520906"/>
              <a:gd name="connsiteY0" fmla="*/ 29000 h 397300"/>
              <a:gd name="connsiteX1" fmla="*/ 219281 w 520906"/>
              <a:gd name="connsiteY1" fmla="*/ 425 h 397300"/>
              <a:gd name="connsiteX2" fmla="*/ 70056 w 520906"/>
              <a:gd name="connsiteY2" fmla="*/ 82975 h 397300"/>
              <a:gd name="connsiteX3" fmla="*/ 12906 w 520906"/>
              <a:gd name="connsiteY3" fmla="*/ 162350 h 397300"/>
              <a:gd name="connsiteX4" fmla="*/ 19256 w 520906"/>
              <a:gd name="connsiteY4" fmla="*/ 397300 h 397300"/>
              <a:gd name="connsiteX0" fmla="*/ 219281 w 219281"/>
              <a:gd name="connsiteY0" fmla="*/ 0 h 396875"/>
              <a:gd name="connsiteX1" fmla="*/ 70056 w 219281"/>
              <a:gd name="connsiteY1" fmla="*/ 82550 h 396875"/>
              <a:gd name="connsiteX2" fmla="*/ 12906 w 219281"/>
              <a:gd name="connsiteY2" fmla="*/ 161925 h 396875"/>
              <a:gd name="connsiteX3" fmla="*/ 19256 w 219281"/>
              <a:gd name="connsiteY3" fmla="*/ 396875 h 396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9281" h="396875">
                <a:moveTo>
                  <a:pt x="219281" y="0"/>
                </a:moveTo>
                <a:cubicBezTo>
                  <a:pt x="144139" y="8996"/>
                  <a:pt x="104452" y="55563"/>
                  <a:pt x="70056" y="82550"/>
                </a:cubicBezTo>
                <a:cubicBezTo>
                  <a:pt x="35660" y="109537"/>
                  <a:pt x="12906" y="161925"/>
                  <a:pt x="12906" y="161925"/>
                </a:cubicBezTo>
                <a:cubicBezTo>
                  <a:pt x="-19902" y="271992"/>
                  <a:pt x="20314" y="302683"/>
                  <a:pt x="19256" y="396875"/>
                </a:cubicBezTo>
              </a:path>
            </a:pathLst>
          </a:custGeom>
          <a:noFill/>
          <a:ln w="15875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46E7789-28E7-83BC-36DF-CB1853DF8A10}"/>
              </a:ext>
            </a:extLst>
          </p:cNvPr>
          <p:cNvSpPr/>
          <p:nvPr/>
        </p:nvSpPr>
        <p:spPr>
          <a:xfrm>
            <a:off x="9220200" y="3990975"/>
            <a:ext cx="1476375" cy="409191"/>
          </a:xfrm>
          <a:custGeom>
            <a:avLst/>
            <a:gdLst>
              <a:gd name="connsiteX0" fmla="*/ 0 w 1476375"/>
              <a:gd name="connsiteY0" fmla="*/ 38100 h 409191"/>
              <a:gd name="connsiteX1" fmla="*/ 285750 w 1476375"/>
              <a:gd name="connsiteY1" fmla="*/ 323850 h 409191"/>
              <a:gd name="connsiteX2" fmla="*/ 1019175 w 1476375"/>
              <a:gd name="connsiteY2" fmla="*/ 390525 h 409191"/>
              <a:gd name="connsiteX3" fmla="*/ 1457325 w 1476375"/>
              <a:gd name="connsiteY3" fmla="*/ 28575 h 409191"/>
              <a:gd name="connsiteX4" fmla="*/ 1457325 w 1476375"/>
              <a:gd name="connsiteY4" fmla="*/ 28575 h 409191"/>
              <a:gd name="connsiteX5" fmla="*/ 1457325 w 1476375"/>
              <a:gd name="connsiteY5" fmla="*/ 28575 h 409191"/>
              <a:gd name="connsiteX6" fmla="*/ 1476375 w 1476375"/>
              <a:gd name="connsiteY6" fmla="*/ 0 h 40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76375" h="409191">
                <a:moveTo>
                  <a:pt x="0" y="38100"/>
                </a:moveTo>
                <a:cubicBezTo>
                  <a:pt x="57944" y="151606"/>
                  <a:pt x="115888" y="265113"/>
                  <a:pt x="285750" y="323850"/>
                </a:cubicBezTo>
                <a:cubicBezTo>
                  <a:pt x="455613" y="382588"/>
                  <a:pt x="823913" y="439737"/>
                  <a:pt x="1019175" y="390525"/>
                </a:cubicBezTo>
                <a:cubicBezTo>
                  <a:pt x="1214437" y="341313"/>
                  <a:pt x="1457325" y="28575"/>
                  <a:pt x="1457325" y="28575"/>
                </a:cubicBezTo>
                <a:lnTo>
                  <a:pt x="1457325" y="28575"/>
                </a:lnTo>
                <a:lnTo>
                  <a:pt x="1457325" y="28575"/>
                </a:lnTo>
                <a:lnTo>
                  <a:pt x="1476375" y="0"/>
                </a:lnTo>
              </a:path>
            </a:pathLst>
          </a:custGeom>
          <a:noFill/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4B1427-8282-2A0F-3412-3EB40FAD988C}"/>
              </a:ext>
            </a:extLst>
          </p:cNvPr>
          <p:cNvSpPr/>
          <p:nvPr/>
        </p:nvSpPr>
        <p:spPr>
          <a:xfrm>
            <a:off x="5688809" y="4038600"/>
            <a:ext cx="3843154" cy="1764484"/>
          </a:xfrm>
          <a:custGeom>
            <a:avLst/>
            <a:gdLst>
              <a:gd name="connsiteX0" fmla="*/ 3378991 w 3843154"/>
              <a:gd name="connsiteY0" fmla="*/ 9525 h 1764484"/>
              <a:gd name="connsiteX1" fmla="*/ 3740941 w 3843154"/>
              <a:gd name="connsiteY1" fmla="*/ 638175 h 1764484"/>
              <a:gd name="connsiteX2" fmla="*/ 3579016 w 3843154"/>
              <a:gd name="connsiteY2" fmla="*/ 1581150 h 1764484"/>
              <a:gd name="connsiteX3" fmla="*/ 1035841 w 3843154"/>
              <a:gd name="connsiteY3" fmla="*/ 1762125 h 1764484"/>
              <a:gd name="connsiteX4" fmla="*/ 159541 w 3843154"/>
              <a:gd name="connsiteY4" fmla="*/ 1533525 h 1764484"/>
              <a:gd name="connsiteX5" fmla="*/ 16666 w 3843154"/>
              <a:gd name="connsiteY5" fmla="*/ 590550 h 1764484"/>
              <a:gd name="connsiteX6" fmla="*/ 369091 w 3843154"/>
              <a:gd name="connsiteY6" fmla="*/ 295275 h 1764484"/>
              <a:gd name="connsiteX7" fmla="*/ 416716 w 3843154"/>
              <a:gd name="connsiteY7" fmla="*/ 0 h 1764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43154" h="1764484">
                <a:moveTo>
                  <a:pt x="3378991" y="9525"/>
                </a:moveTo>
                <a:cubicBezTo>
                  <a:pt x="3543297" y="192881"/>
                  <a:pt x="3707604" y="376238"/>
                  <a:pt x="3740941" y="638175"/>
                </a:cubicBezTo>
                <a:cubicBezTo>
                  <a:pt x="3774278" y="900112"/>
                  <a:pt x="4029866" y="1393825"/>
                  <a:pt x="3579016" y="1581150"/>
                </a:cubicBezTo>
                <a:cubicBezTo>
                  <a:pt x="3128166" y="1768475"/>
                  <a:pt x="1605753" y="1770062"/>
                  <a:pt x="1035841" y="1762125"/>
                </a:cubicBezTo>
                <a:cubicBezTo>
                  <a:pt x="465929" y="1754188"/>
                  <a:pt x="329403" y="1728787"/>
                  <a:pt x="159541" y="1533525"/>
                </a:cubicBezTo>
                <a:cubicBezTo>
                  <a:pt x="-10321" y="1338263"/>
                  <a:pt x="-18259" y="796925"/>
                  <a:pt x="16666" y="590550"/>
                </a:cubicBezTo>
                <a:cubicBezTo>
                  <a:pt x="51591" y="384175"/>
                  <a:pt x="302416" y="393700"/>
                  <a:pt x="369091" y="295275"/>
                </a:cubicBezTo>
                <a:cubicBezTo>
                  <a:pt x="435766" y="196850"/>
                  <a:pt x="426241" y="98425"/>
                  <a:pt x="416716" y="0"/>
                </a:cubicBezTo>
              </a:path>
            </a:pathLst>
          </a:custGeom>
          <a:noFill/>
          <a:ln w="15875">
            <a:solidFill>
              <a:schemeClr val="accent2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022519-02DA-EF64-D026-A0FC8DC1EC9F}"/>
              </a:ext>
            </a:extLst>
          </p:cNvPr>
          <p:cNvSpPr/>
          <p:nvPr/>
        </p:nvSpPr>
        <p:spPr>
          <a:xfrm>
            <a:off x="3492398" y="4048125"/>
            <a:ext cx="6129619" cy="1806252"/>
          </a:xfrm>
          <a:custGeom>
            <a:avLst/>
            <a:gdLst>
              <a:gd name="connsiteX0" fmla="*/ 5675556 w 6311233"/>
              <a:gd name="connsiteY0" fmla="*/ 9525 h 1821038"/>
              <a:gd name="connsiteX1" fmla="*/ 5999406 w 6311233"/>
              <a:gd name="connsiteY1" fmla="*/ 400050 h 1821038"/>
              <a:gd name="connsiteX2" fmla="*/ 6123231 w 6311233"/>
              <a:gd name="connsiteY2" fmla="*/ 1266825 h 1821038"/>
              <a:gd name="connsiteX3" fmla="*/ 5808906 w 6311233"/>
              <a:gd name="connsiteY3" fmla="*/ 1743075 h 1821038"/>
              <a:gd name="connsiteX4" fmla="*/ 570156 w 6311233"/>
              <a:gd name="connsiteY4" fmla="*/ 1790700 h 1821038"/>
              <a:gd name="connsiteX5" fmla="*/ 84381 w 6311233"/>
              <a:gd name="connsiteY5" fmla="*/ 1438275 h 1821038"/>
              <a:gd name="connsiteX6" fmla="*/ 74856 w 6311233"/>
              <a:gd name="connsiteY6" fmla="*/ 523875 h 1821038"/>
              <a:gd name="connsiteX7" fmla="*/ 427281 w 6311233"/>
              <a:gd name="connsiteY7" fmla="*/ 323850 h 1821038"/>
              <a:gd name="connsiteX8" fmla="*/ 493956 w 6311233"/>
              <a:gd name="connsiteY8" fmla="*/ 0 h 1821038"/>
              <a:gd name="connsiteX0" fmla="*/ 5648352 w 6284029"/>
              <a:gd name="connsiteY0" fmla="*/ 9525 h 1812820"/>
              <a:gd name="connsiteX1" fmla="*/ 5972202 w 6284029"/>
              <a:gd name="connsiteY1" fmla="*/ 400050 h 1812820"/>
              <a:gd name="connsiteX2" fmla="*/ 6096027 w 6284029"/>
              <a:gd name="connsiteY2" fmla="*/ 1266825 h 1812820"/>
              <a:gd name="connsiteX3" fmla="*/ 5781702 w 6284029"/>
              <a:gd name="connsiteY3" fmla="*/ 1743075 h 1812820"/>
              <a:gd name="connsiteX4" fmla="*/ 542952 w 6284029"/>
              <a:gd name="connsiteY4" fmla="*/ 1790700 h 1812820"/>
              <a:gd name="connsiteX5" fmla="*/ 57177 w 6284029"/>
              <a:gd name="connsiteY5" fmla="*/ 1438275 h 1812820"/>
              <a:gd name="connsiteX6" fmla="*/ 47652 w 6284029"/>
              <a:gd name="connsiteY6" fmla="*/ 523875 h 1812820"/>
              <a:gd name="connsiteX7" fmla="*/ 400077 w 6284029"/>
              <a:gd name="connsiteY7" fmla="*/ 323850 h 1812820"/>
              <a:gd name="connsiteX8" fmla="*/ 466752 w 6284029"/>
              <a:gd name="connsiteY8" fmla="*/ 0 h 1812820"/>
              <a:gd name="connsiteX0" fmla="*/ 5634943 w 6270620"/>
              <a:gd name="connsiteY0" fmla="*/ 9525 h 1812820"/>
              <a:gd name="connsiteX1" fmla="*/ 5958793 w 6270620"/>
              <a:gd name="connsiteY1" fmla="*/ 400050 h 1812820"/>
              <a:gd name="connsiteX2" fmla="*/ 6082618 w 6270620"/>
              <a:gd name="connsiteY2" fmla="*/ 1266825 h 1812820"/>
              <a:gd name="connsiteX3" fmla="*/ 5768293 w 6270620"/>
              <a:gd name="connsiteY3" fmla="*/ 1743075 h 1812820"/>
              <a:gd name="connsiteX4" fmla="*/ 529543 w 6270620"/>
              <a:gd name="connsiteY4" fmla="*/ 1790700 h 1812820"/>
              <a:gd name="connsiteX5" fmla="*/ 43768 w 6270620"/>
              <a:gd name="connsiteY5" fmla="*/ 1438275 h 1812820"/>
              <a:gd name="connsiteX6" fmla="*/ 34243 w 6270620"/>
              <a:gd name="connsiteY6" fmla="*/ 523875 h 1812820"/>
              <a:gd name="connsiteX7" fmla="*/ 386668 w 6270620"/>
              <a:gd name="connsiteY7" fmla="*/ 323850 h 1812820"/>
              <a:gd name="connsiteX8" fmla="*/ 453343 w 6270620"/>
              <a:gd name="connsiteY8" fmla="*/ 0 h 1812820"/>
              <a:gd name="connsiteX0" fmla="*/ 5705541 w 6341218"/>
              <a:gd name="connsiteY0" fmla="*/ 9525 h 1818285"/>
              <a:gd name="connsiteX1" fmla="*/ 6029391 w 6341218"/>
              <a:gd name="connsiteY1" fmla="*/ 400050 h 1818285"/>
              <a:gd name="connsiteX2" fmla="*/ 6153216 w 6341218"/>
              <a:gd name="connsiteY2" fmla="*/ 1266825 h 1818285"/>
              <a:gd name="connsiteX3" fmla="*/ 5838891 w 6341218"/>
              <a:gd name="connsiteY3" fmla="*/ 1743075 h 1818285"/>
              <a:gd name="connsiteX4" fmla="*/ 600141 w 6341218"/>
              <a:gd name="connsiteY4" fmla="*/ 1790700 h 1818285"/>
              <a:gd name="connsiteX5" fmla="*/ 85791 w 6341218"/>
              <a:gd name="connsiteY5" fmla="*/ 1476375 h 1818285"/>
              <a:gd name="connsiteX6" fmla="*/ 104841 w 6341218"/>
              <a:gd name="connsiteY6" fmla="*/ 523875 h 1818285"/>
              <a:gd name="connsiteX7" fmla="*/ 457266 w 6341218"/>
              <a:gd name="connsiteY7" fmla="*/ 323850 h 1818285"/>
              <a:gd name="connsiteX8" fmla="*/ 523941 w 6341218"/>
              <a:gd name="connsiteY8" fmla="*/ 0 h 1818285"/>
              <a:gd name="connsiteX0" fmla="*/ 5687669 w 6323346"/>
              <a:gd name="connsiteY0" fmla="*/ 9525 h 1818285"/>
              <a:gd name="connsiteX1" fmla="*/ 6011519 w 6323346"/>
              <a:gd name="connsiteY1" fmla="*/ 400050 h 1818285"/>
              <a:gd name="connsiteX2" fmla="*/ 6135344 w 6323346"/>
              <a:gd name="connsiteY2" fmla="*/ 1266825 h 1818285"/>
              <a:gd name="connsiteX3" fmla="*/ 5821019 w 6323346"/>
              <a:gd name="connsiteY3" fmla="*/ 1743075 h 1818285"/>
              <a:gd name="connsiteX4" fmla="*/ 582269 w 6323346"/>
              <a:gd name="connsiteY4" fmla="*/ 1790700 h 1818285"/>
              <a:gd name="connsiteX5" fmla="*/ 67919 w 6323346"/>
              <a:gd name="connsiteY5" fmla="*/ 1476375 h 1818285"/>
              <a:gd name="connsiteX6" fmla="*/ 86969 w 6323346"/>
              <a:gd name="connsiteY6" fmla="*/ 523875 h 1818285"/>
              <a:gd name="connsiteX7" fmla="*/ 439394 w 6323346"/>
              <a:gd name="connsiteY7" fmla="*/ 323850 h 1818285"/>
              <a:gd name="connsiteX8" fmla="*/ 506069 w 6323346"/>
              <a:gd name="connsiteY8" fmla="*/ 0 h 1818285"/>
              <a:gd name="connsiteX0" fmla="*/ 5670653 w 6306330"/>
              <a:gd name="connsiteY0" fmla="*/ 9525 h 1818285"/>
              <a:gd name="connsiteX1" fmla="*/ 5994503 w 6306330"/>
              <a:gd name="connsiteY1" fmla="*/ 400050 h 1818285"/>
              <a:gd name="connsiteX2" fmla="*/ 6118328 w 6306330"/>
              <a:gd name="connsiteY2" fmla="*/ 1266825 h 1818285"/>
              <a:gd name="connsiteX3" fmla="*/ 5804003 w 6306330"/>
              <a:gd name="connsiteY3" fmla="*/ 1743075 h 1818285"/>
              <a:gd name="connsiteX4" fmla="*/ 565253 w 6306330"/>
              <a:gd name="connsiteY4" fmla="*/ 1790700 h 1818285"/>
              <a:gd name="connsiteX5" fmla="*/ 50903 w 6306330"/>
              <a:gd name="connsiteY5" fmla="*/ 1476375 h 1818285"/>
              <a:gd name="connsiteX6" fmla="*/ 69953 w 6306330"/>
              <a:gd name="connsiteY6" fmla="*/ 523875 h 1818285"/>
              <a:gd name="connsiteX7" fmla="*/ 422378 w 6306330"/>
              <a:gd name="connsiteY7" fmla="*/ 323850 h 1818285"/>
              <a:gd name="connsiteX8" fmla="*/ 489053 w 6306330"/>
              <a:gd name="connsiteY8" fmla="*/ 0 h 1818285"/>
              <a:gd name="connsiteX0" fmla="*/ 5670653 w 6125412"/>
              <a:gd name="connsiteY0" fmla="*/ 9525 h 1806252"/>
              <a:gd name="connsiteX1" fmla="*/ 5994503 w 6125412"/>
              <a:gd name="connsiteY1" fmla="*/ 400050 h 1806252"/>
              <a:gd name="connsiteX2" fmla="*/ 6118328 w 6125412"/>
              <a:gd name="connsiteY2" fmla="*/ 1266825 h 1806252"/>
              <a:gd name="connsiteX3" fmla="*/ 5804003 w 6125412"/>
              <a:gd name="connsiteY3" fmla="*/ 1743075 h 1806252"/>
              <a:gd name="connsiteX4" fmla="*/ 565253 w 6125412"/>
              <a:gd name="connsiteY4" fmla="*/ 1790700 h 1806252"/>
              <a:gd name="connsiteX5" fmla="*/ 50903 w 6125412"/>
              <a:gd name="connsiteY5" fmla="*/ 1476375 h 1806252"/>
              <a:gd name="connsiteX6" fmla="*/ 69953 w 6125412"/>
              <a:gd name="connsiteY6" fmla="*/ 523875 h 1806252"/>
              <a:gd name="connsiteX7" fmla="*/ 422378 w 6125412"/>
              <a:gd name="connsiteY7" fmla="*/ 323850 h 1806252"/>
              <a:gd name="connsiteX8" fmla="*/ 489053 w 6125412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34087"/>
              <a:gd name="connsiteY0" fmla="*/ 9525 h 1806252"/>
              <a:gd name="connsiteX1" fmla="*/ 5994503 w 6134087"/>
              <a:gd name="connsiteY1" fmla="*/ 400050 h 1806252"/>
              <a:gd name="connsiteX2" fmla="*/ 6118328 w 6134087"/>
              <a:gd name="connsiteY2" fmla="*/ 1266825 h 1806252"/>
              <a:gd name="connsiteX3" fmla="*/ 5804003 w 6134087"/>
              <a:gd name="connsiteY3" fmla="*/ 1743075 h 1806252"/>
              <a:gd name="connsiteX4" fmla="*/ 565253 w 6134087"/>
              <a:gd name="connsiteY4" fmla="*/ 1790700 h 1806252"/>
              <a:gd name="connsiteX5" fmla="*/ 50903 w 6134087"/>
              <a:gd name="connsiteY5" fmla="*/ 1476375 h 1806252"/>
              <a:gd name="connsiteX6" fmla="*/ 69953 w 6134087"/>
              <a:gd name="connsiteY6" fmla="*/ 523875 h 1806252"/>
              <a:gd name="connsiteX7" fmla="*/ 422378 w 6134087"/>
              <a:gd name="connsiteY7" fmla="*/ 323850 h 1806252"/>
              <a:gd name="connsiteX8" fmla="*/ 489053 w 6134087"/>
              <a:gd name="connsiteY8" fmla="*/ 0 h 1806252"/>
              <a:gd name="connsiteX0" fmla="*/ 5670653 w 6129619"/>
              <a:gd name="connsiteY0" fmla="*/ 9525 h 1806252"/>
              <a:gd name="connsiteX1" fmla="*/ 5994503 w 6129619"/>
              <a:gd name="connsiteY1" fmla="*/ 400050 h 1806252"/>
              <a:gd name="connsiteX2" fmla="*/ 6118328 w 6129619"/>
              <a:gd name="connsiteY2" fmla="*/ 1266825 h 1806252"/>
              <a:gd name="connsiteX3" fmla="*/ 5804003 w 6129619"/>
              <a:gd name="connsiteY3" fmla="*/ 1743075 h 1806252"/>
              <a:gd name="connsiteX4" fmla="*/ 565253 w 6129619"/>
              <a:gd name="connsiteY4" fmla="*/ 1790700 h 1806252"/>
              <a:gd name="connsiteX5" fmla="*/ 50903 w 6129619"/>
              <a:gd name="connsiteY5" fmla="*/ 1476375 h 1806252"/>
              <a:gd name="connsiteX6" fmla="*/ 69953 w 6129619"/>
              <a:gd name="connsiteY6" fmla="*/ 523875 h 1806252"/>
              <a:gd name="connsiteX7" fmla="*/ 422378 w 6129619"/>
              <a:gd name="connsiteY7" fmla="*/ 323850 h 1806252"/>
              <a:gd name="connsiteX8" fmla="*/ 489053 w 6129619"/>
              <a:gd name="connsiteY8" fmla="*/ 0 h 180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29619" h="1806252">
                <a:moveTo>
                  <a:pt x="5670653" y="9525"/>
                </a:moveTo>
                <a:cubicBezTo>
                  <a:pt x="5776221" y="138112"/>
                  <a:pt x="5872265" y="219075"/>
                  <a:pt x="5994503" y="400050"/>
                </a:cubicBezTo>
                <a:cubicBezTo>
                  <a:pt x="6116741" y="581025"/>
                  <a:pt x="6150078" y="1042988"/>
                  <a:pt x="6118328" y="1266825"/>
                </a:cubicBezTo>
                <a:cubicBezTo>
                  <a:pt x="6086578" y="1490663"/>
                  <a:pt x="6062765" y="1712913"/>
                  <a:pt x="5804003" y="1743075"/>
                </a:cubicBezTo>
                <a:cubicBezTo>
                  <a:pt x="5545241" y="1773237"/>
                  <a:pt x="876403" y="1835150"/>
                  <a:pt x="565253" y="1790700"/>
                </a:cubicBezTo>
                <a:cubicBezTo>
                  <a:pt x="254103" y="1746250"/>
                  <a:pt x="142978" y="1754187"/>
                  <a:pt x="50903" y="1476375"/>
                </a:cubicBezTo>
                <a:cubicBezTo>
                  <a:pt x="-41172" y="1198563"/>
                  <a:pt x="8040" y="715963"/>
                  <a:pt x="69953" y="523875"/>
                </a:cubicBezTo>
                <a:cubicBezTo>
                  <a:pt x="131866" y="331787"/>
                  <a:pt x="352528" y="411163"/>
                  <a:pt x="422378" y="323850"/>
                </a:cubicBezTo>
                <a:cubicBezTo>
                  <a:pt x="492228" y="236538"/>
                  <a:pt x="490640" y="118269"/>
                  <a:pt x="489053" y="0"/>
                </a:cubicBezTo>
              </a:path>
            </a:pathLst>
          </a:custGeom>
          <a:noFill/>
          <a:ln w="15875">
            <a:solidFill>
              <a:schemeClr val="accent2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0DA0F0-3CA8-8619-D1AD-CDF5261E5785}"/>
              </a:ext>
            </a:extLst>
          </p:cNvPr>
          <p:cNvSpPr txBox="1"/>
          <p:nvPr/>
        </p:nvSpPr>
        <p:spPr>
          <a:xfrm>
            <a:off x="9281573" y="312977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33EAE2-F5C0-39D9-BE80-CD9DEDFA7BE2}"/>
              </a:ext>
            </a:extLst>
          </p:cNvPr>
          <p:cNvSpPr txBox="1"/>
          <p:nvPr/>
        </p:nvSpPr>
        <p:spPr>
          <a:xfrm>
            <a:off x="8603627" y="550096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BD2C4A-F9E6-947D-750C-D911D231F1C3}"/>
              </a:ext>
            </a:extLst>
          </p:cNvPr>
          <p:cNvSpPr txBox="1"/>
          <p:nvPr/>
        </p:nvSpPr>
        <p:spPr>
          <a:xfrm>
            <a:off x="10140222" y="439354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DA22C5-2FB0-360F-03CE-975CBB621964}"/>
              </a:ext>
            </a:extLst>
          </p:cNvPr>
          <p:cNvSpPr/>
          <p:nvPr/>
        </p:nvSpPr>
        <p:spPr>
          <a:xfrm>
            <a:off x="7292953" y="4568753"/>
            <a:ext cx="720566" cy="3570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Knative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E8B2887-CF72-23E9-8270-036B3A922DC9}"/>
              </a:ext>
            </a:extLst>
          </p:cNvPr>
          <p:cNvCxnSpPr>
            <a:cxnSpLocks/>
            <a:stCxn id="59" idx="2"/>
            <a:endCxn id="5" idx="0"/>
          </p:cNvCxnSpPr>
          <p:nvPr/>
        </p:nvCxnSpPr>
        <p:spPr>
          <a:xfrm rot="10800000" flipV="1">
            <a:off x="7653236" y="4358819"/>
            <a:ext cx="1800938" cy="209933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1977EB-2183-7199-F21B-AAA881DD2737}"/>
              </a:ext>
            </a:extLst>
          </p:cNvPr>
          <p:cNvSpPr/>
          <p:nvPr/>
        </p:nvSpPr>
        <p:spPr>
          <a:xfrm>
            <a:off x="8051821" y="4568548"/>
            <a:ext cx="731581" cy="3643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err="1">
                <a:solidFill>
                  <a:schemeClr val="tx1"/>
                </a:solidFill>
              </a:rPr>
              <a:t>InfluxDB</a:t>
            </a:r>
            <a:endParaRPr lang="en-US" sz="800" b="1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7F25918-9515-2C89-3ED0-05DFB8BF6AFF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8417612" y="4358820"/>
            <a:ext cx="1036562" cy="20972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2084</Words>
  <Application>Microsoft Office PowerPoint</Application>
  <PresentationFormat>Widescreen</PresentationFormat>
  <Paragraphs>754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Pavol Mulinka</dc:creator>
  <cp:lastModifiedBy>Pavol Mulinka</cp:lastModifiedBy>
  <cp:revision>41</cp:revision>
  <cp:lastPrinted>2024-08-12T19:02:59Z</cp:lastPrinted>
  <dcterms:created xsi:type="dcterms:W3CDTF">2024-02-05T08:30:47Z</dcterms:created>
  <dcterms:modified xsi:type="dcterms:W3CDTF">2024-08-12T19:05:02Z</dcterms:modified>
</cp:coreProperties>
</file>