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4" r:id="rId4"/>
    <p:sldId id="271" r:id="rId5"/>
    <p:sldId id="277" r:id="rId6"/>
    <p:sldId id="276" r:id="rId7"/>
    <p:sldId id="257" r:id="rId8"/>
    <p:sldId id="259" r:id="rId9"/>
    <p:sldId id="25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100" d="100"/>
          <a:sy n="100" d="100"/>
        </p:scale>
        <p:origin x="18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4E94-012A-76D3-445B-05295882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5B490-58D2-BBA1-4CBC-749921E43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11FC8-D7B3-4A00-CBBC-E2C1C51C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A6C43-D3BA-E733-9050-4C896A15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20B8D-95A6-56E3-9B2C-7E63739F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2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ECF8-8D4F-76DB-168C-82CDF118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FB696-D5DF-54C4-D1F4-F5B4785AF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79342-12B8-A129-2AB8-79372DEF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FEA2F-F69F-A244-AD36-36984A4A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7E8C4-145E-7D3E-A5AA-BEE8D99A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7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2DF7D-6B81-71C7-C8F6-F8EC02BFF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0A007-8E62-1DA8-AE29-C6545745F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DBF57-B879-463F-72BD-3E27DE3D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96ABF-C3DD-C0D6-5BAA-5E44682F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4747D-2F3E-416D-8731-56C01112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FA9D-F030-2D6F-4D54-185AB24C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DC85E-5E28-77A1-FF5B-A7036047A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9DAD1-8A2B-3148-EF60-D2C2C601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55C50-C11E-01A5-C90C-5709A430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2FD15-A24A-88AC-0867-2CD75200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3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CF2D-B3DF-5B7B-98DB-307EB286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9AB86-E447-D868-59FB-FAE04CA6F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F8398-E4F7-05AF-5DDB-9B3A1142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82233-5CBE-FA0E-A2F4-1C076210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3442A-333D-3BEB-DD8A-309DC936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67BA-0004-5B92-0680-9B0D25C0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C1E8-7F58-0F6A-542E-1BAA81CE8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79DE5-2E38-2083-F1CD-F01909F96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FCC59-332E-177F-8AA1-54D911D7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75DDD-09F0-E505-C0A3-5118B168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CE4E4-72A1-D371-C536-B745E866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8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4C6F-E443-5038-C0C1-CD5E6D7F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2F6AB-06BC-2DE9-E2B3-6F9B24D57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B685B-54EA-7964-1EEB-D20B23A33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E43E9-119D-8437-0F14-381B7E337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02980-8009-61BA-6184-A45D53301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50DB7-FA30-A95D-8AEC-17CD5050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ED34E-53C1-D9C4-C321-412A71AF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D5557-B6F8-15DA-8495-3409EC4E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7089-BAC8-5648-93B6-AFD3CB07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B7876-9A4B-87F1-19F9-CB8B6724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657CB-3561-3558-CDF7-E60FED29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71FCD-3DAF-E65B-7148-560D44C4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9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A76F1-9BEC-E973-080A-80898F04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C0A04-97AA-EF9F-E28D-83650465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C7B10-595D-2934-9861-DBFDBD21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6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6B8B-9197-CECB-0C2C-6EA62314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EA38-74B8-2064-9EED-1D500765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BDB7-99EF-F452-EFC1-85916B49B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6AEA9-83B3-2A05-46FB-5159861C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3CDB6-0308-2B15-DC29-676E4F7E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ECF9-0434-604C-AB9B-8FD415C5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066B-2ED8-CA7E-0874-F386E057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3CB0D-D0AC-C2CA-D231-31D973F53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0A727-9D40-C37E-730A-43927CB9D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A1E96-32B8-CF81-C378-F13F8F9C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2F814-C11F-4245-19C7-B7E3BB8E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8D689-5630-112E-0EC7-C3197869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18788-5855-80A9-EE86-5CEC93E9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93E97-7433-0805-C6ED-560D3E7BB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CBD5C-0F18-D2C8-C446-E232CF5FE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FCE7-4E71-40A9-B3AA-F4BE5BA13E2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BC6FA-B188-4842-3C60-014A326D2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186A3-1D8F-925B-1AE8-B8DA3967F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5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8079D8-457C-3BB5-7CB7-E74D35D6B4D6}"/>
              </a:ext>
            </a:extLst>
          </p:cNvPr>
          <p:cNvSpPr/>
          <p:nvPr/>
        </p:nvSpPr>
        <p:spPr>
          <a:xfrm>
            <a:off x="43542" y="2988870"/>
            <a:ext cx="2320505" cy="15281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Vehicle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C4E8A7-B35F-A16C-C162-1B91A09838FC}"/>
              </a:ext>
            </a:extLst>
          </p:cNvPr>
          <p:cNvSpPr/>
          <p:nvPr/>
        </p:nvSpPr>
        <p:spPr>
          <a:xfrm>
            <a:off x="2602306" y="3039672"/>
            <a:ext cx="4077930" cy="15281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Edge node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C1C2DD-4DE8-4775-2294-7D59CFECB009}"/>
              </a:ext>
            </a:extLst>
          </p:cNvPr>
          <p:cNvSpPr/>
          <p:nvPr/>
        </p:nvSpPr>
        <p:spPr>
          <a:xfrm>
            <a:off x="2765323" y="3452301"/>
            <a:ext cx="1433788" cy="92613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pod #1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Redis Database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77E292-FC63-A21E-7E35-D2019A9B4A81}"/>
              </a:ext>
            </a:extLst>
          </p:cNvPr>
          <p:cNvSpPr/>
          <p:nvPr/>
        </p:nvSpPr>
        <p:spPr>
          <a:xfrm>
            <a:off x="109597" y="3401499"/>
            <a:ext cx="2176813" cy="10551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 Board Unit(OBU)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2F7CFC-D72B-B75F-D5C2-FD6A1E6A13BE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2286410" y="3915371"/>
            <a:ext cx="478913" cy="1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84A17B5-9E8E-A666-55DA-ED158F402A5C}"/>
              </a:ext>
            </a:extLst>
          </p:cNvPr>
          <p:cNvSpPr/>
          <p:nvPr/>
        </p:nvSpPr>
        <p:spPr>
          <a:xfrm>
            <a:off x="2524668" y="1801906"/>
            <a:ext cx="9548949" cy="49305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Kubernetes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5FD2DBB-C1A9-4462-EEB9-1BD72F609305}"/>
              </a:ext>
            </a:extLst>
          </p:cNvPr>
          <p:cNvSpPr/>
          <p:nvPr/>
        </p:nvSpPr>
        <p:spPr>
          <a:xfrm>
            <a:off x="7277158" y="3575551"/>
            <a:ext cx="1457323" cy="6860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73A558C-5153-8B45-E9AF-7111ADD06BAE}"/>
              </a:ext>
            </a:extLst>
          </p:cNvPr>
          <p:cNvSpPr/>
          <p:nvPr/>
        </p:nvSpPr>
        <p:spPr>
          <a:xfrm>
            <a:off x="7327420" y="2719983"/>
            <a:ext cx="1368515" cy="6860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Dashboard (Grafana)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5F23C16-761D-6447-2707-DC0D49DF7709}"/>
              </a:ext>
            </a:extLst>
          </p:cNvPr>
          <p:cNvSpPr/>
          <p:nvPr/>
        </p:nvSpPr>
        <p:spPr>
          <a:xfrm>
            <a:off x="7155946" y="2207693"/>
            <a:ext cx="4822421" cy="394913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497F736-F4FB-2A5C-340E-42B210A8CF70}"/>
              </a:ext>
            </a:extLst>
          </p:cNvPr>
          <p:cNvSpPr/>
          <p:nvPr/>
        </p:nvSpPr>
        <p:spPr>
          <a:xfrm>
            <a:off x="10494027" y="4482782"/>
            <a:ext cx="1232804" cy="6860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Kubeflow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83EE245-9F60-4706-01E6-4198CEDF9C83}"/>
              </a:ext>
            </a:extLst>
          </p:cNvPr>
          <p:cNvSpPr/>
          <p:nvPr/>
        </p:nvSpPr>
        <p:spPr>
          <a:xfrm>
            <a:off x="7277158" y="4464974"/>
            <a:ext cx="1457323" cy="6860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Kepler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421D38B-DF3C-CC06-9AA6-AA7A488308CB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 flipH="1">
            <a:off x="8005820" y="3406028"/>
            <a:ext cx="5858" cy="1695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B418DB-960B-FB42-D95D-FBE7509B1A8B}"/>
              </a:ext>
            </a:extLst>
          </p:cNvPr>
          <p:cNvSpPr/>
          <p:nvPr/>
        </p:nvSpPr>
        <p:spPr>
          <a:xfrm>
            <a:off x="8846324" y="2719983"/>
            <a:ext cx="1457323" cy="6860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Ingress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C2C7C1-BDFD-F8FC-792A-54B0CCBE800F}"/>
              </a:ext>
            </a:extLst>
          </p:cNvPr>
          <p:cNvCxnSpPr>
            <a:cxnSpLocks/>
            <a:stCxn id="17" idx="1"/>
            <a:endCxn id="30" idx="3"/>
          </p:cNvCxnSpPr>
          <p:nvPr/>
        </p:nvCxnSpPr>
        <p:spPr>
          <a:xfrm flipH="1">
            <a:off x="8695935" y="3063006"/>
            <a:ext cx="150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1BBCE7B-D259-6DA3-413A-D66D215FAECE}"/>
              </a:ext>
            </a:extLst>
          </p:cNvPr>
          <p:cNvCxnSpPr>
            <a:stCxn id="17" idx="2"/>
            <a:endCxn id="28" idx="3"/>
          </p:cNvCxnSpPr>
          <p:nvPr/>
        </p:nvCxnSpPr>
        <p:spPr>
          <a:xfrm rot="5400000">
            <a:off x="8898461" y="3242049"/>
            <a:ext cx="512546" cy="840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748AA8-2B98-1EA2-EDF1-8BC5D5EB5D70}"/>
              </a:ext>
            </a:extLst>
          </p:cNvPr>
          <p:cNvSpPr/>
          <p:nvPr/>
        </p:nvSpPr>
        <p:spPr>
          <a:xfrm>
            <a:off x="8795211" y="194058"/>
            <a:ext cx="1543890" cy="76095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Operator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(user)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400AC2-A8B1-EE24-F4E4-DE8CF02D3C98}"/>
              </a:ext>
            </a:extLst>
          </p:cNvPr>
          <p:cNvCxnSpPr>
            <a:cxnSpLocks/>
            <a:stCxn id="29" idx="2"/>
            <a:endCxn id="17" idx="0"/>
          </p:cNvCxnSpPr>
          <p:nvPr/>
        </p:nvCxnSpPr>
        <p:spPr>
          <a:xfrm>
            <a:off x="9567156" y="955015"/>
            <a:ext cx="7830" cy="176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9B34681-0236-2538-9307-B027BCBBC839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8005820" y="4261596"/>
            <a:ext cx="0" cy="203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204353-5A40-9B72-F62E-E66D73397102}"/>
              </a:ext>
            </a:extLst>
          </p:cNvPr>
          <p:cNvSpPr/>
          <p:nvPr/>
        </p:nvSpPr>
        <p:spPr>
          <a:xfrm>
            <a:off x="4454190" y="3494020"/>
            <a:ext cx="2072508" cy="8844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pod #2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Kserve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inference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BA0552-659E-2DBE-5BDA-527B8B72FDA9}"/>
              </a:ext>
            </a:extLst>
          </p:cNvPr>
          <p:cNvSpPr/>
          <p:nvPr/>
        </p:nvSpPr>
        <p:spPr>
          <a:xfrm>
            <a:off x="8876083" y="4482783"/>
            <a:ext cx="1457323" cy="6860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Minio</a:t>
            </a:r>
            <a:r>
              <a:rPr lang="en-US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D55B08-8B1C-FF38-1E68-919C9E75C646}"/>
              </a:ext>
            </a:extLst>
          </p:cNvPr>
          <p:cNvSpPr/>
          <p:nvPr/>
        </p:nvSpPr>
        <p:spPr>
          <a:xfrm>
            <a:off x="10494027" y="3580576"/>
            <a:ext cx="1232804" cy="6860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notebook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211BC17-0F71-C479-C7A7-297E2EE1D1B7}"/>
              </a:ext>
            </a:extLst>
          </p:cNvPr>
          <p:cNvCxnSpPr>
            <a:cxnSpLocks/>
            <a:stCxn id="14" idx="0"/>
            <a:endCxn id="20" idx="1"/>
          </p:cNvCxnSpPr>
          <p:nvPr/>
        </p:nvCxnSpPr>
        <p:spPr>
          <a:xfrm rot="5400000" flipH="1" flipV="1">
            <a:off x="9769794" y="3758550"/>
            <a:ext cx="559184" cy="88928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D6A749-73D1-A35B-8393-56E3306B1685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 flipV="1">
            <a:off x="10333406" y="4825805"/>
            <a:ext cx="160621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C405B4-72F5-2D6F-246D-00EF5D3C96F1}"/>
              </a:ext>
            </a:extLst>
          </p:cNvPr>
          <p:cNvCxnSpPr>
            <a:cxnSpLocks/>
            <a:stCxn id="20" idx="2"/>
            <a:endCxn id="32" idx="0"/>
          </p:cNvCxnSpPr>
          <p:nvPr/>
        </p:nvCxnSpPr>
        <p:spPr>
          <a:xfrm>
            <a:off x="11110429" y="4266621"/>
            <a:ext cx="0" cy="216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62CD775-0D86-5FDE-CC76-6BF07B72B8D5}"/>
              </a:ext>
            </a:extLst>
          </p:cNvPr>
          <p:cNvSpPr/>
          <p:nvPr/>
        </p:nvSpPr>
        <p:spPr>
          <a:xfrm>
            <a:off x="5538595" y="5129563"/>
            <a:ext cx="1456730" cy="355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energy, CPU,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memory usage stats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164EFF4-DE17-55F2-2BF0-A8D4C78AC75D}"/>
              </a:ext>
            </a:extLst>
          </p:cNvPr>
          <p:cNvCxnSpPr>
            <a:cxnSpLocks/>
            <a:stCxn id="58" idx="1"/>
            <a:endCxn id="5" idx="2"/>
          </p:cNvCxnSpPr>
          <p:nvPr/>
        </p:nvCxnSpPr>
        <p:spPr>
          <a:xfrm rot="10800000">
            <a:off x="4641271" y="4567862"/>
            <a:ext cx="897324" cy="7393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596A756-5DF2-73C0-7975-C010825FA73B}"/>
              </a:ext>
            </a:extLst>
          </p:cNvPr>
          <p:cNvCxnSpPr>
            <a:cxnSpLocks/>
            <a:stCxn id="58" idx="3"/>
            <a:endCxn id="33" idx="2"/>
          </p:cNvCxnSpPr>
          <p:nvPr/>
        </p:nvCxnSpPr>
        <p:spPr>
          <a:xfrm flipV="1">
            <a:off x="6995325" y="5151019"/>
            <a:ext cx="1010495" cy="1562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E3AEC702-7AE1-FD3B-8D59-AA33A8405923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>
            <a:off x="10303647" y="3063006"/>
            <a:ext cx="806782" cy="517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C55168D-8F66-DDB2-6AD0-F8CE9D382E2B}"/>
              </a:ext>
            </a:extLst>
          </p:cNvPr>
          <p:cNvSpPr/>
          <p:nvPr/>
        </p:nvSpPr>
        <p:spPr>
          <a:xfrm>
            <a:off x="10494026" y="5384988"/>
            <a:ext cx="1232805" cy="6401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Kserve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EB4F7CD-FCE8-B9F3-7454-7521C9C70190}"/>
              </a:ext>
            </a:extLst>
          </p:cNvPr>
          <p:cNvCxnSpPr>
            <a:cxnSpLocks/>
            <a:stCxn id="32" idx="2"/>
            <a:endCxn id="104" idx="0"/>
          </p:cNvCxnSpPr>
          <p:nvPr/>
        </p:nvCxnSpPr>
        <p:spPr>
          <a:xfrm>
            <a:off x="11110429" y="5168827"/>
            <a:ext cx="0" cy="216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B29F0CA-ED7B-5937-75B1-3B17B2823E4E}"/>
              </a:ext>
            </a:extLst>
          </p:cNvPr>
          <p:cNvSpPr/>
          <p:nvPr/>
        </p:nvSpPr>
        <p:spPr>
          <a:xfrm>
            <a:off x="7712882" y="6318911"/>
            <a:ext cx="2327587" cy="251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serving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878CC9AC-552C-2F5C-9CDE-B8DA66D440FB}"/>
              </a:ext>
            </a:extLst>
          </p:cNvPr>
          <p:cNvCxnSpPr>
            <a:cxnSpLocks/>
            <a:stCxn id="123" idx="1"/>
            <a:endCxn id="3" idx="2"/>
          </p:cNvCxnSpPr>
          <p:nvPr/>
        </p:nvCxnSpPr>
        <p:spPr>
          <a:xfrm rot="10800000">
            <a:off x="5490444" y="4378440"/>
            <a:ext cx="2222438" cy="2066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479B9C17-6382-9FD3-E16D-0C455BA50B7E}"/>
              </a:ext>
            </a:extLst>
          </p:cNvPr>
          <p:cNvCxnSpPr>
            <a:cxnSpLocks/>
            <a:stCxn id="104" idx="2"/>
            <a:endCxn id="123" idx="3"/>
          </p:cNvCxnSpPr>
          <p:nvPr/>
        </p:nvCxnSpPr>
        <p:spPr>
          <a:xfrm rot="5400000">
            <a:off x="10365689" y="5699902"/>
            <a:ext cx="419520" cy="1069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CBCA64A-B27C-71AB-97B0-1CAF56E1DAF8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 flipV="1">
            <a:off x="6526698" y="3918574"/>
            <a:ext cx="750460" cy="176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48E650-BB92-0C77-0BF5-29DA5189D202}"/>
              </a:ext>
            </a:extLst>
          </p:cNvPr>
          <p:cNvSpPr txBox="1"/>
          <p:nvPr/>
        </p:nvSpPr>
        <p:spPr>
          <a:xfrm>
            <a:off x="0" y="16735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Architecture Overview</a:t>
            </a:r>
          </a:p>
        </p:txBody>
      </p:sp>
    </p:spTree>
    <p:extLst>
      <p:ext uri="{BB962C8B-B14F-4D97-AF65-F5344CB8AC3E}">
        <p14:creationId xmlns:p14="http://schemas.microsoft.com/office/powerpoint/2010/main" val="327747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2B149D-8B8F-E745-66C6-8A2F1D9D6594}"/>
              </a:ext>
            </a:extLst>
          </p:cNvPr>
          <p:cNvSpPr/>
          <p:nvPr/>
        </p:nvSpPr>
        <p:spPr>
          <a:xfrm>
            <a:off x="74428" y="2937663"/>
            <a:ext cx="2321658" cy="156560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laptop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1D2488-FC24-E115-5386-9FBE8F7113C7}"/>
              </a:ext>
            </a:extLst>
          </p:cNvPr>
          <p:cNvSpPr/>
          <p:nvPr/>
        </p:nvSpPr>
        <p:spPr>
          <a:xfrm>
            <a:off x="2634464" y="2989709"/>
            <a:ext cx="4079957" cy="156560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Edge node #1 (</a:t>
            </a:r>
            <a:r>
              <a:rPr lang="en-US" b="1" dirty="0" err="1">
                <a:solidFill>
                  <a:schemeClr val="tx1"/>
                </a:solidFill>
              </a:rPr>
              <a:t>RaspberryPi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5387B5-ADE9-1588-9BBE-306EFB575899}"/>
              </a:ext>
            </a:extLst>
          </p:cNvPr>
          <p:cNvSpPr/>
          <p:nvPr/>
        </p:nvSpPr>
        <p:spPr>
          <a:xfrm>
            <a:off x="2797562" y="3412440"/>
            <a:ext cx="1434501" cy="94881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pod #1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Redis Database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474C64-52AB-005E-BF9B-FBFB50033AD0}"/>
              </a:ext>
            </a:extLst>
          </p:cNvPr>
          <p:cNvSpPr/>
          <p:nvPr/>
        </p:nvSpPr>
        <p:spPr>
          <a:xfrm>
            <a:off x="140516" y="3360395"/>
            <a:ext cx="2177895" cy="10810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 script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876AC0-BC55-4E75-CA59-C89D4711CBDF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2318411" y="3886847"/>
            <a:ext cx="479151" cy="1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FCE1BA-44FD-8DBE-678F-E301E1DF10A9}"/>
              </a:ext>
            </a:extLst>
          </p:cNvPr>
          <p:cNvSpPr/>
          <p:nvPr/>
        </p:nvSpPr>
        <p:spPr>
          <a:xfrm>
            <a:off x="2556787" y="1721640"/>
            <a:ext cx="9553696" cy="5051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Kubernetes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55FE9F-D8D1-E5A4-AFD5-4D730673A3A3}"/>
              </a:ext>
            </a:extLst>
          </p:cNvPr>
          <p:cNvSpPr/>
          <p:nvPr/>
        </p:nvSpPr>
        <p:spPr>
          <a:xfrm>
            <a:off x="7311640" y="3538708"/>
            <a:ext cx="1458047" cy="7028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5F02C6A-7CAA-7DA9-F944-BAFC90BACCC6}"/>
              </a:ext>
            </a:extLst>
          </p:cNvPr>
          <p:cNvSpPr/>
          <p:nvPr/>
        </p:nvSpPr>
        <p:spPr>
          <a:xfrm>
            <a:off x="7361927" y="2662193"/>
            <a:ext cx="1369195" cy="7028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Dashboard (Grafana)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9234A36-12F3-CDCE-C22F-D493F7327CBC}"/>
              </a:ext>
            </a:extLst>
          </p:cNvPr>
          <p:cNvSpPr/>
          <p:nvPr/>
        </p:nvSpPr>
        <p:spPr>
          <a:xfrm>
            <a:off x="7190367" y="2137361"/>
            <a:ext cx="4824818" cy="404582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AC21F9-3219-12F7-F82F-84945CDE63D3}"/>
              </a:ext>
            </a:extLst>
          </p:cNvPr>
          <p:cNvSpPr/>
          <p:nvPr/>
        </p:nvSpPr>
        <p:spPr>
          <a:xfrm>
            <a:off x="10530108" y="4468150"/>
            <a:ext cx="1233417" cy="7028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Kubeflow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D98917D-AA46-68F1-8088-F304B2521C67}"/>
              </a:ext>
            </a:extLst>
          </p:cNvPr>
          <p:cNvSpPr/>
          <p:nvPr/>
        </p:nvSpPr>
        <p:spPr>
          <a:xfrm>
            <a:off x="7311640" y="4449906"/>
            <a:ext cx="1458047" cy="7028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Kepler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F2A3AA-C5CF-6088-5DED-7601153E9114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8040664" y="3365034"/>
            <a:ext cx="5861" cy="173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ADABF8-1025-E42C-50EF-2DA914407C75}"/>
              </a:ext>
            </a:extLst>
          </p:cNvPr>
          <p:cNvSpPr/>
          <p:nvPr/>
        </p:nvSpPr>
        <p:spPr>
          <a:xfrm>
            <a:off x="8881586" y="2662193"/>
            <a:ext cx="1458047" cy="7028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Ingress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48D928-FDC4-6924-4F6D-9E4D3D8AF99C}"/>
              </a:ext>
            </a:extLst>
          </p:cNvPr>
          <p:cNvCxnSpPr>
            <a:cxnSpLocks/>
            <a:stCxn id="17" idx="1"/>
            <a:endCxn id="12" idx="3"/>
          </p:cNvCxnSpPr>
          <p:nvPr/>
        </p:nvCxnSpPr>
        <p:spPr>
          <a:xfrm flipH="1">
            <a:off x="8731122" y="3013614"/>
            <a:ext cx="150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B94CA3F-5AA0-9EC1-8550-9B309F661CE6}"/>
              </a:ext>
            </a:extLst>
          </p:cNvPr>
          <p:cNvCxnSpPr>
            <a:cxnSpLocks/>
            <a:stCxn id="17" idx="2"/>
            <a:endCxn id="11" idx="3"/>
          </p:cNvCxnSpPr>
          <p:nvPr/>
        </p:nvCxnSpPr>
        <p:spPr>
          <a:xfrm rot="5400000">
            <a:off x="8927602" y="3207121"/>
            <a:ext cx="525094" cy="840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1AE292-DEFC-4400-24D9-11D135AB8A20}"/>
              </a:ext>
            </a:extLst>
          </p:cNvPr>
          <p:cNvSpPr/>
          <p:nvPr/>
        </p:nvSpPr>
        <p:spPr>
          <a:xfrm>
            <a:off x="8830447" y="74428"/>
            <a:ext cx="1544657" cy="77958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Operator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(user)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181440-00D8-75AE-1B59-42698BE197AB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>
            <a:off x="9602776" y="854015"/>
            <a:ext cx="7834" cy="180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DD12A1-684B-454B-3B94-DD8592CA6CC4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8040664" y="4241549"/>
            <a:ext cx="0" cy="208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13C506A-6A44-C8A5-11D6-E0E5ED2E326B}"/>
              </a:ext>
            </a:extLst>
          </p:cNvPr>
          <p:cNvSpPr/>
          <p:nvPr/>
        </p:nvSpPr>
        <p:spPr>
          <a:xfrm>
            <a:off x="4487268" y="3455181"/>
            <a:ext cx="2073538" cy="9060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pod #2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Kserve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inference service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1635B3-FCDE-9584-4293-7CE47C8A47D7}"/>
              </a:ext>
            </a:extLst>
          </p:cNvPr>
          <p:cNvSpPr/>
          <p:nvPr/>
        </p:nvSpPr>
        <p:spPr>
          <a:xfrm>
            <a:off x="8911360" y="4468151"/>
            <a:ext cx="1458047" cy="7028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Minio</a:t>
            </a:r>
            <a:r>
              <a:rPr lang="en-US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D1E5525-EFAC-FC61-AF23-F13619595EF4}"/>
              </a:ext>
            </a:extLst>
          </p:cNvPr>
          <p:cNvSpPr/>
          <p:nvPr/>
        </p:nvSpPr>
        <p:spPr>
          <a:xfrm>
            <a:off x="10530108" y="3543856"/>
            <a:ext cx="1233417" cy="7028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notebook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2969FBD-76E6-DD2C-BEB4-53A9A82F90AB}"/>
              </a:ext>
            </a:extLst>
          </p:cNvPr>
          <p:cNvCxnSpPr>
            <a:cxnSpLocks/>
            <a:stCxn id="24" idx="0"/>
            <a:endCxn id="25" idx="1"/>
          </p:cNvCxnSpPr>
          <p:nvPr/>
        </p:nvCxnSpPr>
        <p:spPr>
          <a:xfrm rot="5400000" flipH="1" flipV="1">
            <a:off x="9798809" y="3736852"/>
            <a:ext cx="572874" cy="88972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976515-8407-7A52-3F01-EC3DD2228A18}"/>
              </a:ext>
            </a:extLst>
          </p:cNvPr>
          <p:cNvCxnSpPr>
            <a:cxnSpLocks/>
            <a:stCxn id="24" idx="3"/>
            <a:endCxn id="14" idx="1"/>
          </p:cNvCxnSpPr>
          <p:nvPr/>
        </p:nvCxnSpPr>
        <p:spPr>
          <a:xfrm flipV="1">
            <a:off x="10369407" y="4819571"/>
            <a:ext cx="160701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D27D85-79CC-968D-88DB-70B4FD5376E4}"/>
              </a:ext>
            </a:extLst>
          </p:cNvPr>
          <p:cNvCxnSpPr>
            <a:cxnSpLocks/>
            <a:stCxn id="25" idx="2"/>
            <a:endCxn id="14" idx="0"/>
          </p:cNvCxnSpPr>
          <p:nvPr/>
        </p:nvCxnSpPr>
        <p:spPr>
          <a:xfrm>
            <a:off x="11146816" y="4246697"/>
            <a:ext cx="0" cy="221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9EF1A76-215D-015D-B231-9BEBF05FB4FC}"/>
              </a:ext>
            </a:extLst>
          </p:cNvPr>
          <p:cNvSpPr/>
          <p:nvPr/>
        </p:nvSpPr>
        <p:spPr>
          <a:xfrm>
            <a:off x="5572213" y="5358905"/>
            <a:ext cx="1457453" cy="500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energy, CPU,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memory usage stats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C02C643-D132-1EFE-60B6-7F54E7AA4867}"/>
              </a:ext>
            </a:extLst>
          </p:cNvPr>
          <p:cNvCxnSpPr>
            <a:cxnSpLocks/>
            <a:stCxn id="29" idx="1"/>
            <a:endCxn id="6" idx="2"/>
          </p:cNvCxnSpPr>
          <p:nvPr/>
        </p:nvCxnSpPr>
        <p:spPr>
          <a:xfrm rot="10800000">
            <a:off x="4674443" y="4555313"/>
            <a:ext cx="897770" cy="1053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08B11DC-6D69-964D-452C-E3E2592D33D0}"/>
              </a:ext>
            </a:extLst>
          </p:cNvPr>
          <p:cNvCxnSpPr>
            <a:cxnSpLocks/>
            <a:stCxn id="29" idx="3"/>
            <a:endCxn id="15" idx="2"/>
          </p:cNvCxnSpPr>
          <p:nvPr/>
        </p:nvCxnSpPr>
        <p:spPr>
          <a:xfrm flipV="1">
            <a:off x="7029666" y="5152747"/>
            <a:ext cx="1010998" cy="4565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46A641C-B8C1-A7E4-8A93-4738C1575802}"/>
              </a:ext>
            </a:extLst>
          </p:cNvPr>
          <p:cNvCxnSpPr>
            <a:cxnSpLocks/>
            <a:stCxn id="17" idx="3"/>
            <a:endCxn id="25" idx="0"/>
          </p:cNvCxnSpPr>
          <p:nvPr/>
        </p:nvCxnSpPr>
        <p:spPr>
          <a:xfrm>
            <a:off x="10339633" y="3013614"/>
            <a:ext cx="807183" cy="530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8B84296-3CA7-0D4A-7585-98CBF640B142}"/>
              </a:ext>
            </a:extLst>
          </p:cNvPr>
          <p:cNvSpPr/>
          <p:nvPr/>
        </p:nvSpPr>
        <p:spPr>
          <a:xfrm>
            <a:off x="10530107" y="5392444"/>
            <a:ext cx="1233418" cy="6558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Kserve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12296D6-FD1B-9DDF-82D3-8F7409522A94}"/>
              </a:ext>
            </a:extLst>
          </p:cNvPr>
          <p:cNvCxnSpPr>
            <a:cxnSpLocks/>
            <a:stCxn id="14" idx="2"/>
            <a:endCxn id="33" idx="0"/>
          </p:cNvCxnSpPr>
          <p:nvPr/>
        </p:nvCxnSpPr>
        <p:spPr>
          <a:xfrm>
            <a:off x="11146816" y="5170991"/>
            <a:ext cx="0" cy="221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CF0C38B-BF95-C375-FCCF-9FD6C02DEC6B}"/>
              </a:ext>
            </a:extLst>
          </p:cNvPr>
          <p:cNvSpPr/>
          <p:nvPr/>
        </p:nvSpPr>
        <p:spPr>
          <a:xfrm>
            <a:off x="7747580" y="6349232"/>
            <a:ext cx="2328744" cy="257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serving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9C371E3-C107-6595-E080-FEFB1870384D}"/>
              </a:ext>
            </a:extLst>
          </p:cNvPr>
          <p:cNvCxnSpPr>
            <a:cxnSpLocks/>
            <a:stCxn id="35" idx="1"/>
            <a:endCxn id="23" idx="2"/>
          </p:cNvCxnSpPr>
          <p:nvPr/>
        </p:nvCxnSpPr>
        <p:spPr>
          <a:xfrm rot="10800000">
            <a:off x="5524038" y="4361253"/>
            <a:ext cx="2223543" cy="21167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A81173C-1752-B6B5-4786-D848BFDE45D9}"/>
              </a:ext>
            </a:extLst>
          </p:cNvPr>
          <p:cNvCxnSpPr>
            <a:cxnSpLocks/>
            <a:stCxn id="33" idx="2"/>
            <a:endCxn id="35" idx="3"/>
          </p:cNvCxnSpPr>
          <p:nvPr/>
        </p:nvCxnSpPr>
        <p:spPr>
          <a:xfrm rot="5400000">
            <a:off x="10396675" y="5727899"/>
            <a:ext cx="429791" cy="1070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2CE32B-91EA-BCE8-11F0-165DD07AD500}"/>
              </a:ext>
            </a:extLst>
          </p:cNvPr>
          <p:cNvCxnSpPr>
            <a:cxnSpLocks/>
            <a:stCxn id="23" idx="3"/>
            <a:endCxn id="11" idx="1"/>
          </p:cNvCxnSpPr>
          <p:nvPr/>
        </p:nvCxnSpPr>
        <p:spPr>
          <a:xfrm flipV="1">
            <a:off x="6560807" y="3890129"/>
            <a:ext cx="750833" cy="18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15E4C9D-5D4C-4A82-0D0C-19A3D8F85854}"/>
              </a:ext>
            </a:extLst>
          </p:cNvPr>
          <p:cNvSpPr/>
          <p:nvPr/>
        </p:nvSpPr>
        <p:spPr>
          <a:xfrm>
            <a:off x="2634464" y="4713526"/>
            <a:ext cx="1597599" cy="6453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2BE2EA8-6A6C-742E-DB56-BD4B87DC3879}"/>
              </a:ext>
            </a:extLst>
          </p:cNvPr>
          <p:cNvSpPr/>
          <p:nvPr/>
        </p:nvSpPr>
        <p:spPr>
          <a:xfrm>
            <a:off x="2634464" y="5488998"/>
            <a:ext cx="1597599" cy="6453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Edge node #3</a:t>
            </a:r>
          </a:p>
        </p:txBody>
      </p:sp>
    </p:spTree>
    <p:extLst>
      <p:ext uri="{BB962C8B-B14F-4D97-AF65-F5344CB8AC3E}">
        <p14:creationId xmlns:p14="http://schemas.microsoft.com/office/powerpoint/2010/main" val="395409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C68C01-00FC-E8D7-E8DD-631212F3DB62}"/>
              </a:ext>
            </a:extLst>
          </p:cNvPr>
          <p:cNvSpPr txBox="1"/>
          <p:nvPr/>
        </p:nvSpPr>
        <p:spPr>
          <a:xfrm>
            <a:off x="-1" y="16735"/>
            <a:ext cx="9040533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Architecture Overview – Networking – Vehicle data processing</a:t>
            </a:r>
          </a:p>
          <a:p>
            <a:endParaRPr lang="en-US" b="1" dirty="0"/>
          </a:p>
          <a:p>
            <a:pPr marL="228600" indent="-228600">
              <a:buAutoNum type="arabicPeriod"/>
            </a:pPr>
            <a:r>
              <a:rPr lang="en-US" sz="1000" dirty="0"/>
              <a:t>Vehicle sends measurements to Vehicle API service (provided by </a:t>
            </a:r>
            <a:r>
              <a:rPr lang="en-US" sz="1000" dirty="0" err="1"/>
              <a:t>Idneo</a:t>
            </a:r>
            <a:r>
              <a:rPr lang="en-US" sz="1000" dirty="0"/>
              <a:t> – data preprocessing +Redis DB)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00" dirty="0"/>
              <a:t>transmission is received by antenna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00" dirty="0"/>
              <a:t>Transmission enters data(IPv4/IPv6) network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00" dirty="0"/>
              <a:t>Data is forwarded to the closest Kubernetes Edge node using (</a:t>
            </a:r>
            <a:r>
              <a:rPr lang="en-US" sz="1000" dirty="0" err="1"/>
              <a:t>i</a:t>
            </a:r>
            <a:r>
              <a:rPr lang="en-US" sz="1000" dirty="0"/>
              <a:t>) Anycast IP address, shared by all Edge Nodes, and (ii) </a:t>
            </a:r>
            <a:r>
              <a:rPr lang="en-US" sz="1000" dirty="0" err="1"/>
              <a:t>nodePort</a:t>
            </a:r>
            <a:r>
              <a:rPr lang="en-US" sz="1000" dirty="0"/>
              <a:t> defined in </a:t>
            </a:r>
            <a:r>
              <a:rPr lang="en-US" sz="1000" dirty="0" err="1"/>
              <a:t>NodePort</a:t>
            </a:r>
            <a:r>
              <a:rPr lang="en-US" sz="1000" dirty="0"/>
              <a:t> service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00" dirty="0"/>
              <a:t>Edge Node receives the data, checks the IP table in </a:t>
            </a:r>
            <a:r>
              <a:rPr lang="en-US" sz="1000" dirty="0" err="1"/>
              <a:t>kube</a:t>
            </a:r>
            <a:r>
              <a:rPr lang="en-US" sz="1000" dirty="0"/>
              <a:t>-proxy, and forwards it to local Pod A as the service is configured with `</a:t>
            </a:r>
            <a:r>
              <a:rPr lang="en-US" sz="10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externalTrafficPolicy</a:t>
            </a:r>
            <a:r>
              <a:rPr lang="en-US" sz="10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Local`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</a:rPr>
              <a:t>If there is no local Pod for Vehicle API service, the packet is dropped</a:t>
            </a: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dirty="0"/>
              <a:t>Vehicle API service forwards the data to the ML prediction service(</a:t>
            </a:r>
            <a:r>
              <a:rPr lang="en-US" sz="1000" dirty="0" err="1"/>
              <a:t>Kserve</a:t>
            </a:r>
            <a:r>
              <a:rPr lang="en-US" sz="1000" dirty="0"/>
              <a:t> inference)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00" dirty="0"/>
              <a:t>Data is forwarded to Pod B as </a:t>
            </a:r>
            <a:r>
              <a:rPr lang="en-US" sz="1000" dirty="0" err="1"/>
              <a:t>Kserve</a:t>
            </a:r>
            <a:r>
              <a:rPr lang="en-US" sz="1000" dirty="0"/>
              <a:t> inference service is configured with `</a:t>
            </a:r>
            <a:r>
              <a:rPr lang="en-US" sz="10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internalTrafficPolicy</a:t>
            </a:r>
            <a:r>
              <a:rPr lang="en-US" sz="10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Local`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</a:rPr>
              <a:t>If there is no local Pod for </a:t>
            </a:r>
            <a:r>
              <a:rPr lang="en-US" sz="1000" dirty="0" err="1"/>
              <a:t>Kserve</a:t>
            </a:r>
            <a:r>
              <a:rPr lang="en-US" sz="1000" dirty="0"/>
              <a:t> inference service</a:t>
            </a:r>
            <a:r>
              <a:rPr lang="en-US" sz="1000" dirty="0">
                <a:solidFill>
                  <a:schemeClr val="dk1"/>
                </a:solidFill>
              </a:rPr>
              <a:t>, the packet is dropped</a:t>
            </a:r>
            <a:endParaRPr lang="en-US" sz="10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00" dirty="0"/>
              <a:t>or ML prediction service pod periodically queries local Redis DB in Vehicle API service – as Vehicle API service is also configured with `</a:t>
            </a:r>
            <a:r>
              <a:rPr lang="en-US" sz="10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internalTrafficPolicy</a:t>
            </a:r>
            <a:r>
              <a:rPr lang="en-US" sz="10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Local`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</a:rPr>
              <a:t>If there is no local Pod for </a:t>
            </a:r>
            <a:r>
              <a:rPr lang="en-US" sz="1000" dirty="0"/>
              <a:t>Vehicle API service</a:t>
            </a:r>
            <a:r>
              <a:rPr lang="en-US" sz="1000" dirty="0">
                <a:solidFill>
                  <a:schemeClr val="dk1"/>
                </a:solidFill>
              </a:rPr>
              <a:t>, the queries/requests are dropped</a:t>
            </a: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dirty="0" err="1"/>
              <a:t>Kserve</a:t>
            </a:r>
            <a:r>
              <a:rPr lang="en-US" sz="1000" dirty="0"/>
              <a:t> inference service pushes the data into Prometheus</a:t>
            </a:r>
          </a:p>
          <a:p>
            <a:pPr marL="228600" indent="-228600">
              <a:buAutoNum type="arabicPeriod"/>
            </a:pPr>
            <a:r>
              <a:rPr lang="en-US" sz="1000" dirty="0"/>
              <a:t>Grafana periodically queries data from Prometheus</a:t>
            </a:r>
          </a:p>
          <a:p>
            <a:endParaRPr lang="en-US" b="1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66B0166-CD70-9AD9-C95F-FBB01D77AE06}"/>
              </a:ext>
            </a:extLst>
          </p:cNvPr>
          <p:cNvGrpSpPr/>
          <p:nvPr/>
        </p:nvGrpSpPr>
        <p:grpSpPr>
          <a:xfrm>
            <a:off x="73658" y="5059712"/>
            <a:ext cx="765326" cy="546847"/>
            <a:chOff x="80683" y="5648657"/>
            <a:chExt cx="765326" cy="54684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07EB4-8E2D-D809-6418-58DCE8675209}"/>
                </a:ext>
              </a:extLst>
            </p:cNvPr>
            <p:cNvSpPr/>
            <p:nvPr/>
          </p:nvSpPr>
          <p:spPr>
            <a:xfrm>
              <a:off x="80683" y="5648657"/>
              <a:ext cx="765326" cy="5468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Vehicle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95F7B3-C276-2ED7-40F4-0B2F12D6701D}"/>
                </a:ext>
              </a:extLst>
            </p:cNvPr>
            <p:cNvSpPr/>
            <p:nvPr/>
          </p:nvSpPr>
          <p:spPr>
            <a:xfrm>
              <a:off x="131145" y="5876651"/>
              <a:ext cx="648786" cy="25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On Board Unit(OBU)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0C0D1E-4785-8A67-430C-AF6272F14C28}"/>
              </a:ext>
            </a:extLst>
          </p:cNvPr>
          <p:cNvSpPr/>
          <p:nvPr/>
        </p:nvSpPr>
        <p:spPr>
          <a:xfrm>
            <a:off x="2448023" y="3064450"/>
            <a:ext cx="2077699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D20304-2062-41FB-73A5-0B5E76D00D7B}"/>
              </a:ext>
            </a:extLst>
          </p:cNvPr>
          <p:cNvSpPr/>
          <p:nvPr/>
        </p:nvSpPr>
        <p:spPr>
          <a:xfrm>
            <a:off x="2504297" y="3376632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A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E2D65C-99AC-9B90-7E3E-5B45F0470231}"/>
              </a:ext>
            </a:extLst>
          </p:cNvPr>
          <p:cNvSpPr/>
          <p:nvPr/>
        </p:nvSpPr>
        <p:spPr>
          <a:xfrm>
            <a:off x="3508431" y="3364340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B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EA515-3186-05CD-FE66-AC2ADDE785E7}"/>
              </a:ext>
            </a:extLst>
          </p:cNvPr>
          <p:cNvGrpSpPr/>
          <p:nvPr/>
        </p:nvGrpSpPr>
        <p:grpSpPr>
          <a:xfrm>
            <a:off x="3278710" y="4149005"/>
            <a:ext cx="418076" cy="419866"/>
            <a:chOff x="2331244" y="2538413"/>
            <a:chExt cx="609036" cy="603240"/>
          </a:xfrm>
        </p:grpSpPr>
        <p:sp>
          <p:nvSpPr>
            <p:cNvPr id="13" name="Arrow: Quad 12">
              <a:extLst>
                <a:ext uri="{FF2B5EF4-FFF2-40B4-BE49-F238E27FC236}">
                  <a16:creationId xmlns:a16="http://schemas.microsoft.com/office/drawing/2014/main" id="{FA88D9BD-8894-72C2-B27A-9A50F797DB1D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70E4C6-B2E5-5738-09D9-540F8A64D018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FA4613D-FA0A-A5F8-DC58-20AE8620627C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3696786" y="4009798"/>
            <a:ext cx="296669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18F9971-C20F-E3DD-A644-9D9D5D53D96C}"/>
              </a:ext>
            </a:extLst>
          </p:cNvPr>
          <p:cNvCxnSpPr>
            <a:cxnSpLocks/>
            <a:stCxn id="14" idx="2"/>
            <a:endCxn id="11" idx="2"/>
          </p:cNvCxnSpPr>
          <p:nvPr/>
        </p:nvCxnSpPr>
        <p:spPr>
          <a:xfrm rot="10800000">
            <a:off x="2989322" y="4022090"/>
            <a:ext cx="289389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F80CAE-C5A3-9139-181F-19905047E3EA}"/>
              </a:ext>
            </a:extLst>
          </p:cNvPr>
          <p:cNvSpPr/>
          <p:nvPr/>
        </p:nvSpPr>
        <p:spPr>
          <a:xfrm>
            <a:off x="3143315" y="4724361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D3F962-BEE9-3F12-A406-59F295A32105}"/>
              </a:ext>
            </a:extLst>
          </p:cNvPr>
          <p:cNvCxnSpPr>
            <a:stCxn id="14" idx="4"/>
            <a:endCxn id="23" idx="0"/>
          </p:cNvCxnSpPr>
          <p:nvPr/>
        </p:nvCxnSpPr>
        <p:spPr>
          <a:xfrm>
            <a:off x="3487748" y="4568871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425553-4C91-4494-508F-4FAAABBAEF47}"/>
              </a:ext>
            </a:extLst>
          </p:cNvPr>
          <p:cNvSpPr/>
          <p:nvPr/>
        </p:nvSpPr>
        <p:spPr>
          <a:xfrm>
            <a:off x="39462" y="5822390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Antenna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(5G network)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1829E1-CE9C-BB99-AF9F-F870468261F5}"/>
              </a:ext>
            </a:extLst>
          </p:cNvPr>
          <p:cNvSpPr/>
          <p:nvPr/>
        </p:nvSpPr>
        <p:spPr>
          <a:xfrm>
            <a:off x="975972" y="5820676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6434B8-B0AC-770B-BB18-4A8A57DCDCDE}"/>
              </a:ext>
            </a:extLst>
          </p:cNvPr>
          <p:cNvSpPr/>
          <p:nvPr/>
        </p:nvSpPr>
        <p:spPr>
          <a:xfrm>
            <a:off x="2016125" y="5837399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AnycastIP:nodePort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77DAA-2AD4-2481-4185-8CBBECD50878}"/>
              </a:ext>
            </a:extLst>
          </p:cNvPr>
          <p:cNvSpPr/>
          <p:nvPr/>
        </p:nvSpPr>
        <p:spPr>
          <a:xfrm>
            <a:off x="2968096" y="5148228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044950-82C3-4C7C-0F51-1C49929C055D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3487748" y="4943978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F80C94-1F7F-B732-0F5C-D43C423B0F69}"/>
              </a:ext>
            </a:extLst>
          </p:cNvPr>
          <p:cNvSpPr/>
          <p:nvPr/>
        </p:nvSpPr>
        <p:spPr>
          <a:xfrm>
            <a:off x="4584960" y="3064391"/>
            <a:ext cx="2068097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78D349-8533-6087-BE5D-C8F8D0A363DC}"/>
              </a:ext>
            </a:extLst>
          </p:cNvPr>
          <p:cNvSpPr/>
          <p:nvPr/>
        </p:nvSpPr>
        <p:spPr>
          <a:xfrm>
            <a:off x="4641234" y="3376573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C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F681CA-94E5-7491-2A2B-B9E7396236CF}"/>
              </a:ext>
            </a:extLst>
          </p:cNvPr>
          <p:cNvSpPr/>
          <p:nvPr/>
        </p:nvSpPr>
        <p:spPr>
          <a:xfrm>
            <a:off x="5639018" y="3364281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D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B5F00E-EDAE-CC9D-0D7F-31A30E09E9F3}"/>
              </a:ext>
            </a:extLst>
          </p:cNvPr>
          <p:cNvGrpSpPr/>
          <p:nvPr/>
        </p:nvGrpSpPr>
        <p:grpSpPr>
          <a:xfrm>
            <a:off x="5415647" y="4148946"/>
            <a:ext cx="418076" cy="419866"/>
            <a:chOff x="2331244" y="2538413"/>
            <a:chExt cx="609036" cy="603240"/>
          </a:xfrm>
        </p:grpSpPr>
        <p:sp>
          <p:nvSpPr>
            <p:cNvPr id="46" name="Arrow: Quad 45">
              <a:extLst>
                <a:ext uri="{FF2B5EF4-FFF2-40B4-BE49-F238E27FC236}">
                  <a16:creationId xmlns:a16="http://schemas.microsoft.com/office/drawing/2014/main" id="{C9841C57-2422-8922-AEEE-EB308912090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377BBC-B1E2-C51E-5210-B93230B422BC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8922E04-6273-B493-375A-B8BDBC073D75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 flipV="1">
            <a:off x="5833723" y="4009739"/>
            <a:ext cx="285518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55CA284-8445-6ECD-7963-022B1C33CF9A}"/>
              </a:ext>
            </a:extLst>
          </p:cNvPr>
          <p:cNvCxnSpPr>
            <a:cxnSpLocks/>
            <a:stCxn id="47" idx="2"/>
            <a:endCxn id="43" idx="2"/>
          </p:cNvCxnSpPr>
          <p:nvPr/>
        </p:nvCxnSpPr>
        <p:spPr>
          <a:xfrm rot="10800000">
            <a:off x="5121457" y="4022031"/>
            <a:ext cx="294190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294D79-5A9E-C970-0DD5-F88CE765AA0A}"/>
              </a:ext>
            </a:extLst>
          </p:cNvPr>
          <p:cNvSpPr/>
          <p:nvPr/>
        </p:nvSpPr>
        <p:spPr>
          <a:xfrm>
            <a:off x="5280252" y="4724302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97089B-98A1-5A23-0068-D0EEF9573A29}"/>
              </a:ext>
            </a:extLst>
          </p:cNvPr>
          <p:cNvCxnSpPr>
            <a:stCxn id="47" idx="4"/>
            <a:endCxn id="50" idx="0"/>
          </p:cNvCxnSpPr>
          <p:nvPr/>
        </p:nvCxnSpPr>
        <p:spPr>
          <a:xfrm>
            <a:off x="5624685" y="4568812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2A5C75A-E405-F869-40C0-B9EA4F9AC8A6}"/>
              </a:ext>
            </a:extLst>
          </p:cNvPr>
          <p:cNvSpPr/>
          <p:nvPr/>
        </p:nvSpPr>
        <p:spPr>
          <a:xfrm>
            <a:off x="5105033" y="5148169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AFBD97-09B8-45FD-BD6E-468B12A6498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5624685" y="4943919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53B9E8-E52D-C9C9-3818-C31008F58E8C}"/>
              </a:ext>
            </a:extLst>
          </p:cNvPr>
          <p:cNvSpPr/>
          <p:nvPr/>
        </p:nvSpPr>
        <p:spPr>
          <a:xfrm>
            <a:off x="7257438" y="3064332"/>
            <a:ext cx="4736442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Core Node/Nodes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A5CFDE-64BB-D7B7-5DE1-8C39B8AD44A1}"/>
              </a:ext>
            </a:extLst>
          </p:cNvPr>
          <p:cNvGrpSpPr/>
          <p:nvPr/>
        </p:nvGrpSpPr>
        <p:grpSpPr>
          <a:xfrm>
            <a:off x="9454174" y="4148887"/>
            <a:ext cx="418076" cy="419866"/>
            <a:chOff x="2331244" y="2538413"/>
            <a:chExt cx="609036" cy="603240"/>
          </a:xfrm>
        </p:grpSpPr>
        <p:sp>
          <p:nvSpPr>
            <p:cNvPr id="58" name="Arrow: Quad 57">
              <a:extLst>
                <a:ext uri="{FF2B5EF4-FFF2-40B4-BE49-F238E27FC236}">
                  <a16:creationId xmlns:a16="http://schemas.microsoft.com/office/drawing/2014/main" id="{CB20BFF6-D5DD-2897-0DFB-5BAFB64F31E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893EE0-13D5-A124-2803-67EE189EDA84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9B78839-9EC6-16F7-B942-192579966F76}"/>
              </a:ext>
            </a:extLst>
          </p:cNvPr>
          <p:cNvCxnSpPr>
            <a:cxnSpLocks/>
            <a:stCxn id="58" idx="1"/>
            <a:endCxn id="75" idx="2"/>
          </p:cNvCxnSpPr>
          <p:nvPr/>
        </p:nvCxnSpPr>
        <p:spPr>
          <a:xfrm rot="10800000">
            <a:off x="9203793" y="4013776"/>
            <a:ext cx="26788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AA93E99-0C9B-2D7A-D52B-40673C743EB5}"/>
              </a:ext>
            </a:extLst>
          </p:cNvPr>
          <p:cNvCxnSpPr>
            <a:cxnSpLocks/>
            <a:stCxn id="59" idx="2"/>
            <a:endCxn id="71" idx="2"/>
          </p:cNvCxnSpPr>
          <p:nvPr/>
        </p:nvCxnSpPr>
        <p:spPr>
          <a:xfrm rot="10800000">
            <a:off x="7647926" y="4013776"/>
            <a:ext cx="1806248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3DA7E87-9FDB-6339-F498-96FAD02B57A3}"/>
              </a:ext>
            </a:extLst>
          </p:cNvPr>
          <p:cNvSpPr/>
          <p:nvPr/>
        </p:nvSpPr>
        <p:spPr>
          <a:xfrm>
            <a:off x="9317980" y="4724243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E43C20-1623-723B-6BA0-5CB40373C6EE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>
            <a:off x="9663212" y="4568753"/>
            <a:ext cx="159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353ADD4-E910-2FAD-94E6-5D73E8E565E7}"/>
              </a:ext>
            </a:extLst>
          </p:cNvPr>
          <p:cNvSpPr/>
          <p:nvPr/>
        </p:nvSpPr>
        <p:spPr>
          <a:xfrm>
            <a:off x="9145905" y="5230130"/>
            <a:ext cx="1039303" cy="279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D87B6C-C70D-DD09-739D-0CFEC27FC7FE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663371" y="4943860"/>
            <a:ext cx="2186" cy="286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AEFE8-6A35-43CA-4121-9E0EF9A82FF9}"/>
              </a:ext>
            </a:extLst>
          </p:cNvPr>
          <p:cNvSpPr txBox="1"/>
          <p:nvPr/>
        </p:nvSpPr>
        <p:spPr>
          <a:xfrm>
            <a:off x="6533626" y="523722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2E1F87-2643-B857-7D56-53C20187443D}"/>
              </a:ext>
            </a:extLst>
          </p:cNvPr>
          <p:cNvSpPr/>
          <p:nvPr/>
        </p:nvSpPr>
        <p:spPr>
          <a:xfrm>
            <a:off x="8051821" y="3653102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D670A8E-7030-FD8F-12AE-1DFD6B2C259C}"/>
              </a:ext>
            </a:extLst>
          </p:cNvPr>
          <p:cNvSpPr/>
          <p:nvPr/>
        </p:nvSpPr>
        <p:spPr>
          <a:xfrm>
            <a:off x="11191630" y="3662223"/>
            <a:ext cx="723525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Dashboard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(Grafana)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7737DC-053D-9432-5006-23E604681147}"/>
              </a:ext>
            </a:extLst>
          </p:cNvPr>
          <p:cNvSpPr/>
          <p:nvPr/>
        </p:nvSpPr>
        <p:spPr>
          <a:xfrm>
            <a:off x="9626073" y="3649469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Kubeflow w </a:t>
            </a:r>
            <a:r>
              <a:rPr lang="en-US" sz="800" b="1" dirty="0" err="1">
                <a:solidFill>
                  <a:schemeClr val="tx1"/>
                </a:solidFill>
              </a:rPr>
              <a:t>Jupyter</a:t>
            </a:r>
            <a:r>
              <a:rPr lang="en-US" sz="800" b="1" dirty="0">
                <a:solidFill>
                  <a:schemeClr val="tx1"/>
                </a:solidFill>
              </a:rPr>
              <a:t> NB</a:t>
            </a:r>
          </a:p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BE454C1-CAAB-8CB2-0C89-5C8E5872C9B6}"/>
              </a:ext>
            </a:extLst>
          </p:cNvPr>
          <p:cNvSpPr/>
          <p:nvPr/>
        </p:nvSpPr>
        <p:spPr>
          <a:xfrm>
            <a:off x="7287643" y="3656736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5F89C38-AEB2-8595-2C39-2224C7E98A35}"/>
              </a:ext>
            </a:extLst>
          </p:cNvPr>
          <p:cNvSpPr/>
          <p:nvPr/>
        </p:nvSpPr>
        <p:spPr>
          <a:xfrm>
            <a:off x="10084681" y="4724243"/>
            <a:ext cx="704826" cy="2135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ingress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F57187D-ADD5-D130-59EB-9F4DA02E8902}"/>
              </a:ext>
            </a:extLst>
          </p:cNvPr>
          <p:cNvSpPr/>
          <p:nvPr/>
        </p:nvSpPr>
        <p:spPr>
          <a:xfrm>
            <a:off x="10416847" y="3656736"/>
            <a:ext cx="72056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Minio</a:t>
            </a:r>
            <a:r>
              <a:rPr lang="en-US" sz="800" b="1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3F4BDA0-9D5C-9FFC-3BB2-0C4E01AB1158}"/>
              </a:ext>
            </a:extLst>
          </p:cNvPr>
          <p:cNvSpPr/>
          <p:nvPr/>
        </p:nvSpPr>
        <p:spPr>
          <a:xfrm>
            <a:off x="8844358" y="3649469"/>
            <a:ext cx="718868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5B5C994-D331-CCAF-2C90-0E4D6B5109EF}"/>
              </a:ext>
            </a:extLst>
          </p:cNvPr>
          <p:cNvCxnSpPr>
            <a:cxnSpLocks/>
            <a:stCxn id="33" idx="3"/>
            <a:endCxn id="34" idx="2"/>
          </p:cNvCxnSpPr>
          <p:nvPr/>
        </p:nvCxnSpPr>
        <p:spPr>
          <a:xfrm flipV="1">
            <a:off x="3143315" y="5513768"/>
            <a:ext cx="344433" cy="4750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DF3EAF0-21C4-28D3-49BA-97B7F315D016}"/>
              </a:ext>
            </a:extLst>
          </p:cNvPr>
          <p:cNvCxnSpPr>
            <a:cxnSpLocks/>
            <a:stCxn id="33" idx="3"/>
            <a:endCxn id="52" idx="2"/>
          </p:cNvCxnSpPr>
          <p:nvPr/>
        </p:nvCxnSpPr>
        <p:spPr>
          <a:xfrm flipV="1">
            <a:off x="3143315" y="5513709"/>
            <a:ext cx="2481370" cy="4750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D22294E-2BEC-329A-1CBE-7249FB0E2500}"/>
              </a:ext>
            </a:extLst>
          </p:cNvPr>
          <p:cNvCxnSpPr>
            <a:cxnSpLocks/>
            <a:stCxn id="33" idx="3"/>
            <a:endCxn id="64" idx="2"/>
          </p:cNvCxnSpPr>
          <p:nvPr/>
        </p:nvCxnSpPr>
        <p:spPr>
          <a:xfrm flipV="1">
            <a:off x="3143315" y="5509828"/>
            <a:ext cx="6522242" cy="4789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0543D0-31C5-24C3-B28D-3AFFF7864C46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456321" y="5606559"/>
            <a:ext cx="0" cy="215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A65717-52BF-BA67-E20F-5C4C3FA9BD61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873180" y="5992876"/>
            <a:ext cx="102792" cy="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7F045B-B105-1394-BFFE-C29A3567A0F7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1927309" y="5988796"/>
            <a:ext cx="88816" cy="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5773D0-C37E-9C05-B77B-5F6B6121F07D}"/>
              </a:ext>
            </a:extLst>
          </p:cNvPr>
          <p:cNvCxnSpPr>
            <a:cxnSpLocks/>
          </p:cNvCxnSpPr>
          <p:nvPr/>
        </p:nvCxnSpPr>
        <p:spPr>
          <a:xfrm>
            <a:off x="2448023" y="4092690"/>
            <a:ext cx="20776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100EA74-0A93-EEDA-0910-E3EA57614FA3}"/>
              </a:ext>
            </a:extLst>
          </p:cNvPr>
          <p:cNvCxnSpPr>
            <a:cxnSpLocks/>
          </p:cNvCxnSpPr>
          <p:nvPr/>
        </p:nvCxnSpPr>
        <p:spPr>
          <a:xfrm>
            <a:off x="4587468" y="4092187"/>
            <a:ext cx="20776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B6ECB0A-A69A-E540-EAC1-E935F99AF179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9872250" y="4013776"/>
            <a:ext cx="11844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D7929D-8E5E-4144-BBEA-FB359FB9D5B6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 flipV="1">
            <a:off x="9872250" y="4021043"/>
            <a:ext cx="904880" cy="3377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A1ABB9A-E512-1338-964E-DD96015104A4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9872250" y="4026530"/>
            <a:ext cx="1681143" cy="3322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48399A2-3DC4-A39E-2DBA-89E408FF845F}"/>
              </a:ext>
            </a:extLst>
          </p:cNvPr>
          <p:cNvCxnSpPr>
            <a:cxnSpLocks/>
            <a:stCxn id="64" idx="0"/>
            <a:endCxn id="72" idx="2"/>
          </p:cNvCxnSpPr>
          <p:nvPr/>
        </p:nvCxnSpPr>
        <p:spPr>
          <a:xfrm rot="5400000" flipH="1" flipV="1">
            <a:off x="9905169" y="4698206"/>
            <a:ext cx="292313" cy="7715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73B48-8B7A-0A69-5D82-F6397011D4DA}"/>
              </a:ext>
            </a:extLst>
          </p:cNvPr>
          <p:cNvCxnSpPr>
            <a:cxnSpLocks/>
            <a:stCxn id="72" idx="1"/>
            <a:endCxn id="62" idx="3"/>
          </p:cNvCxnSpPr>
          <p:nvPr/>
        </p:nvCxnSpPr>
        <p:spPr>
          <a:xfrm flipH="1">
            <a:off x="10008762" y="4831030"/>
            <a:ext cx="75919" cy="3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6B24E6C-FF12-A113-D855-3B3E94D1D2ED}"/>
              </a:ext>
            </a:extLst>
          </p:cNvPr>
          <p:cNvCxnSpPr>
            <a:cxnSpLocks/>
          </p:cNvCxnSpPr>
          <p:nvPr/>
        </p:nvCxnSpPr>
        <p:spPr>
          <a:xfrm>
            <a:off x="7257438" y="4092187"/>
            <a:ext cx="473644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2D75557-75C2-5B2B-6088-ECD029E71A69}"/>
              </a:ext>
            </a:extLst>
          </p:cNvPr>
          <p:cNvCxnSpPr>
            <a:cxnSpLocks/>
            <a:stCxn id="59" idx="2"/>
            <a:endCxn id="68" idx="2"/>
          </p:cNvCxnSpPr>
          <p:nvPr/>
        </p:nvCxnSpPr>
        <p:spPr>
          <a:xfrm rot="10800000">
            <a:off x="8417612" y="4017410"/>
            <a:ext cx="1036562" cy="3414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3DB805E8-9EEF-7D87-1183-9AA348FB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079484"/>
              </p:ext>
            </p:extLst>
          </p:nvPr>
        </p:nvGraphicFramePr>
        <p:xfrm>
          <a:off x="9040533" y="60189"/>
          <a:ext cx="3100475" cy="290775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4604">
                  <a:extLst>
                    <a:ext uri="{9D8B030D-6E8A-4147-A177-3AD203B41FA5}">
                      <a16:colId xmlns:a16="http://schemas.microsoft.com/office/drawing/2014/main" val="1779289392"/>
                    </a:ext>
                  </a:extLst>
                </a:gridCol>
                <a:gridCol w="716437">
                  <a:extLst>
                    <a:ext uri="{9D8B030D-6E8A-4147-A177-3AD203B41FA5}">
                      <a16:colId xmlns:a16="http://schemas.microsoft.com/office/drawing/2014/main" val="3499459137"/>
                    </a:ext>
                  </a:extLst>
                </a:gridCol>
                <a:gridCol w="1499434">
                  <a:extLst>
                    <a:ext uri="{9D8B030D-6E8A-4147-A177-3AD203B41FA5}">
                      <a16:colId xmlns:a16="http://schemas.microsoft.com/office/drawing/2014/main" val="852376774"/>
                    </a:ext>
                  </a:extLst>
                </a:gridCol>
              </a:tblGrid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Service 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Service type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128892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Vehicle API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</a:p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Externally Accessible through Anycast/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NodeIP:nodePort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189164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r>
                        <a:rPr lang="en-US" sz="800" dirty="0"/>
                        <a:t> Inference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41445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Kepler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045189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Prometheus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943328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982681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Kubeflow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2757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Minio</a:t>
                      </a:r>
                      <a:r>
                        <a:rPr lang="en-US" sz="800" dirty="0"/>
                        <a:t> Storage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79258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Grafana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411328"/>
                  </a:ext>
                </a:extLst>
              </a:tr>
            </a:tbl>
          </a:graphicData>
        </a:graphic>
      </p:graphicFrame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94CEDC5-8889-54D9-2C8F-989CB7BD925A}"/>
              </a:ext>
            </a:extLst>
          </p:cNvPr>
          <p:cNvSpPr/>
          <p:nvPr/>
        </p:nvSpPr>
        <p:spPr>
          <a:xfrm>
            <a:off x="488950" y="4025971"/>
            <a:ext cx="2968862" cy="1811428"/>
          </a:xfrm>
          <a:custGeom>
            <a:avLst/>
            <a:gdLst>
              <a:gd name="connsiteX0" fmla="*/ 0 w 2968862"/>
              <a:gd name="connsiteY0" fmla="*/ 1622571 h 1854756"/>
              <a:gd name="connsiteX1" fmla="*/ 501650 w 2968862"/>
              <a:gd name="connsiteY1" fmla="*/ 1774971 h 1854756"/>
              <a:gd name="connsiteX2" fmla="*/ 2686050 w 2968862"/>
              <a:gd name="connsiteY2" fmla="*/ 1768621 h 1854756"/>
              <a:gd name="connsiteX3" fmla="*/ 2921000 w 2968862"/>
              <a:gd name="connsiteY3" fmla="*/ 714521 h 1854756"/>
              <a:gd name="connsiteX4" fmla="*/ 2495550 w 2968862"/>
              <a:gd name="connsiteY4" fmla="*/ 435121 h 1854756"/>
              <a:gd name="connsiteX5" fmla="*/ 2419350 w 2968862"/>
              <a:gd name="connsiteY5" fmla="*/ 41421 h 1854756"/>
              <a:gd name="connsiteX6" fmla="*/ 2413000 w 2968862"/>
              <a:gd name="connsiteY6" fmla="*/ 9671 h 1854756"/>
              <a:gd name="connsiteX7" fmla="*/ 2413000 w 2968862"/>
              <a:gd name="connsiteY7" fmla="*/ 22371 h 185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8862" h="1854756">
                <a:moveTo>
                  <a:pt x="0" y="1622571"/>
                </a:moveTo>
                <a:cubicBezTo>
                  <a:pt x="26987" y="1686600"/>
                  <a:pt x="53975" y="1750629"/>
                  <a:pt x="501650" y="1774971"/>
                </a:cubicBezTo>
                <a:cubicBezTo>
                  <a:pt x="949325" y="1799313"/>
                  <a:pt x="2282825" y="1945363"/>
                  <a:pt x="2686050" y="1768621"/>
                </a:cubicBezTo>
                <a:cubicBezTo>
                  <a:pt x="3089275" y="1591879"/>
                  <a:pt x="2952750" y="936771"/>
                  <a:pt x="2921000" y="714521"/>
                </a:cubicBezTo>
                <a:cubicBezTo>
                  <a:pt x="2889250" y="492271"/>
                  <a:pt x="2579158" y="547304"/>
                  <a:pt x="2495550" y="435121"/>
                </a:cubicBezTo>
                <a:cubicBezTo>
                  <a:pt x="2411942" y="322938"/>
                  <a:pt x="2433108" y="112329"/>
                  <a:pt x="2419350" y="41421"/>
                </a:cubicBezTo>
                <a:cubicBezTo>
                  <a:pt x="2405592" y="-29487"/>
                  <a:pt x="2414058" y="12846"/>
                  <a:pt x="2413000" y="9671"/>
                </a:cubicBezTo>
                <a:cubicBezTo>
                  <a:pt x="2411942" y="6496"/>
                  <a:pt x="2412471" y="14433"/>
                  <a:pt x="2413000" y="22371"/>
                </a:cubicBezTo>
              </a:path>
            </a:pathLst>
          </a:custGeom>
          <a:ln w="15875" cap="sq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E05EEC3-D4E1-247B-B57F-1CFFA8E6E0AB}"/>
              </a:ext>
            </a:extLst>
          </p:cNvPr>
          <p:cNvSpPr/>
          <p:nvPr/>
        </p:nvSpPr>
        <p:spPr>
          <a:xfrm>
            <a:off x="3028950" y="4006197"/>
            <a:ext cx="959873" cy="749957"/>
          </a:xfrm>
          <a:custGeom>
            <a:avLst/>
            <a:gdLst>
              <a:gd name="connsiteX0" fmla="*/ 0 w 959873"/>
              <a:gd name="connsiteY0" fmla="*/ 30816 h 749957"/>
              <a:gd name="connsiteX1" fmla="*/ 180975 w 959873"/>
              <a:gd name="connsiteY1" fmla="*/ 197503 h 749957"/>
              <a:gd name="connsiteX2" fmla="*/ 485775 w 959873"/>
              <a:gd name="connsiteY2" fmla="*/ 749953 h 749957"/>
              <a:gd name="connsiteX3" fmla="*/ 671513 w 959873"/>
              <a:gd name="connsiteY3" fmla="*/ 207028 h 749957"/>
              <a:gd name="connsiteX4" fmla="*/ 923925 w 959873"/>
              <a:gd name="connsiteY4" fmla="*/ 21291 h 749957"/>
              <a:gd name="connsiteX5" fmla="*/ 952500 w 959873"/>
              <a:gd name="connsiteY5" fmla="*/ 11766 h 74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9873" h="749957">
                <a:moveTo>
                  <a:pt x="0" y="30816"/>
                </a:moveTo>
                <a:cubicBezTo>
                  <a:pt x="50006" y="54231"/>
                  <a:pt x="100013" y="77647"/>
                  <a:pt x="180975" y="197503"/>
                </a:cubicBezTo>
                <a:cubicBezTo>
                  <a:pt x="261938" y="317359"/>
                  <a:pt x="404019" y="748366"/>
                  <a:pt x="485775" y="749953"/>
                </a:cubicBezTo>
                <a:cubicBezTo>
                  <a:pt x="567531" y="751541"/>
                  <a:pt x="598488" y="328472"/>
                  <a:pt x="671513" y="207028"/>
                </a:cubicBezTo>
                <a:cubicBezTo>
                  <a:pt x="744538" y="85584"/>
                  <a:pt x="877094" y="53835"/>
                  <a:pt x="923925" y="21291"/>
                </a:cubicBezTo>
                <a:cubicBezTo>
                  <a:pt x="970756" y="-11253"/>
                  <a:pt x="961628" y="256"/>
                  <a:pt x="952500" y="11766"/>
                </a:cubicBezTo>
              </a:path>
            </a:pathLst>
          </a:custGeom>
          <a:ln w="15875">
            <a:solidFill>
              <a:schemeClr val="accent5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08D527E-9852-CB3C-54B9-6FFDEE1B27A9}"/>
              </a:ext>
            </a:extLst>
          </p:cNvPr>
          <p:cNvSpPr/>
          <p:nvPr/>
        </p:nvSpPr>
        <p:spPr>
          <a:xfrm>
            <a:off x="3584013" y="4002069"/>
            <a:ext cx="5978291" cy="1933005"/>
          </a:xfrm>
          <a:custGeom>
            <a:avLst/>
            <a:gdLst>
              <a:gd name="connsiteX0" fmla="*/ 448237 w 5978291"/>
              <a:gd name="connsiteY0" fmla="*/ 23831 h 1933005"/>
              <a:gd name="connsiteX1" fmla="*/ 118037 w 5978291"/>
              <a:gd name="connsiteY1" fmla="*/ 531831 h 1933005"/>
              <a:gd name="connsiteX2" fmla="*/ 511737 w 5978291"/>
              <a:gd name="connsiteY2" fmla="*/ 1770081 h 1933005"/>
              <a:gd name="connsiteX3" fmla="*/ 5210737 w 5978291"/>
              <a:gd name="connsiteY3" fmla="*/ 1795481 h 1933005"/>
              <a:gd name="connsiteX4" fmla="*/ 5947337 w 5978291"/>
              <a:gd name="connsiteY4" fmla="*/ 633431 h 1933005"/>
              <a:gd name="connsiteX5" fmla="*/ 4956737 w 5978291"/>
              <a:gd name="connsiteY5" fmla="*/ 417531 h 1933005"/>
              <a:gd name="connsiteX6" fmla="*/ 4785287 w 5978291"/>
              <a:gd name="connsiteY6" fmla="*/ 42881 h 1933005"/>
              <a:gd name="connsiteX7" fmla="*/ 4778937 w 5978291"/>
              <a:gd name="connsiteY7" fmla="*/ 23831 h 193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78291" h="1933005">
                <a:moveTo>
                  <a:pt x="448237" y="23831"/>
                </a:moveTo>
                <a:cubicBezTo>
                  <a:pt x="277845" y="132310"/>
                  <a:pt x="107454" y="240789"/>
                  <a:pt x="118037" y="531831"/>
                </a:cubicBezTo>
                <a:cubicBezTo>
                  <a:pt x="128620" y="822873"/>
                  <a:pt x="-337046" y="1559473"/>
                  <a:pt x="511737" y="1770081"/>
                </a:cubicBezTo>
                <a:cubicBezTo>
                  <a:pt x="1360520" y="1980689"/>
                  <a:pt x="4304804" y="1984923"/>
                  <a:pt x="5210737" y="1795481"/>
                </a:cubicBezTo>
                <a:cubicBezTo>
                  <a:pt x="6116670" y="1606039"/>
                  <a:pt x="5989670" y="863089"/>
                  <a:pt x="5947337" y="633431"/>
                </a:cubicBezTo>
                <a:cubicBezTo>
                  <a:pt x="5905004" y="403773"/>
                  <a:pt x="5150412" y="515956"/>
                  <a:pt x="4956737" y="417531"/>
                </a:cubicBezTo>
                <a:cubicBezTo>
                  <a:pt x="4763062" y="319106"/>
                  <a:pt x="4814920" y="108498"/>
                  <a:pt x="4785287" y="42881"/>
                </a:cubicBezTo>
                <a:cubicBezTo>
                  <a:pt x="4755654" y="-22736"/>
                  <a:pt x="4767295" y="547"/>
                  <a:pt x="4778937" y="23831"/>
                </a:cubicBezTo>
              </a:path>
            </a:pathLst>
          </a:cu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73B56B-728D-EBF8-18E3-FE5C3C2D903A}"/>
              </a:ext>
            </a:extLst>
          </p:cNvPr>
          <p:cNvSpPr/>
          <p:nvPr/>
        </p:nvSpPr>
        <p:spPr>
          <a:xfrm>
            <a:off x="1654718" y="3673396"/>
            <a:ext cx="517762" cy="207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services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7BF17B-D989-5AFC-5841-32D23ABD265F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2172480" y="3777104"/>
            <a:ext cx="273836" cy="3150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06B580-4B85-F701-9D2B-2110F44965E4}"/>
              </a:ext>
            </a:extLst>
          </p:cNvPr>
          <p:cNvSpPr txBox="1"/>
          <p:nvPr/>
        </p:nvSpPr>
        <p:spPr>
          <a:xfrm>
            <a:off x="984050" y="555540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C05E08-07FA-BD72-E490-44EDBB692564}"/>
              </a:ext>
            </a:extLst>
          </p:cNvPr>
          <p:cNvSpPr txBox="1"/>
          <p:nvPr/>
        </p:nvSpPr>
        <p:spPr>
          <a:xfrm>
            <a:off x="3882204" y="554192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79A3BB-20AB-9F97-2189-4B6302E6A135}"/>
              </a:ext>
            </a:extLst>
          </p:cNvPr>
          <p:cNvSpPr txBox="1"/>
          <p:nvPr/>
        </p:nvSpPr>
        <p:spPr>
          <a:xfrm>
            <a:off x="3081514" y="396637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94AB05-3E6D-4B90-1C0B-80D4BDE8AE60}"/>
              </a:ext>
            </a:extLst>
          </p:cNvPr>
          <p:cNvSpPr/>
          <p:nvPr/>
        </p:nvSpPr>
        <p:spPr>
          <a:xfrm>
            <a:off x="39462" y="6365621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4EB99DD-D28B-29C4-BB61-703FAE06E177}"/>
              </a:ext>
            </a:extLst>
          </p:cNvPr>
          <p:cNvSpPr/>
          <p:nvPr/>
        </p:nvSpPr>
        <p:spPr>
          <a:xfrm>
            <a:off x="975972" y="6365621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540EBF-1413-F9FC-B2FE-0CCC85584C45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flipH="1">
            <a:off x="873180" y="6537821"/>
            <a:ext cx="102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F386BE-6B17-EF59-A2C6-E37CD378882E}"/>
              </a:ext>
            </a:extLst>
          </p:cNvPr>
          <p:cNvSpPr/>
          <p:nvPr/>
        </p:nvSpPr>
        <p:spPr>
          <a:xfrm>
            <a:off x="2027821" y="6383893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FQDN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4172997-924D-5877-A18E-1CDDAEA40432}"/>
              </a:ext>
            </a:extLst>
          </p:cNvPr>
          <p:cNvCxnSpPr>
            <a:cxnSpLocks/>
            <a:stCxn id="55" idx="3"/>
            <a:endCxn id="64" idx="2"/>
          </p:cNvCxnSpPr>
          <p:nvPr/>
        </p:nvCxnSpPr>
        <p:spPr>
          <a:xfrm flipV="1">
            <a:off x="3155011" y="5509828"/>
            <a:ext cx="6510546" cy="10254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261CA9-B5A2-884D-FE70-570CE5CC2995}"/>
              </a:ext>
            </a:extLst>
          </p:cNvPr>
          <p:cNvCxnSpPr>
            <a:cxnSpLocks/>
            <a:stCxn id="55" idx="1"/>
            <a:endCxn id="37" idx="3"/>
          </p:cNvCxnSpPr>
          <p:nvPr/>
        </p:nvCxnSpPr>
        <p:spPr>
          <a:xfrm flipH="1">
            <a:off x="1927309" y="6535290"/>
            <a:ext cx="100512" cy="2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5E98B870-F1DD-5D05-C0D5-5E7EF498C28A}"/>
              </a:ext>
            </a:extLst>
          </p:cNvPr>
          <p:cNvSpPr/>
          <p:nvPr/>
        </p:nvSpPr>
        <p:spPr>
          <a:xfrm>
            <a:off x="8496300" y="4048125"/>
            <a:ext cx="3048000" cy="734230"/>
          </a:xfrm>
          <a:custGeom>
            <a:avLst/>
            <a:gdLst>
              <a:gd name="connsiteX0" fmla="*/ 0 w 3048000"/>
              <a:gd name="connsiteY0" fmla="*/ 0 h 734230"/>
              <a:gd name="connsiteX1" fmla="*/ 295275 w 3048000"/>
              <a:gd name="connsiteY1" fmla="*/ 209550 h 734230"/>
              <a:gd name="connsiteX2" fmla="*/ 990600 w 3048000"/>
              <a:gd name="connsiteY2" fmla="*/ 304800 h 734230"/>
              <a:gd name="connsiteX3" fmla="*/ 1133475 w 3048000"/>
              <a:gd name="connsiteY3" fmla="*/ 733425 h 734230"/>
              <a:gd name="connsiteX4" fmla="*/ 1266825 w 3048000"/>
              <a:gd name="connsiteY4" fmla="*/ 409575 h 734230"/>
              <a:gd name="connsiteX5" fmla="*/ 2152650 w 3048000"/>
              <a:gd name="connsiteY5" fmla="*/ 314325 h 734230"/>
              <a:gd name="connsiteX6" fmla="*/ 2886075 w 3048000"/>
              <a:gd name="connsiteY6" fmla="*/ 209550 h 734230"/>
              <a:gd name="connsiteX7" fmla="*/ 3048000 w 3048000"/>
              <a:gd name="connsiteY7" fmla="*/ 0 h 73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734230">
                <a:moveTo>
                  <a:pt x="0" y="0"/>
                </a:moveTo>
                <a:cubicBezTo>
                  <a:pt x="65087" y="79375"/>
                  <a:pt x="130175" y="158750"/>
                  <a:pt x="295275" y="209550"/>
                </a:cubicBezTo>
                <a:cubicBezTo>
                  <a:pt x="460375" y="260350"/>
                  <a:pt x="850900" y="217488"/>
                  <a:pt x="990600" y="304800"/>
                </a:cubicBezTo>
                <a:cubicBezTo>
                  <a:pt x="1130300" y="392112"/>
                  <a:pt x="1087438" y="715963"/>
                  <a:pt x="1133475" y="733425"/>
                </a:cubicBezTo>
                <a:cubicBezTo>
                  <a:pt x="1179512" y="750887"/>
                  <a:pt x="1096963" y="479425"/>
                  <a:pt x="1266825" y="409575"/>
                </a:cubicBezTo>
                <a:cubicBezTo>
                  <a:pt x="1436687" y="339725"/>
                  <a:pt x="1882775" y="347663"/>
                  <a:pt x="2152650" y="314325"/>
                </a:cubicBezTo>
                <a:cubicBezTo>
                  <a:pt x="2422525" y="280987"/>
                  <a:pt x="2736850" y="261937"/>
                  <a:pt x="2886075" y="209550"/>
                </a:cubicBezTo>
                <a:cubicBezTo>
                  <a:pt x="3035300" y="157163"/>
                  <a:pt x="3041650" y="78581"/>
                  <a:pt x="3048000" y="0"/>
                </a:cubicBezTo>
              </a:path>
            </a:pathLst>
          </a:custGeom>
          <a:noFill/>
          <a:ln w="15875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2D8FBE5-707F-8080-FE9F-97645EA3CEDE}"/>
              </a:ext>
            </a:extLst>
          </p:cNvPr>
          <p:cNvSpPr txBox="1"/>
          <p:nvPr/>
        </p:nvSpPr>
        <p:spPr>
          <a:xfrm>
            <a:off x="9936723" y="437620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7030A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3204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C68C01-00FC-E8D7-E8DD-631212F3DB62}"/>
              </a:ext>
            </a:extLst>
          </p:cNvPr>
          <p:cNvSpPr txBox="1"/>
          <p:nvPr/>
        </p:nvSpPr>
        <p:spPr>
          <a:xfrm>
            <a:off x="-1" y="16735"/>
            <a:ext cx="698182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Architecture Overview – Networking – Energy consumption monitoring</a:t>
            </a:r>
          </a:p>
          <a:p>
            <a:endParaRPr lang="en-US" sz="1000" b="1" dirty="0"/>
          </a:p>
          <a:p>
            <a:pPr marL="228600" indent="-228600">
              <a:buAutoNum type="arabicPeriod"/>
            </a:pPr>
            <a:r>
              <a:rPr lang="en-US" sz="1000" dirty="0"/>
              <a:t>Kepler exporter uses </a:t>
            </a:r>
            <a:r>
              <a:rPr lang="en-US" sz="1000" dirty="0" err="1"/>
              <a:t>eBPF</a:t>
            </a:r>
            <a:r>
              <a:rPr lang="en-US" sz="1000" dirty="0"/>
              <a:t> to probe CPU, GPU, RAM performance counters and exposes them over time via HTTP</a:t>
            </a:r>
          </a:p>
          <a:p>
            <a:pPr marL="228600" indent="-228600">
              <a:buAutoNum type="arabicPeriod"/>
            </a:pPr>
            <a:r>
              <a:rPr lang="en-US" sz="1000" dirty="0"/>
              <a:t>Prometheus periodically queries Kepler exporter for a new data</a:t>
            </a:r>
          </a:p>
          <a:p>
            <a:pPr marL="228600" indent="-228600">
              <a:buFontTx/>
              <a:buAutoNum type="arabicPeriod"/>
            </a:pPr>
            <a:r>
              <a:rPr lang="en-US" sz="1000" dirty="0"/>
              <a:t>Grafana periodically queries Prometheus for anew data</a:t>
            </a:r>
          </a:p>
          <a:p>
            <a:endParaRPr lang="en-US" b="1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66B0166-CD70-9AD9-C95F-FBB01D77AE06}"/>
              </a:ext>
            </a:extLst>
          </p:cNvPr>
          <p:cNvGrpSpPr/>
          <p:nvPr/>
        </p:nvGrpSpPr>
        <p:grpSpPr>
          <a:xfrm>
            <a:off x="73658" y="5059712"/>
            <a:ext cx="765326" cy="546847"/>
            <a:chOff x="80683" y="5648657"/>
            <a:chExt cx="765326" cy="54684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07EB4-8E2D-D809-6418-58DCE8675209}"/>
                </a:ext>
              </a:extLst>
            </p:cNvPr>
            <p:cNvSpPr/>
            <p:nvPr/>
          </p:nvSpPr>
          <p:spPr>
            <a:xfrm>
              <a:off x="80683" y="5648657"/>
              <a:ext cx="765326" cy="5468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Vehicle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95F7B3-C276-2ED7-40F4-0B2F12D6701D}"/>
                </a:ext>
              </a:extLst>
            </p:cNvPr>
            <p:cNvSpPr/>
            <p:nvPr/>
          </p:nvSpPr>
          <p:spPr>
            <a:xfrm>
              <a:off x="131145" y="5876651"/>
              <a:ext cx="648786" cy="25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On Board Unit(OBU)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0C0D1E-4785-8A67-430C-AF6272F14C28}"/>
              </a:ext>
            </a:extLst>
          </p:cNvPr>
          <p:cNvSpPr/>
          <p:nvPr/>
        </p:nvSpPr>
        <p:spPr>
          <a:xfrm>
            <a:off x="2448023" y="3064450"/>
            <a:ext cx="2077699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D20304-2062-41FB-73A5-0B5E76D00D7B}"/>
              </a:ext>
            </a:extLst>
          </p:cNvPr>
          <p:cNvSpPr/>
          <p:nvPr/>
        </p:nvSpPr>
        <p:spPr>
          <a:xfrm>
            <a:off x="2504297" y="3376632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A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E2D65C-99AC-9B90-7E3E-5B45F0470231}"/>
              </a:ext>
            </a:extLst>
          </p:cNvPr>
          <p:cNvSpPr/>
          <p:nvPr/>
        </p:nvSpPr>
        <p:spPr>
          <a:xfrm>
            <a:off x="3508431" y="3364340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B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EA515-3186-05CD-FE66-AC2ADDE785E7}"/>
              </a:ext>
            </a:extLst>
          </p:cNvPr>
          <p:cNvGrpSpPr/>
          <p:nvPr/>
        </p:nvGrpSpPr>
        <p:grpSpPr>
          <a:xfrm>
            <a:off x="3278710" y="4149005"/>
            <a:ext cx="418076" cy="419866"/>
            <a:chOff x="2331244" y="2538413"/>
            <a:chExt cx="609036" cy="603240"/>
          </a:xfrm>
        </p:grpSpPr>
        <p:sp>
          <p:nvSpPr>
            <p:cNvPr id="13" name="Arrow: Quad 12">
              <a:extLst>
                <a:ext uri="{FF2B5EF4-FFF2-40B4-BE49-F238E27FC236}">
                  <a16:creationId xmlns:a16="http://schemas.microsoft.com/office/drawing/2014/main" id="{FA88D9BD-8894-72C2-B27A-9A50F797DB1D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70E4C6-B2E5-5738-09D9-540F8A64D018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FA4613D-FA0A-A5F8-DC58-20AE8620627C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3696786" y="4009798"/>
            <a:ext cx="296669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18F9971-C20F-E3DD-A644-9D9D5D53D96C}"/>
              </a:ext>
            </a:extLst>
          </p:cNvPr>
          <p:cNvCxnSpPr>
            <a:cxnSpLocks/>
            <a:stCxn id="14" idx="2"/>
            <a:endCxn id="11" idx="2"/>
          </p:cNvCxnSpPr>
          <p:nvPr/>
        </p:nvCxnSpPr>
        <p:spPr>
          <a:xfrm rot="10800000">
            <a:off x="2989322" y="4022090"/>
            <a:ext cx="289389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F80CAE-C5A3-9139-181F-19905047E3EA}"/>
              </a:ext>
            </a:extLst>
          </p:cNvPr>
          <p:cNvSpPr/>
          <p:nvPr/>
        </p:nvSpPr>
        <p:spPr>
          <a:xfrm>
            <a:off x="3143315" y="4724361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D3F962-BEE9-3F12-A406-59F295A32105}"/>
              </a:ext>
            </a:extLst>
          </p:cNvPr>
          <p:cNvCxnSpPr>
            <a:stCxn id="14" idx="4"/>
            <a:endCxn id="23" idx="0"/>
          </p:cNvCxnSpPr>
          <p:nvPr/>
        </p:nvCxnSpPr>
        <p:spPr>
          <a:xfrm>
            <a:off x="3487748" y="4568871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425553-4C91-4494-508F-4FAAABBAEF47}"/>
              </a:ext>
            </a:extLst>
          </p:cNvPr>
          <p:cNvSpPr/>
          <p:nvPr/>
        </p:nvSpPr>
        <p:spPr>
          <a:xfrm>
            <a:off x="39462" y="5822390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Antenna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(5G network)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1829E1-CE9C-BB99-AF9F-F870468261F5}"/>
              </a:ext>
            </a:extLst>
          </p:cNvPr>
          <p:cNvSpPr/>
          <p:nvPr/>
        </p:nvSpPr>
        <p:spPr>
          <a:xfrm>
            <a:off x="975972" y="5820676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6434B8-B0AC-770B-BB18-4A8A57DCDCDE}"/>
              </a:ext>
            </a:extLst>
          </p:cNvPr>
          <p:cNvSpPr/>
          <p:nvPr/>
        </p:nvSpPr>
        <p:spPr>
          <a:xfrm>
            <a:off x="2016125" y="5837399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AnycastIP:nodePort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77DAA-2AD4-2481-4185-8CBBECD50878}"/>
              </a:ext>
            </a:extLst>
          </p:cNvPr>
          <p:cNvSpPr/>
          <p:nvPr/>
        </p:nvSpPr>
        <p:spPr>
          <a:xfrm>
            <a:off x="2968096" y="5148228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044950-82C3-4C7C-0F51-1C49929C055D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3487748" y="4943978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F80C94-1F7F-B732-0F5C-D43C423B0F69}"/>
              </a:ext>
            </a:extLst>
          </p:cNvPr>
          <p:cNvSpPr/>
          <p:nvPr/>
        </p:nvSpPr>
        <p:spPr>
          <a:xfrm>
            <a:off x="4584960" y="3064391"/>
            <a:ext cx="2068097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78D349-8533-6087-BE5D-C8F8D0A363DC}"/>
              </a:ext>
            </a:extLst>
          </p:cNvPr>
          <p:cNvSpPr/>
          <p:nvPr/>
        </p:nvSpPr>
        <p:spPr>
          <a:xfrm>
            <a:off x="4641234" y="3376573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C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F681CA-94E5-7491-2A2B-B9E7396236CF}"/>
              </a:ext>
            </a:extLst>
          </p:cNvPr>
          <p:cNvSpPr/>
          <p:nvPr/>
        </p:nvSpPr>
        <p:spPr>
          <a:xfrm>
            <a:off x="5639018" y="3364281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D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B5F00E-EDAE-CC9D-0D7F-31A30E09E9F3}"/>
              </a:ext>
            </a:extLst>
          </p:cNvPr>
          <p:cNvGrpSpPr/>
          <p:nvPr/>
        </p:nvGrpSpPr>
        <p:grpSpPr>
          <a:xfrm>
            <a:off x="5415647" y="4148946"/>
            <a:ext cx="418076" cy="419866"/>
            <a:chOff x="2331244" y="2538413"/>
            <a:chExt cx="609036" cy="603240"/>
          </a:xfrm>
        </p:grpSpPr>
        <p:sp>
          <p:nvSpPr>
            <p:cNvPr id="46" name="Arrow: Quad 45">
              <a:extLst>
                <a:ext uri="{FF2B5EF4-FFF2-40B4-BE49-F238E27FC236}">
                  <a16:creationId xmlns:a16="http://schemas.microsoft.com/office/drawing/2014/main" id="{C9841C57-2422-8922-AEEE-EB308912090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377BBC-B1E2-C51E-5210-B93230B422BC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8922E04-6273-B493-375A-B8BDBC073D75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 flipV="1">
            <a:off x="5833723" y="4009739"/>
            <a:ext cx="285518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55CA284-8445-6ECD-7963-022B1C33CF9A}"/>
              </a:ext>
            </a:extLst>
          </p:cNvPr>
          <p:cNvCxnSpPr>
            <a:cxnSpLocks/>
            <a:stCxn id="47" idx="2"/>
            <a:endCxn id="43" idx="2"/>
          </p:cNvCxnSpPr>
          <p:nvPr/>
        </p:nvCxnSpPr>
        <p:spPr>
          <a:xfrm rot="10800000">
            <a:off x="5121457" y="4022031"/>
            <a:ext cx="294190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294D79-5A9E-C970-0DD5-F88CE765AA0A}"/>
              </a:ext>
            </a:extLst>
          </p:cNvPr>
          <p:cNvSpPr/>
          <p:nvPr/>
        </p:nvSpPr>
        <p:spPr>
          <a:xfrm>
            <a:off x="5280252" y="4724302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97089B-98A1-5A23-0068-D0EEF9573A29}"/>
              </a:ext>
            </a:extLst>
          </p:cNvPr>
          <p:cNvCxnSpPr>
            <a:stCxn id="47" idx="4"/>
            <a:endCxn id="50" idx="0"/>
          </p:cNvCxnSpPr>
          <p:nvPr/>
        </p:nvCxnSpPr>
        <p:spPr>
          <a:xfrm>
            <a:off x="5624685" y="4568812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2A5C75A-E405-F869-40C0-B9EA4F9AC8A6}"/>
              </a:ext>
            </a:extLst>
          </p:cNvPr>
          <p:cNvSpPr/>
          <p:nvPr/>
        </p:nvSpPr>
        <p:spPr>
          <a:xfrm>
            <a:off x="5105033" y="5148169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AFBD97-09B8-45FD-BD6E-468B12A6498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5624685" y="4943919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53B9E8-E52D-C9C9-3818-C31008F58E8C}"/>
              </a:ext>
            </a:extLst>
          </p:cNvPr>
          <p:cNvSpPr/>
          <p:nvPr/>
        </p:nvSpPr>
        <p:spPr>
          <a:xfrm>
            <a:off x="7257438" y="3064332"/>
            <a:ext cx="4736442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Core Node/Nodes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A5CFDE-64BB-D7B7-5DE1-8C39B8AD44A1}"/>
              </a:ext>
            </a:extLst>
          </p:cNvPr>
          <p:cNvGrpSpPr/>
          <p:nvPr/>
        </p:nvGrpSpPr>
        <p:grpSpPr>
          <a:xfrm>
            <a:off x="9454174" y="4148887"/>
            <a:ext cx="418076" cy="419866"/>
            <a:chOff x="2331244" y="2538413"/>
            <a:chExt cx="609036" cy="603240"/>
          </a:xfrm>
        </p:grpSpPr>
        <p:sp>
          <p:nvSpPr>
            <p:cNvPr id="58" name="Arrow: Quad 57">
              <a:extLst>
                <a:ext uri="{FF2B5EF4-FFF2-40B4-BE49-F238E27FC236}">
                  <a16:creationId xmlns:a16="http://schemas.microsoft.com/office/drawing/2014/main" id="{CB20BFF6-D5DD-2897-0DFB-5BAFB64F31E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893EE0-13D5-A124-2803-67EE189EDA84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9B78839-9EC6-16F7-B942-192579966F76}"/>
              </a:ext>
            </a:extLst>
          </p:cNvPr>
          <p:cNvCxnSpPr>
            <a:cxnSpLocks/>
            <a:stCxn id="58" idx="1"/>
            <a:endCxn id="75" idx="2"/>
          </p:cNvCxnSpPr>
          <p:nvPr/>
        </p:nvCxnSpPr>
        <p:spPr>
          <a:xfrm rot="10800000">
            <a:off x="9203793" y="4013776"/>
            <a:ext cx="26788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AA93E99-0C9B-2D7A-D52B-40673C743EB5}"/>
              </a:ext>
            </a:extLst>
          </p:cNvPr>
          <p:cNvCxnSpPr>
            <a:cxnSpLocks/>
            <a:stCxn id="59" idx="2"/>
            <a:endCxn id="71" idx="2"/>
          </p:cNvCxnSpPr>
          <p:nvPr/>
        </p:nvCxnSpPr>
        <p:spPr>
          <a:xfrm rot="10800000">
            <a:off x="7647926" y="4013776"/>
            <a:ext cx="1806248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3DA7E87-9FDB-6339-F498-96FAD02B57A3}"/>
              </a:ext>
            </a:extLst>
          </p:cNvPr>
          <p:cNvSpPr/>
          <p:nvPr/>
        </p:nvSpPr>
        <p:spPr>
          <a:xfrm>
            <a:off x="9317980" y="4724243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E43C20-1623-723B-6BA0-5CB40373C6EE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>
            <a:off x="9663212" y="4568753"/>
            <a:ext cx="159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353ADD4-E910-2FAD-94E6-5D73E8E565E7}"/>
              </a:ext>
            </a:extLst>
          </p:cNvPr>
          <p:cNvSpPr/>
          <p:nvPr/>
        </p:nvSpPr>
        <p:spPr>
          <a:xfrm>
            <a:off x="9145905" y="5230130"/>
            <a:ext cx="1039303" cy="279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D87B6C-C70D-DD09-739D-0CFEC27FC7FE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663371" y="4943860"/>
            <a:ext cx="2186" cy="286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AEFE8-6A35-43CA-4121-9E0EF9A82FF9}"/>
              </a:ext>
            </a:extLst>
          </p:cNvPr>
          <p:cNvSpPr txBox="1"/>
          <p:nvPr/>
        </p:nvSpPr>
        <p:spPr>
          <a:xfrm>
            <a:off x="6533626" y="523722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2E1F87-2643-B857-7D56-53C20187443D}"/>
              </a:ext>
            </a:extLst>
          </p:cNvPr>
          <p:cNvSpPr/>
          <p:nvPr/>
        </p:nvSpPr>
        <p:spPr>
          <a:xfrm>
            <a:off x="8051821" y="3653102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D670A8E-7030-FD8F-12AE-1DFD6B2C259C}"/>
              </a:ext>
            </a:extLst>
          </p:cNvPr>
          <p:cNvSpPr/>
          <p:nvPr/>
        </p:nvSpPr>
        <p:spPr>
          <a:xfrm>
            <a:off x="11191630" y="3662223"/>
            <a:ext cx="723525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Dashboard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(Grafana)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7737DC-053D-9432-5006-23E604681147}"/>
              </a:ext>
            </a:extLst>
          </p:cNvPr>
          <p:cNvSpPr/>
          <p:nvPr/>
        </p:nvSpPr>
        <p:spPr>
          <a:xfrm>
            <a:off x="9626073" y="3649469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Kubeflow w </a:t>
            </a:r>
            <a:r>
              <a:rPr lang="en-US" sz="800" b="1" dirty="0" err="1">
                <a:solidFill>
                  <a:schemeClr val="tx1"/>
                </a:solidFill>
              </a:rPr>
              <a:t>Jupyter</a:t>
            </a:r>
            <a:r>
              <a:rPr lang="en-US" sz="800" b="1" dirty="0">
                <a:solidFill>
                  <a:schemeClr val="tx1"/>
                </a:solidFill>
              </a:rPr>
              <a:t> NB</a:t>
            </a:r>
          </a:p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BE454C1-CAAB-8CB2-0C89-5C8E5872C9B6}"/>
              </a:ext>
            </a:extLst>
          </p:cNvPr>
          <p:cNvSpPr/>
          <p:nvPr/>
        </p:nvSpPr>
        <p:spPr>
          <a:xfrm>
            <a:off x="7287643" y="3656736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5F89C38-AEB2-8595-2C39-2224C7E98A35}"/>
              </a:ext>
            </a:extLst>
          </p:cNvPr>
          <p:cNvSpPr/>
          <p:nvPr/>
        </p:nvSpPr>
        <p:spPr>
          <a:xfrm>
            <a:off x="10084681" y="4724243"/>
            <a:ext cx="704826" cy="2135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ingress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F57187D-ADD5-D130-59EB-9F4DA02E8902}"/>
              </a:ext>
            </a:extLst>
          </p:cNvPr>
          <p:cNvSpPr/>
          <p:nvPr/>
        </p:nvSpPr>
        <p:spPr>
          <a:xfrm>
            <a:off x="10416847" y="3656736"/>
            <a:ext cx="72056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Minio</a:t>
            </a:r>
            <a:r>
              <a:rPr lang="en-US" sz="800" b="1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3F4BDA0-9D5C-9FFC-3BB2-0C4E01AB1158}"/>
              </a:ext>
            </a:extLst>
          </p:cNvPr>
          <p:cNvSpPr/>
          <p:nvPr/>
        </p:nvSpPr>
        <p:spPr>
          <a:xfrm>
            <a:off x="8844358" y="3649469"/>
            <a:ext cx="718868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5B5C994-D331-CCAF-2C90-0E4D6B5109EF}"/>
              </a:ext>
            </a:extLst>
          </p:cNvPr>
          <p:cNvCxnSpPr>
            <a:cxnSpLocks/>
            <a:stCxn id="33" idx="3"/>
            <a:endCxn id="34" idx="2"/>
          </p:cNvCxnSpPr>
          <p:nvPr/>
        </p:nvCxnSpPr>
        <p:spPr>
          <a:xfrm flipV="1">
            <a:off x="3143315" y="5513768"/>
            <a:ext cx="344433" cy="4750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DF3EAF0-21C4-28D3-49BA-97B7F315D016}"/>
              </a:ext>
            </a:extLst>
          </p:cNvPr>
          <p:cNvCxnSpPr>
            <a:cxnSpLocks/>
            <a:stCxn id="33" idx="3"/>
            <a:endCxn id="52" idx="2"/>
          </p:cNvCxnSpPr>
          <p:nvPr/>
        </p:nvCxnSpPr>
        <p:spPr>
          <a:xfrm flipV="1">
            <a:off x="3143315" y="5513709"/>
            <a:ext cx="2481370" cy="4750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D22294E-2BEC-329A-1CBE-7249FB0E2500}"/>
              </a:ext>
            </a:extLst>
          </p:cNvPr>
          <p:cNvCxnSpPr>
            <a:cxnSpLocks/>
            <a:stCxn id="33" idx="3"/>
            <a:endCxn id="64" idx="2"/>
          </p:cNvCxnSpPr>
          <p:nvPr/>
        </p:nvCxnSpPr>
        <p:spPr>
          <a:xfrm flipV="1">
            <a:off x="3143315" y="5509828"/>
            <a:ext cx="6522242" cy="4789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0543D0-31C5-24C3-B28D-3AFFF7864C46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456321" y="5606559"/>
            <a:ext cx="0" cy="215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A65717-52BF-BA67-E20F-5C4C3FA9BD61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873180" y="5992876"/>
            <a:ext cx="102792" cy="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7F045B-B105-1394-BFFE-C29A3567A0F7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1927309" y="5988796"/>
            <a:ext cx="88816" cy="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5773D0-C37E-9C05-B77B-5F6B6121F07D}"/>
              </a:ext>
            </a:extLst>
          </p:cNvPr>
          <p:cNvCxnSpPr>
            <a:cxnSpLocks/>
          </p:cNvCxnSpPr>
          <p:nvPr/>
        </p:nvCxnSpPr>
        <p:spPr>
          <a:xfrm>
            <a:off x="2448023" y="4092690"/>
            <a:ext cx="20776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100EA74-0A93-EEDA-0910-E3EA57614FA3}"/>
              </a:ext>
            </a:extLst>
          </p:cNvPr>
          <p:cNvCxnSpPr>
            <a:cxnSpLocks/>
          </p:cNvCxnSpPr>
          <p:nvPr/>
        </p:nvCxnSpPr>
        <p:spPr>
          <a:xfrm>
            <a:off x="4587468" y="4092187"/>
            <a:ext cx="20776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B6ECB0A-A69A-E540-EAC1-E935F99AF179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9872250" y="4013776"/>
            <a:ext cx="11844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D7929D-8E5E-4144-BBEA-FB359FB9D5B6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 flipV="1">
            <a:off x="9872250" y="4021043"/>
            <a:ext cx="904880" cy="3377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A1ABB9A-E512-1338-964E-DD96015104A4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9872250" y="4026530"/>
            <a:ext cx="1681143" cy="3322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48399A2-3DC4-A39E-2DBA-89E408FF845F}"/>
              </a:ext>
            </a:extLst>
          </p:cNvPr>
          <p:cNvCxnSpPr>
            <a:cxnSpLocks/>
            <a:stCxn id="64" idx="0"/>
            <a:endCxn id="72" idx="2"/>
          </p:cNvCxnSpPr>
          <p:nvPr/>
        </p:nvCxnSpPr>
        <p:spPr>
          <a:xfrm rot="5400000" flipH="1" flipV="1">
            <a:off x="9905169" y="4698206"/>
            <a:ext cx="292313" cy="7715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73B48-8B7A-0A69-5D82-F6397011D4DA}"/>
              </a:ext>
            </a:extLst>
          </p:cNvPr>
          <p:cNvCxnSpPr>
            <a:cxnSpLocks/>
            <a:stCxn id="72" idx="1"/>
            <a:endCxn id="62" idx="3"/>
          </p:cNvCxnSpPr>
          <p:nvPr/>
        </p:nvCxnSpPr>
        <p:spPr>
          <a:xfrm flipH="1">
            <a:off x="10008762" y="4831030"/>
            <a:ext cx="75919" cy="3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6B24E6C-FF12-A113-D855-3B3E94D1D2ED}"/>
              </a:ext>
            </a:extLst>
          </p:cNvPr>
          <p:cNvCxnSpPr>
            <a:cxnSpLocks/>
          </p:cNvCxnSpPr>
          <p:nvPr/>
        </p:nvCxnSpPr>
        <p:spPr>
          <a:xfrm>
            <a:off x="7257438" y="4092187"/>
            <a:ext cx="473644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2D75557-75C2-5B2B-6088-ECD029E71A69}"/>
              </a:ext>
            </a:extLst>
          </p:cNvPr>
          <p:cNvCxnSpPr>
            <a:cxnSpLocks/>
            <a:stCxn id="59" idx="2"/>
            <a:endCxn id="68" idx="2"/>
          </p:cNvCxnSpPr>
          <p:nvPr/>
        </p:nvCxnSpPr>
        <p:spPr>
          <a:xfrm rot="10800000">
            <a:off x="8417612" y="4017410"/>
            <a:ext cx="1036562" cy="3414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3DB805E8-9EEF-7D87-1183-9AA348FBBB20}"/>
              </a:ext>
            </a:extLst>
          </p:cNvPr>
          <p:cNvGraphicFramePr>
            <a:graphicFrameLocks noGrp="1"/>
          </p:cNvGraphicFramePr>
          <p:nvPr/>
        </p:nvGraphicFramePr>
        <p:xfrm>
          <a:off x="9040533" y="60189"/>
          <a:ext cx="3100475" cy="27858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4604">
                  <a:extLst>
                    <a:ext uri="{9D8B030D-6E8A-4147-A177-3AD203B41FA5}">
                      <a16:colId xmlns:a16="http://schemas.microsoft.com/office/drawing/2014/main" val="1779289392"/>
                    </a:ext>
                  </a:extLst>
                </a:gridCol>
                <a:gridCol w="716437">
                  <a:extLst>
                    <a:ext uri="{9D8B030D-6E8A-4147-A177-3AD203B41FA5}">
                      <a16:colId xmlns:a16="http://schemas.microsoft.com/office/drawing/2014/main" val="3499459137"/>
                    </a:ext>
                  </a:extLst>
                </a:gridCol>
                <a:gridCol w="1499434">
                  <a:extLst>
                    <a:ext uri="{9D8B030D-6E8A-4147-A177-3AD203B41FA5}">
                      <a16:colId xmlns:a16="http://schemas.microsoft.com/office/drawing/2014/main" val="852376774"/>
                    </a:ext>
                  </a:extLst>
                </a:gridCol>
              </a:tblGrid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Service 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Service type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128892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Vehicle API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Externally Accessible through Anycast/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NodeIP:nodePort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189164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r>
                        <a:rPr lang="en-US" sz="800" dirty="0"/>
                        <a:t> Inference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41445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Kepler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045189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Prometheus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943328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982681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Kubeflow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2757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Minio</a:t>
                      </a:r>
                      <a:r>
                        <a:rPr lang="en-US" sz="800" dirty="0"/>
                        <a:t> Storage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79258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Grafana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411328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BF73B56B-728D-EBF8-18E3-FE5C3C2D903A}"/>
              </a:ext>
            </a:extLst>
          </p:cNvPr>
          <p:cNvSpPr/>
          <p:nvPr/>
        </p:nvSpPr>
        <p:spPr>
          <a:xfrm>
            <a:off x="1654718" y="3673396"/>
            <a:ext cx="517762" cy="207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services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7BF17B-D989-5AFC-5841-32D23ABD265F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2172480" y="3777104"/>
            <a:ext cx="273836" cy="3150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94AB05-3E6D-4B90-1C0B-80D4BDE8AE60}"/>
              </a:ext>
            </a:extLst>
          </p:cNvPr>
          <p:cNvSpPr/>
          <p:nvPr/>
        </p:nvSpPr>
        <p:spPr>
          <a:xfrm>
            <a:off x="39462" y="6365621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4EB99DD-D28B-29C4-BB61-703FAE06E177}"/>
              </a:ext>
            </a:extLst>
          </p:cNvPr>
          <p:cNvSpPr/>
          <p:nvPr/>
        </p:nvSpPr>
        <p:spPr>
          <a:xfrm>
            <a:off x="975972" y="6365621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540EBF-1413-F9FC-B2FE-0CCC85584C45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flipH="1">
            <a:off x="873180" y="6537821"/>
            <a:ext cx="102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F386BE-6B17-EF59-A2C6-E37CD378882E}"/>
              </a:ext>
            </a:extLst>
          </p:cNvPr>
          <p:cNvSpPr/>
          <p:nvPr/>
        </p:nvSpPr>
        <p:spPr>
          <a:xfrm>
            <a:off x="2027821" y="6383893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FQDN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4172997-924D-5877-A18E-1CDDAEA40432}"/>
              </a:ext>
            </a:extLst>
          </p:cNvPr>
          <p:cNvCxnSpPr>
            <a:cxnSpLocks/>
            <a:stCxn id="55" idx="3"/>
            <a:endCxn id="64" idx="2"/>
          </p:cNvCxnSpPr>
          <p:nvPr/>
        </p:nvCxnSpPr>
        <p:spPr>
          <a:xfrm flipV="1">
            <a:off x="3155011" y="5509828"/>
            <a:ext cx="6510546" cy="10254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261CA9-B5A2-884D-FE70-570CE5CC2995}"/>
              </a:ext>
            </a:extLst>
          </p:cNvPr>
          <p:cNvCxnSpPr>
            <a:cxnSpLocks/>
            <a:stCxn id="55" idx="1"/>
            <a:endCxn id="37" idx="3"/>
          </p:cNvCxnSpPr>
          <p:nvPr/>
        </p:nvCxnSpPr>
        <p:spPr>
          <a:xfrm flipH="1">
            <a:off x="1927309" y="6535290"/>
            <a:ext cx="100512" cy="2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B662590-7E87-774E-15CB-31FDDFB69742}"/>
              </a:ext>
            </a:extLst>
          </p:cNvPr>
          <p:cNvSpPr/>
          <p:nvPr/>
        </p:nvSpPr>
        <p:spPr>
          <a:xfrm>
            <a:off x="3543300" y="4057650"/>
            <a:ext cx="5970934" cy="1823312"/>
          </a:xfrm>
          <a:custGeom>
            <a:avLst/>
            <a:gdLst>
              <a:gd name="connsiteX0" fmla="*/ 4420243 w 6480266"/>
              <a:gd name="connsiteY0" fmla="*/ 0 h 1825615"/>
              <a:gd name="connsiteX1" fmla="*/ 4639318 w 6480266"/>
              <a:gd name="connsiteY1" fmla="*/ 228600 h 1825615"/>
              <a:gd name="connsiteX2" fmla="*/ 6020443 w 6480266"/>
              <a:gd name="connsiteY2" fmla="*/ 400050 h 1825615"/>
              <a:gd name="connsiteX3" fmla="*/ 6239518 w 6480266"/>
              <a:gd name="connsiteY3" fmla="*/ 1362075 h 1825615"/>
              <a:gd name="connsiteX4" fmla="*/ 5991868 w 6480266"/>
              <a:gd name="connsiteY4" fmla="*/ 1781175 h 1825615"/>
              <a:gd name="connsiteX5" fmla="*/ 648343 w 6480266"/>
              <a:gd name="connsiteY5" fmla="*/ 1781175 h 1825615"/>
              <a:gd name="connsiteX6" fmla="*/ 286393 w 6480266"/>
              <a:gd name="connsiteY6" fmla="*/ 1495425 h 1825615"/>
              <a:gd name="connsiteX0" fmla="*/ 4310762 w 6370785"/>
              <a:gd name="connsiteY0" fmla="*/ 0 h 1825615"/>
              <a:gd name="connsiteX1" fmla="*/ 4529837 w 6370785"/>
              <a:gd name="connsiteY1" fmla="*/ 228600 h 1825615"/>
              <a:gd name="connsiteX2" fmla="*/ 5910962 w 6370785"/>
              <a:gd name="connsiteY2" fmla="*/ 400050 h 1825615"/>
              <a:gd name="connsiteX3" fmla="*/ 6130037 w 6370785"/>
              <a:gd name="connsiteY3" fmla="*/ 1362075 h 1825615"/>
              <a:gd name="connsiteX4" fmla="*/ 5882387 w 6370785"/>
              <a:gd name="connsiteY4" fmla="*/ 1781175 h 1825615"/>
              <a:gd name="connsiteX5" fmla="*/ 538862 w 6370785"/>
              <a:gd name="connsiteY5" fmla="*/ 1781175 h 1825615"/>
              <a:gd name="connsiteX6" fmla="*/ 176912 w 6370785"/>
              <a:gd name="connsiteY6" fmla="*/ 1495425 h 1825615"/>
              <a:gd name="connsiteX0" fmla="*/ 4133850 w 6193873"/>
              <a:gd name="connsiteY0" fmla="*/ 0 h 1825615"/>
              <a:gd name="connsiteX1" fmla="*/ 4352925 w 6193873"/>
              <a:gd name="connsiteY1" fmla="*/ 228600 h 1825615"/>
              <a:gd name="connsiteX2" fmla="*/ 5734050 w 6193873"/>
              <a:gd name="connsiteY2" fmla="*/ 400050 h 1825615"/>
              <a:gd name="connsiteX3" fmla="*/ 5953125 w 6193873"/>
              <a:gd name="connsiteY3" fmla="*/ 1362075 h 1825615"/>
              <a:gd name="connsiteX4" fmla="*/ 5705475 w 6193873"/>
              <a:gd name="connsiteY4" fmla="*/ 1781175 h 1825615"/>
              <a:gd name="connsiteX5" fmla="*/ 361950 w 6193873"/>
              <a:gd name="connsiteY5" fmla="*/ 1781175 h 1825615"/>
              <a:gd name="connsiteX6" fmla="*/ 0 w 6193873"/>
              <a:gd name="connsiteY6" fmla="*/ 1495425 h 1825615"/>
              <a:gd name="connsiteX0" fmla="*/ 4133850 w 6082123"/>
              <a:gd name="connsiteY0" fmla="*/ 0 h 1831297"/>
              <a:gd name="connsiteX1" fmla="*/ 4352925 w 6082123"/>
              <a:gd name="connsiteY1" fmla="*/ 228600 h 1831297"/>
              <a:gd name="connsiteX2" fmla="*/ 5734050 w 6082123"/>
              <a:gd name="connsiteY2" fmla="*/ 400050 h 1831297"/>
              <a:gd name="connsiteX3" fmla="*/ 5953125 w 6082123"/>
              <a:gd name="connsiteY3" fmla="*/ 1362075 h 1831297"/>
              <a:gd name="connsiteX4" fmla="*/ 5534025 w 6082123"/>
              <a:gd name="connsiteY4" fmla="*/ 1790700 h 1831297"/>
              <a:gd name="connsiteX5" fmla="*/ 361950 w 6082123"/>
              <a:gd name="connsiteY5" fmla="*/ 1781175 h 1831297"/>
              <a:gd name="connsiteX6" fmla="*/ 0 w 6082123"/>
              <a:gd name="connsiteY6" fmla="*/ 1495425 h 1831297"/>
              <a:gd name="connsiteX0" fmla="*/ 4133850 w 5970934"/>
              <a:gd name="connsiteY0" fmla="*/ 0 h 1823312"/>
              <a:gd name="connsiteX1" fmla="*/ 4352925 w 5970934"/>
              <a:gd name="connsiteY1" fmla="*/ 228600 h 1823312"/>
              <a:gd name="connsiteX2" fmla="*/ 5734050 w 5970934"/>
              <a:gd name="connsiteY2" fmla="*/ 400050 h 1823312"/>
              <a:gd name="connsiteX3" fmla="*/ 5953125 w 5970934"/>
              <a:gd name="connsiteY3" fmla="*/ 1362075 h 1823312"/>
              <a:gd name="connsiteX4" fmla="*/ 5534025 w 5970934"/>
              <a:gd name="connsiteY4" fmla="*/ 1790700 h 1823312"/>
              <a:gd name="connsiteX5" fmla="*/ 361950 w 5970934"/>
              <a:gd name="connsiteY5" fmla="*/ 1781175 h 1823312"/>
              <a:gd name="connsiteX6" fmla="*/ 0 w 5970934"/>
              <a:gd name="connsiteY6" fmla="*/ 1495425 h 1823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0934" h="1823312">
                <a:moveTo>
                  <a:pt x="4133850" y="0"/>
                </a:moveTo>
                <a:cubicBezTo>
                  <a:pt x="4110037" y="80962"/>
                  <a:pt x="4086225" y="161925"/>
                  <a:pt x="4352925" y="228600"/>
                </a:cubicBezTo>
                <a:cubicBezTo>
                  <a:pt x="4619625" y="295275"/>
                  <a:pt x="5467350" y="211138"/>
                  <a:pt x="5734050" y="400050"/>
                </a:cubicBezTo>
                <a:cubicBezTo>
                  <a:pt x="6000750" y="588962"/>
                  <a:pt x="5986462" y="1130300"/>
                  <a:pt x="5953125" y="1362075"/>
                </a:cubicBezTo>
                <a:cubicBezTo>
                  <a:pt x="5919788" y="1593850"/>
                  <a:pt x="5999162" y="1739900"/>
                  <a:pt x="5534025" y="1790700"/>
                </a:cubicBezTo>
                <a:cubicBezTo>
                  <a:pt x="5068888" y="1841500"/>
                  <a:pt x="1312862" y="1828800"/>
                  <a:pt x="361950" y="1781175"/>
                </a:cubicBezTo>
                <a:cubicBezTo>
                  <a:pt x="-7937" y="1762125"/>
                  <a:pt x="10319" y="1690687"/>
                  <a:pt x="0" y="1495425"/>
                </a:cubicBezTo>
              </a:path>
            </a:pathLst>
          </a:custGeom>
          <a:noFill/>
          <a:ln w="15875">
            <a:solidFill>
              <a:schemeClr val="accent6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02BDF9-F4D9-0028-98DA-58FF8B96102E}"/>
              </a:ext>
            </a:extLst>
          </p:cNvPr>
          <p:cNvSpPr/>
          <p:nvPr/>
        </p:nvSpPr>
        <p:spPr>
          <a:xfrm>
            <a:off x="5684093" y="4076700"/>
            <a:ext cx="3751645" cy="1702421"/>
          </a:xfrm>
          <a:custGeom>
            <a:avLst/>
            <a:gdLst>
              <a:gd name="connsiteX0" fmla="*/ 2109958 w 4129080"/>
              <a:gd name="connsiteY0" fmla="*/ 0 h 1687886"/>
              <a:gd name="connsiteX1" fmla="*/ 2224258 w 4129080"/>
              <a:gd name="connsiteY1" fmla="*/ 257175 h 1687886"/>
              <a:gd name="connsiteX2" fmla="*/ 3567283 w 4129080"/>
              <a:gd name="connsiteY2" fmla="*/ 457200 h 1687886"/>
              <a:gd name="connsiteX3" fmla="*/ 3900658 w 4129080"/>
              <a:gd name="connsiteY3" fmla="*/ 790575 h 1687886"/>
              <a:gd name="connsiteX4" fmla="*/ 3843508 w 4129080"/>
              <a:gd name="connsiteY4" fmla="*/ 1514475 h 1687886"/>
              <a:gd name="connsiteX5" fmla="*/ 414508 w 4129080"/>
              <a:gd name="connsiteY5" fmla="*/ 1685925 h 1687886"/>
              <a:gd name="connsiteX6" fmla="*/ 185908 w 4129080"/>
              <a:gd name="connsiteY6" fmla="*/ 1447800 h 1687886"/>
              <a:gd name="connsiteX0" fmla="*/ 2029354 w 4048476"/>
              <a:gd name="connsiteY0" fmla="*/ 0 h 1687886"/>
              <a:gd name="connsiteX1" fmla="*/ 2143654 w 4048476"/>
              <a:gd name="connsiteY1" fmla="*/ 257175 h 1687886"/>
              <a:gd name="connsiteX2" fmla="*/ 3486679 w 4048476"/>
              <a:gd name="connsiteY2" fmla="*/ 457200 h 1687886"/>
              <a:gd name="connsiteX3" fmla="*/ 3820054 w 4048476"/>
              <a:gd name="connsiteY3" fmla="*/ 790575 h 1687886"/>
              <a:gd name="connsiteX4" fmla="*/ 3762904 w 4048476"/>
              <a:gd name="connsiteY4" fmla="*/ 1514475 h 1687886"/>
              <a:gd name="connsiteX5" fmla="*/ 333904 w 4048476"/>
              <a:gd name="connsiteY5" fmla="*/ 1685925 h 1687886"/>
              <a:gd name="connsiteX6" fmla="*/ 105304 w 4048476"/>
              <a:gd name="connsiteY6" fmla="*/ 1447800 h 1687886"/>
              <a:gd name="connsiteX0" fmla="*/ 1924050 w 3943172"/>
              <a:gd name="connsiteY0" fmla="*/ 0 h 1687886"/>
              <a:gd name="connsiteX1" fmla="*/ 2038350 w 3943172"/>
              <a:gd name="connsiteY1" fmla="*/ 257175 h 1687886"/>
              <a:gd name="connsiteX2" fmla="*/ 3381375 w 3943172"/>
              <a:gd name="connsiteY2" fmla="*/ 457200 h 1687886"/>
              <a:gd name="connsiteX3" fmla="*/ 3714750 w 3943172"/>
              <a:gd name="connsiteY3" fmla="*/ 790575 h 1687886"/>
              <a:gd name="connsiteX4" fmla="*/ 3657600 w 3943172"/>
              <a:gd name="connsiteY4" fmla="*/ 1514475 h 1687886"/>
              <a:gd name="connsiteX5" fmla="*/ 228600 w 3943172"/>
              <a:gd name="connsiteY5" fmla="*/ 1685925 h 1687886"/>
              <a:gd name="connsiteX6" fmla="*/ 0 w 3943172"/>
              <a:gd name="connsiteY6" fmla="*/ 1447800 h 1687886"/>
              <a:gd name="connsiteX0" fmla="*/ 1926382 w 3945504"/>
              <a:gd name="connsiteY0" fmla="*/ 0 h 1687886"/>
              <a:gd name="connsiteX1" fmla="*/ 2040682 w 3945504"/>
              <a:gd name="connsiteY1" fmla="*/ 257175 h 1687886"/>
              <a:gd name="connsiteX2" fmla="*/ 3383707 w 3945504"/>
              <a:gd name="connsiteY2" fmla="*/ 457200 h 1687886"/>
              <a:gd name="connsiteX3" fmla="*/ 3717082 w 3945504"/>
              <a:gd name="connsiteY3" fmla="*/ 790575 h 1687886"/>
              <a:gd name="connsiteX4" fmla="*/ 3659932 w 3945504"/>
              <a:gd name="connsiteY4" fmla="*/ 1514475 h 1687886"/>
              <a:gd name="connsiteX5" fmla="*/ 230932 w 3945504"/>
              <a:gd name="connsiteY5" fmla="*/ 1685925 h 1687886"/>
              <a:gd name="connsiteX6" fmla="*/ 2332 w 3945504"/>
              <a:gd name="connsiteY6" fmla="*/ 1447800 h 1687886"/>
              <a:gd name="connsiteX0" fmla="*/ 1926382 w 3800482"/>
              <a:gd name="connsiteY0" fmla="*/ 0 h 1712727"/>
              <a:gd name="connsiteX1" fmla="*/ 2040682 w 3800482"/>
              <a:gd name="connsiteY1" fmla="*/ 257175 h 1712727"/>
              <a:gd name="connsiteX2" fmla="*/ 3383707 w 3800482"/>
              <a:gd name="connsiteY2" fmla="*/ 457200 h 1712727"/>
              <a:gd name="connsiteX3" fmla="*/ 3717082 w 3800482"/>
              <a:gd name="connsiteY3" fmla="*/ 790575 h 1712727"/>
              <a:gd name="connsiteX4" fmla="*/ 3440857 w 3800482"/>
              <a:gd name="connsiteY4" fmla="*/ 1619250 h 1712727"/>
              <a:gd name="connsiteX5" fmla="*/ 230932 w 3800482"/>
              <a:gd name="connsiteY5" fmla="*/ 1685925 h 1712727"/>
              <a:gd name="connsiteX6" fmla="*/ 2332 w 3800482"/>
              <a:gd name="connsiteY6" fmla="*/ 1447800 h 1712727"/>
              <a:gd name="connsiteX0" fmla="*/ 1926382 w 3726468"/>
              <a:gd name="connsiteY0" fmla="*/ 0 h 1702421"/>
              <a:gd name="connsiteX1" fmla="*/ 2040682 w 3726468"/>
              <a:gd name="connsiteY1" fmla="*/ 257175 h 1702421"/>
              <a:gd name="connsiteX2" fmla="*/ 3383707 w 3726468"/>
              <a:gd name="connsiteY2" fmla="*/ 457200 h 1702421"/>
              <a:gd name="connsiteX3" fmla="*/ 3717082 w 3726468"/>
              <a:gd name="connsiteY3" fmla="*/ 790575 h 1702421"/>
              <a:gd name="connsiteX4" fmla="*/ 3440857 w 3726468"/>
              <a:gd name="connsiteY4" fmla="*/ 1619250 h 1702421"/>
              <a:gd name="connsiteX5" fmla="*/ 230932 w 3726468"/>
              <a:gd name="connsiteY5" fmla="*/ 1685925 h 1702421"/>
              <a:gd name="connsiteX6" fmla="*/ 2332 w 3726468"/>
              <a:gd name="connsiteY6" fmla="*/ 1447800 h 1702421"/>
              <a:gd name="connsiteX0" fmla="*/ 1926382 w 3751645"/>
              <a:gd name="connsiteY0" fmla="*/ 0 h 1702421"/>
              <a:gd name="connsiteX1" fmla="*/ 2040682 w 3751645"/>
              <a:gd name="connsiteY1" fmla="*/ 257175 h 1702421"/>
              <a:gd name="connsiteX2" fmla="*/ 3383707 w 3751645"/>
              <a:gd name="connsiteY2" fmla="*/ 457200 h 1702421"/>
              <a:gd name="connsiteX3" fmla="*/ 3717082 w 3751645"/>
              <a:gd name="connsiteY3" fmla="*/ 790575 h 1702421"/>
              <a:gd name="connsiteX4" fmla="*/ 3440857 w 3751645"/>
              <a:gd name="connsiteY4" fmla="*/ 1619250 h 1702421"/>
              <a:gd name="connsiteX5" fmla="*/ 230932 w 3751645"/>
              <a:gd name="connsiteY5" fmla="*/ 1685925 h 1702421"/>
              <a:gd name="connsiteX6" fmla="*/ 2332 w 3751645"/>
              <a:gd name="connsiteY6" fmla="*/ 1447800 h 1702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51645" h="1702421">
                <a:moveTo>
                  <a:pt x="1926382" y="0"/>
                </a:moveTo>
                <a:cubicBezTo>
                  <a:pt x="1862088" y="90487"/>
                  <a:pt x="1797794" y="180975"/>
                  <a:pt x="2040682" y="257175"/>
                </a:cubicBezTo>
                <a:cubicBezTo>
                  <a:pt x="2283570" y="333375"/>
                  <a:pt x="3104307" y="368300"/>
                  <a:pt x="3383707" y="457200"/>
                </a:cubicBezTo>
                <a:cubicBezTo>
                  <a:pt x="3663107" y="546100"/>
                  <a:pt x="3650407" y="606425"/>
                  <a:pt x="3717082" y="790575"/>
                </a:cubicBezTo>
                <a:cubicBezTo>
                  <a:pt x="3783757" y="974725"/>
                  <a:pt x="3783757" y="1498600"/>
                  <a:pt x="3440857" y="1619250"/>
                </a:cubicBezTo>
                <a:cubicBezTo>
                  <a:pt x="3097957" y="1739900"/>
                  <a:pt x="840532" y="1697037"/>
                  <a:pt x="230932" y="1685925"/>
                </a:cubicBezTo>
                <a:cubicBezTo>
                  <a:pt x="2332" y="1674813"/>
                  <a:pt x="-7193" y="1637506"/>
                  <a:pt x="2332" y="1447800"/>
                </a:cubicBezTo>
              </a:path>
            </a:pathLst>
          </a:custGeom>
          <a:noFill/>
          <a:ln w="15875">
            <a:solidFill>
              <a:schemeClr val="accent6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4BA9DC2-6F4F-6538-EB8F-6D8CC3A91A39}"/>
              </a:ext>
            </a:extLst>
          </p:cNvPr>
          <p:cNvSpPr/>
          <p:nvPr/>
        </p:nvSpPr>
        <p:spPr>
          <a:xfrm>
            <a:off x="7836660" y="4010025"/>
            <a:ext cx="1729967" cy="876826"/>
          </a:xfrm>
          <a:custGeom>
            <a:avLst/>
            <a:gdLst>
              <a:gd name="connsiteX0" fmla="*/ 2415 w 1729967"/>
              <a:gd name="connsiteY0" fmla="*/ 57150 h 876826"/>
              <a:gd name="connsiteX1" fmla="*/ 231015 w 1729967"/>
              <a:gd name="connsiteY1" fmla="*/ 219075 h 876826"/>
              <a:gd name="connsiteX2" fmla="*/ 1459740 w 1729967"/>
              <a:gd name="connsiteY2" fmla="*/ 361950 h 876826"/>
              <a:gd name="connsiteX3" fmla="*/ 1726440 w 1729967"/>
              <a:gd name="connsiteY3" fmla="*/ 876300 h 876826"/>
              <a:gd name="connsiteX4" fmla="*/ 1535940 w 1729967"/>
              <a:gd name="connsiteY4" fmla="*/ 257175 h 876826"/>
              <a:gd name="connsiteX5" fmla="*/ 583440 w 1729967"/>
              <a:gd name="connsiteY5" fmla="*/ 180975 h 876826"/>
              <a:gd name="connsiteX6" fmla="*/ 459615 w 1729967"/>
              <a:gd name="connsiteY6" fmla="*/ 0 h 87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9967" h="876826">
                <a:moveTo>
                  <a:pt x="2415" y="57150"/>
                </a:moveTo>
                <a:cubicBezTo>
                  <a:pt x="-4729" y="112712"/>
                  <a:pt x="-11873" y="168275"/>
                  <a:pt x="231015" y="219075"/>
                </a:cubicBezTo>
                <a:cubicBezTo>
                  <a:pt x="473903" y="269875"/>
                  <a:pt x="1210503" y="252413"/>
                  <a:pt x="1459740" y="361950"/>
                </a:cubicBezTo>
                <a:cubicBezTo>
                  <a:pt x="1708978" y="471488"/>
                  <a:pt x="1713740" y="893763"/>
                  <a:pt x="1726440" y="876300"/>
                </a:cubicBezTo>
                <a:cubicBezTo>
                  <a:pt x="1739140" y="858838"/>
                  <a:pt x="1726440" y="373062"/>
                  <a:pt x="1535940" y="257175"/>
                </a:cubicBezTo>
                <a:cubicBezTo>
                  <a:pt x="1345440" y="141288"/>
                  <a:pt x="762828" y="223838"/>
                  <a:pt x="583440" y="180975"/>
                </a:cubicBezTo>
                <a:cubicBezTo>
                  <a:pt x="404052" y="138112"/>
                  <a:pt x="431833" y="69056"/>
                  <a:pt x="459615" y="0"/>
                </a:cubicBezTo>
              </a:path>
            </a:pathLst>
          </a:custGeom>
          <a:noFill/>
          <a:ln w="15875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77A6B2B-3ACA-34B4-C893-BCE62C967EFA}"/>
              </a:ext>
            </a:extLst>
          </p:cNvPr>
          <p:cNvSpPr/>
          <p:nvPr/>
        </p:nvSpPr>
        <p:spPr>
          <a:xfrm>
            <a:off x="8572500" y="4038600"/>
            <a:ext cx="2981761" cy="747775"/>
          </a:xfrm>
          <a:custGeom>
            <a:avLst/>
            <a:gdLst>
              <a:gd name="connsiteX0" fmla="*/ 0 w 2981761"/>
              <a:gd name="connsiteY0" fmla="*/ 0 h 747775"/>
              <a:gd name="connsiteX1" fmla="*/ 219075 w 2981761"/>
              <a:gd name="connsiteY1" fmla="*/ 66675 h 747775"/>
              <a:gd name="connsiteX2" fmla="*/ 876300 w 2981761"/>
              <a:gd name="connsiteY2" fmla="*/ 123825 h 747775"/>
              <a:gd name="connsiteX3" fmla="*/ 1066800 w 2981761"/>
              <a:gd name="connsiteY3" fmla="*/ 742950 h 747775"/>
              <a:gd name="connsiteX4" fmla="*/ 1295400 w 2981761"/>
              <a:gd name="connsiteY4" fmla="*/ 409575 h 747775"/>
              <a:gd name="connsiteX5" fmla="*/ 2705100 w 2981761"/>
              <a:gd name="connsiteY5" fmla="*/ 371475 h 747775"/>
              <a:gd name="connsiteX6" fmla="*/ 2981325 w 2981761"/>
              <a:gd name="connsiteY6" fmla="*/ 28575 h 7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1761" h="747775">
                <a:moveTo>
                  <a:pt x="0" y="0"/>
                </a:moveTo>
                <a:cubicBezTo>
                  <a:pt x="36512" y="23019"/>
                  <a:pt x="73025" y="46038"/>
                  <a:pt x="219075" y="66675"/>
                </a:cubicBezTo>
                <a:cubicBezTo>
                  <a:pt x="365125" y="87313"/>
                  <a:pt x="735013" y="11113"/>
                  <a:pt x="876300" y="123825"/>
                </a:cubicBezTo>
                <a:cubicBezTo>
                  <a:pt x="1017587" y="236537"/>
                  <a:pt x="996950" y="695325"/>
                  <a:pt x="1066800" y="742950"/>
                </a:cubicBezTo>
                <a:cubicBezTo>
                  <a:pt x="1136650" y="790575"/>
                  <a:pt x="1022350" y="471487"/>
                  <a:pt x="1295400" y="409575"/>
                </a:cubicBezTo>
                <a:cubicBezTo>
                  <a:pt x="1568450" y="347663"/>
                  <a:pt x="2424113" y="434975"/>
                  <a:pt x="2705100" y="371475"/>
                </a:cubicBezTo>
                <a:cubicBezTo>
                  <a:pt x="2986087" y="307975"/>
                  <a:pt x="2983706" y="168275"/>
                  <a:pt x="2981325" y="28575"/>
                </a:cubicBezTo>
              </a:path>
            </a:pathLst>
          </a:custGeom>
          <a:noFill/>
          <a:ln w="15875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2532A4-F9B1-68C6-6421-2C0406DFBFE0}"/>
              </a:ext>
            </a:extLst>
          </p:cNvPr>
          <p:cNvSpPr txBox="1"/>
          <p:nvPr/>
        </p:nvSpPr>
        <p:spPr>
          <a:xfrm>
            <a:off x="7654646" y="551746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C53F80-D4FC-54A1-8F03-E045F7F2EBE4}"/>
              </a:ext>
            </a:extLst>
          </p:cNvPr>
          <p:cNvSpPr txBox="1"/>
          <p:nvPr/>
        </p:nvSpPr>
        <p:spPr>
          <a:xfrm>
            <a:off x="9837280" y="441751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919EAE-AF3D-434B-ABA7-491576AAC0F9}"/>
              </a:ext>
            </a:extLst>
          </p:cNvPr>
          <p:cNvSpPr txBox="1"/>
          <p:nvPr/>
        </p:nvSpPr>
        <p:spPr>
          <a:xfrm>
            <a:off x="8045768" y="404228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80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C68C01-00FC-E8D7-E8DD-631212F3DB62}"/>
              </a:ext>
            </a:extLst>
          </p:cNvPr>
          <p:cNvSpPr txBox="1"/>
          <p:nvPr/>
        </p:nvSpPr>
        <p:spPr>
          <a:xfrm>
            <a:off x="-1" y="16735"/>
            <a:ext cx="858202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Architecture Overview – Networking – Vehicle data and energy consumption monitoring</a:t>
            </a:r>
          </a:p>
          <a:p>
            <a:endParaRPr lang="en-US" sz="1000" b="1" dirty="0"/>
          </a:p>
          <a:p>
            <a:pPr marL="228600" indent="-228600">
              <a:buAutoNum type="arabicPeriod"/>
            </a:pPr>
            <a:r>
              <a:rPr lang="en-US" sz="1000" dirty="0"/>
              <a:t>User enters Grafana FQDN in the web browser and is forwarded to the Ingress controller</a:t>
            </a:r>
          </a:p>
          <a:p>
            <a:pPr marL="228600" indent="-228600">
              <a:buFontTx/>
              <a:buAutoNum type="arabicPeriod"/>
            </a:pPr>
            <a:r>
              <a:rPr lang="en-US" sz="1000" dirty="0"/>
              <a:t>Ingress controller translates the FQDN to the appropriate service and forwards it</a:t>
            </a:r>
          </a:p>
          <a:p>
            <a:pPr marL="228600" indent="-228600">
              <a:buFontTx/>
              <a:buAutoNum type="arabicPeriod"/>
            </a:pPr>
            <a:r>
              <a:rPr lang="en-US" sz="1000" dirty="0"/>
              <a:t>Grafana GUI comes up in the Users web browser</a:t>
            </a:r>
          </a:p>
          <a:p>
            <a:pPr marL="228600" indent="-228600">
              <a:buFontTx/>
              <a:buAutoNum type="arabicPeriod"/>
            </a:pPr>
            <a:endParaRPr lang="en-US" sz="1000" b="1" dirty="0"/>
          </a:p>
          <a:p>
            <a:pPr marL="228600" indent="-228600">
              <a:buAutoNum type="arabicPeriod"/>
            </a:pPr>
            <a:endParaRPr lang="en-US" sz="1000" b="1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66B0166-CD70-9AD9-C95F-FBB01D77AE06}"/>
              </a:ext>
            </a:extLst>
          </p:cNvPr>
          <p:cNvGrpSpPr/>
          <p:nvPr/>
        </p:nvGrpSpPr>
        <p:grpSpPr>
          <a:xfrm>
            <a:off x="73658" y="5059712"/>
            <a:ext cx="765326" cy="546847"/>
            <a:chOff x="80683" y="5648657"/>
            <a:chExt cx="765326" cy="54684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07EB4-8E2D-D809-6418-58DCE8675209}"/>
                </a:ext>
              </a:extLst>
            </p:cNvPr>
            <p:cNvSpPr/>
            <p:nvPr/>
          </p:nvSpPr>
          <p:spPr>
            <a:xfrm>
              <a:off x="80683" y="5648657"/>
              <a:ext cx="765326" cy="5468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Vehicle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95F7B3-C276-2ED7-40F4-0B2F12D6701D}"/>
                </a:ext>
              </a:extLst>
            </p:cNvPr>
            <p:cNvSpPr/>
            <p:nvPr/>
          </p:nvSpPr>
          <p:spPr>
            <a:xfrm>
              <a:off x="131145" y="5876651"/>
              <a:ext cx="648786" cy="25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On Board Unit(OBU)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0C0D1E-4785-8A67-430C-AF6272F14C28}"/>
              </a:ext>
            </a:extLst>
          </p:cNvPr>
          <p:cNvSpPr/>
          <p:nvPr/>
        </p:nvSpPr>
        <p:spPr>
          <a:xfrm>
            <a:off x="2448023" y="3064450"/>
            <a:ext cx="2077699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D20304-2062-41FB-73A5-0B5E76D00D7B}"/>
              </a:ext>
            </a:extLst>
          </p:cNvPr>
          <p:cNvSpPr/>
          <p:nvPr/>
        </p:nvSpPr>
        <p:spPr>
          <a:xfrm>
            <a:off x="2504297" y="3376632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A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E2D65C-99AC-9B90-7E3E-5B45F0470231}"/>
              </a:ext>
            </a:extLst>
          </p:cNvPr>
          <p:cNvSpPr/>
          <p:nvPr/>
        </p:nvSpPr>
        <p:spPr>
          <a:xfrm>
            <a:off x="3508431" y="3364340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B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EA515-3186-05CD-FE66-AC2ADDE785E7}"/>
              </a:ext>
            </a:extLst>
          </p:cNvPr>
          <p:cNvGrpSpPr/>
          <p:nvPr/>
        </p:nvGrpSpPr>
        <p:grpSpPr>
          <a:xfrm>
            <a:off x="3278710" y="4149005"/>
            <a:ext cx="418076" cy="419866"/>
            <a:chOff x="2331244" y="2538413"/>
            <a:chExt cx="609036" cy="603240"/>
          </a:xfrm>
        </p:grpSpPr>
        <p:sp>
          <p:nvSpPr>
            <p:cNvPr id="13" name="Arrow: Quad 12">
              <a:extLst>
                <a:ext uri="{FF2B5EF4-FFF2-40B4-BE49-F238E27FC236}">
                  <a16:creationId xmlns:a16="http://schemas.microsoft.com/office/drawing/2014/main" id="{FA88D9BD-8894-72C2-B27A-9A50F797DB1D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70E4C6-B2E5-5738-09D9-540F8A64D018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FA4613D-FA0A-A5F8-DC58-20AE8620627C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3696786" y="4009798"/>
            <a:ext cx="296669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18F9971-C20F-E3DD-A644-9D9D5D53D96C}"/>
              </a:ext>
            </a:extLst>
          </p:cNvPr>
          <p:cNvCxnSpPr>
            <a:cxnSpLocks/>
            <a:stCxn id="14" idx="2"/>
            <a:endCxn id="11" idx="2"/>
          </p:cNvCxnSpPr>
          <p:nvPr/>
        </p:nvCxnSpPr>
        <p:spPr>
          <a:xfrm rot="10800000">
            <a:off x="2989322" y="4022090"/>
            <a:ext cx="289389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F80CAE-C5A3-9139-181F-19905047E3EA}"/>
              </a:ext>
            </a:extLst>
          </p:cNvPr>
          <p:cNvSpPr/>
          <p:nvPr/>
        </p:nvSpPr>
        <p:spPr>
          <a:xfrm>
            <a:off x="3143315" y="4724361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D3F962-BEE9-3F12-A406-59F295A32105}"/>
              </a:ext>
            </a:extLst>
          </p:cNvPr>
          <p:cNvCxnSpPr>
            <a:stCxn id="14" idx="4"/>
            <a:endCxn id="23" idx="0"/>
          </p:cNvCxnSpPr>
          <p:nvPr/>
        </p:nvCxnSpPr>
        <p:spPr>
          <a:xfrm>
            <a:off x="3487748" y="4568871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425553-4C91-4494-508F-4FAAABBAEF47}"/>
              </a:ext>
            </a:extLst>
          </p:cNvPr>
          <p:cNvSpPr/>
          <p:nvPr/>
        </p:nvSpPr>
        <p:spPr>
          <a:xfrm>
            <a:off x="39462" y="5822390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Antenna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(5G network)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1829E1-CE9C-BB99-AF9F-F870468261F5}"/>
              </a:ext>
            </a:extLst>
          </p:cNvPr>
          <p:cNvSpPr/>
          <p:nvPr/>
        </p:nvSpPr>
        <p:spPr>
          <a:xfrm>
            <a:off x="975972" y="5820676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6434B8-B0AC-770B-BB18-4A8A57DCDCDE}"/>
              </a:ext>
            </a:extLst>
          </p:cNvPr>
          <p:cNvSpPr/>
          <p:nvPr/>
        </p:nvSpPr>
        <p:spPr>
          <a:xfrm>
            <a:off x="2016125" y="5837399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AnycastIP:nodePort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77DAA-2AD4-2481-4185-8CBBECD50878}"/>
              </a:ext>
            </a:extLst>
          </p:cNvPr>
          <p:cNvSpPr/>
          <p:nvPr/>
        </p:nvSpPr>
        <p:spPr>
          <a:xfrm>
            <a:off x="2968096" y="5148228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044950-82C3-4C7C-0F51-1C49929C055D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3487748" y="4943978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F80C94-1F7F-B732-0F5C-D43C423B0F69}"/>
              </a:ext>
            </a:extLst>
          </p:cNvPr>
          <p:cNvSpPr/>
          <p:nvPr/>
        </p:nvSpPr>
        <p:spPr>
          <a:xfrm>
            <a:off x="4584960" y="3064391"/>
            <a:ext cx="2068097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78D349-8533-6087-BE5D-C8F8D0A363DC}"/>
              </a:ext>
            </a:extLst>
          </p:cNvPr>
          <p:cNvSpPr/>
          <p:nvPr/>
        </p:nvSpPr>
        <p:spPr>
          <a:xfrm>
            <a:off x="4641234" y="3376573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C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F681CA-94E5-7491-2A2B-B9E7396236CF}"/>
              </a:ext>
            </a:extLst>
          </p:cNvPr>
          <p:cNvSpPr/>
          <p:nvPr/>
        </p:nvSpPr>
        <p:spPr>
          <a:xfrm>
            <a:off x="5639018" y="3364281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D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B5F00E-EDAE-CC9D-0D7F-31A30E09E9F3}"/>
              </a:ext>
            </a:extLst>
          </p:cNvPr>
          <p:cNvGrpSpPr/>
          <p:nvPr/>
        </p:nvGrpSpPr>
        <p:grpSpPr>
          <a:xfrm>
            <a:off x="5415647" y="4148946"/>
            <a:ext cx="418076" cy="419866"/>
            <a:chOff x="2331244" y="2538413"/>
            <a:chExt cx="609036" cy="603240"/>
          </a:xfrm>
        </p:grpSpPr>
        <p:sp>
          <p:nvSpPr>
            <p:cNvPr id="46" name="Arrow: Quad 45">
              <a:extLst>
                <a:ext uri="{FF2B5EF4-FFF2-40B4-BE49-F238E27FC236}">
                  <a16:creationId xmlns:a16="http://schemas.microsoft.com/office/drawing/2014/main" id="{C9841C57-2422-8922-AEEE-EB308912090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377BBC-B1E2-C51E-5210-B93230B422BC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8922E04-6273-B493-375A-B8BDBC073D75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 flipV="1">
            <a:off x="5833723" y="4009739"/>
            <a:ext cx="285518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55CA284-8445-6ECD-7963-022B1C33CF9A}"/>
              </a:ext>
            </a:extLst>
          </p:cNvPr>
          <p:cNvCxnSpPr>
            <a:cxnSpLocks/>
            <a:stCxn id="47" idx="2"/>
            <a:endCxn id="43" idx="2"/>
          </p:cNvCxnSpPr>
          <p:nvPr/>
        </p:nvCxnSpPr>
        <p:spPr>
          <a:xfrm rot="10800000">
            <a:off x="5121457" y="4022031"/>
            <a:ext cx="294190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294D79-5A9E-C970-0DD5-F88CE765AA0A}"/>
              </a:ext>
            </a:extLst>
          </p:cNvPr>
          <p:cNvSpPr/>
          <p:nvPr/>
        </p:nvSpPr>
        <p:spPr>
          <a:xfrm>
            <a:off x="5280252" y="4724302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97089B-98A1-5A23-0068-D0EEF9573A29}"/>
              </a:ext>
            </a:extLst>
          </p:cNvPr>
          <p:cNvCxnSpPr>
            <a:stCxn id="47" idx="4"/>
            <a:endCxn id="50" idx="0"/>
          </p:cNvCxnSpPr>
          <p:nvPr/>
        </p:nvCxnSpPr>
        <p:spPr>
          <a:xfrm>
            <a:off x="5624685" y="4568812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2A5C75A-E405-F869-40C0-B9EA4F9AC8A6}"/>
              </a:ext>
            </a:extLst>
          </p:cNvPr>
          <p:cNvSpPr/>
          <p:nvPr/>
        </p:nvSpPr>
        <p:spPr>
          <a:xfrm>
            <a:off x="5105033" y="5148169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AFBD97-09B8-45FD-BD6E-468B12A6498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5624685" y="4943919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53B9E8-E52D-C9C9-3818-C31008F58E8C}"/>
              </a:ext>
            </a:extLst>
          </p:cNvPr>
          <p:cNvSpPr/>
          <p:nvPr/>
        </p:nvSpPr>
        <p:spPr>
          <a:xfrm>
            <a:off x="7257438" y="3064332"/>
            <a:ext cx="4736442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Core Node/Nodes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A5CFDE-64BB-D7B7-5DE1-8C39B8AD44A1}"/>
              </a:ext>
            </a:extLst>
          </p:cNvPr>
          <p:cNvGrpSpPr/>
          <p:nvPr/>
        </p:nvGrpSpPr>
        <p:grpSpPr>
          <a:xfrm>
            <a:off x="9454174" y="4148887"/>
            <a:ext cx="418076" cy="419866"/>
            <a:chOff x="2331244" y="2538413"/>
            <a:chExt cx="609036" cy="603240"/>
          </a:xfrm>
        </p:grpSpPr>
        <p:sp>
          <p:nvSpPr>
            <p:cNvPr id="58" name="Arrow: Quad 57">
              <a:extLst>
                <a:ext uri="{FF2B5EF4-FFF2-40B4-BE49-F238E27FC236}">
                  <a16:creationId xmlns:a16="http://schemas.microsoft.com/office/drawing/2014/main" id="{CB20BFF6-D5DD-2897-0DFB-5BAFB64F31E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893EE0-13D5-A124-2803-67EE189EDA84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9B78839-9EC6-16F7-B942-192579966F76}"/>
              </a:ext>
            </a:extLst>
          </p:cNvPr>
          <p:cNvCxnSpPr>
            <a:cxnSpLocks/>
            <a:stCxn id="58" idx="1"/>
            <a:endCxn id="75" idx="2"/>
          </p:cNvCxnSpPr>
          <p:nvPr/>
        </p:nvCxnSpPr>
        <p:spPr>
          <a:xfrm rot="10800000">
            <a:off x="9203793" y="4013776"/>
            <a:ext cx="26788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AA93E99-0C9B-2D7A-D52B-40673C743EB5}"/>
              </a:ext>
            </a:extLst>
          </p:cNvPr>
          <p:cNvCxnSpPr>
            <a:cxnSpLocks/>
            <a:stCxn id="59" idx="2"/>
            <a:endCxn id="71" idx="2"/>
          </p:cNvCxnSpPr>
          <p:nvPr/>
        </p:nvCxnSpPr>
        <p:spPr>
          <a:xfrm rot="10800000">
            <a:off x="7647926" y="4013776"/>
            <a:ext cx="1806248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3DA7E87-9FDB-6339-F498-96FAD02B57A3}"/>
              </a:ext>
            </a:extLst>
          </p:cNvPr>
          <p:cNvSpPr/>
          <p:nvPr/>
        </p:nvSpPr>
        <p:spPr>
          <a:xfrm>
            <a:off x="9317980" y="4724243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E43C20-1623-723B-6BA0-5CB40373C6EE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>
            <a:off x="9663212" y="4568753"/>
            <a:ext cx="159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353ADD4-E910-2FAD-94E6-5D73E8E565E7}"/>
              </a:ext>
            </a:extLst>
          </p:cNvPr>
          <p:cNvSpPr/>
          <p:nvPr/>
        </p:nvSpPr>
        <p:spPr>
          <a:xfrm>
            <a:off x="9145905" y="5230130"/>
            <a:ext cx="1039303" cy="279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D87B6C-C70D-DD09-739D-0CFEC27FC7FE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663371" y="4943860"/>
            <a:ext cx="2186" cy="286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AEFE8-6A35-43CA-4121-9E0EF9A82FF9}"/>
              </a:ext>
            </a:extLst>
          </p:cNvPr>
          <p:cNvSpPr txBox="1"/>
          <p:nvPr/>
        </p:nvSpPr>
        <p:spPr>
          <a:xfrm>
            <a:off x="6533626" y="523722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2E1F87-2643-B857-7D56-53C20187443D}"/>
              </a:ext>
            </a:extLst>
          </p:cNvPr>
          <p:cNvSpPr/>
          <p:nvPr/>
        </p:nvSpPr>
        <p:spPr>
          <a:xfrm>
            <a:off x="8051821" y="3653102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D670A8E-7030-FD8F-12AE-1DFD6B2C259C}"/>
              </a:ext>
            </a:extLst>
          </p:cNvPr>
          <p:cNvSpPr/>
          <p:nvPr/>
        </p:nvSpPr>
        <p:spPr>
          <a:xfrm>
            <a:off x="11191630" y="3662223"/>
            <a:ext cx="723525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Dashboard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(Grafana)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7737DC-053D-9432-5006-23E604681147}"/>
              </a:ext>
            </a:extLst>
          </p:cNvPr>
          <p:cNvSpPr/>
          <p:nvPr/>
        </p:nvSpPr>
        <p:spPr>
          <a:xfrm>
            <a:off x="9626073" y="3649469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Kubeflow w </a:t>
            </a:r>
            <a:r>
              <a:rPr lang="en-US" sz="800" b="1" dirty="0" err="1">
                <a:solidFill>
                  <a:schemeClr val="tx1"/>
                </a:solidFill>
              </a:rPr>
              <a:t>Jupyter</a:t>
            </a:r>
            <a:r>
              <a:rPr lang="en-US" sz="800" b="1" dirty="0">
                <a:solidFill>
                  <a:schemeClr val="tx1"/>
                </a:solidFill>
              </a:rPr>
              <a:t> NB</a:t>
            </a:r>
          </a:p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BE454C1-CAAB-8CB2-0C89-5C8E5872C9B6}"/>
              </a:ext>
            </a:extLst>
          </p:cNvPr>
          <p:cNvSpPr/>
          <p:nvPr/>
        </p:nvSpPr>
        <p:spPr>
          <a:xfrm>
            <a:off x="7287643" y="3656736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5F89C38-AEB2-8595-2C39-2224C7E98A35}"/>
              </a:ext>
            </a:extLst>
          </p:cNvPr>
          <p:cNvSpPr/>
          <p:nvPr/>
        </p:nvSpPr>
        <p:spPr>
          <a:xfrm>
            <a:off x="10084681" y="4724243"/>
            <a:ext cx="704826" cy="2135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ingress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F57187D-ADD5-D130-59EB-9F4DA02E8902}"/>
              </a:ext>
            </a:extLst>
          </p:cNvPr>
          <p:cNvSpPr/>
          <p:nvPr/>
        </p:nvSpPr>
        <p:spPr>
          <a:xfrm>
            <a:off x="10416847" y="3656736"/>
            <a:ext cx="72056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Minio</a:t>
            </a:r>
            <a:r>
              <a:rPr lang="en-US" sz="800" b="1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3F4BDA0-9D5C-9FFC-3BB2-0C4E01AB1158}"/>
              </a:ext>
            </a:extLst>
          </p:cNvPr>
          <p:cNvSpPr/>
          <p:nvPr/>
        </p:nvSpPr>
        <p:spPr>
          <a:xfrm>
            <a:off x="8844358" y="3649469"/>
            <a:ext cx="718868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5B5C994-D331-CCAF-2C90-0E4D6B5109EF}"/>
              </a:ext>
            </a:extLst>
          </p:cNvPr>
          <p:cNvCxnSpPr>
            <a:cxnSpLocks/>
            <a:stCxn id="33" idx="3"/>
            <a:endCxn id="34" idx="2"/>
          </p:cNvCxnSpPr>
          <p:nvPr/>
        </p:nvCxnSpPr>
        <p:spPr>
          <a:xfrm flipV="1">
            <a:off x="3143315" y="5513768"/>
            <a:ext cx="344433" cy="4750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DF3EAF0-21C4-28D3-49BA-97B7F315D016}"/>
              </a:ext>
            </a:extLst>
          </p:cNvPr>
          <p:cNvCxnSpPr>
            <a:cxnSpLocks/>
            <a:stCxn id="33" idx="3"/>
            <a:endCxn id="52" idx="2"/>
          </p:cNvCxnSpPr>
          <p:nvPr/>
        </p:nvCxnSpPr>
        <p:spPr>
          <a:xfrm flipV="1">
            <a:off x="3143315" y="5513709"/>
            <a:ext cx="2481370" cy="4750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D22294E-2BEC-329A-1CBE-7249FB0E2500}"/>
              </a:ext>
            </a:extLst>
          </p:cNvPr>
          <p:cNvCxnSpPr>
            <a:cxnSpLocks/>
            <a:stCxn id="33" idx="3"/>
            <a:endCxn id="64" idx="2"/>
          </p:cNvCxnSpPr>
          <p:nvPr/>
        </p:nvCxnSpPr>
        <p:spPr>
          <a:xfrm flipV="1">
            <a:off x="3143315" y="5509828"/>
            <a:ext cx="6522242" cy="4789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0543D0-31C5-24C3-B28D-3AFFF7864C46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456321" y="5606559"/>
            <a:ext cx="0" cy="215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A65717-52BF-BA67-E20F-5C4C3FA9BD61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873180" y="5992876"/>
            <a:ext cx="102792" cy="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7F045B-B105-1394-BFFE-C29A3567A0F7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1927309" y="5988796"/>
            <a:ext cx="88816" cy="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5773D0-C37E-9C05-B77B-5F6B6121F07D}"/>
              </a:ext>
            </a:extLst>
          </p:cNvPr>
          <p:cNvCxnSpPr>
            <a:cxnSpLocks/>
          </p:cNvCxnSpPr>
          <p:nvPr/>
        </p:nvCxnSpPr>
        <p:spPr>
          <a:xfrm>
            <a:off x="2448023" y="4092690"/>
            <a:ext cx="20776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100EA74-0A93-EEDA-0910-E3EA57614FA3}"/>
              </a:ext>
            </a:extLst>
          </p:cNvPr>
          <p:cNvCxnSpPr>
            <a:cxnSpLocks/>
          </p:cNvCxnSpPr>
          <p:nvPr/>
        </p:nvCxnSpPr>
        <p:spPr>
          <a:xfrm>
            <a:off x="4587468" y="4092187"/>
            <a:ext cx="20776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B6ECB0A-A69A-E540-EAC1-E935F99AF179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9872250" y="4013776"/>
            <a:ext cx="11844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D7929D-8E5E-4144-BBEA-FB359FB9D5B6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 flipV="1">
            <a:off x="9872250" y="4021043"/>
            <a:ext cx="904880" cy="3377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A1ABB9A-E512-1338-964E-DD96015104A4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9872250" y="4026530"/>
            <a:ext cx="1681143" cy="3322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48399A2-3DC4-A39E-2DBA-89E408FF845F}"/>
              </a:ext>
            </a:extLst>
          </p:cNvPr>
          <p:cNvCxnSpPr>
            <a:cxnSpLocks/>
            <a:stCxn id="64" idx="0"/>
            <a:endCxn id="72" idx="2"/>
          </p:cNvCxnSpPr>
          <p:nvPr/>
        </p:nvCxnSpPr>
        <p:spPr>
          <a:xfrm rot="5400000" flipH="1" flipV="1">
            <a:off x="9905169" y="4698206"/>
            <a:ext cx="292313" cy="7715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73B48-8B7A-0A69-5D82-F6397011D4DA}"/>
              </a:ext>
            </a:extLst>
          </p:cNvPr>
          <p:cNvCxnSpPr>
            <a:cxnSpLocks/>
            <a:stCxn id="72" idx="1"/>
            <a:endCxn id="62" idx="3"/>
          </p:cNvCxnSpPr>
          <p:nvPr/>
        </p:nvCxnSpPr>
        <p:spPr>
          <a:xfrm flipH="1">
            <a:off x="10008762" y="4831030"/>
            <a:ext cx="75919" cy="3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6B24E6C-FF12-A113-D855-3B3E94D1D2ED}"/>
              </a:ext>
            </a:extLst>
          </p:cNvPr>
          <p:cNvCxnSpPr>
            <a:cxnSpLocks/>
          </p:cNvCxnSpPr>
          <p:nvPr/>
        </p:nvCxnSpPr>
        <p:spPr>
          <a:xfrm>
            <a:off x="7257438" y="4092187"/>
            <a:ext cx="473644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2D75557-75C2-5B2B-6088-ECD029E71A69}"/>
              </a:ext>
            </a:extLst>
          </p:cNvPr>
          <p:cNvCxnSpPr>
            <a:cxnSpLocks/>
            <a:stCxn id="59" idx="2"/>
            <a:endCxn id="68" idx="2"/>
          </p:cNvCxnSpPr>
          <p:nvPr/>
        </p:nvCxnSpPr>
        <p:spPr>
          <a:xfrm rot="10800000">
            <a:off x="8417612" y="4017410"/>
            <a:ext cx="1036562" cy="3414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3DB805E8-9EEF-7D87-1183-9AA348FBBB20}"/>
              </a:ext>
            </a:extLst>
          </p:cNvPr>
          <p:cNvGraphicFramePr>
            <a:graphicFrameLocks noGrp="1"/>
          </p:cNvGraphicFramePr>
          <p:nvPr/>
        </p:nvGraphicFramePr>
        <p:xfrm>
          <a:off x="9040533" y="60189"/>
          <a:ext cx="3100475" cy="27858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4604">
                  <a:extLst>
                    <a:ext uri="{9D8B030D-6E8A-4147-A177-3AD203B41FA5}">
                      <a16:colId xmlns:a16="http://schemas.microsoft.com/office/drawing/2014/main" val="1779289392"/>
                    </a:ext>
                  </a:extLst>
                </a:gridCol>
                <a:gridCol w="716437">
                  <a:extLst>
                    <a:ext uri="{9D8B030D-6E8A-4147-A177-3AD203B41FA5}">
                      <a16:colId xmlns:a16="http://schemas.microsoft.com/office/drawing/2014/main" val="3499459137"/>
                    </a:ext>
                  </a:extLst>
                </a:gridCol>
                <a:gridCol w="1499434">
                  <a:extLst>
                    <a:ext uri="{9D8B030D-6E8A-4147-A177-3AD203B41FA5}">
                      <a16:colId xmlns:a16="http://schemas.microsoft.com/office/drawing/2014/main" val="852376774"/>
                    </a:ext>
                  </a:extLst>
                </a:gridCol>
              </a:tblGrid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Service 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Service type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128892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Vehicle API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Externally Accessible through Anycast/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NodeIP:nodePort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189164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r>
                        <a:rPr lang="en-US" sz="800" dirty="0"/>
                        <a:t> Inference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41445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Kepler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045189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Prometheus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943328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982681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Kubeflow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2757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Minio</a:t>
                      </a:r>
                      <a:r>
                        <a:rPr lang="en-US" sz="800" dirty="0"/>
                        <a:t> Storage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79258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Grafana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411328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BF73B56B-728D-EBF8-18E3-FE5C3C2D903A}"/>
              </a:ext>
            </a:extLst>
          </p:cNvPr>
          <p:cNvSpPr/>
          <p:nvPr/>
        </p:nvSpPr>
        <p:spPr>
          <a:xfrm>
            <a:off x="1654718" y="3673396"/>
            <a:ext cx="517762" cy="207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services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7BF17B-D989-5AFC-5841-32D23ABD265F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2172480" y="3777104"/>
            <a:ext cx="273836" cy="3150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94AB05-3E6D-4B90-1C0B-80D4BDE8AE60}"/>
              </a:ext>
            </a:extLst>
          </p:cNvPr>
          <p:cNvSpPr/>
          <p:nvPr/>
        </p:nvSpPr>
        <p:spPr>
          <a:xfrm>
            <a:off x="39462" y="6365621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4EB99DD-D28B-29C4-BB61-703FAE06E177}"/>
              </a:ext>
            </a:extLst>
          </p:cNvPr>
          <p:cNvSpPr/>
          <p:nvPr/>
        </p:nvSpPr>
        <p:spPr>
          <a:xfrm>
            <a:off x="975972" y="6365621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540EBF-1413-F9FC-B2FE-0CCC85584C45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flipH="1">
            <a:off x="873180" y="6537821"/>
            <a:ext cx="102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F386BE-6B17-EF59-A2C6-E37CD378882E}"/>
              </a:ext>
            </a:extLst>
          </p:cNvPr>
          <p:cNvSpPr/>
          <p:nvPr/>
        </p:nvSpPr>
        <p:spPr>
          <a:xfrm>
            <a:off x="2027820" y="6383893"/>
            <a:ext cx="1572629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FQDN, </a:t>
            </a:r>
            <a:r>
              <a:rPr lang="en-US" sz="800" b="1" dirty="0" err="1">
                <a:solidFill>
                  <a:schemeClr val="tx1"/>
                </a:solidFill>
              </a:rPr>
              <a:t>e.g</a:t>
            </a:r>
            <a:r>
              <a:rPr lang="en-US" sz="800" b="1" dirty="0">
                <a:solidFill>
                  <a:schemeClr val="tx1"/>
                </a:solidFill>
              </a:rPr>
              <a:t>: success6g.grafana.es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4172997-924D-5877-A18E-1CDDAEA40432}"/>
              </a:ext>
            </a:extLst>
          </p:cNvPr>
          <p:cNvCxnSpPr>
            <a:cxnSpLocks/>
            <a:stCxn id="55" idx="3"/>
            <a:endCxn id="64" idx="2"/>
          </p:cNvCxnSpPr>
          <p:nvPr/>
        </p:nvCxnSpPr>
        <p:spPr>
          <a:xfrm flipV="1">
            <a:off x="3600449" y="5509828"/>
            <a:ext cx="6065108" cy="10254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261CA9-B5A2-884D-FE70-570CE5CC2995}"/>
              </a:ext>
            </a:extLst>
          </p:cNvPr>
          <p:cNvCxnSpPr>
            <a:cxnSpLocks/>
            <a:stCxn id="55" idx="1"/>
            <a:endCxn id="37" idx="3"/>
          </p:cNvCxnSpPr>
          <p:nvPr/>
        </p:nvCxnSpPr>
        <p:spPr>
          <a:xfrm flipH="1">
            <a:off x="1927309" y="6535290"/>
            <a:ext cx="100511" cy="2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382A2E-9948-3E15-539D-7FCFC462F7BB}"/>
              </a:ext>
            </a:extLst>
          </p:cNvPr>
          <p:cNvSpPr/>
          <p:nvPr/>
        </p:nvSpPr>
        <p:spPr>
          <a:xfrm>
            <a:off x="895350" y="4932159"/>
            <a:ext cx="9547641" cy="1563891"/>
          </a:xfrm>
          <a:custGeom>
            <a:avLst/>
            <a:gdLst>
              <a:gd name="connsiteX0" fmla="*/ 0 w 9547641"/>
              <a:gd name="connsiteY0" fmla="*/ 1563891 h 1563891"/>
              <a:gd name="connsiteX1" fmla="*/ 5781675 w 9547641"/>
              <a:gd name="connsiteY1" fmla="*/ 1544841 h 1563891"/>
              <a:gd name="connsiteX2" fmla="*/ 8105775 w 9547641"/>
              <a:gd name="connsiteY2" fmla="*/ 1421016 h 1563891"/>
              <a:gd name="connsiteX3" fmla="*/ 8620125 w 9547641"/>
              <a:gd name="connsiteY3" fmla="*/ 335166 h 1563891"/>
              <a:gd name="connsiteX4" fmla="*/ 9324975 w 9547641"/>
              <a:gd name="connsiteY4" fmla="*/ 201816 h 1563891"/>
              <a:gd name="connsiteX5" fmla="*/ 9525000 w 9547641"/>
              <a:gd name="connsiteY5" fmla="*/ 20841 h 1563891"/>
              <a:gd name="connsiteX6" fmla="*/ 9534525 w 9547641"/>
              <a:gd name="connsiteY6" fmla="*/ 11316 h 156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7641" h="1563891">
                <a:moveTo>
                  <a:pt x="0" y="1563891"/>
                </a:moveTo>
                <a:lnTo>
                  <a:pt x="5781675" y="1544841"/>
                </a:lnTo>
                <a:cubicBezTo>
                  <a:pt x="7132637" y="1521029"/>
                  <a:pt x="7632700" y="1622629"/>
                  <a:pt x="8105775" y="1421016"/>
                </a:cubicBezTo>
                <a:cubicBezTo>
                  <a:pt x="8578850" y="1219403"/>
                  <a:pt x="8416925" y="538366"/>
                  <a:pt x="8620125" y="335166"/>
                </a:cubicBezTo>
                <a:cubicBezTo>
                  <a:pt x="8823325" y="131966"/>
                  <a:pt x="9174163" y="254203"/>
                  <a:pt x="9324975" y="201816"/>
                </a:cubicBezTo>
                <a:cubicBezTo>
                  <a:pt x="9475787" y="149429"/>
                  <a:pt x="9490075" y="52591"/>
                  <a:pt x="9525000" y="20841"/>
                </a:cubicBezTo>
                <a:cubicBezTo>
                  <a:pt x="9559925" y="-10909"/>
                  <a:pt x="9547225" y="203"/>
                  <a:pt x="9534525" y="11316"/>
                </a:cubicBezTo>
              </a:path>
            </a:pathLst>
          </a:custGeom>
          <a:noFill/>
          <a:ln w="15875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EF33336-B4FF-6CCD-F0F5-A0F2C8AC3EB8}"/>
              </a:ext>
            </a:extLst>
          </p:cNvPr>
          <p:cNvSpPr/>
          <p:nvPr/>
        </p:nvSpPr>
        <p:spPr>
          <a:xfrm>
            <a:off x="9728371" y="4019550"/>
            <a:ext cx="1787354" cy="771525"/>
          </a:xfrm>
          <a:custGeom>
            <a:avLst/>
            <a:gdLst>
              <a:gd name="connsiteX0" fmla="*/ 711029 w 1787354"/>
              <a:gd name="connsiteY0" fmla="*/ 771525 h 771525"/>
              <a:gd name="connsiteX1" fmla="*/ 110954 w 1787354"/>
              <a:gd name="connsiteY1" fmla="*/ 666750 h 771525"/>
              <a:gd name="connsiteX2" fmla="*/ 130004 w 1787354"/>
              <a:gd name="connsiteY2" fmla="*/ 466725 h 771525"/>
              <a:gd name="connsiteX3" fmla="*/ 1425404 w 1787354"/>
              <a:gd name="connsiteY3" fmla="*/ 428625 h 771525"/>
              <a:gd name="connsiteX4" fmla="*/ 1787354 w 1787354"/>
              <a:gd name="connsiteY4" fmla="*/ 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354" h="771525">
                <a:moveTo>
                  <a:pt x="711029" y="771525"/>
                </a:moveTo>
                <a:cubicBezTo>
                  <a:pt x="459410" y="744537"/>
                  <a:pt x="207791" y="717550"/>
                  <a:pt x="110954" y="666750"/>
                </a:cubicBezTo>
                <a:cubicBezTo>
                  <a:pt x="14117" y="615950"/>
                  <a:pt x="-89071" y="506412"/>
                  <a:pt x="130004" y="466725"/>
                </a:cubicBezTo>
                <a:cubicBezTo>
                  <a:pt x="349079" y="427038"/>
                  <a:pt x="1149179" y="506412"/>
                  <a:pt x="1425404" y="428625"/>
                </a:cubicBezTo>
                <a:cubicBezTo>
                  <a:pt x="1701629" y="350838"/>
                  <a:pt x="1744491" y="175419"/>
                  <a:pt x="1787354" y="0"/>
                </a:cubicBezTo>
              </a:path>
            </a:pathLst>
          </a:cu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DD3C75B-448C-CAFB-9B02-AD437441776B}"/>
              </a:ext>
            </a:extLst>
          </p:cNvPr>
          <p:cNvSpPr/>
          <p:nvPr/>
        </p:nvSpPr>
        <p:spPr>
          <a:xfrm>
            <a:off x="914400" y="4067175"/>
            <a:ext cx="10496994" cy="2324100"/>
          </a:xfrm>
          <a:custGeom>
            <a:avLst/>
            <a:gdLst>
              <a:gd name="connsiteX0" fmla="*/ 10496550 w 10496994"/>
              <a:gd name="connsiteY0" fmla="*/ 0 h 2324100"/>
              <a:gd name="connsiteX1" fmla="*/ 10229850 w 10496994"/>
              <a:gd name="connsiteY1" fmla="*/ 276225 h 2324100"/>
              <a:gd name="connsiteX2" fmla="*/ 8867775 w 10496994"/>
              <a:gd name="connsiteY2" fmla="*/ 304800 h 2324100"/>
              <a:gd name="connsiteX3" fmla="*/ 8277225 w 10496994"/>
              <a:gd name="connsiteY3" fmla="*/ 1676400 h 2324100"/>
              <a:gd name="connsiteX4" fmla="*/ 7753350 w 10496994"/>
              <a:gd name="connsiteY4" fmla="*/ 2114550 h 2324100"/>
              <a:gd name="connsiteX5" fmla="*/ 0 w 10496994"/>
              <a:gd name="connsiteY5" fmla="*/ 2324100 h 2324100"/>
              <a:gd name="connsiteX0" fmla="*/ 10496550 w 10496994"/>
              <a:gd name="connsiteY0" fmla="*/ 0 h 2324100"/>
              <a:gd name="connsiteX1" fmla="*/ 10229850 w 10496994"/>
              <a:gd name="connsiteY1" fmla="*/ 276225 h 2324100"/>
              <a:gd name="connsiteX2" fmla="*/ 8867775 w 10496994"/>
              <a:gd name="connsiteY2" fmla="*/ 304800 h 2324100"/>
              <a:gd name="connsiteX3" fmla="*/ 8277225 w 10496994"/>
              <a:gd name="connsiteY3" fmla="*/ 1676400 h 2324100"/>
              <a:gd name="connsiteX4" fmla="*/ 7753350 w 10496994"/>
              <a:gd name="connsiteY4" fmla="*/ 2114550 h 2324100"/>
              <a:gd name="connsiteX5" fmla="*/ 0 w 10496994"/>
              <a:gd name="connsiteY5" fmla="*/ 2324100 h 2324100"/>
              <a:gd name="connsiteX0" fmla="*/ 10496550 w 10496994"/>
              <a:gd name="connsiteY0" fmla="*/ 0 h 2324100"/>
              <a:gd name="connsiteX1" fmla="*/ 10229850 w 10496994"/>
              <a:gd name="connsiteY1" fmla="*/ 276225 h 2324100"/>
              <a:gd name="connsiteX2" fmla="*/ 8867775 w 10496994"/>
              <a:gd name="connsiteY2" fmla="*/ 304800 h 2324100"/>
              <a:gd name="connsiteX3" fmla="*/ 8277225 w 10496994"/>
              <a:gd name="connsiteY3" fmla="*/ 1676400 h 2324100"/>
              <a:gd name="connsiteX4" fmla="*/ 7753350 w 10496994"/>
              <a:gd name="connsiteY4" fmla="*/ 2114550 h 2324100"/>
              <a:gd name="connsiteX5" fmla="*/ 0 w 10496994"/>
              <a:gd name="connsiteY5" fmla="*/ 232410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96994" h="2324100">
                <a:moveTo>
                  <a:pt x="10496550" y="0"/>
                </a:moveTo>
                <a:cubicBezTo>
                  <a:pt x="10498931" y="112712"/>
                  <a:pt x="10501312" y="225425"/>
                  <a:pt x="10229850" y="276225"/>
                </a:cubicBezTo>
                <a:cubicBezTo>
                  <a:pt x="9958388" y="327025"/>
                  <a:pt x="9193213" y="71437"/>
                  <a:pt x="8867775" y="304800"/>
                </a:cubicBezTo>
                <a:cubicBezTo>
                  <a:pt x="8542337" y="538163"/>
                  <a:pt x="8367712" y="1346200"/>
                  <a:pt x="8277225" y="1676400"/>
                </a:cubicBezTo>
                <a:cubicBezTo>
                  <a:pt x="8186738" y="2006600"/>
                  <a:pt x="8256587" y="2035175"/>
                  <a:pt x="7753350" y="2114550"/>
                </a:cubicBezTo>
                <a:cubicBezTo>
                  <a:pt x="6373813" y="2222500"/>
                  <a:pt x="3186906" y="2273300"/>
                  <a:pt x="0" y="2324100"/>
                </a:cubicBezTo>
              </a:path>
            </a:pathLst>
          </a:custGeom>
          <a:noFill/>
          <a:ln w="1587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56A9FB-1BAC-CBA2-209A-2B3FF9F18D84}"/>
              </a:ext>
            </a:extLst>
          </p:cNvPr>
          <p:cNvSpPr txBox="1"/>
          <p:nvPr/>
        </p:nvSpPr>
        <p:spPr>
          <a:xfrm>
            <a:off x="3932388" y="649733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BB68A7-EEBE-D574-7CBB-6BDB2C0682D4}"/>
              </a:ext>
            </a:extLst>
          </p:cNvPr>
          <p:cNvSpPr txBox="1"/>
          <p:nvPr/>
        </p:nvSpPr>
        <p:spPr>
          <a:xfrm>
            <a:off x="3696786" y="608538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7E39A4-8480-6667-03BF-61354CBB2553}"/>
              </a:ext>
            </a:extLst>
          </p:cNvPr>
          <p:cNvSpPr txBox="1"/>
          <p:nvPr/>
        </p:nvSpPr>
        <p:spPr>
          <a:xfrm>
            <a:off x="9893359" y="447325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7988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C68C01-00FC-E8D7-E8DD-631212F3DB62}"/>
              </a:ext>
            </a:extLst>
          </p:cNvPr>
          <p:cNvSpPr txBox="1"/>
          <p:nvPr/>
        </p:nvSpPr>
        <p:spPr>
          <a:xfrm>
            <a:off x="0" y="16735"/>
            <a:ext cx="725743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Architecture Overview – Networking – ML model development/update</a:t>
            </a:r>
          </a:p>
          <a:p>
            <a:endParaRPr lang="en-US" b="1" dirty="0"/>
          </a:p>
          <a:p>
            <a:pPr marL="228600" indent="-228600">
              <a:buAutoNum type="arabicPeriod"/>
            </a:pPr>
            <a:r>
              <a:rPr lang="en-US" sz="1000" dirty="0"/>
              <a:t>User enters Kubeflow FQDN in the web browser and is forwarded to the Ingress controller</a:t>
            </a:r>
          </a:p>
          <a:p>
            <a:pPr marL="228600" indent="-228600">
              <a:buFontTx/>
              <a:buAutoNum type="arabicPeriod"/>
            </a:pPr>
            <a:r>
              <a:rPr lang="en-US" sz="1000" dirty="0"/>
              <a:t>Ingress controller translates the FQDN to the appropriate service and forwards it</a:t>
            </a:r>
          </a:p>
          <a:p>
            <a:pPr marL="228600" indent="-228600">
              <a:buFontTx/>
              <a:buAutoNum type="arabicPeriod"/>
            </a:pPr>
            <a:r>
              <a:rPr lang="en-US" sz="1000" dirty="0"/>
              <a:t>Kubeflow GUI comes up in the Users web browser and user can spawn a </a:t>
            </a:r>
            <a:r>
              <a:rPr lang="en-US" sz="1000" dirty="0" err="1"/>
              <a:t>Jupyter</a:t>
            </a:r>
            <a:r>
              <a:rPr lang="en-US" sz="1000" dirty="0"/>
              <a:t> Notebook  in the Kubeflow to develop a new ML inference model</a:t>
            </a:r>
          </a:p>
          <a:p>
            <a:endParaRPr lang="en-US" b="1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66B0166-CD70-9AD9-C95F-FBB01D77AE06}"/>
              </a:ext>
            </a:extLst>
          </p:cNvPr>
          <p:cNvGrpSpPr/>
          <p:nvPr/>
        </p:nvGrpSpPr>
        <p:grpSpPr>
          <a:xfrm>
            <a:off x="73658" y="5059712"/>
            <a:ext cx="765326" cy="546847"/>
            <a:chOff x="80683" y="5648657"/>
            <a:chExt cx="765326" cy="54684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07EB4-8E2D-D809-6418-58DCE8675209}"/>
                </a:ext>
              </a:extLst>
            </p:cNvPr>
            <p:cNvSpPr/>
            <p:nvPr/>
          </p:nvSpPr>
          <p:spPr>
            <a:xfrm>
              <a:off x="80683" y="5648657"/>
              <a:ext cx="765326" cy="5468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Vehicle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95F7B3-C276-2ED7-40F4-0B2F12D6701D}"/>
                </a:ext>
              </a:extLst>
            </p:cNvPr>
            <p:cNvSpPr/>
            <p:nvPr/>
          </p:nvSpPr>
          <p:spPr>
            <a:xfrm>
              <a:off x="131145" y="5876651"/>
              <a:ext cx="648786" cy="25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On Board Unit(OBU)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0C0D1E-4785-8A67-430C-AF6272F14C28}"/>
              </a:ext>
            </a:extLst>
          </p:cNvPr>
          <p:cNvSpPr/>
          <p:nvPr/>
        </p:nvSpPr>
        <p:spPr>
          <a:xfrm>
            <a:off x="2448023" y="3064450"/>
            <a:ext cx="2077699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D20304-2062-41FB-73A5-0B5E76D00D7B}"/>
              </a:ext>
            </a:extLst>
          </p:cNvPr>
          <p:cNvSpPr/>
          <p:nvPr/>
        </p:nvSpPr>
        <p:spPr>
          <a:xfrm>
            <a:off x="2504297" y="3376632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A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E2D65C-99AC-9B90-7E3E-5B45F0470231}"/>
              </a:ext>
            </a:extLst>
          </p:cNvPr>
          <p:cNvSpPr/>
          <p:nvPr/>
        </p:nvSpPr>
        <p:spPr>
          <a:xfrm>
            <a:off x="3508431" y="3364340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B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EA515-3186-05CD-FE66-AC2ADDE785E7}"/>
              </a:ext>
            </a:extLst>
          </p:cNvPr>
          <p:cNvGrpSpPr/>
          <p:nvPr/>
        </p:nvGrpSpPr>
        <p:grpSpPr>
          <a:xfrm>
            <a:off x="3278710" y="4149005"/>
            <a:ext cx="418076" cy="419866"/>
            <a:chOff x="2331244" y="2538413"/>
            <a:chExt cx="609036" cy="603240"/>
          </a:xfrm>
        </p:grpSpPr>
        <p:sp>
          <p:nvSpPr>
            <p:cNvPr id="13" name="Arrow: Quad 12">
              <a:extLst>
                <a:ext uri="{FF2B5EF4-FFF2-40B4-BE49-F238E27FC236}">
                  <a16:creationId xmlns:a16="http://schemas.microsoft.com/office/drawing/2014/main" id="{FA88D9BD-8894-72C2-B27A-9A50F797DB1D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70E4C6-B2E5-5738-09D9-540F8A64D018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FA4613D-FA0A-A5F8-DC58-20AE8620627C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3696786" y="4009798"/>
            <a:ext cx="296669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18F9971-C20F-E3DD-A644-9D9D5D53D96C}"/>
              </a:ext>
            </a:extLst>
          </p:cNvPr>
          <p:cNvCxnSpPr>
            <a:cxnSpLocks/>
            <a:stCxn id="14" idx="2"/>
            <a:endCxn id="11" idx="2"/>
          </p:cNvCxnSpPr>
          <p:nvPr/>
        </p:nvCxnSpPr>
        <p:spPr>
          <a:xfrm rot="10800000">
            <a:off x="2989322" y="4022090"/>
            <a:ext cx="289389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F80CAE-C5A3-9139-181F-19905047E3EA}"/>
              </a:ext>
            </a:extLst>
          </p:cNvPr>
          <p:cNvSpPr/>
          <p:nvPr/>
        </p:nvSpPr>
        <p:spPr>
          <a:xfrm>
            <a:off x="3143315" y="4724361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D3F962-BEE9-3F12-A406-59F295A32105}"/>
              </a:ext>
            </a:extLst>
          </p:cNvPr>
          <p:cNvCxnSpPr>
            <a:stCxn id="14" idx="4"/>
            <a:endCxn id="23" idx="0"/>
          </p:cNvCxnSpPr>
          <p:nvPr/>
        </p:nvCxnSpPr>
        <p:spPr>
          <a:xfrm>
            <a:off x="3487748" y="4568871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425553-4C91-4494-508F-4FAAABBAEF47}"/>
              </a:ext>
            </a:extLst>
          </p:cNvPr>
          <p:cNvSpPr/>
          <p:nvPr/>
        </p:nvSpPr>
        <p:spPr>
          <a:xfrm>
            <a:off x="39462" y="5822390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Antenna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(5G network)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1829E1-CE9C-BB99-AF9F-F870468261F5}"/>
              </a:ext>
            </a:extLst>
          </p:cNvPr>
          <p:cNvSpPr/>
          <p:nvPr/>
        </p:nvSpPr>
        <p:spPr>
          <a:xfrm>
            <a:off x="975972" y="5820676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6434B8-B0AC-770B-BB18-4A8A57DCDCDE}"/>
              </a:ext>
            </a:extLst>
          </p:cNvPr>
          <p:cNvSpPr/>
          <p:nvPr/>
        </p:nvSpPr>
        <p:spPr>
          <a:xfrm>
            <a:off x="2016125" y="5837399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AnycastIP:nodePort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77DAA-2AD4-2481-4185-8CBBECD50878}"/>
              </a:ext>
            </a:extLst>
          </p:cNvPr>
          <p:cNvSpPr/>
          <p:nvPr/>
        </p:nvSpPr>
        <p:spPr>
          <a:xfrm>
            <a:off x="2968096" y="5148228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044950-82C3-4C7C-0F51-1C49929C055D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3487748" y="4943978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F80C94-1F7F-B732-0F5C-D43C423B0F69}"/>
              </a:ext>
            </a:extLst>
          </p:cNvPr>
          <p:cNvSpPr/>
          <p:nvPr/>
        </p:nvSpPr>
        <p:spPr>
          <a:xfrm>
            <a:off x="4584960" y="3064391"/>
            <a:ext cx="2068097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78D349-8533-6087-BE5D-C8F8D0A363DC}"/>
              </a:ext>
            </a:extLst>
          </p:cNvPr>
          <p:cNvSpPr/>
          <p:nvPr/>
        </p:nvSpPr>
        <p:spPr>
          <a:xfrm>
            <a:off x="4641234" y="3376573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C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F681CA-94E5-7491-2A2B-B9E7396236CF}"/>
              </a:ext>
            </a:extLst>
          </p:cNvPr>
          <p:cNvSpPr/>
          <p:nvPr/>
        </p:nvSpPr>
        <p:spPr>
          <a:xfrm>
            <a:off x="5639018" y="3364281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D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B5F00E-EDAE-CC9D-0D7F-31A30E09E9F3}"/>
              </a:ext>
            </a:extLst>
          </p:cNvPr>
          <p:cNvGrpSpPr/>
          <p:nvPr/>
        </p:nvGrpSpPr>
        <p:grpSpPr>
          <a:xfrm>
            <a:off x="5415647" y="4148946"/>
            <a:ext cx="418076" cy="419866"/>
            <a:chOff x="2331244" y="2538413"/>
            <a:chExt cx="609036" cy="603240"/>
          </a:xfrm>
        </p:grpSpPr>
        <p:sp>
          <p:nvSpPr>
            <p:cNvPr id="46" name="Arrow: Quad 45">
              <a:extLst>
                <a:ext uri="{FF2B5EF4-FFF2-40B4-BE49-F238E27FC236}">
                  <a16:creationId xmlns:a16="http://schemas.microsoft.com/office/drawing/2014/main" id="{C9841C57-2422-8922-AEEE-EB308912090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377BBC-B1E2-C51E-5210-B93230B422BC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8922E04-6273-B493-375A-B8BDBC073D75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 flipV="1">
            <a:off x="5833723" y="4009739"/>
            <a:ext cx="285518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55CA284-8445-6ECD-7963-022B1C33CF9A}"/>
              </a:ext>
            </a:extLst>
          </p:cNvPr>
          <p:cNvCxnSpPr>
            <a:cxnSpLocks/>
            <a:stCxn id="47" idx="2"/>
            <a:endCxn id="43" idx="2"/>
          </p:cNvCxnSpPr>
          <p:nvPr/>
        </p:nvCxnSpPr>
        <p:spPr>
          <a:xfrm rot="10800000">
            <a:off x="5121457" y="4022031"/>
            <a:ext cx="294190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294D79-5A9E-C970-0DD5-F88CE765AA0A}"/>
              </a:ext>
            </a:extLst>
          </p:cNvPr>
          <p:cNvSpPr/>
          <p:nvPr/>
        </p:nvSpPr>
        <p:spPr>
          <a:xfrm>
            <a:off x="5280252" y="4724302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97089B-98A1-5A23-0068-D0EEF9573A29}"/>
              </a:ext>
            </a:extLst>
          </p:cNvPr>
          <p:cNvCxnSpPr>
            <a:stCxn id="47" idx="4"/>
            <a:endCxn id="50" idx="0"/>
          </p:cNvCxnSpPr>
          <p:nvPr/>
        </p:nvCxnSpPr>
        <p:spPr>
          <a:xfrm>
            <a:off x="5624685" y="4568812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2A5C75A-E405-F869-40C0-B9EA4F9AC8A6}"/>
              </a:ext>
            </a:extLst>
          </p:cNvPr>
          <p:cNvSpPr/>
          <p:nvPr/>
        </p:nvSpPr>
        <p:spPr>
          <a:xfrm>
            <a:off x="5105033" y="5148169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AFBD97-09B8-45FD-BD6E-468B12A6498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5624685" y="4943919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53B9E8-E52D-C9C9-3818-C31008F58E8C}"/>
              </a:ext>
            </a:extLst>
          </p:cNvPr>
          <p:cNvSpPr/>
          <p:nvPr/>
        </p:nvSpPr>
        <p:spPr>
          <a:xfrm>
            <a:off x="7257438" y="3064332"/>
            <a:ext cx="4736442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Core Node/Nodes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A5CFDE-64BB-D7B7-5DE1-8C39B8AD44A1}"/>
              </a:ext>
            </a:extLst>
          </p:cNvPr>
          <p:cNvGrpSpPr/>
          <p:nvPr/>
        </p:nvGrpSpPr>
        <p:grpSpPr>
          <a:xfrm>
            <a:off x="9454174" y="4148887"/>
            <a:ext cx="418076" cy="419866"/>
            <a:chOff x="2331244" y="2538413"/>
            <a:chExt cx="609036" cy="603240"/>
          </a:xfrm>
        </p:grpSpPr>
        <p:sp>
          <p:nvSpPr>
            <p:cNvPr id="58" name="Arrow: Quad 57">
              <a:extLst>
                <a:ext uri="{FF2B5EF4-FFF2-40B4-BE49-F238E27FC236}">
                  <a16:creationId xmlns:a16="http://schemas.microsoft.com/office/drawing/2014/main" id="{CB20BFF6-D5DD-2897-0DFB-5BAFB64F31E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893EE0-13D5-A124-2803-67EE189EDA84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9B78839-9EC6-16F7-B942-192579966F76}"/>
              </a:ext>
            </a:extLst>
          </p:cNvPr>
          <p:cNvCxnSpPr>
            <a:cxnSpLocks/>
            <a:stCxn id="58" idx="1"/>
            <a:endCxn id="75" idx="2"/>
          </p:cNvCxnSpPr>
          <p:nvPr/>
        </p:nvCxnSpPr>
        <p:spPr>
          <a:xfrm rot="10800000">
            <a:off x="9203793" y="4013776"/>
            <a:ext cx="26788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AA93E99-0C9B-2D7A-D52B-40673C743EB5}"/>
              </a:ext>
            </a:extLst>
          </p:cNvPr>
          <p:cNvCxnSpPr>
            <a:cxnSpLocks/>
            <a:stCxn id="59" idx="2"/>
            <a:endCxn id="71" idx="2"/>
          </p:cNvCxnSpPr>
          <p:nvPr/>
        </p:nvCxnSpPr>
        <p:spPr>
          <a:xfrm rot="10800000">
            <a:off x="7647926" y="4013776"/>
            <a:ext cx="1806248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3DA7E87-9FDB-6339-F498-96FAD02B57A3}"/>
              </a:ext>
            </a:extLst>
          </p:cNvPr>
          <p:cNvSpPr/>
          <p:nvPr/>
        </p:nvSpPr>
        <p:spPr>
          <a:xfrm>
            <a:off x="9317980" y="4724243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E43C20-1623-723B-6BA0-5CB40373C6EE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>
            <a:off x="9663212" y="4568753"/>
            <a:ext cx="159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353ADD4-E910-2FAD-94E6-5D73E8E565E7}"/>
              </a:ext>
            </a:extLst>
          </p:cNvPr>
          <p:cNvSpPr/>
          <p:nvPr/>
        </p:nvSpPr>
        <p:spPr>
          <a:xfrm>
            <a:off x="9145905" y="5230130"/>
            <a:ext cx="1039303" cy="279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D87B6C-C70D-DD09-739D-0CFEC27FC7FE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663371" y="4943860"/>
            <a:ext cx="2186" cy="286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AEFE8-6A35-43CA-4121-9E0EF9A82FF9}"/>
              </a:ext>
            </a:extLst>
          </p:cNvPr>
          <p:cNvSpPr txBox="1"/>
          <p:nvPr/>
        </p:nvSpPr>
        <p:spPr>
          <a:xfrm>
            <a:off x="6533626" y="523722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2E1F87-2643-B857-7D56-53C20187443D}"/>
              </a:ext>
            </a:extLst>
          </p:cNvPr>
          <p:cNvSpPr/>
          <p:nvPr/>
        </p:nvSpPr>
        <p:spPr>
          <a:xfrm>
            <a:off x="8051821" y="3653102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D670A8E-7030-FD8F-12AE-1DFD6B2C259C}"/>
              </a:ext>
            </a:extLst>
          </p:cNvPr>
          <p:cNvSpPr/>
          <p:nvPr/>
        </p:nvSpPr>
        <p:spPr>
          <a:xfrm>
            <a:off x="11191630" y="3662223"/>
            <a:ext cx="723525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Dashboard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(Grafana)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7737DC-053D-9432-5006-23E604681147}"/>
              </a:ext>
            </a:extLst>
          </p:cNvPr>
          <p:cNvSpPr/>
          <p:nvPr/>
        </p:nvSpPr>
        <p:spPr>
          <a:xfrm>
            <a:off x="9626073" y="3649469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Kubeflow w </a:t>
            </a:r>
            <a:r>
              <a:rPr lang="en-US" sz="800" b="1" dirty="0" err="1">
                <a:solidFill>
                  <a:schemeClr val="tx1"/>
                </a:solidFill>
              </a:rPr>
              <a:t>Jupyter</a:t>
            </a:r>
            <a:r>
              <a:rPr lang="en-US" sz="800" b="1" dirty="0">
                <a:solidFill>
                  <a:schemeClr val="tx1"/>
                </a:solidFill>
              </a:rPr>
              <a:t> NB</a:t>
            </a:r>
          </a:p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BE454C1-CAAB-8CB2-0C89-5C8E5872C9B6}"/>
              </a:ext>
            </a:extLst>
          </p:cNvPr>
          <p:cNvSpPr/>
          <p:nvPr/>
        </p:nvSpPr>
        <p:spPr>
          <a:xfrm>
            <a:off x="7287643" y="3656736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5F89C38-AEB2-8595-2C39-2224C7E98A35}"/>
              </a:ext>
            </a:extLst>
          </p:cNvPr>
          <p:cNvSpPr/>
          <p:nvPr/>
        </p:nvSpPr>
        <p:spPr>
          <a:xfrm>
            <a:off x="10084681" y="4724243"/>
            <a:ext cx="704826" cy="2135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ingress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F57187D-ADD5-D130-59EB-9F4DA02E8902}"/>
              </a:ext>
            </a:extLst>
          </p:cNvPr>
          <p:cNvSpPr/>
          <p:nvPr/>
        </p:nvSpPr>
        <p:spPr>
          <a:xfrm>
            <a:off x="10416847" y="3656736"/>
            <a:ext cx="72056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Minio</a:t>
            </a:r>
            <a:r>
              <a:rPr lang="en-US" sz="800" b="1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3F4BDA0-9D5C-9FFC-3BB2-0C4E01AB1158}"/>
              </a:ext>
            </a:extLst>
          </p:cNvPr>
          <p:cNvSpPr/>
          <p:nvPr/>
        </p:nvSpPr>
        <p:spPr>
          <a:xfrm>
            <a:off x="8844358" y="3649469"/>
            <a:ext cx="718868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5B5C994-D331-CCAF-2C90-0E4D6B5109EF}"/>
              </a:ext>
            </a:extLst>
          </p:cNvPr>
          <p:cNvCxnSpPr>
            <a:cxnSpLocks/>
            <a:stCxn id="33" idx="3"/>
            <a:endCxn id="34" idx="2"/>
          </p:cNvCxnSpPr>
          <p:nvPr/>
        </p:nvCxnSpPr>
        <p:spPr>
          <a:xfrm flipV="1">
            <a:off x="3143315" y="5513768"/>
            <a:ext cx="344433" cy="4750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DF3EAF0-21C4-28D3-49BA-97B7F315D016}"/>
              </a:ext>
            </a:extLst>
          </p:cNvPr>
          <p:cNvCxnSpPr>
            <a:cxnSpLocks/>
            <a:stCxn id="33" idx="3"/>
            <a:endCxn id="52" idx="2"/>
          </p:cNvCxnSpPr>
          <p:nvPr/>
        </p:nvCxnSpPr>
        <p:spPr>
          <a:xfrm flipV="1">
            <a:off x="3143315" y="5513709"/>
            <a:ext cx="2481370" cy="4750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D22294E-2BEC-329A-1CBE-7249FB0E2500}"/>
              </a:ext>
            </a:extLst>
          </p:cNvPr>
          <p:cNvCxnSpPr>
            <a:cxnSpLocks/>
            <a:stCxn id="33" idx="3"/>
            <a:endCxn id="64" idx="2"/>
          </p:cNvCxnSpPr>
          <p:nvPr/>
        </p:nvCxnSpPr>
        <p:spPr>
          <a:xfrm flipV="1">
            <a:off x="3143315" y="5509828"/>
            <a:ext cx="6522242" cy="4789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0543D0-31C5-24C3-B28D-3AFFF7864C46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456321" y="5606559"/>
            <a:ext cx="0" cy="215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A65717-52BF-BA67-E20F-5C4C3FA9BD61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873180" y="5992876"/>
            <a:ext cx="102792" cy="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7F045B-B105-1394-BFFE-C29A3567A0F7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1927309" y="5988796"/>
            <a:ext cx="88816" cy="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5773D0-C37E-9C05-B77B-5F6B6121F07D}"/>
              </a:ext>
            </a:extLst>
          </p:cNvPr>
          <p:cNvCxnSpPr>
            <a:cxnSpLocks/>
          </p:cNvCxnSpPr>
          <p:nvPr/>
        </p:nvCxnSpPr>
        <p:spPr>
          <a:xfrm>
            <a:off x="2448023" y="4092690"/>
            <a:ext cx="20776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100EA74-0A93-EEDA-0910-E3EA57614FA3}"/>
              </a:ext>
            </a:extLst>
          </p:cNvPr>
          <p:cNvCxnSpPr>
            <a:cxnSpLocks/>
          </p:cNvCxnSpPr>
          <p:nvPr/>
        </p:nvCxnSpPr>
        <p:spPr>
          <a:xfrm>
            <a:off x="4587468" y="4092187"/>
            <a:ext cx="20776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B6ECB0A-A69A-E540-EAC1-E935F99AF179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9872250" y="4013776"/>
            <a:ext cx="11844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D7929D-8E5E-4144-BBEA-FB359FB9D5B6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 flipV="1">
            <a:off x="9872250" y="4021043"/>
            <a:ext cx="904880" cy="3377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A1ABB9A-E512-1338-964E-DD96015104A4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9872250" y="4026530"/>
            <a:ext cx="1681143" cy="3322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48399A2-3DC4-A39E-2DBA-89E408FF845F}"/>
              </a:ext>
            </a:extLst>
          </p:cNvPr>
          <p:cNvCxnSpPr>
            <a:cxnSpLocks/>
            <a:stCxn id="64" idx="0"/>
            <a:endCxn id="72" idx="2"/>
          </p:cNvCxnSpPr>
          <p:nvPr/>
        </p:nvCxnSpPr>
        <p:spPr>
          <a:xfrm rot="5400000" flipH="1" flipV="1">
            <a:off x="9905169" y="4698206"/>
            <a:ext cx="292313" cy="7715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73B48-8B7A-0A69-5D82-F6397011D4DA}"/>
              </a:ext>
            </a:extLst>
          </p:cNvPr>
          <p:cNvCxnSpPr>
            <a:cxnSpLocks/>
            <a:stCxn id="72" idx="1"/>
            <a:endCxn id="62" idx="3"/>
          </p:cNvCxnSpPr>
          <p:nvPr/>
        </p:nvCxnSpPr>
        <p:spPr>
          <a:xfrm flipH="1">
            <a:off x="10008762" y="4831030"/>
            <a:ext cx="75919" cy="3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6B24E6C-FF12-A113-D855-3B3E94D1D2ED}"/>
              </a:ext>
            </a:extLst>
          </p:cNvPr>
          <p:cNvCxnSpPr>
            <a:cxnSpLocks/>
          </p:cNvCxnSpPr>
          <p:nvPr/>
        </p:nvCxnSpPr>
        <p:spPr>
          <a:xfrm>
            <a:off x="7257438" y="4092187"/>
            <a:ext cx="473644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2D75557-75C2-5B2B-6088-ECD029E71A69}"/>
              </a:ext>
            </a:extLst>
          </p:cNvPr>
          <p:cNvCxnSpPr>
            <a:cxnSpLocks/>
            <a:stCxn id="59" idx="2"/>
            <a:endCxn id="68" idx="2"/>
          </p:cNvCxnSpPr>
          <p:nvPr/>
        </p:nvCxnSpPr>
        <p:spPr>
          <a:xfrm rot="10800000">
            <a:off x="8417612" y="4017410"/>
            <a:ext cx="1036562" cy="3414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3DB805E8-9EEF-7D87-1183-9AA348FBBB20}"/>
              </a:ext>
            </a:extLst>
          </p:cNvPr>
          <p:cNvGraphicFramePr>
            <a:graphicFrameLocks noGrp="1"/>
          </p:cNvGraphicFramePr>
          <p:nvPr/>
        </p:nvGraphicFramePr>
        <p:xfrm>
          <a:off x="9040533" y="60189"/>
          <a:ext cx="3100475" cy="27858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4604">
                  <a:extLst>
                    <a:ext uri="{9D8B030D-6E8A-4147-A177-3AD203B41FA5}">
                      <a16:colId xmlns:a16="http://schemas.microsoft.com/office/drawing/2014/main" val="1779289392"/>
                    </a:ext>
                  </a:extLst>
                </a:gridCol>
                <a:gridCol w="716437">
                  <a:extLst>
                    <a:ext uri="{9D8B030D-6E8A-4147-A177-3AD203B41FA5}">
                      <a16:colId xmlns:a16="http://schemas.microsoft.com/office/drawing/2014/main" val="3499459137"/>
                    </a:ext>
                  </a:extLst>
                </a:gridCol>
                <a:gridCol w="1499434">
                  <a:extLst>
                    <a:ext uri="{9D8B030D-6E8A-4147-A177-3AD203B41FA5}">
                      <a16:colId xmlns:a16="http://schemas.microsoft.com/office/drawing/2014/main" val="852376774"/>
                    </a:ext>
                  </a:extLst>
                </a:gridCol>
              </a:tblGrid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Service 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Service type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128892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Vehicle API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Externally Accessible through Anycast/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NodeIP:nodePort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189164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r>
                        <a:rPr lang="en-US" sz="800" dirty="0"/>
                        <a:t> Inference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41445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Kepler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045189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Prometheus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943328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982681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Kubeflow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2757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Minio</a:t>
                      </a:r>
                      <a:r>
                        <a:rPr lang="en-US" sz="800" dirty="0"/>
                        <a:t> Storage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79258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Grafana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411328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BF73B56B-728D-EBF8-18E3-FE5C3C2D903A}"/>
              </a:ext>
            </a:extLst>
          </p:cNvPr>
          <p:cNvSpPr/>
          <p:nvPr/>
        </p:nvSpPr>
        <p:spPr>
          <a:xfrm>
            <a:off x="1654718" y="3673396"/>
            <a:ext cx="517762" cy="207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services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7BF17B-D989-5AFC-5841-32D23ABD265F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2172480" y="3777104"/>
            <a:ext cx="273836" cy="3150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94AB05-3E6D-4B90-1C0B-80D4BDE8AE60}"/>
              </a:ext>
            </a:extLst>
          </p:cNvPr>
          <p:cNvSpPr/>
          <p:nvPr/>
        </p:nvSpPr>
        <p:spPr>
          <a:xfrm>
            <a:off x="39462" y="6365621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4EB99DD-D28B-29C4-BB61-703FAE06E177}"/>
              </a:ext>
            </a:extLst>
          </p:cNvPr>
          <p:cNvSpPr/>
          <p:nvPr/>
        </p:nvSpPr>
        <p:spPr>
          <a:xfrm>
            <a:off x="975972" y="6365621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540EBF-1413-F9FC-B2FE-0CCC85584C45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flipH="1">
            <a:off x="873180" y="6537821"/>
            <a:ext cx="102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F386BE-6B17-EF59-A2C6-E37CD378882E}"/>
              </a:ext>
            </a:extLst>
          </p:cNvPr>
          <p:cNvSpPr/>
          <p:nvPr/>
        </p:nvSpPr>
        <p:spPr>
          <a:xfrm>
            <a:off x="2027820" y="6383893"/>
            <a:ext cx="1668966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FQDN, </a:t>
            </a:r>
            <a:r>
              <a:rPr lang="en-US" sz="800" b="1" dirty="0" err="1">
                <a:solidFill>
                  <a:schemeClr val="tx1"/>
                </a:solidFill>
              </a:rPr>
              <a:t>e.g</a:t>
            </a:r>
            <a:r>
              <a:rPr lang="en-US" sz="800" b="1" dirty="0">
                <a:solidFill>
                  <a:schemeClr val="tx1"/>
                </a:solidFill>
              </a:rPr>
              <a:t>: success6g.kubeflow.es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4172997-924D-5877-A18E-1CDDAEA40432}"/>
              </a:ext>
            </a:extLst>
          </p:cNvPr>
          <p:cNvCxnSpPr>
            <a:cxnSpLocks/>
            <a:stCxn id="55" idx="3"/>
            <a:endCxn id="64" idx="2"/>
          </p:cNvCxnSpPr>
          <p:nvPr/>
        </p:nvCxnSpPr>
        <p:spPr>
          <a:xfrm flipV="1">
            <a:off x="3696786" y="5509828"/>
            <a:ext cx="5968771" cy="10254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261CA9-B5A2-884D-FE70-570CE5CC2995}"/>
              </a:ext>
            </a:extLst>
          </p:cNvPr>
          <p:cNvCxnSpPr>
            <a:cxnSpLocks/>
            <a:stCxn id="55" idx="1"/>
            <a:endCxn id="37" idx="3"/>
          </p:cNvCxnSpPr>
          <p:nvPr/>
        </p:nvCxnSpPr>
        <p:spPr>
          <a:xfrm flipH="1">
            <a:off x="1927309" y="6535290"/>
            <a:ext cx="100511" cy="2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382A2E-9948-3E15-539D-7FCFC462F7BB}"/>
              </a:ext>
            </a:extLst>
          </p:cNvPr>
          <p:cNvSpPr/>
          <p:nvPr/>
        </p:nvSpPr>
        <p:spPr>
          <a:xfrm>
            <a:off x="895350" y="4932159"/>
            <a:ext cx="9547641" cy="1563891"/>
          </a:xfrm>
          <a:custGeom>
            <a:avLst/>
            <a:gdLst>
              <a:gd name="connsiteX0" fmla="*/ 0 w 9547641"/>
              <a:gd name="connsiteY0" fmla="*/ 1563891 h 1563891"/>
              <a:gd name="connsiteX1" fmla="*/ 5781675 w 9547641"/>
              <a:gd name="connsiteY1" fmla="*/ 1544841 h 1563891"/>
              <a:gd name="connsiteX2" fmla="*/ 8105775 w 9547641"/>
              <a:gd name="connsiteY2" fmla="*/ 1421016 h 1563891"/>
              <a:gd name="connsiteX3" fmla="*/ 8620125 w 9547641"/>
              <a:gd name="connsiteY3" fmla="*/ 335166 h 1563891"/>
              <a:gd name="connsiteX4" fmla="*/ 9324975 w 9547641"/>
              <a:gd name="connsiteY4" fmla="*/ 201816 h 1563891"/>
              <a:gd name="connsiteX5" fmla="*/ 9525000 w 9547641"/>
              <a:gd name="connsiteY5" fmla="*/ 20841 h 1563891"/>
              <a:gd name="connsiteX6" fmla="*/ 9534525 w 9547641"/>
              <a:gd name="connsiteY6" fmla="*/ 11316 h 156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7641" h="1563891">
                <a:moveTo>
                  <a:pt x="0" y="1563891"/>
                </a:moveTo>
                <a:lnTo>
                  <a:pt x="5781675" y="1544841"/>
                </a:lnTo>
                <a:cubicBezTo>
                  <a:pt x="7132637" y="1521029"/>
                  <a:pt x="7632700" y="1622629"/>
                  <a:pt x="8105775" y="1421016"/>
                </a:cubicBezTo>
                <a:cubicBezTo>
                  <a:pt x="8578850" y="1219403"/>
                  <a:pt x="8416925" y="538366"/>
                  <a:pt x="8620125" y="335166"/>
                </a:cubicBezTo>
                <a:cubicBezTo>
                  <a:pt x="8823325" y="131966"/>
                  <a:pt x="9174163" y="254203"/>
                  <a:pt x="9324975" y="201816"/>
                </a:cubicBezTo>
                <a:cubicBezTo>
                  <a:pt x="9475787" y="149429"/>
                  <a:pt x="9490075" y="52591"/>
                  <a:pt x="9525000" y="20841"/>
                </a:cubicBezTo>
                <a:cubicBezTo>
                  <a:pt x="9559925" y="-10909"/>
                  <a:pt x="9547225" y="203"/>
                  <a:pt x="9534525" y="11316"/>
                </a:cubicBezTo>
              </a:path>
            </a:pathLst>
          </a:custGeom>
          <a:noFill/>
          <a:ln w="15875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4A62E51-DE31-B7F4-95E8-2ABC5D44ED27}"/>
              </a:ext>
            </a:extLst>
          </p:cNvPr>
          <p:cNvSpPr/>
          <p:nvPr/>
        </p:nvSpPr>
        <p:spPr>
          <a:xfrm>
            <a:off x="9809392" y="4010025"/>
            <a:ext cx="582383" cy="800100"/>
          </a:xfrm>
          <a:custGeom>
            <a:avLst/>
            <a:gdLst>
              <a:gd name="connsiteX0" fmla="*/ 582383 w 582383"/>
              <a:gd name="connsiteY0" fmla="*/ 800100 h 800100"/>
              <a:gd name="connsiteX1" fmla="*/ 115658 w 582383"/>
              <a:gd name="connsiteY1" fmla="*/ 609600 h 800100"/>
              <a:gd name="connsiteX2" fmla="*/ 1358 w 582383"/>
              <a:gd name="connsiteY2" fmla="*/ 438150 h 800100"/>
              <a:gd name="connsiteX3" fmla="*/ 163283 w 582383"/>
              <a:gd name="connsiteY3" fmla="*/ 342900 h 800100"/>
              <a:gd name="connsiteX4" fmla="*/ 210908 w 582383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383" h="800100">
                <a:moveTo>
                  <a:pt x="582383" y="800100"/>
                </a:moveTo>
                <a:cubicBezTo>
                  <a:pt x="397439" y="735012"/>
                  <a:pt x="212495" y="669925"/>
                  <a:pt x="115658" y="609600"/>
                </a:cubicBezTo>
                <a:cubicBezTo>
                  <a:pt x="18820" y="549275"/>
                  <a:pt x="-6579" y="482600"/>
                  <a:pt x="1358" y="438150"/>
                </a:cubicBezTo>
                <a:cubicBezTo>
                  <a:pt x="9295" y="393700"/>
                  <a:pt x="128358" y="415925"/>
                  <a:pt x="163283" y="342900"/>
                </a:cubicBezTo>
                <a:cubicBezTo>
                  <a:pt x="198208" y="269875"/>
                  <a:pt x="204558" y="134937"/>
                  <a:pt x="210908" y="0"/>
                </a:cubicBezTo>
              </a:path>
            </a:pathLst>
          </a:custGeom>
          <a:ln w="1587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58E219A-761F-11FE-161F-904F6B2FCDBA}"/>
              </a:ext>
            </a:extLst>
          </p:cNvPr>
          <p:cNvSpPr/>
          <p:nvPr/>
        </p:nvSpPr>
        <p:spPr>
          <a:xfrm>
            <a:off x="914400" y="4038600"/>
            <a:ext cx="9020175" cy="2343150"/>
          </a:xfrm>
          <a:custGeom>
            <a:avLst/>
            <a:gdLst>
              <a:gd name="connsiteX0" fmla="*/ 9020175 w 9020175"/>
              <a:gd name="connsiteY0" fmla="*/ 0 h 2343150"/>
              <a:gd name="connsiteX1" fmla="*/ 8715375 w 9020175"/>
              <a:gd name="connsiteY1" fmla="*/ 514350 h 2343150"/>
              <a:gd name="connsiteX2" fmla="*/ 8639175 w 9020175"/>
              <a:gd name="connsiteY2" fmla="*/ 895350 h 2343150"/>
              <a:gd name="connsiteX3" fmla="*/ 8401050 w 9020175"/>
              <a:gd name="connsiteY3" fmla="*/ 1352550 h 2343150"/>
              <a:gd name="connsiteX4" fmla="*/ 8115300 w 9020175"/>
              <a:gd name="connsiteY4" fmla="*/ 1990725 h 2343150"/>
              <a:gd name="connsiteX5" fmla="*/ 0 w 9020175"/>
              <a:gd name="connsiteY5" fmla="*/ 2343150 h 2343150"/>
              <a:gd name="connsiteX0" fmla="*/ 9020175 w 9020175"/>
              <a:gd name="connsiteY0" fmla="*/ 0 h 2343150"/>
              <a:gd name="connsiteX1" fmla="*/ 8715375 w 9020175"/>
              <a:gd name="connsiteY1" fmla="*/ 514350 h 2343150"/>
              <a:gd name="connsiteX2" fmla="*/ 8639175 w 9020175"/>
              <a:gd name="connsiteY2" fmla="*/ 895350 h 2343150"/>
              <a:gd name="connsiteX3" fmla="*/ 8401050 w 9020175"/>
              <a:gd name="connsiteY3" fmla="*/ 1352550 h 2343150"/>
              <a:gd name="connsiteX4" fmla="*/ 8115300 w 9020175"/>
              <a:gd name="connsiteY4" fmla="*/ 1990725 h 2343150"/>
              <a:gd name="connsiteX5" fmla="*/ 0 w 9020175"/>
              <a:gd name="connsiteY5" fmla="*/ 2343150 h 2343150"/>
              <a:gd name="connsiteX0" fmla="*/ 9020175 w 9020175"/>
              <a:gd name="connsiteY0" fmla="*/ 0 h 2343150"/>
              <a:gd name="connsiteX1" fmla="*/ 8715375 w 9020175"/>
              <a:gd name="connsiteY1" fmla="*/ 514350 h 2343150"/>
              <a:gd name="connsiteX2" fmla="*/ 8639175 w 9020175"/>
              <a:gd name="connsiteY2" fmla="*/ 895350 h 2343150"/>
              <a:gd name="connsiteX3" fmla="*/ 8401050 w 9020175"/>
              <a:gd name="connsiteY3" fmla="*/ 1352550 h 2343150"/>
              <a:gd name="connsiteX4" fmla="*/ 8115300 w 9020175"/>
              <a:gd name="connsiteY4" fmla="*/ 1990725 h 2343150"/>
              <a:gd name="connsiteX5" fmla="*/ 0 w 9020175"/>
              <a:gd name="connsiteY5" fmla="*/ 2343150 h 2343150"/>
              <a:gd name="connsiteX0" fmla="*/ 9020175 w 9020175"/>
              <a:gd name="connsiteY0" fmla="*/ 0 h 2343150"/>
              <a:gd name="connsiteX1" fmla="*/ 8715375 w 9020175"/>
              <a:gd name="connsiteY1" fmla="*/ 514350 h 2343150"/>
              <a:gd name="connsiteX2" fmla="*/ 8639175 w 9020175"/>
              <a:gd name="connsiteY2" fmla="*/ 895350 h 2343150"/>
              <a:gd name="connsiteX3" fmla="*/ 8401050 w 9020175"/>
              <a:gd name="connsiteY3" fmla="*/ 1352550 h 2343150"/>
              <a:gd name="connsiteX4" fmla="*/ 8086725 w 9020175"/>
              <a:gd name="connsiteY4" fmla="*/ 2114550 h 2343150"/>
              <a:gd name="connsiteX5" fmla="*/ 0 w 9020175"/>
              <a:gd name="connsiteY5" fmla="*/ 2343150 h 2343150"/>
              <a:gd name="connsiteX0" fmla="*/ 9020175 w 9020175"/>
              <a:gd name="connsiteY0" fmla="*/ 0 h 2343150"/>
              <a:gd name="connsiteX1" fmla="*/ 8715375 w 9020175"/>
              <a:gd name="connsiteY1" fmla="*/ 514350 h 2343150"/>
              <a:gd name="connsiteX2" fmla="*/ 8639175 w 9020175"/>
              <a:gd name="connsiteY2" fmla="*/ 895350 h 2343150"/>
              <a:gd name="connsiteX3" fmla="*/ 8401050 w 9020175"/>
              <a:gd name="connsiteY3" fmla="*/ 1352550 h 2343150"/>
              <a:gd name="connsiteX4" fmla="*/ 8086725 w 9020175"/>
              <a:gd name="connsiteY4" fmla="*/ 2114550 h 2343150"/>
              <a:gd name="connsiteX5" fmla="*/ 0 w 9020175"/>
              <a:gd name="connsiteY5" fmla="*/ 2343150 h 2343150"/>
              <a:gd name="connsiteX0" fmla="*/ 9020175 w 9020175"/>
              <a:gd name="connsiteY0" fmla="*/ 0 h 2343150"/>
              <a:gd name="connsiteX1" fmla="*/ 8715375 w 9020175"/>
              <a:gd name="connsiteY1" fmla="*/ 514350 h 2343150"/>
              <a:gd name="connsiteX2" fmla="*/ 8639175 w 9020175"/>
              <a:gd name="connsiteY2" fmla="*/ 895350 h 2343150"/>
              <a:gd name="connsiteX3" fmla="*/ 8401050 w 9020175"/>
              <a:gd name="connsiteY3" fmla="*/ 1352550 h 2343150"/>
              <a:gd name="connsiteX4" fmla="*/ 7934325 w 9020175"/>
              <a:gd name="connsiteY4" fmla="*/ 2181225 h 2343150"/>
              <a:gd name="connsiteX5" fmla="*/ 0 w 9020175"/>
              <a:gd name="connsiteY5" fmla="*/ 2343150 h 2343150"/>
              <a:gd name="connsiteX0" fmla="*/ 9020175 w 9020175"/>
              <a:gd name="connsiteY0" fmla="*/ 0 h 2343150"/>
              <a:gd name="connsiteX1" fmla="*/ 8715375 w 9020175"/>
              <a:gd name="connsiteY1" fmla="*/ 514350 h 2343150"/>
              <a:gd name="connsiteX2" fmla="*/ 8639175 w 9020175"/>
              <a:gd name="connsiteY2" fmla="*/ 895350 h 2343150"/>
              <a:gd name="connsiteX3" fmla="*/ 8401050 w 9020175"/>
              <a:gd name="connsiteY3" fmla="*/ 1352550 h 2343150"/>
              <a:gd name="connsiteX4" fmla="*/ 7934325 w 9020175"/>
              <a:gd name="connsiteY4" fmla="*/ 2181225 h 2343150"/>
              <a:gd name="connsiteX5" fmla="*/ 0 w 9020175"/>
              <a:gd name="connsiteY5" fmla="*/ 2343150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0175" h="2343150">
                <a:moveTo>
                  <a:pt x="9020175" y="0"/>
                </a:moveTo>
                <a:cubicBezTo>
                  <a:pt x="8956675" y="220662"/>
                  <a:pt x="8778875" y="365125"/>
                  <a:pt x="8715375" y="514350"/>
                </a:cubicBezTo>
                <a:cubicBezTo>
                  <a:pt x="8651875" y="663575"/>
                  <a:pt x="8691563" y="755650"/>
                  <a:pt x="8639175" y="895350"/>
                </a:cubicBezTo>
                <a:cubicBezTo>
                  <a:pt x="8586787" y="1035050"/>
                  <a:pt x="8518525" y="1138238"/>
                  <a:pt x="8401050" y="1352550"/>
                </a:cubicBezTo>
                <a:cubicBezTo>
                  <a:pt x="8283575" y="1566862"/>
                  <a:pt x="8267700" y="2130425"/>
                  <a:pt x="7934325" y="2181225"/>
                </a:cubicBezTo>
                <a:cubicBezTo>
                  <a:pt x="6534150" y="2346325"/>
                  <a:pt x="3357562" y="2249487"/>
                  <a:pt x="0" y="2343150"/>
                </a:cubicBezTo>
              </a:path>
            </a:pathLst>
          </a:custGeom>
          <a:noFill/>
          <a:ln w="1587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E9B777-AA16-1293-3C0F-F5971F852F9C}"/>
              </a:ext>
            </a:extLst>
          </p:cNvPr>
          <p:cNvSpPr txBox="1"/>
          <p:nvPr/>
        </p:nvSpPr>
        <p:spPr>
          <a:xfrm>
            <a:off x="4083006" y="653833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3DAE94-3820-48CC-F423-4B0B7A70B760}"/>
              </a:ext>
            </a:extLst>
          </p:cNvPr>
          <p:cNvSpPr txBox="1"/>
          <p:nvPr/>
        </p:nvSpPr>
        <p:spPr>
          <a:xfrm>
            <a:off x="4083006" y="612516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31B540-0C8D-36A4-F917-E7DEA1822B4D}"/>
              </a:ext>
            </a:extLst>
          </p:cNvPr>
          <p:cNvSpPr txBox="1"/>
          <p:nvPr/>
        </p:nvSpPr>
        <p:spPr>
          <a:xfrm>
            <a:off x="10103046" y="448085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576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C68C01-00FC-E8D7-E8DD-631212F3DB62}"/>
              </a:ext>
            </a:extLst>
          </p:cNvPr>
          <p:cNvSpPr txBox="1"/>
          <p:nvPr/>
        </p:nvSpPr>
        <p:spPr>
          <a:xfrm>
            <a:off x="0" y="16735"/>
            <a:ext cx="60960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Architecture Overview – Networking – ML model deployment</a:t>
            </a:r>
          </a:p>
          <a:p>
            <a:pPr marL="228600" indent="-228600">
              <a:buAutoNum type="arabicPeriod"/>
            </a:pP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dirty="0"/>
              <a:t>Kubeflow instructs </a:t>
            </a:r>
            <a:r>
              <a:rPr lang="en-US" sz="1000" dirty="0" err="1"/>
              <a:t>Kserve</a:t>
            </a:r>
            <a:r>
              <a:rPr lang="en-US" sz="1000" dirty="0"/>
              <a:t> to deploy a model</a:t>
            </a:r>
          </a:p>
          <a:p>
            <a:pPr marL="228600" indent="-228600">
              <a:buFontTx/>
              <a:buAutoNum type="arabicPeriod"/>
            </a:pPr>
            <a:r>
              <a:rPr lang="en-US" sz="1000" dirty="0" err="1"/>
              <a:t>Kserve</a:t>
            </a:r>
            <a:r>
              <a:rPr lang="en-US" sz="1000" dirty="0"/>
              <a:t> queries the model from </a:t>
            </a:r>
            <a:r>
              <a:rPr lang="en-US" sz="1000" dirty="0" err="1"/>
              <a:t>Minio</a:t>
            </a:r>
            <a:r>
              <a:rPr lang="en-US" sz="1000" dirty="0"/>
              <a:t> storage</a:t>
            </a:r>
          </a:p>
          <a:p>
            <a:pPr marL="228600" indent="-228600">
              <a:buFontTx/>
              <a:buAutoNum type="arabicPeriod"/>
            </a:pPr>
            <a:r>
              <a:rPr lang="en-US" sz="1000" dirty="0" err="1"/>
              <a:t>Kserve</a:t>
            </a:r>
            <a:r>
              <a:rPr lang="en-US" sz="1000" dirty="0"/>
              <a:t> updates/”serves” the model in all </a:t>
            </a:r>
            <a:r>
              <a:rPr lang="en-US" sz="1000" dirty="0" err="1"/>
              <a:t>Kserver</a:t>
            </a:r>
            <a:r>
              <a:rPr lang="en-US" sz="1000" dirty="0"/>
              <a:t> inference Pods</a:t>
            </a:r>
          </a:p>
          <a:p>
            <a:endParaRPr lang="en-US" b="1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66B0166-CD70-9AD9-C95F-FBB01D77AE06}"/>
              </a:ext>
            </a:extLst>
          </p:cNvPr>
          <p:cNvGrpSpPr/>
          <p:nvPr/>
        </p:nvGrpSpPr>
        <p:grpSpPr>
          <a:xfrm>
            <a:off x="73658" y="5059712"/>
            <a:ext cx="765326" cy="546847"/>
            <a:chOff x="80683" y="5648657"/>
            <a:chExt cx="765326" cy="54684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07EB4-8E2D-D809-6418-58DCE8675209}"/>
                </a:ext>
              </a:extLst>
            </p:cNvPr>
            <p:cNvSpPr/>
            <p:nvPr/>
          </p:nvSpPr>
          <p:spPr>
            <a:xfrm>
              <a:off x="80683" y="5648657"/>
              <a:ext cx="765326" cy="5468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Vehicle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95F7B3-C276-2ED7-40F4-0B2F12D6701D}"/>
                </a:ext>
              </a:extLst>
            </p:cNvPr>
            <p:cNvSpPr/>
            <p:nvPr/>
          </p:nvSpPr>
          <p:spPr>
            <a:xfrm>
              <a:off x="131145" y="5876651"/>
              <a:ext cx="648786" cy="25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On Board Unit(OBU)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0C0D1E-4785-8A67-430C-AF6272F14C28}"/>
              </a:ext>
            </a:extLst>
          </p:cNvPr>
          <p:cNvSpPr/>
          <p:nvPr/>
        </p:nvSpPr>
        <p:spPr>
          <a:xfrm>
            <a:off x="2448023" y="3064450"/>
            <a:ext cx="2077699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D20304-2062-41FB-73A5-0B5E76D00D7B}"/>
              </a:ext>
            </a:extLst>
          </p:cNvPr>
          <p:cNvSpPr/>
          <p:nvPr/>
        </p:nvSpPr>
        <p:spPr>
          <a:xfrm>
            <a:off x="2504297" y="3376632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A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E2D65C-99AC-9B90-7E3E-5B45F0470231}"/>
              </a:ext>
            </a:extLst>
          </p:cNvPr>
          <p:cNvSpPr/>
          <p:nvPr/>
        </p:nvSpPr>
        <p:spPr>
          <a:xfrm>
            <a:off x="3508431" y="3364340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B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EA515-3186-05CD-FE66-AC2ADDE785E7}"/>
              </a:ext>
            </a:extLst>
          </p:cNvPr>
          <p:cNvGrpSpPr/>
          <p:nvPr/>
        </p:nvGrpSpPr>
        <p:grpSpPr>
          <a:xfrm>
            <a:off x="3278710" y="4149005"/>
            <a:ext cx="418076" cy="419866"/>
            <a:chOff x="2331244" y="2538413"/>
            <a:chExt cx="609036" cy="603240"/>
          </a:xfrm>
        </p:grpSpPr>
        <p:sp>
          <p:nvSpPr>
            <p:cNvPr id="13" name="Arrow: Quad 12">
              <a:extLst>
                <a:ext uri="{FF2B5EF4-FFF2-40B4-BE49-F238E27FC236}">
                  <a16:creationId xmlns:a16="http://schemas.microsoft.com/office/drawing/2014/main" id="{FA88D9BD-8894-72C2-B27A-9A50F797DB1D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70E4C6-B2E5-5738-09D9-540F8A64D018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FA4613D-FA0A-A5F8-DC58-20AE8620627C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3696786" y="4009798"/>
            <a:ext cx="296669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18F9971-C20F-E3DD-A644-9D9D5D53D96C}"/>
              </a:ext>
            </a:extLst>
          </p:cNvPr>
          <p:cNvCxnSpPr>
            <a:cxnSpLocks/>
            <a:stCxn id="14" idx="2"/>
            <a:endCxn id="11" idx="2"/>
          </p:cNvCxnSpPr>
          <p:nvPr/>
        </p:nvCxnSpPr>
        <p:spPr>
          <a:xfrm rot="10800000">
            <a:off x="2989322" y="4022090"/>
            <a:ext cx="289389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F80CAE-C5A3-9139-181F-19905047E3EA}"/>
              </a:ext>
            </a:extLst>
          </p:cNvPr>
          <p:cNvSpPr/>
          <p:nvPr/>
        </p:nvSpPr>
        <p:spPr>
          <a:xfrm>
            <a:off x="3143315" y="4724361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D3F962-BEE9-3F12-A406-59F295A32105}"/>
              </a:ext>
            </a:extLst>
          </p:cNvPr>
          <p:cNvCxnSpPr>
            <a:stCxn id="14" idx="4"/>
            <a:endCxn id="23" idx="0"/>
          </p:cNvCxnSpPr>
          <p:nvPr/>
        </p:nvCxnSpPr>
        <p:spPr>
          <a:xfrm>
            <a:off x="3487748" y="4568871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425553-4C91-4494-508F-4FAAABBAEF47}"/>
              </a:ext>
            </a:extLst>
          </p:cNvPr>
          <p:cNvSpPr/>
          <p:nvPr/>
        </p:nvSpPr>
        <p:spPr>
          <a:xfrm>
            <a:off x="39462" y="5822390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Antenna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(5G network)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1829E1-CE9C-BB99-AF9F-F870468261F5}"/>
              </a:ext>
            </a:extLst>
          </p:cNvPr>
          <p:cNvSpPr/>
          <p:nvPr/>
        </p:nvSpPr>
        <p:spPr>
          <a:xfrm>
            <a:off x="975972" y="5820676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6434B8-B0AC-770B-BB18-4A8A57DCDCDE}"/>
              </a:ext>
            </a:extLst>
          </p:cNvPr>
          <p:cNvSpPr/>
          <p:nvPr/>
        </p:nvSpPr>
        <p:spPr>
          <a:xfrm>
            <a:off x="2016125" y="5837399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AnycastIP:nodePort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77DAA-2AD4-2481-4185-8CBBECD50878}"/>
              </a:ext>
            </a:extLst>
          </p:cNvPr>
          <p:cNvSpPr/>
          <p:nvPr/>
        </p:nvSpPr>
        <p:spPr>
          <a:xfrm>
            <a:off x="2968096" y="5148228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044950-82C3-4C7C-0F51-1C49929C055D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3487748" y="4943978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F80C94-1F7F-B732-0F5C-D43C423B0F69}"/>
              </a:ext>
            </a:extLst>
          </p:cNvPr>
          <p:cNvSpPr/>
          <p:nvPr/>
        </p:nvSpPr>
        <p:spPr>
          <a:xfrm>
            <a:off x="4584960" y="3064391"/>
            <a:ext cx="2068097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78D349-8533-6087-BE5D-C8F8D0A363DC}"/>
              </a:ext>
            </a:extLst>
          </p:cNvPr>
          <p:cNvSpPr/>
          <p:nvPr/>
        </p:nvSpPr>
        <p:spPr>
          <a:xfrm>
            <a:off x="4641234" y="3376573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C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F681CA-94E5-7491-2A2B-B9E7396236CF}"/>
              </a:ext>
            </a:extLst>
          </p:cNvPr>
          <p:cNvSpPr/>
          <p:nvPr/>
        </p:nvSpPr>
        <p:spPr>
          <a:xfrm>
            <a:off x="5639018" y="3364281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D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B5F00E-EDAE-CC9D-0D7F-31A30E09E9F3}"/>
              </a:ext>
            </a:extLst>
          </p:cNvPr>
          <p:cNvGrpSpPr/>
          <p:nvPr/>
        </p:nvGrpSpPr>
        <p:grpSpPr>
          <a:xfrm>
            <a:off x="5415647" y="4148946"/>
            <a:ext cx="418076" cy="419866"/>
            <a:chOff x="2331244" y="2538413"/>
            <a:chExt cx="609036" cy="603240"/>
          </a:xfrm>
        </p:grpSpPr>
        <p:sp>
          <p:nvSpPr>
            <p:cNvPr id="46" name="Arrow: Quad 45">
              <a:extLst>
                <a:ext uri="{FF2B5EF4-FFF2-40B4-BE49-F238E27FC236}">
                  <a16:creationId xmlns:a16="http://schemas.microsoft.com/office/drawing/2014/main" id="{C9841C57-2422-8922-AEEE-EB308912090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377BBC-B1E2-C51E-5210-B93230B422BC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8922E04-6273-B493-375A-B8BDBC073D75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 flipV="1">
            <a:off x="5833723" y="4009739"/>
            <a:ext cx="285518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55CA284-8445-6ECD-7963-022B1C33CF9A}"/>
              </a:ext>
            </a:extLst>
          </p:cNvPr>
          <p:cNvCxnSpPr>
            <a:cxnSpLocks/>
            <a:stCxn id="47" idx="2"/>
            <a:endCxn id="43" idx="2"/>
          </p:cNvCxnSpPr>
          <p:nvPr/>
        </p:nvCxnSpPr>
        <p:spPr>
          <a:xfrm rot="10800000">
            <a:off x="5121457" y="4022031"/>
            <a:ext cx="294190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294D79-5A9E-C970-0DD5-F88CE765AA0A}"/>
              </a:ext>
            </a:extLst>
          </p:cNvPr>
          <p:cNvSpPr/>
          <p:nvPr/>
        </p:nvSpPr>
        <p:spPr>
          <a:xfrm>
            <a:off x="5280252" y="4724302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97089B-98A1-5A23-0068-D0EEF9573A29}"/>
              </a:ext>
            </a:extLst>
          </p:cNvPr>
          <p:cNvCxnSpPr>
            <a:stCxn id="47" idx="4"/>
            <a:endCxn id="50" idx="0"/>
          </p:cNvCxnSpPr>
          <p:nvPr/>
        </p:nvCxnSpPr>
        <p:spPr>
          <a:xfrm>
            <a:off x="5624685" y="4568812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2A5C75A-E405-F869-40C0-B9EA4F9AC8A6}"/>
              </a:ext>
            </a:extLst>
          </p:cNvPr>
          <p:cNvSpPr/>
          <p:nvPr/>
        </p:nvSpPr>
        <p:spPr>
          <a:xfrm>
            <a:off x="5105033" y="5148169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AFBD97-09B8-45FD-BD6E-468B12A6498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5624685" y="4943919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53B9E8-E52D-C9C9-3818-C31008F58E8C}"/>
              </a:ext>
            </a:extLst>
          </p:cNvPr>
          <p:cNvSpPr/>
          <p:nvPr/>
        </p:nvSpPr>
        <p:spPr>
          <a:xfrm>
            <a:off x="7257438" y="3064332"/>
            <a:ext cx="4736442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Core Node/Nodes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A5CFDE-64BB-D7B7-5DE1-8C39B8AD44A1}"/>
              </a:ext>
            </a:extLst>
          </p:cNvPr>
          <p:cNvGrpSpPr/>
          <p:nvPr/>
        </p:nvGrpSpPr>
        <p:grpSpPr>
          <a:xfrm>
            <a:off x="9454174" y="4148887"/>
            <a:ext cx="418076" cy="419866"/>
            <a:chOff x="2331244" y="2538413"/>
            <a:chExt cx="609036" cy="603240"/>
          </a:xfrm>
        </p:grpSpPr>
        <p:sp>
          <p:nvSpPr>
            <p:cNvPr id="58" name="Arrow: Quad 57">
              <a:extLst>
                <a:ext uri="{FF2B5EF4-FFF2-40B4-BE49-F238E27FC236}">
                  <a16:creationId xmlns:a16="http://schemas.microsoft.com/office/drawing/2014/main" id="{CB20BFF6-D5DD-2897-0DFB-5BAFB64F31E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893EE0-13D5-A124-2803-67EE189EDA84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9B78839-9EC6-16F7-B942-192579966F76}"/>
              </a:ext>
            </a:extLst>
          </p:cNvPr>
          <p:cNvCxnSpPr>
            <a:cxnSpLocks/>
            <a:stCxn id="58" idx="1"/>
            <a:endCxn id="75" idx="2"/>
          </p:cNvCxnSpPr>
          <p:nvPr/>
        </p:nvCxnSpPr>
        <p:spPr>
          <a:xfrm rot="10800000">
            <a:off x="9203793" y="4013776"/>
            <a:ext cx="26788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AA93E99-0C9B-2D7A-D52B-40673C743EB5}"/>
              </a:ext>
            </a:extLst>
          </p:cNvPr>
          <p:cNvCxnSpPr>
            <a:cxnSpLocks/>
            <a:stCxn id="59" idx="2"/>
            <a:endCxn id="71" idx="2"/>
          </p:cNvCxnSpPr>
          <p:nvPr/>
        </p:nvCxnSpPr>
        <p:spPr>
          <a:xfrm rot="10800000">
            <a:off x="7647926" y="4013776"/>
            <a:ext cx="1806248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3DA7E87-9FDB-6339-F498-96FAD02B57A3}"/>
              </a:ext>
            </a:extLst>
          </p:cNvPr>
          <p:cNvSpPr/>
          <p:nvPr/>
        </p:nvSpPr>
        <p:spPr>
          <a:xfrm>
            <a:off x="9317980" y="4724243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E43C20-1623-723B-6BA0-5CB40373C6EE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>
            <a:off x="9663212" y="4568753"/>
            <a:ext cx="159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353ADD4-E910-2FAD-94E6-5D73E8E565E7}"/>
              </a:ext>
            </a:extLst>
          </p:cNvPr>
          <p:cNvSpPr/>
          <p:nvPr/>
        </p:nvSpPr>
        <p:spPr>
          <a:xfrm>
            <a:off x="9145905" y="5230130"/>
            <a:ext cx="1039303" cy="279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D87B6C-C70D-DD09-739D-0CFEC27FC7FE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663371" y="4943860"/>
            <a:ext cx="2186" cy="286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AEFE8-6A35-43CA-4121-9E0EF9A82FF9}"/>
              </a:ext>
            </a:extLst>
          </p:cNvPr>
          <p:cNvSpPr txBox="1"/>
          <p:nvPr/>
        </p:nvSpPr>
        <p:spPr>
          <a:xfrm>
            <a:off x="6533626" y="523722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2E1F87-2643-B857-7D56-53C20187443D}"/>
              </a:ext>
            </a:extLst>
          </p:cNvPr>
          <p:cNvSpPr/>
          <p:nvPr/>
        </p:nvSpPr>
        <p:spPr>
          <a:xfrm>
            <a:off x="8051821" y="3653102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D670A8E-7030-FD8F-12AE-1DFD6B2C259C}"/>
              </a:ext>
            </a:extLst>
          </p:cNvPr>
          <p:cNvSpPr/>
          <p:nvPr/>
        </p:nvSpPr>
        <p:spPr>
          <a:xfrm>
            <a:off x="11191630" y="3662223"/>
            <a:ext cx="723525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Dashboard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(Grafana)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7737DC-053D-9432-5006-23E604681147}"/>
              </a:ext>
            </a:extLst>
          </p:cNvPr>
          <p:cNvSpPr/>
          <p:nvPr/>
        </p:nvSpPr>
        <p:spPr>
          <a:xfrm>
            <a:off x="9626073" y="3649469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Kubeflow w </a:t>
            </a:r>
            <a:r>
              <a:rPr lang="en-US" sz="800" b="1" dirty="0" err="1">
                <a:solidFill>
                  <a:schemeClr val="tx1"/>
                </a:solidFill>
              </a:rPr>
              <a:t>Jupyter</a:t>
            </a:r>
            <a:r>
              <a:rPr lang="en-US" sz="800" b="1" dirty="0">
                <a:solidFill>
                  <a:schemeClr val="tx1"/>
                </a:solidFill>
              </a:rPr>
              <a:t> NB</a:t>
            </a:r>
          </a:p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BE454C1-CAAB-8CB2-0C89-5C8E5872C9B6}"/>
              </a:ext>
            </a:extLst>
          </p:cNvPr>
          <p:cNvSpPr/>
          <p:nvPr/>
        </p:nvSpPr>
        <p:spPr>
          <a:xfrm>
            <a:off x="7287643" y="3656736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5F89C38-AEB2-8595-2C39-2224C7E98A35}"/>
              </a:ext>
            </a:extLst>
          </p:cNvPr>
          <p:cNvSpPr/>
          <p:nvPr/>
        </p:nvSpPr>
        <p:spPr>
          <a:xfrm>
            <a:off x="10084681" y="4724243"/>
            <a:ext cx="704826" cy="2135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ingress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F57187D-ADD5-D130-59EB-9F4DA02E8902}"/>
              </a:ext>
            </a:extLst>
          </p:cNvPr>
          <p:cNvSpPr/>
          <p:nvPr/>
        </p:nvSpPr>
        <p:spPr>
          <a:xfrm>
            <a:off x="10416847" y="3656736"/>
            <a:ext cx="72056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Minio</a:t>
            </a:r>
            <a:r>
              <a:rPr lang="en-US" sz="800" b="1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3F4BDA0-9D5C-9FFC-3BB2-0C4E01AB1158}"/>
              </a:ext>
            </a:extLst>
          </p:cNvPr>
          <p:cNvSpPr/>
          <p:nvPr/>
        </p:nvSpPr>
        <p:spPr>
          <a:xfrm>
            <a:off x="8844358" y="3649469"/>
            <a:ext cx="718868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5B5C994-D331-CCAF-2C90-0E4D6B5109EF}"/>
              </a:ext>
            </a:extLst>
          </p:cNvPr>
          <p:cNvCxnSpPr>
            <a:cxnSpLocks/>
            <a:stCxn id="33" idx="3"/>
            <a:endCxn id="34" idx="2"/>
          </p:cNvCxnSpPr>
          <p:nvPr/>
        </p:nvCxnSpPr>
        <p:spPr>
          <a:xfrm flipV="1">
            <a:off x="3143315" y="5513768"/>
            <a:ext cx="344433" cy="4750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DF3EAF0-21C4-28D3-49BA-97B7F315D016}"/>
              </a:ext>
            </a:extLst>
          </p:cNvPr>
          <p:cNvCxnSpPr>
            <a:cxnSpLocks/>
            <a:stCxn id="33" idx="3"/>
            <a:endCxn id="52" idx="2"/>
          </p:cNvCxnSpPr>
          <p:nvPr/>
        </p:nvCxnSpPr>
        <p:spPr>
          <a:xfrm flipV="1">
            <a:off x="3143315" y="5513709"/>
            <a:ext cx="2481370" cy="4750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D22294E-2BEC-329A-1CBE-7249FB0E2500}"/>
              </a:ext>
            </a:extLst>
          </p:cNvPr>
          <p:cNvCxnSpPr>
            <a:cxnSpLocks/>
            <a:stCxn id="33" idx="3"/>
            <a:endCxn id="64" idx="2"/>
          </p:cNvCxnSpPr>
          <p:nvPr/>
        </p:nvCxnSpPr>
        <p:spPr>
          <a:xfrm flipV="1">
            <a:off x="3143315" y="5509828"/>
            <a:ext cx="6522242" cy="4789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0543D0-31C5-24C3-B28D-3AFFF7864C46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456321" y="5606559"/>
            <a:ext cx="0" cy="215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A65717-52BF-BA67-E20F-5C4C3FA9BD61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873180" y="5992876"/>
            <a:ext cx="102792" cy="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7F045B-B105-1394-BFFE-C29A3567A0F7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1927309" y="5988796"/>
            <a:ext cx="88816" cy="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5773D0-C37E-9C05-B77B-5F6B6121F07D}"/>
              </a:ext>
            </a:extLst>
          </p:cNvPr>
          <p:cNvCxnSpPr>
            <a:cxnSpLocks/>
          </p:cNvCxnSpPr>
          <p:nvPr/>
        </p:nvCxnSpPr>
        <p:spPr>
          <a:xfrm>
            <a:off x="2448023" y="4092690"/>
            <a:ext cx="20776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100EA74-0A93-EEDA-0910-E3EA57614FA3}"/>
              </a:ext>
            </a:extLst>
          </p:cNvPr>
          <p:cNvCxnSpPr>
            <a:cxnSpLocks/>
          </p:cNvCxnSpPr>
          <p:nvPr/>
        </p:nvCxnSpPr>
        <p:spPr>
          <a:xfrm>
            <a:off x="4587468" y="4092187"/>
            <a:ext cx="20776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B6ECB0A-A69A-E540-EAC1-E935F99AF179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9872250" y="4013776"/>
            <a:ext cx="11844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D7929D-8E5E-4144-BBEA-FB359FB9D5B6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 flipV="1">
            <a:off x="9872250" y="4021043"/>
            <a:ext cx="904880" cy="3377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A1ABB9A-E512-1338-964E-DD96015104A4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9872250" y="4026530"/>
            <a:ext cx="1681143" cy="3322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48399A2-3DC4-A39E-2DBA-89E408FF845F}"/>
              </a:ext>
            </a:extLst>
          </p:cNvPr>
          <p:cNvCxnSpPr>
            <a:cxnSpLocks/>
            <a:stCxn id="64" idx="0"/>
            <a:endCxn id="72" idx="2"/>
          </p:cNvCxnSpPr>
          <p:nvPr/>
        </p:nvCxnSpPr>
        <p:spPr>
          <a:xfrm rot="5400000" flipH="1" flipV="1">
            <a:off x="9905169" y="4698206"/>
            <a:ext cx="292313" cy="7715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73B48-8B7A-0A69-5D82-F6397011D4DA}"/>
              </a:ext>
            </a:extLst>
          </p:cNvPr>
          <p:cNvCxnSpPr>
            <a:cxnSpLocks/>
            <a:stCxn id="72" idx="1"/>
            <a:endCxn id="62" idx="3"/>
          </p:cNvCxnSpPr>
          <p:nvPr/>
        </p:nvCxnSpPr>
        <p:spPr>
          <a:xfrm flipH="1">
            <a:off x="10008762" y="4831030"/>
            <a:ext cx="75919" cy="3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6B24E6C-FF12-A113-D855-3B3E94D1D2ED}"/>
              </a:ext>
            </a:extLst>
          </p:cNvPr>
          <p:cNvCxnSpPr>
            <a:cxnSpLocks/>
          </p:cNvCxnSpPr>
          <p:nvPr/>
        </p:nvCxnSpPr>
        <p:spPr>
          <a:xfrm>
            <a:off x="7257438" y="4092187"/>
            <a:ext cx="473644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2D75557-75C2-5B2B-6088-ECD029E71A69}"/>
              </a:ext>
            </a:extLst>
          </p:cNvPr>
          <p:cNvCxnSpPr>
            <a:cxnSpLocks/>
            <a:stCxn id="59" idx="2"/>
            <a:endCxn id="68" idx="2"/>
          </p:cNvCxnSpPr>
          <p:nvPr/>
        </p:nvCxnSpPr>
        <p:spPr>
          <a:xfrm rot="10800000">
            <a:off x="8417612" y="4017410"/>
            <a:ext cx="1036562" cy="3414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3DB805E8-9EEF-7D87-1183-9AA348FBBB20}"/>
              </a:ext>
            </a:extLst>
          </p:cNvPr>
          <p:cNvGraphicFramePr>
            <a:graphicFrameLocks noGrp="1"/>
          </p:cNvGraphicFramePr>
          <p:nvPr/>
        </p:nvGraphicFramePr>
        <p:xfrm>
          <a:off x="9040533" y="60189"/>
          <a:ext cx="3100475" cy="27858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4604">
                  <a:extLst>
                    <a:ext uri="{9D8B030D-6E8A-4147-A177-3AD203B41FA5}">
                      <a16:colId xmlns:a16="http://schemas.microsoft.com/office/drawing/2014/main" val="1779289392"/>
                    </a:ext>
                  </a:extLst>
                </a:gridCol>
                <a:gridCol w="716437">
                  <a:extLst>
                    <a:ext uri="{9D8B030D-6E8A-4147-A177-3AD203B41FA5}">
                      <a16:colId xmlns:a16="http://schemas.microsoft.com/office/drawing/2014/main" val="3499459137"/>
                    </a:ext>
                  </a:extLst>
                </a:gridCol>
                <a:gridCol w="1499434">
                  <a:extLst>
                    <a:ext uri="{9D8B030D-6E8A-4147-A177-3AD203B41FA5}">
                      <a16:colId xmlns:a16="http://schemas.microsoft.com/office/drawing/2014/main" val="852376774"/>
                    </a:ext>
                  </a:extLst>
                </a:gridCol>
              </a:tblGrid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Service 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Service type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128892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Vehicle API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Externally Accessible through Anycast/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NodeIP:nodePort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189164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r>
                        <a:rPr lang="en-US" sz="800" dirty="0"/>
                        <a:t> Inference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41445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Kepler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045189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Prometheus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943328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982681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Kubeflow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2757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Minio</a:t>
                      </a:r>
                      <a:r>
                        <a:rPr lang="en-US" sz="800" dirty="0"/>
                        <a:t> Storage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79258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Grafana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411328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BF73B56B-728D-EBF8-18E3-FE5C3C2D903A}"/>
              </a:ext>
            </a:extLst>
          </p:cNvPr>
          <p:cNvSpPr/>
          <p:nvPr/>
        </p:nvSpPr>
        <p:spPr>
          <a:xfrm>
            <a:off x="1654718" y="3673396"/>
            <a:ext cx="517762" cy="207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services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7BF17B-D989-5AFC-5841-32D23ABD265F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2172480" y="3777104"/>
            <a:ext cx="273836" cy="3150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94AB05-3E6D-4B90-1C0B-80D4BDE8AE60}"/>
              </a:ext>
            </a:extLst>
          </p:cNvPr>
          <p:cNvSpPr/>
          <p:nvPr/>
        </p:nvSpPr>
        <p:spPr>
          <a:xfrm>
            <a:off x="39462" y="6365621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4EB99DD-D28B-29C4-BB61-703FAE06E177}"/>
              </a:ext>
            </a:extLst>
          </p:cNvPr>
          <p:cNvSpPr/>
          <p:nvPr/>
        </p:nvSpPr>
        <p:spPr>
          <a:xfrm>
            <a:off x="975972" y="6365621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540EBF-1413-F9FC-B2FE-0CCC85584C45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flipH="1">
            <a:off x="873180" y="6537821"/>
            <a:ext cx="102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F386BE-6B17-EF59-A2C6-E37CD378882E}"/>
              </a:ext>
            </a:extLst>
          </p:cNvPr>
          <p:cNvSpPr/>
          <p:nvPr/>
        </p:nvSpPr>
        <p:spPr>
          <a:xfrm>
            <a:off x="2027821" y="6383893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FQDN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4172997-924D-5877-A18E-1CDDAEA40432}"/>
              </a:ext>
            </a:extLst>
          </p:cNvPr>
          <p:cNvCxnSpPr>
            <a:cxnSpLocks/>
            <a:stCxn id="55" idx="3"/>
            <a:endCxn id="64" idx="2"/>
          </p:cNvCxnSpPr>
          <p:nvPr/>
        </p:nvCxnSpPr>
        <p:spPr>
          <a:xfrm flipV="1">
            <a:off x="3155011" y="5509828"/>
            <a:ext cx="6510546" cy="10254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261CA9-B5A2-884D-FE70-570CE5CC2995}"/>
              </a:ext>
            </a:extLst>
          </p:cNvPr>
          <p:cNvCxnSpPr>
            <a:cxnSpLocks/>
            <a:stCxn id="55" idx="1"/>
            <a:endCxn id="37" idx="3"/>
          </p:cNvCxnSpPr>
          <p:nvPr/>
        </p:nvCxnSpPr>
        <p:spPr>
          <a:xfrm flipH="1">
            <a:off x="1927309" y="6535290"/>
            <a:ext cx="100512" cy="2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9C8F865-BCC8-2A21-7556-523A26CF1FE7}"/>
              </a:ext>
            </a:extLst>
          </p:cNvPr>
          <p:cNvSpPr/>
          <p:nvPr/>
        </p:nvSpPr>
        <p:spPr>
          <a:xfrm>
            <a:off x="9279191" y="4005852"/>
            <a:ext cx="598234" cy="223248"/>
          </a:xfrm>
          <a:custGeom>
            <a:avLst/>
            <a:gdLst>
              <a:gd name="connsiteX0" fmla="*/ 598234 w 598234"/>
              <a:gd name="connsiteY0" fmla="*/ 23223 h 223248"/>
              <a:gd name="connsiteX1" fmla="*/ 341059 w 598234"/>
              <a:gd name="connsiteY1" fmla="*/ 223248 h 223248"/>
              <a:gd name="connsiteX2" fmla="*/ 26734 w 598234"/>
              <a:gd name="connsiteY2" fmla="*/ 23223 h 223248"/>
              <a:gd name="connsiteX3" fmla="*/ 17209 w 598234"/>
              <a:gd name="connsiteY3" fmla="*/ 4173 h 223248"/>
              <a:gd name="connsiteX4" fmla="*/ 17209 w 598234"/>
              <a:gd name="connsiteY4" fmla="*/ 4173 h 223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234" h="223248">
                <a:moveTo>
                  <a:pt x="598234" y="23223"/>
                </a:moveTo>
                <a:cubicBezTo>
                  <a:pt x="517271" y="123235"/>
                  <a:pt x="436309" y="223248"/>
                  <a:pt x="341059" y="223248"/>
                </a:cubicBezTo>
                <a:cubicBezTo>
                  <a:pt x="245809" y="223248"/>
                  <a:pt x="80709" y="59735"/>
                  <a:pt x="26734" y="23223"/>
                </a:cubicBezTo>
                <a:cubicBezTo>
                  <a:pt x="-27241" y="-13289"/>
                  <a:pt x="17209" y="4173"/>
                  <a:pt x="17209" y="4173"/>
                </a:cubicBezTo>
                <a:lnTo>
                  <a:pt x="17209" y="4173"/>
                </a:lnTo>
              </a:path>
            </a:pathLst>
          </a:custGeom>
          <a:noFill/>
          <a:ln w="15875">
            <a:solidFill>
              <a:srgbClr val="92D05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46E7789-28E7-83BC-36DF-CB1853DF8A10}"/>
              </a:ext>
            </a:extLst>
          </p:cNvPr>
          <p:cNvSpPr/>
          <p:nvPr/>
        </p:nvSpPr>
        <p:spPr>
          <a:xfrm>
            <a:off x="9220200" y="3990975"/>
            <a:ext cx="1476375" cy="409191"/>
          </a:xfrm>
          <a:custGeom>
            <a:avLst/>
            <a:gdLst>
              <a:gd name="connsiteX0" fmla="*/ 0 w 1476375"/>
              <a:gd name="connsiteY0" fmla="*/ 38100 h 409191"/>
              <a:gd name="connsiteX1" fmla="*/ 285750 w 1476375"/>
              <a:gd name="connsiteY1" fmla="*/ 323850 h 409191"/>
              <a:gd name="connsiteX2" fmla="*/ 1019175 w 1476375"/>
              <a:gd name="connsiteY2" fmla="*/ 390525 h 409191"/>
              <a:gd name="connsiteX3" fmla="*/ 1457325 w 1476375"/>
              <a:gd name="connsiteY3" fmla="*/ 28575 h 409191"/>
              <a:gd name="connsiteX4" fmla="*/ 1457325 w 1476375"/>
              <a:gd name="connsiteY4" fmla="*/ 28575 h 409191"/>
              <a:gd name="connsiteX5" fmla="*/ 1457325 w 1476375"/>
              <a:gd name="connsiteY5" fmla="*/ 28575 h 409191"/>
              <a:gd name="connsiteX6" fmla="*/ 1476375 w 1476375"/>
              <a:gd name="connsiteY6" fmla="*/ 0 h 40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6375" h="409191">
                <a:moveTo>
                  <a:pt x="0" y="38100"/>
                </a:moveTo>
                <a:cubicBezTo>
                  <a:pt x="57944" y="151606"/>
                  <a:pt x="115888" y="265113"/>
                  <a:pt x="285750" y="323850"/>
                </a:cubicBezTo>
                <a:cubicBezTo>
                  <a:pt x="455613" y="382588"/>
                  <a:pt x="823913" y="439737"/>
                  <a:pt x="1019175" y="390525"/>
                </a:cubicBezTo>
                <a:cubicBezTo>
                  <a:pt x="1214437" y="341313"/>
                  <a:pt x="1457325" y="28575"/>
                  <a:pt x="1457325" y="28575"/>
                </a:cubicBezTo>
                <a:lnTo>
                  <a:pt x="1457325" y="28575"/>
                </a:lnTo>
                <a:lnTo>
                  <a:pt x="1457325" y="28575"/>
                </a:lnTo>
                <a:lnTo>
                  <a:pt x="1476375" y="0"/>
                </a:lnTo>
              </a:path>
            </a:pathLst>
          </a:custGeom>
          <a:noFill/>
          <a:ln w="15875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54B1427-8282-2A0F-3412-3EB40FAD988C}"/>
              </a:ext>
            </a:extLst>
          </p:cNvPr>
          <p:cNvSpPr/>
          <p:nvPr/>
        </p:nvSpPr>
        <p:spPr>
          <a:xfrm>
            <a:off x="5688809" y="4038600"/>
            <a:ext cx="3843154" cy="1764484"/>
          </a:xfrm>
          <a:custGeom>
            <a:avLst/>
            <a:gdLst>
              <a:gd name="connsiteX0" fmla="*/ 3378991 w 3843154"/>
              <a:gd name="connsiteY0" fmla="*/ 9525 h 1764484"/>
              <a:gd name="connsiteX1" fmla="*/ 3740941 w 3843154"/>
              <a:gd name="connsiteY1" fmla="*/ 638175 h 1764484"/>
              <a:gd name="connsiteX2" fmla="*/ 3579016 w 3843154"/>
              <a:gd name="connsiteY2" fmla="*/ 1581150 h 1764484"/>
              <a:gd name="connsiteX3" fmla="*/ 1035841 w 3843154"/>
              <a:gd name="connsiteY3" fmla="*/ 1762125 h 1764484"/>
              <a:gd name="connsiteX4" fmla="*/ 159541 w 3843154"/>
              <a:gd name="connsiteY4" fmla="*/ 1533525 h 1764484"/>
              <a:gd name="connsiteX5" fmla="*/ 16666 w 3843154"/>
              <a:gd name="connsiteY5" fmla="*/ 590550 h 1764484"/>
              <a:gd name="connsiteX6" fmla="*/ 369091 w 3843154"/>
              <a:gd name="connsiteY6" fmla="*/ 295275 h 1764484"/>
              <a:gd name="connsiteX7" fmla="*/ 416716 w 3843154"/>
              <a:gd name="connsiteY7" fmla="*/ 0 h 176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3154" h="1764484">
                <a:moveTo>
                  <a:pt x="3378991" y="9525"/>
                </a:moveTo>
                <a:cubicBezTo>
                  <a:pt x="3543297" y="192881"/>
                  <a:pt x="3707604" y="376238"/>
                  <a:pt x="3740941" y="638175"/>
                </a:cubicBezTo>
                <a:cubicBezTo>
                  <a:pt x="3774278" y="900112"/>
                  <a:pt x="4029866" y="1393825"/>
                  <a:pt x="3579016" y="1581150"/>
                </a:cubicBezTo>
                <a:cubicBezTo>
                  <a:pt x="3128166" y="1768475"/>
                  <a:pt x="1605753" y="1770062"/>
                  <a:pt x="1035841" y="1762125"/>
                </a:cubicBezTo>
                <a:cubicBezTo>
                  <a:pt x="465929" y="1754188"/>
                  <a:pt x="329403" y="1728787"/>
                  <a:pt x="159541" y="1533525"/>
                </a:cubicBezTo>
                <a:cubicBezTo>
                  <a:pt x="-10321" y="1338263"/>
                  <a:pt x="-18259" y="796925"/>
                  <a:pt x="16666" y="590550"/>
                </a:cubicBezTo>
                <a:cubicBezTo>
                  <a:pt x="51591" y="384175"/>
                  <a:pt x="302416" y="393700"/>
                  <a:pt x="369091" y="295275"/>
                </a:cubicBezTo>
                <a:cubicBezTo>
                  <a:pt x="435766" y="196850"/>
                  <a:pt x="426241" y="98425"/>
                  <a:pt x="416716" y="0"/>
                </a:cubicBezTo>
              </a:path>
            </a:pathLst>
          </a:custGeom>
          <a:noFill/>
          <a:ln w="15875"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022519-02DA-EF64-D026-A0FC8DC1EC9F}"/>
              </a:ext>
            </a:extLst>
          </p:cNvPr>
          <p:cNvSpPr/>
          <p:nvPr/>
        </p:nvSpPr>
        <p:spPr>
          <a:xfrm>
            <a:off x="3492398" y="4048125"/>
            <a:ext cx="6129619" cy="1806252"/>
          </a:xfrm>
          <a:custGeom>
            <a:avLst/>
            <a:gdLst>
              <a:gd name="connsiteX0" fmla="*/ 5675556 w 6311233"/>
              <a:gd name="connsiteY0" fmla="*/ 9525 h 1821038"/>
              <a:gd name="connsiteX1" fmla="*/ 5999406 w 6311233"/>
              <a:gd name="connsiteY1" fmla="*/ 400050 h 1821038"/>
              <a:gd name="connsiteX2" fmla="*/ 6123231 w 6311233"/>
              <a:gd name="connsiteY2" fmla="*/ 1266825 h 1821038"/>
              <a:gd name="connsiteX3" fmla="*/ 5808906 w 6311233"/>
              <a:gd name="connsiteY3" fmla="*/ 1743075 h 1821038"/>
              <a:gd name="connsiteX4" fmla="*/ 570156 w 6311233"/>
              <a:gd name="connsiteY4" fmla="*/ 1790700 h 1821038"/>
              <a:gd name="connsiteX5" fmla="*/ 84381 w 6311233"/>
              <a:gd name="connsiteY5" fmla="*/ 1438275 h 1821038"/>
              <a:gd name="connsiteX6" fmla="*/ 74856 w 6311233"/>
              <a:gd name="connsiteY6" fmla="*/ 523875 h 1821038"/>
              <a:gd name="connsiteX7" fmla="*/ 427281 w 6311233"/>
              <a:gd name="connsiteY7" fmla="*/ 323850 h 1821038"/>
              <a:gd name="connsiteX8" fmla="*/ 493956 w 6311233"/>
              <a:gd name="connsiteY8" fmla="*/ 0 h 1821038"/>
              <a:gd name="connsiteX0" fmla="*/ 5648352 w 6284029"/>
              <a:gd name="connsiteY0" fmla="*/ 9525 h 1812820"/>
              <a:gd name="connsiteX1" fmla="*/ 5972202 w 6284029"/>
              <a:gd name="connsiteY1" fmla="*/ 400050 h 1812820"/>
              <a:gd name="connsiteX2" fmla="*/ 6096027 w 6284029"/>
              <a:gd name="connsiteY2" fmla="*/ 1266825 h 1812820"/>
              <a:gd name="connsiteX3" fmla="*/ 5781702 w 6284029"/>
              <a:gd name="connsiteY3" fmla="*/ 1743075 h 1812820"/>
              <a:gd name="connsiteX4" fmla="*/ 542952 w 6284029"/>
              <a:gd name="connsiteY4" fmla="*/ 1790700 h 1812820"/>
              <a:gd name="connsiteX5" fmla="*/ 57177 w 6284029"/>
              <a:gd name="connsiteY5" fmla="*/ 1438275 h 1812820"/>
              <a:gd name="connsiteX6" fmla="*/ 47652 w 6284029"/>
              <a:gd name="connsiteY6" fmla="*/ 523875 h 1812820"/>
              <a:gd name="connsiteX7" fmla="*/ 400077 w 6284029"/>
              <a:gd name="connsiteY7" fmla="*/ 323850 h 1812820"/>
              <a:gd name="connsiteX8" fmla="*/ 466752 w 6284029"/>
              <a:gd name="connsiteY8" fmla="*/ 0 h 1812820"/>
              <a:gd name="connsiteX0" fmla="*/ 5634943 w 6270620"/>
              <a:gd name="connsiteY0" fmla="*/ 9525 h 1812820"/>
              <a:gd name="connsiteX1" fmla="*/ 5958793 w 6270620"/>
              <a:gd name="connsiteY1" fmla="*/ 400050 h 1812820"/>
              <a:gd name="connsiteX2" fmla="*/ 6082618 w 6270620"/>
              <a:gd name="connsiteY2" fmla="*/ 1266825 h 1812820"/>
              <a:gd name="connsiteX3" fmla="*/ 5768293 w 6270620"/>
              <a:gd name="connsiteY3" fmla="*/ 1743075 h 1812820"/>
              <a:gd name="connsiteX4" fmla="*/ 529543 w 6270620"/>
              <a:gd name="connsiteY4" fmla="*/ 1790700 h 1812820"/>
              <a:gd name="connsiteX5" fmla="*/ 43768 w 6270620"/>
              <a:gd name="connsiteY5" fmla="*/ 1438275 h 1812820"/>
              <a:gd name="connsiteX6" fmla="*/ 34243 w 6270620"/>
              <a:gd name="connsiteY6" fmla="*/ 523875 h 1812820"/>
              <a:gd name="connsiteX7" fmla="*/ 386668 w 6270620"/>
              <a:gd name="connsiteY7" fmla="*/ 323850 h 1812820"/>
              <a:gd name="connsiteX8" fmla="*/ 453343 w 6270620"/>
              <a:gd name="connsiteY8" fmla="*/ 0 h 1812820"/>
              <a:gd name="connsiteX0" fmla="*/ 5705541 w 6341218"/>
              <a:gd name="connsiteY0" fmla="*/ 9525 h 1818285"/>
              <a:gd name="connsiteX1" fmla="*/ 6029391 w 6341218"/>
              <a:gd name="connsiteY1" fmla="*/ 400050 h 1818285"/>
              <a:gd name="connsiteX2" fmla="*/ 6153216 w 6341218"/>
              <a:gd name="connsiteY2" fmla="*/ 1266825 h 1818285"/>
              <a:gd name="connsiteX3" fmla="*/ 5838891 w 6341218"/>
              <a:gd name="connsiteY3" fmla="*/ 1743075 h 1818285"/>
              <a:gd name="connsiteX4" fmla="*/ 600141 w 6341218"/>
              <a:gd name="connsiteY4" fmla="*/ 1790700 h 1818285"/>
              <a:gd name="connsiteX5" fmla="*/ 85791 w 6341218"/>
              <a:gd name="connsiteY5" fmla="*/ 1476375 h 1818285"/>
              <a:gd name="connsiteX6" fmla="*/ 104841 w 6341218"/>
              <a:gd name="connsiteY6" fmla="*/ 523875 h 1818285"/>
              <a:gd name="connsiteX7" fmla="*/ 457266 w 6341218"/>
              <a:gd name="connsiteY7" fmla="*/ 323850 h 1818285"/>
              <a:gd name="connsiteX8" fmla="*/ 523941 w 6341218"/>
              <a:gd name="connsiteY8" fmla="*/ 0 h 1818285"/>
              <a:gd name="connsiteX0" fmla="*/ 5687669 w 6323346"/>
              <a:gd name="connsiteY0" fmla="*/ 9525 h 1818285"/>
              <a:gd name="connsiteX1" fmla="*/ 6011519 w 6323346"/>
              <a:gd name="connsiteY1" fmla="*/ 400050 h 1818285"/>
              <a:gd name="connsiteX2" fmla="*/ 6135344 w 6323346"/>
              <a:gd name="connsiteY2" fmla="*/ 1266825 h 1818285"/>
              <a:gd name="connsiteX3" fmla="*/ 5821019 w 6323346"/>
              <a:gd name="connsiteY3" fmla="*/ 1743075 h 1818285"/>
              <a:gd name="connsiteX4" fmla="*/ 582269 w 6323346"/>
              <a:gd name="connsiteY4" fmla="*/ 1790700 h 1818285"/>
              <a:gd name="connsiteX5" fmla="*/ 67919 w 6323346"/>
              <a:gd name="connsiteY5" fmla="*/ 1476375 h 1818285"/>
              <a:gd name="connsiteX6" fmla="*/ 86969 w 6323346"/>
              <a:gd name="connsiteY6" fmla="*/ 523875 h 1818285"/>
              <a:gd name="connsiteX7" fmla="*/ 439394 w 6323346"/>
              <a:gd name="connsiteY7" fmla="*/ 323850 h 1818285"/>
              <a:gd name="connsiteX8" fmla="*/ 506069 w 6323346"/>
              <a:gd name="connsiteY8" fmla="*/ 0 h 1818285"/>
              <a:gd name="connsiteX0" fmla="*/ 5670653 w 6306330"/>
              <a:gd name="connsiteY0" fmla="*/ 9525 h 1818285"/>
              <a:gd name="connsiteX1" fmla="*/ 5994503 w 6306330"/>
              <a:gd name="connsiteY1" fmla="*/ 400050 h 1818285"/>
              <a:gd name="connsiteX2" fmla="*/ 6118328 w 6306330"/>
              <a:gd name="connsiteY2" fmla="*/ 1266825 h 1818285"/>
              <a:gd name="connsiteX3" fmla="*/ 5804003 w 6306330"/>
              <a:gd name="connsiteY3" fmla="*/ 1743075 h 1818285"/>
              <a:gd name="connsiteX4" fmla="*/ 565253 w 6306330"/>
              <a:gd name="connsiteY4" fmla="*/ 1790700 h 1818285"/>
              <a:gd name="connsiteX5" fmla="*/ 50903 w 6306330"/>
              <a:gd name="connsiteY5" fmla="*/ 1476375 h 1818285"/>
              <a:gd name="connsiteX6" fmla="*/ 69953 w 6306330"/>
              <a:gd name="connsiteY6" fmla="*/ 523875 h 1818285"/>
              <a:gd name="connsiteX7" fmla="*/ 422378 w 6306330"/>
              <a:gd name="connsiteY7" fmla="*/ 323850 h 1818285"/>
              <a:gd name="connsiteX8" fmla="*/ 489053 w 6306330"/>
              <a:gd name="connsiteY8" fmla="*/ 0 h 1818285"/>
              <a:gd name="connsiteX0" fmla="*/ 5670653 w 6125412"/>
              <a:gd name="connsiteY0" fmla="*/ 9525 h 1806252"/>
              <a:gd name="connsiteX1" fmla="*/ 5994503 w 6125412"/>
              <a:gd name="connsiteY1" fmla="*/ 400050 h 1806252"/>
              <a:gd name="connsiteX2" fmla="*/ 6118328 w 6125412"/>
              <a:gd name="connsiteY2" fmla="*/ 1266825 h 1806252"/>
              <a:gd name="connsiteX3" fmla="*/ 5804003 w 6125412"/>
              <a:gd name="connsiteY3" fmla="*/ 1743075 h 1806252"/>
              <a:gd name="connsiteX4" fmla="*/ 565253 w 6125412"/>
              <a:gd name="connsiteY4" fmla="*/ 1790700 h 1806252"/>
              <a:gd name="connsiteX5" fmla="*/ 50903 w 6125412"/>
              <a:gd name="connsiteY5" fmla="*/ 1476375 h 1806252"/>
              <a:gd name="connsiteX6" fmla="*/ 69953 w 6125412"/>
              <a:gd name="connsiteY6" fmla="*/ 523875 h 1806252"/>
              <a:gd name="connsiteX7" fmla="*/ 422378 w 6125412"/>
              <a:gd name="connsiteY7" fmla="*/ 323850 h 1806252"/>
              <a:gd name="connsiteX8" fmla="*/ 489053 w 6125412"/>
              <a:gd name="connsiteY8" fmla="*/ 0 h 1806252"/>
              <a:gd name="connsiteX0" fmla="*/ 5670653 w 6134087"/>
              <a:gd name="connsiteY0" fmla="*/ 9525 h 1806252"/>
              <a:gd name="connsiteX1" fmla="*/ 5994503 w 6134087"/>
              <a:gd name="connsiteY1" fmla="*/ 400050 h 1806252"/>
              <a:gd name="connsiteX2" fmla="*/ 6118328 w 6134087"/>
              <a:gd name="connsiteY2" fmla="*/ 1266825 h 1806252"/>
              <a:gd name="connsiteX3" fmla="*/ 5804003 w 6134087"/>
              <a:gd name="connsiteY3" fmla="*/ 1743075 h 1806252"/>
              <a:gd name="connsiteX4" fmla="*/ 565253 w 6134087"/>
              <a:gd name="connsiteY4" fmla="*/ 1790700 h 1806252"/>
              <a:gd name="connsiteX5" fmla="*/ 50903 w 6134087"/>
              <a:gd name="connsiteY5" fmla="*/ 1476375 h 1806252"/>
              <a:gd name="connsiteX6" fmla="*/ 69953 w 6134087"/>
              <a:gd name="connsiteY6" fmla="*/ 523875 h 1806252"/>
              <a:gd name="connsiteX7" fmla="*/ 422378 w 6134087"/>
              <a:gd name="connsiteY7" fmla="*/ 323850 h 1806252"/>
              <a:gd name="connsiteX8" fmla="*/ 489053 w 6134087"/>
              <a:gd name="connsiteY8" fmla="*/ 0 h 1806252"/>
              <a:gd name="connsiteX0" fmla="*/ 5670653 w 6134087"/>
              <a:gd name="connsiteY0" fmla="*/ 9525 h 1806252"/>
              <a:gd name="connsiteX1" fmla="*/ 5994503 w 6134087"/>
              <a:gd name="connsiteY1" fmla="*/ 400050 h 1806252"/>
              <a:gd name="connsiteX2" fmla="*/ 6118328 w 6134087"/>
              <a:gd name="connsiteY2" fmla="*/ 1266825 h 1806252"/>
              <a:gd name="connsiteX3" fmla="*/ 5804003 w 6134087"/>
              <a:gd name="connsiteY3" fmla="*/ 1743075 h 1806252"/>
              <a:gd name="connsiteX4" fmla="*/ 565253 w 6134087"/>
              <a:gd name="connsiteY4" fmla="*/ 1790700 h 1806252"/>
              <a:gd name="connsiteX5" fmla="*/ 50903 w 6134087"/>
              <a:gd name="connsiteY5" fmla="*/ 1476375 h 1806252"/>
              <a:gd name="connsiteX6" fmla="*/ 69953 w 6134087"/>
              <a:gd name="connsiteY6" fmla="*/ 523875 h 1806252"/>
              <a:gd name="connsiteX7" fmla="*/ 422378 w 6134087"/>
              <a:gd name="connsiteY7" fmla="*/ 323850 h 1806252"/>
              <a:gd name="connsiteX8" fmla="*/ 489053 w 6134087"/>
              <a:gd name="connsiteY8" fmla="*/ 0 h 1806252"/>
              <a:gd name="connsiteX0" fmla="*/ 5670653 w 6129619"/>
              <a:gd name="connsiteY0" fmla="*/ 9525 h 1806252"/>
              <a:gd name="connsiteX1" fmla="*/ 5994503 w 6129619"/>
              <a:gd name="connsiteY1" fmla="*/ 400050 h 1806252"/>
              <a:gd name="connsiteX2" fmla="*/ 6118328 w 6129619"/>
              <a:gd name="connsiteY2" fmla="*/ 1266825 h 1806252"/>
              <a:gd name="connsiteX3" fmla="*/ 5804003 w 6129619"/>
              <a:gd name="connsiteY3" fmla="*/ 1743075 h 1806252"/>
              <a:gd name="connsiteX4" fmla="*/ 565253 w 6129619"/>
              <a:gd name="connsiteY4" fmla="*/ 1790700 h 1806252"/>
              <a:gd name="connsiteX5" fmla="*/ 50903 w 6129619"/>
              <a:gd name="connsiteY5" fmla="*/ 1476375 h 1806252"/>
              <a:gd name="connsiteX6" fmla="*/ 69953 w 6129619"/>
              <a:gd name="connsiteY6" fmla="*/ 523875 h 1806252"/>
              <a:gd name="connsiteX7" fmla="*/ 422378 w 6129619"/>
              <a:gd name="connsiteY7" fmla="*/ 323850 h 1806252"/>
              <a:gd name="connsiteX8" fmla="*/ 489053 w 6129619"/>
              <a:gd name="connsiteY8" fmla="*/ 0 h 180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29619" h="1806252">
                <a:moveTo>
                  <a:pt x="5670653" y="9525"/>
                </a:moveTo>
                <a:cubicBezTo>
                  <a:pt x="5776221" y="138112"/>
                  <a:pt x="5872265" y="219075"/>
                  <a:pt x="5994503" y="400050"/>
                </a:cubicBezTo>
                <a:cubicBezTo>
                  <a:pt x="6116741" y="581025"/>
                  <a:pt x="6150078" y="1042988"/>
                  <a:pt x="6118328" y="1266825"/>
                </a:cubicBezTo>
                <a:cubicBezTo>
                  <a:pt x="6086578" y="1490663"/>
                  <a:pt x="6062765" y="1712913"/>
                  <a:pt x="5804003" y="1743075"/>
                </a:cubicBezTo>
                <a:cubicBezTo>
                  <a:pt x="5545241" y="1773237"/>
                  <a:pt x="876403" y="1835150"/>
                  <a:pt x="565253" y="1790700"/>
                </a:cubicBezTo>
                <a:cubicBezTo>
                  <a:pt x="254103" y="1746250"/>
                  <a:pt x="142978" y="1754187"/>
                  <a:pt x="50903" y="1476375"/>
                </a:cubicBezTo>
                <a:cubicBezTo>
                  <a:pt x="-41172" y="1198563"/>
                  <a:pt x="8040" y="715963"/>
                  <a:pt x="69953" y="523875"/>
                </a:cubicBezTo>
                <a:cubicBezTo>
                  <a:pt x="131866" y="331787"/>
                  <a:pt x="352528" y="411163"/>
                  <a:pt x="422378" y="323850"/>
                </a:cubicBezTo>
                <a:cubicBezTo>
                  <a:pt x="492228" y="236538"/>
                  <a:pt x="490640" y="118269"/>
                  <a:pt x="489053" y="0"/>
                </a:cubicBezTo>
              </a:path>
            </a:pathLst>
          </a:custGeom>
          <a:noFill/>
          <a:ln w="1587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0DA0F0-3CA8-8619-D1AD-CDF5261E5785}"/>
              </a:ext>
            </a:extLst>
          </p:cNvPr>
          <p:cNvSpPr txBox="1"/>
          <p:nvPr/>
        </p:nvSpPr>
        <p:spPr>
          <a:xfrm>
            <a:off x="9453682" y="398709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33EAE2-F5C0-39D9-BE80-CD9DEDFA7BE2}"/>
              </a:ext>
            </a:extLst>
          </p:cNvPr>
          <p:cNvSpPr txBox="1"/>
          <p:nvPr/>
        </p:nvSpPr>
        <p:spPr>
          <a:xfrm>
            <a:off x="8603627" y="550096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BD2C4A-F9E6-947D-750C-D911D231F1C3}"/>
              </a:ext>
            </a:extLst>
          </p:cNvPr>
          <p:cNvSpPr txBox="1"/>
          <p:nvPr/>
        </p:nvSpPr>
        <p:spPr>
          <a:xfrm>
            <a:off x="10140222" y="439354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218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6D7BF-0998-5A0F-9C90-CFA302EC1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F6CC1B-F579-93A7-A1B7-0FB3473A0CD4}"/>
              </a:ext>
            </a:extLst>
          </p:cNvPr>
          <p:cNvSpPr txBox="1"/>
          <p:nvPr/>
        </p:nvSpPr>
        <p:spPr>
          <a:xfrm>
            <a:off x="0" y="16735"/>
            <a:ext cx="609463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Real-world testing and data gathering - </a:t>
            </a:r>
            <a:r>
              <a:rPr lang="en-US" b="1" dirty="0" err="1"/>
              <a:t>Parcmotor</a:t>
            </a:r>
            <a:r>
              <a:rPr lang="en-US" b="1" dirty="0"/>
              <a:t> </a:t>
            </a:r>
            <a:r>
              <a:rPr lang="en-US" b="1" dirty="0" err="1"/>
              <a:t>Castellolí</a:t>
            </a:r>
            <a:endParaRPr lang="en-US" b="1" dirty="0"/>
          </a:p>
          <a:p>
            <a:r>
              <a:rPr lang="en-US" sz="1200" b="1" dirty="0"/>
              <a:t>legend: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mandatory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Optional</a:t>
            </a:r>
          </a:p>
          <a:p>
            <a:r>
              <a:rPr lang="en-US" sz="1200" b="1" dirty="0"/>
              <a:t>steps: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prepare the </a:t>
            </a:r>
            <a:r>
              <a:rPr lang="en-US" sz="1200" b="1" dirty="0" err="1"/>
              <a:t>Kserve</a:t>
            </a:r>
            <a:r>
              <a:rPr lang="en-US" sz="1200" b="1" dirty="0"/>
              <a:t> model and helm charts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make testing requests before the day of testing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run the real-world test with vehicles in </a:t>
            </a:r>
            <a:r>
              <a:rPr lang="en-US" sz="1200" b="1" dirty="0" err="1"/>
              <a:t>Castelloli</a:t>
            </a:r>
            <a:endParaRPr lang="en-US" sz="1200" b="1" dirty="0"/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query and save Kepler stats (CPU,RAM usage + CO2 estimation) from Prometheus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query and save measurements and predictions from Prometheus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make screenshots: Grafana, NBC environment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make vehicle pictures</a:t>
            </a:r>
          </a:p>
          <a:p>
            <a:pPr marL="228600" indent="-228600">
              <a:buFont typeface="+mj-lt"/>
              <a:buAutoNum type="arabicPeriod"/>
            </a:pP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EDD385-7A49-9949-298E-B371A8154D75}"/>
              </a:ext>
            </a:extLst>
          </p:cNvPr>
          <p:cNvSpPr/>
          <p:nvPr/>
        </p:nvSpPr>
        <p:spPr>
          <a:xfrm>
            <a:off x="1896818" y="3269884"/>
            <a:ext cx="1681944" cy="85981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Vehicle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CA734F-A60C-8487-77D4-25DC5CB266EF}"/>
              </a:ext>
            </a:extLst>
          </p:cNvPr>
          <p:cNvSpPr/>
          <p:nvPr/>
        </p:nvSpPr>
        <p:spPr>
          <a:xfrm>
            <a:off x="3751456" y="3298467"/>
            <a:ext cx="2955757" cy="85981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Edge node #1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DE92FF-E364-C310-CF48-D04AEE5EBCE2}"/>
              </a:ext>
            </a:extLst>
          </p:cNvPr>
          <p:cNvSpPr/>
          <p:nvPr/>
        </p:nvSpPr>
        <p:spPr>
          <a:xfrm>
            <a:off x="3869614" y="3530626"/>
            <a:ext cx="1039235" cy="52107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Edge pod #1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Redis Database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AB99B1-10FF-8386-C38B-37C9E4AEDE21}"/>
              </a:ext>
            </a:extLst>
          </p:cNvPr>
          <p:cNvSpPr/>
          <p:nvPr/>
        </p:nvSpPr>
        <p:spPr>
          <a:xfrm>
            <a:off x="1944696" y="3502043"/>
            <a:ext cx="1577793" cy="59367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On Board Unit(OBU)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10E379-54EB-1E1D-95EE-39A564F4BE5A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3522489" y="3791164"/>
            <a:ext cx="347125" cy="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1AEEAD-9425-CFF8-5412-C57FB6A7ECA1}"/>
              </a:ext>
            </a:extLst>
          </p:cNvPr>
          <p:cNvSpPr/>
          <p:nvPr/>
        </p:nvSpPr>
        <p:spPr>
          <a:xfrm>
            <a:off x="3695183" y="2602058"/>
            <a:ext cx="5809723" cy="27741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Kubernetes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32CFCBA-C474-6798-C231-073AD819E420}"/>
              </a:ext>
            </a:extLst>
          </p:cNvPr>
          <p:cNvSpPr/>
          <p:nvPr/>
        </p:nvSpPr>
        <p:spPr>
          <a:xfrm>
            <a:off x="7139872" y="3599970"/>
            <a:ext cx="1056294" cy="3859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E2A1EB7-9249-E40F-79F5-4800F31C380E}"/>
              </a:ext>
            </a:extLst>
          </p:cNvPr>
          <p:cNvSpPr/>
          <p:nvPr/>
        </p:nvSpPr>
        <p:spPr>
          <a:xfrm>
            <a:off x="7176303" y="3118599"/>
            <a:ext cx="991924" cy="385992"/>
          </a:xfrm>
          <a:prstGeom prst="round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Dashboard (Grafana)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E53B03-6FCB-D6D4-88CC-9F122739D385}"/>
              </a:ext>
            </a:extLst>
          </p:cNvPr>
          <p:cNvSpPr/>
          <p:nvPr/>
        </p:nvSpPr>
        <p:spPr>
          <a:xfrm>
            <a:off x="7052016" y="2830367"/>
            <a:ext cx="2393714" cy="222191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6C1B319-660F-CB05-40C5-EEC257E08964}"/>
              </a:ext>
            </a:extLst>
          </p:cNvPr>
          <p:cNvSpPr/>
          <p:nvPr/>
        </p:nvSpPr>
        <p:spPr>
          <a:xfrm>
            <a:off x="7139872" y="4100389"/>
            <a:ext cx="1056294" cy="3859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Kepler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109F9BA-470C-9533-3B7F-F0E61585F5E0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 flipH="1">
            <a:off x="7668020" y="3504591"/>
            <a:ext cx="4246" cy="95379"/>
          </a:xfrm>
          <a:prstGeom prst="straightConnector1">
            <a:avLst/>
          </a:prstGeom>
          <a:ln w="22225"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76F2A3-A862-2DD8-27B1-995D8FDDAC25}"/>
              </a:ext>
            </a:extLst>
          </p:cNvPr>
          <p:cNvSpPr/>
          <p:nvPr/>
        </p:nvSpPr>
        <p:spPr>
          <a:xfrm>
            <a:off x="8277232" y="3118599"/>
            <a:ext cx="1056294" cy="385992"/>
          </a:xfrm>
          <a:prstGeom prst="round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Ingress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B173BB-02FE-506D-E698-996BD43F421A}"/>
              </a:ext>
            </a:extLst>
          </p:cNvPr>
          <p:cNvCxnSpPr>
            <a:cxnSpLocks/>
            <a:stCxn id="17" idx="1"/>
            <a:endCxn id="30" idx="3"/>
          </p:cNvCxnSpPr>
          <p:nvPr/>
        </p:nvCxnSpPr>
        <p:spPr>
          <a:xfrm flipH="1">
            <a:off x="8168227" y="3311595"/>
            <a:ext cx="109005" cy="0"/>
          </a:xfrm>
          <a:prstGeom prst="straightConnector1">
            <a:avLst/>
          </a:prstGeom>
          <a:ln w="2222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050343-E9CF-F8CC-2FEE-C940C6968F3C}"/>
              </a:ext>
            </a:extLst>
          </p:cNvPr>
          <p:cNvSpPr/>
          <p:nvPr/>
        </p:nvSpPr>
        <p:spPr>
          <a:xfrm>
            <a:off x="8240184" y="1697429"/>
            <a:ext cx="1119039" cy="428140"/>
          </a:xfrm>
          <a:prstGeom prst="round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Operator</a:t>
            </a:r>
          </a:p>
          <a:p>
            <a:pPr algn="ctr"/>
            <a:r>
              <a:rPr lang="en-US" sz="1000" dirty="0">
                <a:solidFill>
                  <a:srgbClr val="0070C0"/>
                </a:solidFill>
              </a:rPr>
              <a:t>(user)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71DFE0-0C32-A4F3-10BE-8487C421AC4B}"/>
              </a:ext>
            </a:extLst>
          </p:cNvPr>
          <p:cNvCxnSpPr>
            <a:cxnSpLocks/>
            <a:stCxn id="29" idx="2"/>
            <a:endCxn id="17" idx="0"/>
          </p:cNvCxnSpPr>
          <p:nvPr/>
        </p:nvCxnSpPr>
        <p:spPr>
          <a:xfrm>
            <a:off x="8799704" y="2125569"/>
            <a:ext cx="5675" cy="993030"/>
          </a:xfrm>
          <a:prstGeom prst="straightConnector1">
            <a:avLst/>
          </a:prstGeom>
          <a:ln w="2222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1570001-1FF3-4A4C-2754-F88956F3291D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7668020" y="3985962"/>
            <a:ext cx="0" cy="114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C0DFD8-0582-E8FC-E2B5-CB6D0645F2B1}"/>
              </a:ext>
            </a:extLst>
          </p:cNvPr>
          <p:cNvSpPr/>
          <p:nvPr/>
        </p:nvSpPr>
        <p:spPr>
          <a:xfrm>
            <a:off x="5093735" y="3554098"/>
            <a:ext cx="1502191" cy="4976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Edge pod #2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Kserve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inference service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E66127-8F3B-80DF-C031-5C4BA4B2B3F8}"/>
              </a:ext>
            </a:extLst>
          </p:cNvPr>
          <p:cNvSpPr/>
          <p:nvPr/>
        </p:nvSpPr>
        <p:spPr>
          <a:xfrm>
            <a:off x="5879731" y="4474308"/>
            <a:ext cx="1142492" cy="452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energy, CPU,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memory usage stats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EAD92C5-0C38-3AC3-8AA6-85186503AC12}"/>
              </a:ext>
            </a:extLst>
          </p:cNvPr>
          <p:cNvCxnSpPr>
            <a:cxnSpLocks/>
            <a:stCxn id="58" idx="1"/>
            <a:endCxn id="5" idx="2"/>
          </p:cNvCxnSpPr>
          <p:nvPr/>
        </p:nvCxnSpPr>
        <p:spPr>
          <a:xfrm rot="10800000">
            <a:off x="5229335" y="4158278"/>
            <a:ext cx="650396" cy="542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11EE3CC-5184-7773-6A02-9DE819550139}"/>
              </a:ext>
            </a:extLst>
          </p:cNvPr>
          <p:cNvCxnSpPr>
            <a:cxnSpLocks/>
            <a:stCxn id="58" idx="3"/>
            <a:endCxn id="33" idx="2"/>
          </p:cNvCxnSpPr>
          <p:nvPr/>
        </p:nvCxnSpPr>
        <p:spPr>
          <a:xfrm flipV="1">
            <a:off x="7022223" y="4486381"/>
            <a:ext cx="645796" cy="2141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4A4A77C-BC6C-93F7-9C9D-D3B26E6ACFA9}"/>
              </a:ext>
            </a:extLst>
          </p:cNvPr>
          <p:cNvSpPr/>
          <p:nvPr/>
        </p:nvSpPr>
        <p:spPr>
          <a:xfrm>
            <a:off x="8295513" y="4113305"/>
            <a:ext cx="893559" cy="3601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Kserve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7F03803-2F06-E529-A0BE-AFC2BEAD9CB2}"/>
              </a:ext>
            </a:extLst>
          </p:cNvPr>
          <p:cNvSpPr/>
          <p:nvPr/>
        </p:nvSpPr>
        <p:spPr>
          <a:xfrm>
            <a:off x="6534707" y="5116140"/>
            <a:ext cx="1687077" cy="1414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model serving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ACF56766-3852-7F28-F23D-81FD55B52B6D}"/>
              </a:ext>
            </a:extLst>
          </p:cNvPr>
          <p:cNvCxnSpPr>
            <a:cxnSpLocks/>
            <a:stCxn id="123" idx="1"/>
            <a:endCxn id="3" idx="2"/>
          </p:cNvCxnSpPr>
          <p:nvPr/>
        </p:nvCxnSpPr>
        <p:spPr>
          <a:xfrm rot="10800000">
            <a:off x="5844831" y="4051702"/>
            <a:ext cx="689877" cy="1135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5ECA23C0-378B-F828-2422-90AF1562B7EF}"/>
              </a:ext>
            </a:extLst>
          </p:cNvPr>
          <p:cNvCxnSpPr>
            <a:cxnSpLocks/>
            <a:stCxn id="104" idx="2"/>
            <a:endCxn id="123" idx="3"/>
          </p:cNvCxnSpPr>
          <p:nvPr/>
        </p:nvCxnSpPr>
        <p:spPr>
          <a:xfrm rot="5400000">
            <a:off x="8125331" y="4569918"/>
            <a:ext cx="713415" cy="520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3D990BF-A335-F20B-4E03-8577EDD2A7A0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 flipV="1">
            <a:off x="6595925" y="3792966"/>
            <a:ext cx="543947" cy="99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9F1995-98D9-3EA0-1D5F-820593CFD12A}"/>
              </a:ext>
            </a:extLst>
          </p:cNvPr>
          <p:cNvSpPr/>
          <p:nvPr/>
        </p:nvSpPr>
        <p:spPr>
          <a:xfrm>
            <a:off x="3774078" y="4234683"/>
            <a:ext cx="1134771" cy="30971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D47FA6-358F-080D-7C49-6E76BC247E9D}"/>
              </a:ext>
            </a:extLst>
          </p:cNvPr>
          <p:cNvSpPr/>
          <p:nvPr/>
        </p:nvSpPr>
        <p:spPr>
          <a:xfrm>
            <a:off x="3774078" y="4634767"/>
            <a:ext cx="1134771" cy="30971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Edge node #3</a:t>
            </a:r>
          </a:p>
        </p:txBody>
      </p:sp>
    </p:spTree>
    <p:extLst>
      <p:ext uri="{BB962C8B-B14F-4D97-AF65-F5344CB8AC3E}">
        <p14:creationId xmlns:p14="http://schemas.microsoft.com/office/powerpoint/2010/main" val="350641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C1F835D-3571-45B9-355A-A2EA6F413B7E}"/>
              </a:ext>
            </a:extLst>
          </p:cNvPr>
          <p:cNvSpPr/>
          <p:nvPr/>
        </p:nvSpPr>
        <p:spPr>
          <a:xfrm>
            <a:off x="74428" y="2927115"/>
            <a:ext cx="2653797" cy="15482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Vehicle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C7A59D8-1B46-A45D-3D57-B950A80F813F}"/>
              </a:ext>
            </a:extLst>
          </p:cNvPr>
          <p:cNvSpPr/>
          <p:nvPr/>
        </p:nvSpPr>
        <p:spPr>
          <a:xfrm>
            <a:off x="3000704" y="2978583"/>
            <a:ext cx="4663639" cy="15482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Edge node #1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177A3E5-C11F-E5C3-45B8-634652E8CDD7}"/>
              </a:ext>
            </a:extLst>
          </p:cNvPr>
          <p:cNvSpPr/>
          <p:nvPr/>
        </p:nvSpPr>
        <p:spPr>
          <a:xfrm>
            <a:off x="3187136" y="3396617"/>
            <a:ext cx="1639721" cy="9382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pod #1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Redis Database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DA0B597-0C2F-CCFE-43C8-5FAA07C31F95}"/>
              </a:ext>
            </a:extLst>
          </p:cNvPr>
          <p:cNvSpPr/>
          <p:nvPr/>
        </p:nvSpPr>
        <p:spPr>
          <a:xfrm>
            <a:off x="149971" y="3345149"/>
            <a:ext cx="2489466" cy="106899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 Board Unit(OBU)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008C7E-8DAA-68DC-9050-3D530FCCC995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 flipV="1">
            <a:off x="2639437" y="3865752"/>
            <a:ext cx="547699" cy="1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46B19EF-7E2F-7561-F433-ECE3E57E7E44}"/>
              </a:ext>
            </a:extLst>
          </p:cNvPr>
          <p:cNvSpPr/>
          <p:nvPr/>
        </p:nvSpPr>
        <p:spPr>
          <a:xfrm>
            <a:off x="2911916" y="1724602"/>
            <a:ext cx="9166670" cy="49951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Kubernetes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3B15022-E2EB-5089-9CA3-92DE2F0D2AB4}"/>
              </a:ext>
            </a:extLst>
          </p:cNvPr>
          <p:cNvSpPr/>
          <p:nvPr/>
        </p:nvSpPr>
        <p:spPr>
          <a:xfrm>
            <a:off x="8346999" y="3521480"/>
            <a:ext cx="1666637" cy="6950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AA03AC9-97F5-286C-EFCE-4D5195822652}"/>
              </a:ext>
            </a:extLst>
          </p:cNvPr>
          <p:cNvSpPr/>
          <p:nvPr/>
        </p:nvSpPr>
        <p:spPr>
          <a:xfrm>
            <a:off x="8404480" y="2654706"/>
            <a:ext cx="1565073" cy="695032"/>
          </a:xfrm>
          <a:prstGeom prst="round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Dashboard (Grafana)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A1E0682-6A69-94F7-4C99-04AC9460E12F}"/>
              </a:ext>
            </a:extLst>
          </p:cNvPr>
          <p:cNvSpPr/>
          <p:nvPr/>
        </p:nvSpPr>
        <p:spPr>
          <a:xfrm>
            <a:off x="8208379" y="2135704"/>
            <a:ext cx="3776839" cy="400086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FDFDE8A-F88C-C030-0EC4-64B47D5DFF6D}"/>
              </a:ext>
            </a:extLst>
          </p:cNvPr>
          <p:cNvSpPr/>
          <p:nvPr/>
        </p:nvSpPr>
        <p:spPr>
          <a:xfrm>
            <a:off x="8346999" y="4422554"/>
            <a:ext cx="1666637" cy="6950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Kepler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F7CB6-FBA6-1824-D6A5-47FEEAAE5564}"/>
              </a:ext>
            </a:extLst>
          </p:cNvPr>
          <p:cNvCxnSpPr>
            <a:cxnSpLocks/>
            <a:stCxn id="38" idx="2"/>
            <a:endCxn id="37" idx="0"/>
          </p:cNvCxnSpPr>
          <p:nvPr/>
        </p:nvCxnSpPr>
        <p:spPr>
          <a:xfrm flipH="1">
            <a:off x="9180319" y="3349737"/>
            <a:ext cx="6699" cy="171743"/>
          </a:xfrm>
          <a:prstGeom prst="straightConnector1">
            <a:avLst/>
          </a:prstGeom>
          <a:ln w="22225"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C2D3250-85C9-65CD-2FFB-6E6E8FF28441}"/>
              </a:ext>
            </a:extLst>
          </p:cNvPr>
          <p:cNvSpPr/>
          <p:nvPr/>
        </p:nvSpPr>
        <p:spPr>
          <a:xfrm>
            <a:off x="10141543" y="2654706"/>
            <a:ext cx="1666637" cy="695032"/>
          </a:xfrm>
          <a:prstGeom prst="round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Ingress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9F90C7-9CF8-0B25-8204-0669350132E4}"/>
              </a:ext>
            </a:extLst>
          </p:cNvPr>
          <p:cNvCxnSpPr>
            <a:cxnSpLocks/>
            <a:stCxn id="42" idx="1"/>
            <a:endCxn id="38" idx="3"/>
          </p:cNvCxnSpPr>
          <p:nvPr/>
        </p:nvCxnSpPr>
        <p:spPr>
          <a:xfrm flipH="1">
            <a:off x="9969553" y="3002221"/>
            <a:ext cx="171990" cy="0"/>
          </a:xfrm>
          <a:prstGeom prst="straightConnector1">
            <a:avLst/>
          </a:prstGeom>
          <a:ln w="2222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10F9F9B-F1AA-3790-2DE1-DA43BA9D6C9B}"/>
              </a:ext>
            </a:extLst>
          </p:cNvPr>
          <p:cNvSpPr/>
          <p:nvPr/>
        </p:nvSpPr>
        <p:spPr>
          <a:xfrm>
            <a:off x="10083088" y="95693"/>
            <a:ext cx="1765637" cy="770925"/>
          </a:xfrm>
          <a:prstGeom prst="round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Operator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(user)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F3E2BBB-A2CC-3ABE-F45E-845B43299023}"/>
              </a:ext>
            </a:extLst>
          </p:cNvPr>
          <p:cNvCxnSpPr>
            <a:cxnSpLocks/>
            <a:stCxn id="44" idx="2"/>
            <a:endCxn id="42" idx="0"/>
          </p:cNvCxnSpPr>
          <p:nvPr/>
        </p:nvCxnSpPr>
        <p:spPr>
          <a:xfrm>
            <a:off x="10965907" y="866618"/>
            <a:ext cx="8954" cy="1788087"/>
          </a:xfrm>
          <a:prstGeom prst="straightConnector1">
            <a:avLst/>
          </a:prstGeom>
          <a:ln w="2222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DF5DDD-BD91-1602-7090-10DE26940254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9180319" y="4216512"/>
            <a:ext cx="0" cy="2060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CD4BDA7-D28A-E6A9-1D19-C584A2543401}"/>
              </a:ext>
            </a:extLst>
          </p:cNvPr>
          <p:cNvSpPr/>
          <p:nvPr/>
        </p:nvSpPr>
        <p:spPr>
          <a:xfrm>
            <a:off x="5118573" y="3438882"/>
            <a:ext cx="2370180" cy="8960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pod #2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Kserve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inference service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37946F-6BC5-9B25-9ACC-F8D37DB523DD}"/>
              </a:ext>
            </a:extLst>
          </p:cNvPr>
          <p:cNvSpPr/>
          <p:nvPr/>
        </p:nvSpPr>
        <p:spPr>
          <a:xfrm>
            <a:off x="6358729" y="5488756"/>
            <a:ext cx="1802641" cy="421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energy, CPU,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memory usage stats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9EB28CA-8BEA-D784-FDAC-E53C82D94C4F}"/>
              </a:ext>
            </a:extLst>
          </p:cNvPr>
          <p:cNvCxnSpPr>
            <a:cxnSpLocks/>
            <a:stCxn id="48" idx="1"/>
            <a:endCxn id="32" idx="2"/>
          </p:cNvCxnSpPr>
          <p:nvPr/>
        </p:nvCxnSpPr>
        <p:spPr>
          <a:xfrm rot="10800000">
            <a:off x="5332525" y="4526791"/>
            <a:ext cx="1026205" cy="1172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9FBA0E0-61BC-50C0-27DD-732C75CD40AA}"/>
              </a:ext>
            </a:extLst>
          </p:cNvPr>
          <p:cNvCxnSpPr>
            <a:cxnSpLocks/>
            <a:stCxn id="48" idx="3"/>
            <a:endCxn id="40" idx="2"/>
          </p:cNvCxnSpPr>
          <p:nvPr/>
        </p:nvCxnSpPr>
        <p:spPr>
          <a:xfrm flipV="1">
            <a:off x="8161370" y="5117586"/>
            <a:ext cx="1018948" cy="5821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A4718F6-5B1A-1060-C7BD-EB9007427E7B}"/>
              </a:ext>
            </a:extLst>
          </p:cNvPr>
          <p:cNvSpPr/>
          <p:nvPr/>
        </p:nvSpPr>
        <p:spPr>
          <a:xfrm>
            <a:off x="10170387" y="4445811"/>
            <a:ext cx="1409871" cy="648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Kserve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3A41619-C370-76CE-C29F-04DFA8F8E82D}"/>
              </a:ext>
            </a:extLst>
          </p:cNvPr>
          <p:cNvSpPr/>
          <p:nvPr/>
        </p:nvSpPr>
        <p:spPr>
          <a:xfrm>
            <a:off x="7392160" y="6251554"/>
            <a:ext cx="2661896" cy="2547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serving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D64427B-4D77-700E-DD59-782EC5085959}"/>
              </a:ext>
            </a:extLst>
          </p:cNvPr>
          <p:cNvCxnSpPr>
            <a:cxnSpLocks/>
            <a:stCxn id="52" idx="1"/>
            <a:endCxn id="47" idx="2"/>
          </p:cNvCxnSpPr>
          <p:nvPr/>
        </p:nvCxnSpPr>
        <p:spPr>
          <a:xfrm rot="10800000">
            <a:off x="6303663" y="4334886"/>
            <a:ext cx="1088499" cy="2044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C626F97-8B21-244E-948D-375959796285}"/>
              </a:ext>
            </a:extLst>
          </p:cNvPr>
          <p:cNvCxnSpPr>
            <a:cxnSpLocks/>
            <a:stCxn id="51" idx="2"/>
            <a:endCxn id="52" idx="3"/>
          </p:cNvCxnSpPr>
          <p:nvPr/>
        </p:nvCxnSpPr>
        <p:spPr>
          <a:xfrm rot="5400000">
            <a:off x="9822389" y="5325996"/>
            <a:ext cx="1284602" cy="821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976A6E6-2CC1-4563-DA75-369EC8606D9F}"/>
              </a:ext>
            </a:extLst>
          </p:cNvPr>
          <p:cNvCxnSpPr>
            <a:cxnSpLocks/>
            <a:stCxn id="47" idx="3"/>
            <a:endCxn id="37" idx="1"/>
          </p:cNvCxnSpPr>
          <p:nvPr/>
        </p:nvCxnSpPr>
        <p:spPr>
          <a:xfrm flipV="1">
            <a:off x="7488751" y="3868996"/>
            <a:ext cx="858248" cy="17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1B597F8-E0CB-243B-6F0F-E2B3CDBDC053}"/>
              </a:ext>
            </a:extLst>
          </p:cNvPr>
          <p:cNvSpPr/>
          <p:nvPr/>
        </p:nvSpPr>
        <p:spPr>
          <a:xfrm>
            <a:off x="3036398" y="4664369"/>
            <a:ext cx="1790459" cy="5576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0F33F22-462D-44C6-9D00-B6A3113015D2}"/>
              </a:ext>
            </a:extLst>
          </p:cNvPr>
          <p:cNvSpPr/>
          <p:nvPr/>
        </p:nvSpPr>
        <p:spPr>
          <a:xfrm>
            <a:off x="3036398" y="5384775"/>
            <a:ext cx="1790459" cy="5576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Edge node #3</a:t>
            </a:r>
          </a:p>
        </p:txBody>
      </p:sp>
    </p:spTree>
    <p:extLst>
      <p:ext uri="{BB962C8B-B14F-4D97-AF65-F5344CB8AC3E}">
        <p14:creationId xmlns:p14="http://schemas.microsoft.com/office/powerpoint/2010/main" val="207052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08694-A5C1-4AC7-95CD-90F60E6E1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901C54-48BD-E425-8C03-FA2A5358F1AB}"/>
              </a:ext>
            </a:extLst>
          </p:cNvPr>
          <p:cNvSpPr txBox="1"/>
          <p:nvPr/>
        </p:nvSpPr>
        <p:spPr>
          <a:xfrm>
            <a:off x="-1" y="16735"/>
            <a:ext cx="715594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R&amp;D – Testbed (SUPERCOM/Cloud)</a:t>
            </a:r>
          </a:p>
          <a:p>
            <a:r>
              <a:rPr lang="en-US" sz="1200" b="1" dirty="0"/>
              <a:t>steps: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setup full testbed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use </a:t>
            </a:r>
            <a:r>
              <a:rPr lang="en-US" sz="1200" b="1" dirty="0" err="1"/>
              <a:t>RaspberryPis</a:t>
            </a:r>
            <a:r>
              <a:rPr lang="en-US" sz="1200" b="1" dirty="0"/>
              <a:t> to emulate edge nodes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send gathered data using python script and target specific edge nodes (emulation of vehicle moving between base stations)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test centralized vs edge computation vs federated learning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query and save Kepler stats (CPU,RAM usage + CO2 estimation) from Prometheus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query and save measurements and predictions from Prometheus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make screenshots: Grafana, Testbed environment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make pictures of used HW (</a:t>
            </a:r>
            <a:r>
              <a:rPr lang="en-US" sz="1200" b="1" dirty="0" err="1"/>
              <a:t>RaspberyPis</a:t>
            </a:r>
            <a:r>
              <a:rPr lang="en-US" sz="1200" b="1" dirty="0"/>
              <a:t>, workstation, SUPERCOM servers rack?)</a:t>
            </a:r>
          </a:p>
          <a:p>
            <a:endParaRPr lang="en-US" sz="12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623107-F3ED-0851-0DEC-9B04048D27E3}"/>
              </a:ext>
            </a:extLst>
          </p:cNvPr>
          <p:cNvGrpSpPr/>
          <p:nvPr/>
        </p:nvGrpSpPr>
        <p:grpSpPr>
          <a:xfrm>
            <a:off x="43543" y="2243470"/>
            <a:ext cx="9663984" cy="4489024"/>
            <a:chOff x="43542" y="194058"/>
            <a:chExt cx="12030075" cy="653843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A75015F-1D58-F894-6F69-20EDFFC581A7}"/>
                </a:ext>
              </a:extLst>
            </p:cNvPr>
            <p:cNvSpPr/>
            <p:nvPr/>
          </p:nvSpPr>
          <p:spPr>
            <a:xfrm>
              <a:off x="43542" y="2988870"/>
              <a:ext cx="2320505" cy="15281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dirty="0">
                  <a:solidFill>
                    <a:schemeClr val="tx1"/>
                  </a:solidFill>
                </a:rPr>
                <a:t>laptop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F7A99E5-9067-C176-0682-2609C35AAC80}"/>
                </a:ext>
              </a:extLst>
            </p:cNvPr>
            <p:cNvSpPr/>
            <p:nvPr/>
          </p:nvSpPr>
          <p:spPr>
            <a:xfrm>
              <a:off x="2602306" y="3039672"/>
              <a:ext cx="4077930" cy="15281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dirty="0">
                  <a:solidFill>
                    <a:schemeClr val="tx1"/>
                  </a:solidFill>
                </a:rPr>
                <a:t>Edge node #1 (</a:t>
              </a:r>
              <a:r>
                <a:rPr lang="en-US" sz="1000" b="1" dirty="0" err="1">
                  <a:solidFill>
                    <a:schemeClr val="tx1"/>
                  </a:solidFill>
                </a:rPr>
                <a:t>RaspberryPi</a:t>
              </a:r>
              <a:r>
                <a:rPr lang="en-US" sz="1000" b="1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AB92AFC-14BF-2686-A74F-2B55C7A73755}"/>
                </a:ext>
              </a:extLst>
            </p:cNvPr>
            <p:cNvSpPr/>
            <p:nvPr/>
          </p:nvSpPr>
          <p:spPr>
            <a:xfrm>
              <a:off x="2765323" y="3452301"/>
              <a:ext cx="1433788" cy="9261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Edge pod #1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Redis Database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412DA4F-B667-4C2B-3A44-BE8953288974}"/>
                </a:ext>
              </a:extLst>
            </p:cNvPr>
            <p:cNvSpPr/>
            <p:nvPr/>
          </p:nvSpPr>
          <p:spPr>
            <a:xfrm>
              <a:off x="109597" y="3401499"/>
              <a:ext cx="2176813" cy="10551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Python script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8ED417A-1244-88EE-14E4-C0AE1F40CD09}"/>
                </a:ext>
              </a:extLst>
            </p:cNvPr>
            <p:cNvCxnSpPr>
              <a:cxnSpLocks/>
              <a:stCxn id="13" idx="3"/>
              <a:endCxn id="7" idx="1"/>
            </p:cNvCxnSpPr>
            <p:nvPr/>
          </p:nvCxnSpPr>
          <p:spPr>
            <a:xfrm flipV="1">
              <a:off x="2286410" y="3915371"/>
              <a:ext cx="478913" cy="13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456B13F-CAD0-7AC4-5A6B-976EDE54A4AD}"/>
                </a:ext>
              </a:extLst>
            </p:cNvPr>
            <p:cNvSpPr/>
            <p:nvPr/>
          </p:nvSpPr>
          <p:spPr>
            <a:xfrm>
              <a:off x="2524668" y="1801906"/>
              <a:ext cx="9548949" cy="49305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dirty="0">
                  <a:solidFill>
                    <a:schemeClr val="tx1"/>
                  </a:solidFill>
                </a:rPr>
                <a:t>Kubernetes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1B066D7-293F-22DC-5C1A-EEC562FDE499}"/>
                </a:ext>
              </a:extLst>
            </p:cNvPr>
            <p:cNvSpPr/>
            <p:nvPr/>
          </p:nvSpPr>
          <p:spPr>
            <a:xfrm>
              <a:off x="7277158" y="3575551"/>
              <a:ext cx="1457323" cy="6860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Prometheus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11E5A6F-3DA3-39FF-E941-8717B5EF50E3}"/>
                </a:ext>
              </a:extLst>
            </p:cNvPr>
            <p:cNvSpPr/>
            <p:nvPr/>
          </p:nvSpPr>
          <p:spPr>
            <a:xfrm>
              <a:off x="7327420" y="2719983"/>
              <a:ext cx="1368515" cy="6860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Dashboard (Grafana)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EFF49BB-E06E-C05C-E4C5-74311E05CC31}"/>
                </a:ext>
              </a:extLst>
            </p:cNvPr>
            <p:cNvSpPr/>
            <p:nvPr/>
          </p:nvSpPr>
          <p:spPr>
            <a:xfrm>
              <a:off x="7155946" y="2207693"/>
              <a:ext cx="4822421" cy="39491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56BA914-1FF5-FBEC-F1B4-09C307C53013}"/>
                </a:ext>
              </a:extLst>
            </p:cNvPr>
            <p:cNvSpPr/>
            <p:nvPr/>
          </p:nvSpPr>
          <p:spPr>
            <a:xfrm>
              <a:off x="10494027" y="4482782"/>
              <a:ext cx="1232804" cy="6860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Kubeflow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B6EDF7B-0F12-5E36-C7CE-7CAD89500F7C}"/>
                </a:ext>
              </a:extLst>
            </p:cNvPr>
            <p:cNvSpPr/>
            <p:nvPr/>
          </p:nvSpPr>
          <p:spPr>
            <a:xfrm>
              <a:off x="7277158" y="4464974"/>
              <a:ext cx="1457323" cy="6860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Kepler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F749126-C003-8BDC-D3E3-DEF69862FE66}"/>
                </a:ext>
              </a:extLst>
            </p:cNvPr>
            <p:cNvCxnSpPr>
              <a:cxnSpLocks/>
              <a:stCxn id="30" idx="2"/>
              <a:endCxn id="28" idx="0"/>
            </p:cNvCxnSpPr>
            <p:nvPr/>
          </p:nvCxnSpPr>
          <p:spPr>
            <a:xfrm flipH="1">
              <a:off x="8005820" y="3406028"/>
              <a:ext cx="5858" cy="1695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7D9C8EC-A386-593A-52F8-3AB566F9B3A1}"/>
                </a:ext>
              </a:extLst>
            </p:cNvPr>
            <p:cNvSpPr/>
            <p:nvPr/>
          </p:nvSpPr>
          <p:spPr>
            <a:xfrm>
              <a:off x="8846324" y="2719983"/>
              <a:ext cx="1457323" cy="6860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Ingress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F0F1B4-3102-8320-4560-DBDAB247FDC5}"/>
                </a:ext>
              </a:extLst>
            </p:cNvPr>
            <p:cNvCxnSpPr>
              <a:cxnSpLocks/>
              <a:stCxn id="17" idx="1"/>
              <a:endCxn id="30" idx="3"/>
            </p:cNvCxnSpPr>
            <p:nvPr/>
          </p:nvCxnSpPr>
          <p:spPr>
            <a:xfrm flipH="1">
              <a:off x="8695935" y="3063006"/>
              <a:ext cx="1503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941F72D9-A2C4-795E-6240-5C7CE4B5951A}"/>
                </a:ext>
              </a:extLst>
            </p:cNvPr>
            <p:cNvCxnSpPr>
              <a:cxnSpLocks/>
              <a:stCxn id="17" idx="2"/>
              <a:endCxn id="28" idx="3"/>
            </p:cNvCxnSpPr>
            <p:nvPr/>
          </p:nvCxnSpPr>
          <p:spPr>
            <a:xfrm rot="5400000">
              <a:off x="8898461" y="3242049"/>
              <a:ext cx="512546" cy="84050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73F5773-EBC0-76AA-9245-850DCD2D6FBA}"/>
                </a:ext>
              </a:extLst>
            </p:cNvPr>
            <p:cNvSpPr/>
            <p:nvPr/>
          </p:nvSpPr>
          <p:spPr>
            <a:xfrm>
              <a:off x="8795211" y="194058"/>
              <a:ext cx="1543890" cy="7609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Operator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(user)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4624E4-E6F0-62E8-8390-618C43CD3DFA}"/>
                </a:ext>
              </a:extLst>
            </p:cNvPr>
            <p:cNvCxnSpPr>
              <a:cxnSpLocks/>
              <a:stCxn id="29" idx="2"/>
              <a:endCxn id="17" idx="0"/>
            </p:cNvCxnSpPr>
            <p:nvPr/>
          </p:nvCxnSpPr>
          <p:spPr>
            <a:xfrm>
              <a:off x="9567156" y="955015"/>
              <a:ext cx="7830" cy="1764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C1B77F16-5612-C87A-279C-CF8CF3957F4B}"/>
                </a:ext>
              </a:extLst>
            </p:cNvPr>
            <p:cNvCxnSpPr>
              <a:cxnSpLocks/>
              <a:stCxn id="28" idx="2"/>
              <a:endCxn id="33" idx="0"/>
            </p:cNvCxnSpPr>
            <p:nvPr/>
          </p:nvCxnSpPr>
          <p:spPr>
            <a:xfrm>
              <a:off x="8005820" y="4261596"/>
              <a:ext cx="0" cy="2033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14212F6-1C80-7028-0BCA-0E62121FD47B}"/>
                </a:ext>
              </a:extLst>
            </p:cNvPr>
            <p:cNvSpPr/>
            <p:nvPr/>
          </p:nvSpPr>
          <p:spPr>
            <a:xfrm>
              <a:off x="4454190" y="3494020"/>
              <a:ext cx="2072508" cy="8844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Edge pod #2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Kserve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inference service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8060903-58D4-4692-0666-AAEE46F9966F}"/>
                </a:ext>
              </a:extLst>
            </p:cNvPr>
            <p:cNvSpPr/>
            <p:nvPr/>
          </p:nvSpPr>
          <p:spPr>
            <a:xfrm>
              <a:off x="8876083" y="4482783"/>
              <a:ext cx="1457323" cy="6860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Minio</a:t>
              </a:r>
              <a:r>
                <a:rPr lang="en-US" sz="1000" dirty="0">
                  <a:solidFill>
                    <a:schemeClr val="tx1"/>
                  </a:solidFill>
                </a:rPr>
                <a:t>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9F0EA83-47D4-F134-A232-4C59C12654FE}"/>
                </a:ext>
              </a:extLst>
            </p:cNvPr>
            <p:cNvSpPr/>
            <p:nvPr/>
          </p:nvSpPr>
          <p:spPr>
            <a:xfrm>
              <a:off x="10494027" y="3580576"/>
              <a:ext cx="1232804" cy="6860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Jupyter</a:t>
              </a:r>
              <a:r>
                <a:rPr lang="en-US" sz="1000" dirty="0">
                  <a:solidFill>
                    <a:schemeClr val="tx1"/>
                  </a:solidFill>
                </a:rPr>
                <a:t> notebook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1B18EC67-17DE-3531-B912-8C2376B3DA6E}"/>
                </a:ext>
              </a:extLst>
            </p:cNvPr>
            <p:cNvCxnSpPr>
              <a:cxnSpLocks/>
              <a:stCxn id="14" idx="0"/>
              <a:endCxn id="20" idx="1"/>
            </p:cNvCxnSpPr>
            <p:nvPr/>
          </p:nvCxnSpPr>
          <p:spPr>
            <a:xfrm rot="5400000" flipH="1" flipV="1">
              <a:off x="9769794" y="3758550"/>
              <a:ext cx="559184" cy="88928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ACC7D5A-4A4A-0CEA-19C4-69F8CFD10847}"/>
                </a:ext>
              </a:extLst>
            </p:cNvPr>
            <p:cNvCxnSpPr>
              <a:cxnSpLocks/>
              <a:stCxn id="14" idx="3"/>
              <a:endCxn id="32" idx="1"/>
            </p:cNvCxnSpPr>
            <p:nvPr/>
          </p:nvCxnSpPr>
          <p:spPr>
            <a:xfrm flipV="1">
              <a:off x="10333406" y="4825805"/>
              <a:ext cx="16062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70E2DFE-34B4-F390-A107-7168C9FCE81D}"/>
                </a:ext>
              </a:extLst>
            </p:cNvPr>
            <p:cNvCxnSpPr>
              <a:cxnSpLocks/>
              <a:stCxn id="20" idx="2"/>
              <a:endCxn id="32" idx="0"/>
            </p:cNvCxnSpPr>
            <p:nvPr/>
          </p:nvCxnSpPr>
          <p:spPr>
            <a:xfrm>
              <a:off x="11110429" y="4266621"/>
              <a:ext cx="0" cy="2161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653AFDD-35FF-E237-5C8C-40707EF66280}"/>
                </a:ext>
              </a:extLst>
            </p:cNvPr>
            <p:cNvSpPr/>
            <p:nvPr/>
          </p:nvSpPr>
          <p:spPr>
            <a:xfrm>
              <a:off x="5538595" y="5139322"/>
              <a:ext cx="1456729" cy="7017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energy, CPU,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memory usage stats</a:t>
              </a:r>
            </a:p>
          </p:txBody>
        </p: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D0A49605-7CDE-5F3E-BEFC-FF14130B171B}"/>
                </a:ext>
              </a:extLst>
            </p:cNvPr>
            <p:cNvCxnSpPr>
              <a:cxnSpLocks/>
              <a:stCxn id="58" idx="1"/>
              <a:endCxn id="5" idx="2"/>
            </p:cNvCxnSpPr>
            <p:nvPr/>
          </p:nvCxnSpPr>
          <p:spPr>
            <a:xfrm rot="10800000">
              <a:off x="4641273" y="4567864"/>
              <a:ext cx="897324" cy="9223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76D143EC-BBE3-B048-717D-C02AA2308CAF}"/>
                </a:ext>
              </a:extLst>
            </p:cNvPr>
            <p:cNvCxnSpPr>
              <a:cxnSpLocks/>
              <a:stCxn id="58" idx="3"/>
              <a:endCxn id="33" idx="2"/>
            </p:cNvCxnSpPr>
            <p:nvPr/>
          </p:nvCxnSpPr>
          <p:spPr>
            <a:xfrm flipV="1">
              <a:off x="6995325" y="5151020"/>
              <a:ext cx="1010496" cy="33918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462C1622-3C2B-2408-FC57-84B713F0F0DF}"/>
                </a:ext>
              </a:extLst>
            </p:cNvPr>
            <p:cNvCxnSpPr>
              <a:cxnSpLocks/>
              <a:stCxn id="17" idx="3"/>
              <a:endCxn id="20" idx="0"/>
            </p:cNvCxnSpPr>
            <p:nvPr/>
          </p:nvCxnSpPr>
          <p:spPr>
            <a:xfrm>
              <a:off x="10303647" y="3063006"/>
              <a:ext cx="806782" cy="5175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3B41787-A640-3CBF-3F14-98021654D5AA}"/>
                </a:ext>
              </a:extLst>
            </p:cNvPr>
            <p:cNvSpPr/>
            <p:nvPr/>
          </p:nvSpPr>
          <p:spPr>
            <a:xfrm>
              <a:off x="10494026" y="5384988"/>
              <a:ext cx="1232805" cy="6401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Kserve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BA5A090-0716-F8AA-18FA-980C1AE494E2}"/>
                </a:ext>
              </a:extLst>
            </p:cNvPr>
            <p:cNvCxnSpPr>
              <a:cxnSpLocks/>
              <a:stCxn id="32" idx="2"/>
              <a:endCxn id="104" idx="0"/>
            </p:cNvCxnSpPr>
            <p:nvPr/>
          </p:nvCxnSpPr>
          <p:spPr>
            <a:xfrm>
              <a:off x="11110429" y="5168827"/>
              <a:ext cx="0" cy="2161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58E515E-C572-E1CE-2D9B-05CE434759C5}"/>
                </a:ext>
              </a:extLst>
            </p:cNvPr>
            <p:cNvSpPr/>
            <p:nvPr/>
          </p:nvSpPr>
          <p:spPr>
            <a:xfrm>
              <a:off x="7712882" y="6318911"/>
              <a:ext cx="2327587" cy="2514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model serving</a:t>
              </a:r>
            </a:p>
          </p:txBody>
        </p:sp>
        <p:cxnSp>
          <p:nvCxnSpPr>
            <p:cNvPr id="124" name="Connector: Elbow 123">
              <a:extLst>
                <a:ext uri="{FF2B5EF4-FFF2-40B4-BE49-F238E27FC236}">
                  <a16:creationId xmlns:a16="http://schemas.microsoft.com/office/drawing/2014/main" id="{573BDA7B-2769-FD32-615D-F8C7B30DAA5E}"/>
                </a:ext>
              </a:extLst>
            </p:cNvPr>
            <p:cNvCxnSpPr>
              <a:cxnSpLocks/>
              <a:stCxn id="123" idx="1"/>
              <a:endCxn id="3" idx="2"/>
            </p:cNvCxnSpPr>
            <p:nvPr/>
          </p:nvCxnSpPr>
          <p:spPr>
            <a:xfrm rot="10800000">
              <a:off x="5490444" y="4378440"/>
              <a:ext cx="2222438" cy="206620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Connector: Elbow 126">
              <a:extLst>
                <a:ext uri="{FF2B5EF4-FFF2-40B4-BE49-F238E27FC236}">
                  <a16:creationId xmlns:a16="http://schemas.microsoft.com/office/drawing/2014/main" id="{C9D380EC-43DE-DE45-E298-57060CD933BB}"/>
                </a:ext>
              </a:extLst>
            </p:cNvPr>
            <p:cNvCxnSpPr>
              <a:cxnSpLocks/>
              <a:stCxn id="104" idx="2"/>
              <a:endCxn id="123" idx="3"/>
            </p:cNvCxnSpPr>
            <p:nvPr/>
          </p:nvCxnSpPr>
          <p:spPr>
            <a:xfrm rot="5400000">
              <a:off x="10365689" y="5699902"/>
              <a:ext cx="419520" cy="10699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EB6178EA-B186-6BD8-22E8-3FAD14D79D3E}"/>
                </a:ext>
              </a:extLst>
            </p:cNvPr>
            <p:cNvCxnSpPr>
              <a:cxnSpLocks/>
              <a:stCxn id="3" idx="3"/>
              <a:endCxn id="28" idx="1"/>
            </p:cNvCxnSpPr>
            <p:nvPr/>
          </p:nvCxnSpPr>
          <p:spPr>
            <a:xfrm flipV="1">
              <a:off x="6526698" y="3918574"/>
              <a:ext cx="750460" cy="176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CBB3996-2998-AB59-D664-11A063CF8E4D}"/>
                </a:ext>
              </a:extLst>
            </p:cNvPr>
            <p:cNvSpPr/>
            <p:nvPr/>
          </p:nvSpPr>
          <p:spPr>
            <a:xfrm>
              <a:off x="2602306" y="4722294"/>
              <a:ext cx="1596805" cy="6299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dirty="0">
                  <a:solidFill>
                    <a:schemeClr val="tx1"/>
                  </a:solidFill>
                </a:rPr>
                <a:t>Edge node #2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ED95158-7FAB-3EE5-EAA2-E15DDDA8F8AB}"/>
                </a:ext>
              </a:extLst>
            </p:cNvPr>
            <p:cNvSpPr/>
            <p:nvPr/>
          </p:nvSpPr>
          <p:spPr>
            <a:xfrm>
              <a:off x="2602306" y="5479235"/>
              <a:ext cx="1596805" cy="6299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dirty="0">
                  <a:solidFill>
                    <a:schemeClr val="tx1"/>
                  </a:solidFill>
                </a:rPr>
                <a:t>Edge node #3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600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1687</Words>
  <Application>Microsoft Office PowerPoint</Application>
  <PresentationFormat>Widescreen</PresentationFormat>
  <Paragraphs>567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Pavol Mulinka</dc:creator>
  <cp:lastModifiedBy>Pavol Mulinka</cp:lastModifiedBy>
  <cp:revision>19</cp:revision>
  <dcterms:created xsi:type="dcterms:W3CDTF">2024-02-05T08:30:47Z</dcterms:created>
  <dcterms:modified xsi:type="dcterms:W3CDTF">2024-03-20T13:42:39Z</dcterms:modified>
</cp:coreProperties>
</file>