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E4E94-012A-76D3-445B-05295882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5B490-58D2-BBA1-4CBC-749921E43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11FC8-D7B3-4A00-CBBC-E2C1C51C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A6C43-D3BA-E733-9050-4C896A15D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20B8D-95A6-56E3-9B2C-7E63739F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2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ECF8-8D4F-76DB-168C-82CDF118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FB696-D5DF-54C4-D1F4-F5B4785AF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79342-12B8-A129-2AB8-79372DEFC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FEA2F-F69F-A244-AD36-36984A4A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7E8C4-145E-7D3E-A5AA-BEE8D99A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7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42DF7D-6B81-71C7-C8F6-F8EC02BFF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0A007-8E62-1DA8-AE29-C6545745F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DBF57-B879-463F-72BD-3E27DE3DB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96ABF-C3DD-C0D6-5BAA-5E44682F0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4747D-2F3E-416D-8731-56C011121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FA9D-F030-2D6F-4D54-185AB24C7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DC85E-5E28-77A1-FF5B-A7036047A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9DAD1-8A2B-3148-EF60-D2C2C601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55C50-C11E-01A5-C90C-5709A4309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2FD15-A24A-88AC-0867-2CD75200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3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CF2D-B3DF-5B7B-98DB-307EB2862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9AB86-E447-D868-59FB-FAE04CA6F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F8398-E4F7-05AF-5DDB-9B3A1142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82233-5CBE-FA0E-A2F4-1C0762108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3442A-333D-3BEB-DD8A-309DC936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67BA-0004-5B92-0680-9B0D25C06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C1E8-7F58-0F6A-542E-1BAA81CE8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79DE5-2E38-2083-F1CD-F01909F96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FCC59-332E-177F-8AA1-54D911D79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75DDD-09F0-E505-C0A3-5118B168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CE4E4-72A1-D371-C536-B745E866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8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74C6F-E443-5038-C0C1-CD5E6D7FA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2F6AB-06BC-2DE9-E2B3-6F9B24D57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B685B-54EA-7964-1EEB-D20B23A33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CE43E9-119D-8437-0F14-381B7E337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02980-8009-61BA-6184-A45D53301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50DB7-FA30-A95D-8AEC-17CD5050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4ED34E-53C1-D9C4-C321-412A71AF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7D5557-B6F8-15DA-8495-3409EC4E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7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7089-BAC8-5648-93B6-AFD3CB07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B7876-9A4B-87F1-19F9-CB8B6724B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657CB-3561-3558-CDF7-E60FED29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71FCD-3DAF-E65B-7148-560D44C4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9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A76F1-9BEC-E973-080A-80898F04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C0A04-97AA-EF9F-E28D-83650465A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C7B10-595D-2934-9861-DBFDBD21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6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6B8B-9197-CECB-0C2C-6EA62314B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4EA38-74B8-2064-9EED-1D5007659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BDB7-99EF-F452-EFC1-85916B49B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6AEA9-83B3-2A05-46FB-5159861C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3CDB6-0308-2B15-DC29-676E4F7E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ECF9-0434-604C-AB9B-8FD415C58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8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0066B-2ED8-CA7E-0874-F386E057F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D3CB0D-D0AC-C2CA-D231-31D973F538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0A727-9D40-C37E-730A-43927CB9D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A1E96-32B8-CF81-C378-F13F8F9CC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2F814-C11F-4245-19C7-B7E3BB8E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8D689-5630-112E-0EC7-C3197869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A18788-5855-80A9-EE86-5CEC93E9F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93E97-7433-0805-C6ED-560D3E7BB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CBD5C-0F18-D2C8-C446-E232CF5FE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2FCE7-4E71-40A9-B3AA-F4BE5BA13E2A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BC6FA-B188-4842-3C60-014A326D2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186A3-1D8F-925B-1AE8-B8DA3967F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5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E8079D8-457C-3BB5-7CB7-E74D35D6B4D6}"/>
              </a:ext>
            </a:extLst>
          </p:cNvPr>
          <p:cNvSpPr/>
          <p:nvPr/>
        </p:nvSpPr>
        <p:spPr>
          <a:xfrm>
            <a:off x="43542" y="2988870"/>
            <a:ext cx="2320505" cy="152819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Vehicle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C4E8A7-B35F-A16C-C162-1B91A09838FC}"/>
              </a:ext>
            </a:extLst>
          </p:cNvPr>
          <p:cNvSpPr/>
          <p:nvPr/>
        </p:nvSpPr>
        <p:spPr>
          <a:xfrm>
            <a:off x="2602306" y="3039672"/>
            <a:ext cx="4077930" cy="152819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Edge node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C1C2DD-4DE8-4775-2294-7D59CFECB009}"/>
              </a:ext>
            </a:extLst>
          </p:cNvPr>
          <p:cNvSpPr/>
          <p:nvPr/>
        </p:nvSpPr>
        <p:spPr>
          <a:xfrm>
            <a:off x="2765323" y="3452301"/>
            <a:ext cx="1433788" cy="92613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Edge pod #1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Redis Database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D77E292-FC63-A21E-7E35-D2019A9B4A81}"/>
              </a:ext>
            </a:extLst>
          </p:cNvPr>
          <p:cNvSpPr/>
          <p:nvPr/>
        </p:nvSpPr>
        <p:spPr>
          <a:xfrm>
            <a:off x="109597" y="3401499"/>
            <a:ext cx="2176813" cy="105517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 Board Unit(OBU)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2F7CFC-D72B-B75F-D5C2-FD6A1E6A13BE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2286410" y="3915371"/>
            <a:ext cx="478913" cy="1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84A17B5-9E8E-A666-55DA-ED158F402A5C}"/>
              </a:ext>
            </a:extLst>
          </p:cNvPr>
          <p:cNvSpPr/>
          <p:nvPr/>
        </p:nvSpPr>
        <p:spPr>
          <a:xfrm>
            <a:off x="2524668" y="1801906"/>
            <a:ext cx="9548949" cy="493058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Kubernetes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5FD2DBB-C1A9-4462-EEB9-1BD72F609305}"/>
              </a:ext>
            </a:extLst>
          </p:cNvPr>
          <p:cNvSpPr/>
          <p:nvPr/>
        </p:nvSpPr>
        <p:spPr>
          <a:xfrm>
            <a:off x="7277158" y="3575551"/>
            <a:ext cx="1457323" cy="68604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73A558C-5153-8B45-E9AF-7111ADD06BAE}"/>
              </a:ext>
            </a:extLst>
          </p:cNvPr>
          <p:cNvSpPr/>
          <p:nvPr/>
        </p:nvSpPr>
        <p:spPr>
          <a:xfrm>
            <a:off x="7327420" y="2719983"/>
            <a:ext cx="1368515" cy="68604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Dashboard (Grafana)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5F23C16-761D-6447-2707-DC0D49DF7709}"/>
              </a:ext>
            </a:extLst>
          </p:cNvPr>
          <p:cNvSpPr/>
          <p:nvPr/>
        </p:nvSpPr>
        <p:spPr>
          <a:xfrm>
            <a:off x="7155946" y="2207693"/>
            <a:ext cx="4822421" cy="394913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497F736-F4FB-2A5C-340E-42B210A8CF70}"/>
              </a:ext>
            </a:extLst>
          </p:cNvPr>
          <p:cNvSpPr/>
          <p:nvPr/>
        </p:nvSpPr>
        <p:spPr>
          <a:xfrm>
            <a:off x="10494027" y="4482782"/>
            <a:ext cx="1232804" cy="6860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Kubeflow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83EE245-9F60-4706-01E6-4198CEDF9C83}"/>
              </a:ext>
            </a:extLst>
          </p:cNvPr>
          <p:cNvSpPr/>
          <p:nvPr/>
        </p:nvSpPr>
        <p:spPr>
          <a:xfrm>
            <a:off x="7277158" y="4464974"/>
            <a:ext cx="1457323" cy="68604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Kepler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421D38B-DF3C-CC06-9AA6-AA7A488308CB}"/>
              </a:ext>
            </a:extLst>
          </p:cNvPr>
          <p:cNvCxnSpPr>
            <a:cxnSpLocks/>
            <a:stCxn id="30" idx="2"/>
            <a:endCxn id="28" idx="0"/>
          </p:cNvCxnSpPr>
          <p:nvPr/>
        </p:nvCxnSpPr>
        <p:spPr>
          <a:xfrm flipH="1">
            <a:off x="8005820" y="3406028"/>
            <a:ext cx="5858" cy="1695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0B418DB-960B-FB42-D95D-FBE7509B1A8B}"/>
              </a:ext>
            </a:extLst>
          </p:cNvPr>
          <p:cNvSpPr/>
          <p:nvPr/>
        </p:nvSpPr>
        <p:spPr>
          <a:xfrm>
            <a:off x="8846324" y="2719983"/>
            <a:ext cx="1457323" cy="68604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Ingress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C2C7C1-BDFD-F8FC-792A-54B0CCBE800F}"/>
              </a:ext>
            </a:extLst>
          </p:cNvPr>
          <p:cNvCxnSpPr>
            <a:cxnSpLocks/>
            <a:stCxn id="17" idx="1"/>
            <a:endCxn id="30" idx="3"/>
          </p:cNvCxnSpPr>
          <p:nvPr/>
        </p:nvCxnSpPr>
        <p:spPr>
          <a:xfrm flipH="1">
            <a:off x="8695935" y="3063006"/>
            <a:ext cx="150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1BBCE7B-D259-6DA3-413A-D66D215FAECE}"/>
              </a:ext>
            </a:extLst>
          </p:cNvPr>
          <p:cNvCxnSpPr>
            <a:stCxn id="17" idx="2"/>
            <a:endCxn id="28" idx="3"/>
          </p:cNvCxnSpPr>
          <p:nvPr/>
        </p:nvCxnSpPr>
        <p:spPr>
          <a:xfrm rot="5400000">
            <a:off x="8898461" y="3242049"/>
            <a:ext cx="512546" cy="8405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D748AA8-2B98-1EA2-EDF1-8BC5D5EB5D70}"/>
              </a:ext>
            </a:extLst>
          </p:cNvPr>
          <p:cNvSpPr/>
          <p:nvPr/>
        </p:nvSpPr>
        <p:spPr>
          <a:xfrm>
            <a:off x="8795211" y="194058"/>
            <a:ext cx="1543890" cy="76095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Operator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(user)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400AC2-A8B1-EE24-F4E4-DE8CF02D3C98}"/>
              </a:ext>
            </a:extLst>
          </p:cNvPr>
          <p:cNvCxnSpPr>
            <a:cxnSpLocks/>
            <a:stCxn id="29" idx="2"/>
            <a:endCxn id="17" idx="0"/>
          </p:cNvCxnSpPr>
          <p:nvPr/>
        </p:nvCxnSpPr>
        <p:spPr>
          <a:xfrm>
            <a:off x="9567156" y="955015"/>
            <a:ext cx="7830" cy="176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9B34681-0236-2538-9307-B027BCBBC839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>
            <a:off x="8005820" y="4261596"/>
            <a:ext cx="0" cy="2033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1204353-5A40-9B72-F62E-E66D73397102}"/>
              </a:ext>
            </a:extLst>
          </p:cNvPr>
          <p:cNvSpPr/>
          <p:nvPr/>
        </p:nvSpPr>
        <p:spPr>
          <a:xfrm>
            <a:off x="4454190" y="3494020"/>
            <a:ext cx="2072508" cy="8844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Edge pod #2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Kserve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inference service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BA0552-659E-2DBE-5BDA-527B8B72FDA9}"/>
              </a:ext>
            </a:extLst>
          </p:cNvPr>
          <p:cNvSpPr/>
          <p:nvPr/>
        </p:nvSpPr>
        <p:spPr>
          <a:xfrm>
            <a:off x="8876083" y="4482783"/>
            <a:ext cx="1457323" cy="6860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Minio</a:t>
            </a:r>
            <a:r>
              <a:rPr lang="en-US" dirty="0">
                <a:solidFill>
                  <a:schemeClr val="tx1"/>
                </a:solidFill>
              </a:rPr>
              <a:t> Storage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1D55B08-8B1C-FF38-1E68-919C9E75C646}"/>
              </a:ext>
            </a:extLst>
          </p:cNvPr>
          <p:cNvSpPr/>
          <p:nvPr/>
        </p:nvSpPr>
        <p:spPr>
          <a:xfrm>
            <a:off x="10494027" y="3580576"/>
            <a:ext cx="1232804" cy="6860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Jupyter</a:t>
            </a:r>
            <a:r>
              <a:rPr lang="en-US" dirty="0">
                <a:solidFill>
                  <a:schemeClr val="tx1"/>
                </a:solidFill>
              </a:rPr>
              <a:t> notebook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E211BC17-0F71-C479-C7A7-297E2EE1D1B7}"/>
              </a:ext>
            </a:extLst>
          </p:cNvPr>
          <p:cNvCxnSpPr>
            <a:cxnSpLocks/>
            <a:stCxn id="14" idx="0"/>
            <a:endCxn id="20" idx="1"/>
          </p:cNvCxnSpPr>
          <p:nvPr/>
        </p:nvCxnSpPr>
        <p:spPr>
          <a:xfrm rot="5400000" flipH="1" flipV="1">
            <a:off x="9769794" y="3758550"/>
            <a:ext cx="559184" cy="88928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ED6A749-73D1-A35B-8393-56E3306B1685}"/>
              </a:ext>
            </a:extLst>
          </p:cNvPr>
          <p:cNvCxnSpPr>
            <a:cxnSpLocks/>
            <a:stCxn id="14" idx="3"/>
            <a:endCxn id="32" idx="1"/>
          </p:cNvCxnSpPr>
          <p:nvPr/>
        </p:nvCxnSpPr>
        <p:spPr>
          <a:xfrm flipV="1">
            <a:off x="10333406" y="4825805"/>
            <a:ext cx="160621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DC405B4-72F5-2D6F-246D-00EF5D3C96F1}"/>
              </a:ext>
            </a:extLst>
          </p:cNvPr>
          <p:cNvCxnSpPr>
            <a:cxnSpLocks/>
            <a:stCxn id="20" idx="2"/>
            <a:endCxn id="32" idx="0"/>
          </p:cNvCxnSpPr>
          <p:nvPr/>
        </p:nvCxnSpPr>
        <p:spPr>
          <a:xfrm>
            <a:off x="11110429" y="4266621"/>
            <a:ext cx="0" cy="216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62CD775-0D86-5FDE-CC76-6BF07B72B8D5}"/>
              </a:ext>
            </a:extLst>
          </p:cNvPr>
          <p:cNvSpPr/>
          <p:nvPr/>
        </p:nvSpPr>
        <p:spPr>
          <a:xfrm>
            <a:off x="5538595" y="5129563"/>
            <a:ext cx="1456730" cy="355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energy, CPU,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memory usage stats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D164EFF4-DE17-55F2-2BF0-A8D4C78AC75D}"/>
              </a:ext>
            </a:extLst>
          </p:cNvPr>
          <p:cNvCxnSpPr>
            <a:cxnSpLocks/>
            <a:stCxn id="58" idx="1"/>
            <a:endCxn id="5" idx="2"/>
          </p:cNvCxnSpPr>
          <p:nvPr/>
        </p:nvCxnSpPr>
        <p:spPr>
          <a:xfrm rot="10800000">
            <a:off x="4641271" y="4567862"/>
            <a:ext cx="897324" cy="7393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596A756-5DF2-73C0-7975-C010825FA73B}"/>
              </a:ext>
            </a:extLst>
          </p:cNvPr>
          <p:cNvCxnSpPr>
            <a:cxnSpLocks/>
            <a:stCxn id="58" idx="3"/>
            <a:endCxn id="33" idx="2"/>
          </p:cNvCxnSpPr>
          <p:nvPr/>
        </p:nvCxnSpPr>
        <p:spPr>
          <a:xfrm flipV="1">
            <a:off x="6995325" y="5151019"/>
            <a:ext cx="1010495" cy="1562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E3AEC702-7AE1-FD3B-8D59-AA33A8405923}"/>
              </a:ext>
            </a:extLst>
          </p:cNvPr>
          <p:cNvCxnSpPr>
            <a:cxnSpLocks/>
            <a:stCxn id="17" idx="3"/>
            <a:endCxn id="20" idx="0"/>
          </p:cNvCxnSpPr>
          <p:nvPr/>
        </p:nvCxnSpPr>
        <p:spPr>
          <a:xfrm>
            <a:off x="10303647" y="3063006"/>
            <a:ext cx="806782" cy="517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FC55168D-8F66-DDB2-6AD0-F8CE9D382E2B}"/>
              </a:ext>
            </a:extLst>
          </p:cNvPr>
          <p:cNvSpPr/>
          <p:nvPr/>
        </p:nvSpPr>
        <p:spPr>
          <a:xfrm>
            <a:off x="10494026" y="5384988"/>
            <a:ext cx="1232805" cy="6401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Kserve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EB4F7CD-FCE8-B9F3-7454-7521C9C70190}"/>
              </a:ext>
            </a:extLst>
          </p:cNvPr>
          <p:cNvCxnSpPr>
            <a:cxnSpLocks/>
            <a:stCxn id="32" idx="2"/>
            <a:endCxn id="104" idx="0"/>
          </p:cNvCxnSpPr>
          <p:nvPr/>
        </p:nvCxnSpPr>
        <p:spPr>
          <a:xfrm>
            <a:off x="11110429" y="5168827"/>
            <a:ext cx="0" cy="216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B29F0CA-ED7B-5937-75B1-3B17B2823E4E}"/>
              </a:ext>
            </a:extLst>
          </p:cNvPr>
          <p:cNvSpPr/>
          <p:nvPr/>
        </p:nvSpPr>
        <p:spPr>
          <a:xfrm>
            <a:off x="7712882" y="6318911"/>
            <a:ext cx="2327587" cy="2514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 serving</a:t>
            </a: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878CC9AC-552C-2F5C-9CDE-B8DA66D440FB}"/>
              </a:ext>
            </a:extLst>
          </p:cNvPr>
          <p:cNvCxnSpPr>
            <a:cxnSpLocks/>
            <a:stCxn id="123" idx="1"/>
            <a:endCxn id="3" idx="2"/>
          </p:cNvCxnSpPr>
          <p:nvPr/>
        </p:nvCxnSpPr>
        <p:spPr>
          <a:xfrm rot="10800000">
            <a:off x="5490444" y="4378440"/>
            <a:ext cx="2222438" cy="20662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479B9C17-6382-9FD3-E16D-0C455BA50B7E}"/>
              </a:ext>
            </a:extLst>
          </p:cNvPr>
          <p:cNvCxnSpPr>
            <a:cxnSpLocks/>
            <a:stCxn id="104" idx="2"/>
            <a:endCxn id="123" idx="3"/>
          </p:cNvCxnSpPr>
          <p:nvPr/>
        </p:nvCxnSpPr>
        <p:spPr>
          <a:xfrm rot="5400000">
            <a:off x="10365689" y="5699902"/>
            <a:ext cx="419520" cy="10699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BCBCA64A-B27C-71AB-97B0-1CAF56E1DAF8}"/>
              </a:ext>
            </a:extLst>
          </p:cNvPr>
          <p:cNvCxnSpPr>
            <a:cxnSpLocks/>
            <a:stCxn id="3" idx="3"/>
            <a:endCxn id="28" idx="1"/>
          </p:cNvCxnSpPr>
          <p:nvPr/>
        </p:nvCxnSpPr>
        <p:spPr>
          <a:xfrm flipV="1">
            <a:off x="6526698" y="3918574"/>
            <a:ext cx="750460" cy="176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D48E650-BB92-0C77-0BF5-29DA5189D202}"/>
              </a:ext>
            </a:extLst>
          </p:cNvPr>
          <p:cNvSpPr txBox="1"/>
          <p:nvPr/>
        </p:nvSpPr>
        <p:spPr>
          <a:xfrm>
            <a:off x="0" y="16735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Architecture Overview</a:t>
            </a:r>
          </a:p>
        </p:txBody>
      </p:sp>
    </p:spTree>
    <p:extLst>
      <p:ext uri="{BB962C8B-B14F-4D97-AF65-F5344CB8AC3E}">
        <p14:creationId xmlns:p14="http://schemas.microsoft.com/office/powerpoint/2010/main" val="3277478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6D7BF-0998-5A0F-9C90-CFA302EC1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F6CC1B-F579-93A7-A1B7-0FB3473A0CD4}"/>
              </a:ext>
            </a:extLst>
          </p:cNvPr>
          <p:cNvSpPr txBox="1"/>
          <p:nvPr/>
        </p:nvSpPr>
        <p:spPr>
          <a:xfrm>
            <a:off x="0" y="16735"/>
            <a:ext cx="609463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Real-world testing and data gathering - </a:t>
            </a:r>
            <a:r>
              <a:rPr lang="en-US" b="1" dirty="0" err="1"/>
              <a:t>Parcmotor</a:t>
            </a:r>
            <a:r>
              <a:rPr lang="en-US" b="1" dirty="0"/>
              <a:t> </a:t>
            </a:r>
            <a:r>
              <a:rPr lang="en-US" b="1" dirty="0" err="1"/>
              <a:t>Castellolí</a:t>
            </a:r>
            <a:endParaRPr lang="en-US" b="1" dirty="0"/>
          </a:p>
          <a:p>
            <a:r>
              <a:rPr lang="en-US" sz="1200" b="1" dirty="0"/>
              <a:t>legend: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mandatory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Optional</a:t>
            </a:r>
          </a:p>
          <a:p>
            <a:r>
              <a:rPr lang="en-US" sz="1200" b="1" dirty="0"/>
              <a:t>steps: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prepare the </a:t>
            </a:r>
            <a:r>
              <a:rPr lang="en-US" sz="1200" b="1" dirty="0" err="1"/>
              <a:t>Kserve</a:t>
            </a:r>
            <a:r>
              <a:rPr lang="en-US" sz="1200" b="1" dirty="0"/>
              <a:t> model and helm charts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make testing requests before the day of testing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run the real-world test with vehicles in </a:t>
            </a:r>
            <a:r>
              <a:rPr lang="en-US" sz="1200" b="1" dirty="0" err="1"/>
              <a:t>Castelloli</a:t>
            </a:r>
            <a:endParaRPr lang="en-US" sz="1200" b="1" dirty="0"/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query and save Kepler stats (CPU,RAM usage + CO2 estimation) from Prometheus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query and save measurements and predictions from Prometheus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make screenshots: Grafana, NBC environment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make vehicle pictures</a:t>
            </a:r>
          </a:p>
          <a:p>
            <a:pPr marL="228600" indent="-228600">
              <a:buFont typeface="+mj-lt"/>
              <a:buAutoNum type="arabicPeriod"/>
            </a:pP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EDD385-7A49-9949-298E-B371A8154D75}"/>
              </a:ext>
            </a:extLst>
          </p:cNvPr>
          <p:cNvSpPr/>
          <p:nvPr/>
        </p:nvSpPr>
        <p:spPr>
          <a:xfrm>
            <a:off x="1896818" y="3269884"/>
            <a:ext cx="1681944" cy="85981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/>
                </a:solidFill>
              </a:rPr>
              <a:t>Vehicle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7CA734F-A60C-8487-77D4-25DC5CB266EF}"/>
              </a:ext>
            </a:extLst>
          </p:cNvPr>
          <p:cNvSpPr/>
          <p:nvPr/>
        </p:nvSpPr>
        <p:spPr>
          <a:xfrm>
            <a:off x="3751456" y="3298467"/>
            <a:ext cx="2955757" cy="85981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/>
                </a:solidFill>
              </a:rPr>
              <a:t>Edge node #1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DE92FF-E364-C310-CF48-D04AEE5EBCE2}"/>
              </a:ext>
            </a:extLst>
          </p:cNvPr>
          <p:cNvSpPr/>
          <p:nvPr/>
        </p:nvSpPr>
        <p:spPr>
          <a:xfrm>
            <a:off x="3869614" y="3530626"/>
            <a:ext cx="1039235" cy="52107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Edge pod #1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Redis Database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AB99B1-10FF-8386-C38B-37C9E4AEDE21}"/>
              </a:ext>
            </a:extLst>
          </p:cNvPr>
          <p:cNvSpPr/>
          <p:nvPr/>
        </p:nvSpPr>
        <p:spPr>
          <a:xfrm>
            <a:off x="1944696" y="3502043"/>
            <a:ext cx="1577793" cy="59367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On Board Unit(OBU)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10E379-54EB-1E1D-95EE-39A564F4BE5A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3522489" y="3791164"/>
            <a:ext cx="347125" cy="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F1AEEAD-9425-CFF8-5412-C57FB6A7ECA1}"/>
              </a:ext>
            </a:extLst>
          </p:cNvPr>
          <p:cNvSpPr/>
          <p:nvPr/>
        </p:nvSpPr>
        <p:spPr>
          <a:xfrm>
            <a:off x="3695183" y="2602058"/>
            <a:ext cx="5809723" cy="277411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/>
                </a:solidFill>
              </a:rPr>
              <a:t>Kubernetes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32CFCBA-C474-6798-C231-073AD819E420}"/>
              </a:ext>
            </a:extLst>
          </p:cNvPr>
          <p:cNvSpPr/>
          <p:nvPr/>
        </p:nvSpPr>
        <p:spPr>
          <a:xfrm>
            <a:off x="7139872" y="3599970"/>
            <a:ext cx="1056294" cy="38599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E2A1EB7-9249-E40F-79F5-4800F31C380E}"/>
              </a:ext>
            </a:extLst>
          </p:cNvPr>
          <p:cNvSpPr/>
          <p:nvPr/>
        </p:nvSpPr>
        <p:spPr>
          <a:xfrm>
            <a:off x="7176303" y="3118599"/>
            <a:ext cx="991924" cy="385992"/>
          </a:xfrm>
          <a:prstGeom prst="round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rgbClr val="0070C0"/>
                </a:solidFill>
              </a:rPr>
              <a:t>Dashboard (Grafana)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3E53B03-6FCB-D6D4-88CC-9F122739D385}"/>
              </a:ext>
            </a:extLst>
          </p:cNvPr>
          <p:cNvSpPr/>
          <p:nvPr/>
        </p:nvSpPr>
        <p:spPr>
          <a:xfrm>
            <a:off x="7052016" y="2830367"/>
            <a:ext cx="2393714" cy="222191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6C1B319-660F-CB05-40C5-EEC257E08964}"/>
              </a:ext>
            </a:extLst>
          </p:cNvPr>
          <p:cNvSpPr/>
          <p:nvPr/>
        </p:nvSpPr>
        <p:spPr>
          <a:xfrm>
            <a:off x="7139872" y="4100389"/>
            <a:ext cx="1056294" cy="38599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Kepler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109F9BA-470C-9533-3B7F-F0E61585F5E0}"/>
              </a:ext>
            </a:extLst>
          </p:cNvPr>
          <p:cNvCxnSpPr>
            <a:cxnSpLocks/>
            <a:stCxn id="30" idx="2"/>
            <a:endCxn id="28" idx="0"/>
          </p:cNvCxnSpPr>
          <p:nvPr/>
        </p:nvCxnSpPr>
        <p:spPr>
          <a:xfrm flipH="1">
            <a:off x="7668020" y="3504591"/>
            <a:ext cx="4246" cy="95379"/>
          </a:xfrm>
          <a:prstGeom prst="straightConnector1">
            <a:avLst/>
          </a:prstGeom>
          <a:ln w="22225">
            <a:solidFill>
              <a:schemeClr val="accent1"/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B76F2A3-A862-2DD8-27B1-995D8FDDAC25}"/>
              </a:ext>
            </a:extLst>
          </p:cNvPr>
          <p:cNvSpPr/>
          <p:nvPr/>
        </p:nvSpPr>
        <p:spPr>
          <a:xfrm>
            <a:off x="8277232" y="3118599"/>
            <a:ext cx="1056294" cy="385992"/>
          </a:xfrm>
          <a:prstGeom prst="round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70C0"/>
                </a:solidFill>
              </a:rPr>
              <a:t>Ingress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B173BB-02FE-506D-E698-996BD43F421A}"/>
              </a:ext>
            </a:extLst>
          </p:cNvPr>
          <p:cNvCxnSpPr>
            <a:cxnSpLocks/>
            <a:stCxn id="17" idx="1"/>
            <a:endCxn id="30" idx="3"/>
          </p:cNvCxnSpPr>
          <p:nvPr/>
        </p:nvCxnSpPr>
        <p:spPr>
          <a:xfrm flipH="1">
            <a:off x="8168227" y="3311595"/>
            <a:ext cx="109005" cy="0"/>
          </a:xfrm>
          <a:prstGeom prst="straightConnector1">
            <a:avLst/>
          </a:prstGeom>
          <a:ln w="2222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B050343-E9CF-F8CC-2FEE-C940C6968F3C}"/>
              </a:ext>
            </a:extLst>
          </p:cNvPr>
          <p:cNvSpPr/>
          <p:nvPr/>
        </p:nvSpPr>
        <p:spPr>
          <a:xfrm>
            <a:off x="8240184" y="1697429"/>
            <a:ext cx="1119039" cy="428140"/>
          </a:xfrm>
          <a:prstGeom prst="round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Operator</a:t>
            </a:r>
          </a:p>
          <a:p>
            <a:pPr algn="ctr"/>
            <a:r>
              <a:rPr lang="en-US" sz="1000" dirty="0">
                <a:solidFill>
                  <a:srgbClr val="0070C0"/>
                </a:solidFill>
              </a:rPr>
              <a:t>(user)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171DFE0-0C32-A4F3-10BE-8487C421AC4B}"/>
              </a:ext>
            </a:extLst>
          </p:cNvPr>
          <p:cNvCxnSpPr>
            <a:cxnSpLocks/>
            <a:stCxn id="29" idx="2"/>
            <a:endCxn id="17" idx="0"/>
          </p:cNvCxnSpPr>
          <p:nvPr/>
        </p:nvCxnSpPr>
        <p:spPr>
          <a:xfrm>
            <a:off x="8799704" y="2125569"/>
            <a:ext cx="5675" cy="993030"/>
          </a:xfrm>
          <a:prstGeom prst="straightConnector1">
            <a:avLst/>
          </a:prstGeom>
          <a:ln w="2222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1570001-1FF3-4A4C-2754-F88956F3291D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>
            <a:off x="7668020" y="3985962"/>
            <a:ext cx="0" cy="114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DC0DFD8-0582-E8FC-E2B5-CB6D0645F2B1}"/>
              </a:ext>
            </a:extLst>
          </p:cNvPr>
          <p:cNvSpPr/>
          <p:nvPr/>
        </p:nvSpPr>
        <p:spPr>
          <a:xfrm>
            <a:off x="5093735" y="3554098"/>
            <a:ext cx="1502191" cy="4976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Edge pod #2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 err="1">
                <a:solidFill>
                  <a:schemeClr val="tx1"/>
                </a:solidFill>
              </a:rPr>
              <a:t>Kserve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inference service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5E66127-8F3B-80DF-C031-5C4BA4B2B3F8}"/>
              </a:ext>
            </a:extLst>
          </p:cNvPr>
          <p:cNvSpPr/>
          <p:nvPr/>
        </p:nvSpPr>
        <p:spPr>
          <a:xfrm>
            <a:off x="5879731" y="4474308"/>
            <a:ext cx="1142492" cy="452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energy, CPU,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memory usage stats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EEAD92C5-0C38-3AC3-8AA6-85186503AC12}"/>
              </a:ext>
            </a:extLst>
          </p:cNvPr>
          <p:cNvCxnSpPr>
            <a:cxnSpLocks/>
            <a:stCxn id="58" idx="1"/>
            <a:endCxn id="5" idx="2"/>
          </p:cNvCxnSpPr>
          <p:nvPr/>
        </p:nvCxnSpPr>
        <p:spPr>
          <a:xfrm rot="10800000">
            <a:off x="5229335" y="4158278"/>
            <a:ext cx="650396" cy="5423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611EE3CC-5184-7773-6A02-9DE819550139}"/>
              </a:ext>
            </a:extLst>
          </p:cNvPr>
          <p:cNvCxnSpPr>
            <a:cxnSpLocks/>
            <a:stCxn id="58" idx="3"/>
            <a:endCxn id="33" idx="2"/>
          </p:cNvCxnSpPr>
          <p:nvPr/>
        </p:nvCxnSpPr>
        <p:spPr>
          <a:xfrm flipV="1">
            <a:off x="7022223" y="4486381"/>
            <a:ext cx="645796" cy="2141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E4A4A77C-BC6C-93F7-9C9D-D3B26E6ACFA9}"/>
              </a:ext>
            </a:extLst>
          </p:cNvPr>
          <p:cNvSpPr/>
          <p:nvPr/>
        </p:nvSpPr>
        <p:spPr>
          <a:xfrm>
            <a:off x="8295513" y="4113305"/>
            <a:ext cx="893559" cy="3601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Kserve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7F03803-2F06-E529-A0BE-AFC2BEAD9CB2}"/>
              </a:ext>
            </a:extLst>
          </p:cNvPr>
          <p:cNvSpPr/>
          <p:nvPr/>
        </p:nvSpPr>
        <p:spPr>
          <a:xfrm>
            <a:off x="6534707" y="5116140"/>
            <a:ext cx="1687077" cy="1414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model serving</a:t>
            </a: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ACF56766-3852-7F28-F23D-81FD55B52B6D}"/>
              </a:ext>
            </a:extLst>
          </p:cNvPr>
          <p:cNvCxnSpPr>
            <a:cxnSpLocks/>
            <a:stCxn id="123" idx="1"/>
            <a:endCxn id="3" idx="2"/>
          </p:cNvCxnSpPr>
          <p:nvPr/>
        </p:nvCxnSpPr>
        <p:spPr>
          <a:xfrm rot="10800000">
            <a:off x="5844831" y="4051702"/>
            <a:ext cx="689877" cy="11351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5ECA23C0-378B-F828-2422-90AF1562B7EF}"/>
              </a:ext>
            </a:extLst>
          </p:cNvPr>
          <p:cNvCxnSpPr>
            <a:cxnSpLocks/>
            <a:stCxn id="104" idx="2"/>
            <a:endCxn id="123" idx="3"/>
          </p:cNvCxnSpPr>
          <p:nvPr/>
        </p:nvCxnSpPr>
        <p:spPr>
          <a:xfrm rot="5400000">
            <a:off x="8125331" y="4569918"/>
            <a:ext cx="713415" cy="5205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C3D990BF-A335-F20B-4E03-8577EDD2A7A0}"/>
              </a:ext>
            </a:extLst>
          </p:cNvPr>
          <p:cNvCxnSpPr>
            <a:cxnSpLocks/>
            <a:stCxn id="3" idx="3"/>
            <a:endCxn id="28" idx="1"/>
          </p:cNvCxnSpPr>
          <p:nvPr/>
        </p:nvCxnSpPr>
        <p:spPr>
          <a:xfrm flipV="1">
            <a:off x="6595925" y="3792966"/>
            <a:ext cx="543947" cy="99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9F1995-98D9-3EA0-1D5F-820593CFD12A}"/>
              </a:ext>
            </a:extLst>
          </p:cNvPr>
          <p:cNvSpPr/>
          <p:nvPr/>
        </p:nvSpPr>
        <p:spPr>
          <a:xfrm>
            <a:off x="3774078" y="4234683"/>
            <a:ext cx="1134771" cy="30971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/>
                </a:solidFill>
              </a:rPr>
              <a:t>Edge node #2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DD47FA6-358F-080D-7C49-6E76BC247E9D}"/>
              </a:ext>
            </a:extLst>
          </p:cNvPr>
          <p:cNvSpPr/>
          <p:nvPr/>
        </p:nvSpPr>
        <p:spPr>
          <a:xfrm>
            <a:off x="3774078" y="4634767"/>
            <a:ext cx="1134771" cy="30971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/>
                </a:solidFill>
              </a:rPr>
              <a:t>Edge node #3</a:t>
            </a:r>
          </a:p>
        </p:txBody>
      </p:sp>
    </p:spTree>
    <p:extLst>
      <p:ext uri="{BB962C8B-B14F-4D97-AF65-F5344CB8AC3E}">
        <p14:creationId xmlns:p14="http://schemas.microsoft.com/office/powerpoint/2010/main" val="350641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C1F835D-3571-45B9-355A-A2EA6F413B7E}"/>
              </a:ext>
            </a:extLst>
          </p:cNvPr>
          <p:cNvSpPr/>
          <p:nvPr/>
        </p:nvSpPr>
        <p:spPr>
          <a:xfrm>
            <a:off x="74428" y="2927115"/>
            <a:ext cx="2653797" cy="154820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Vehicle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C7A59D8-1B46-A45D-3D57-B950A80F813F}"/>
              </a:ext>
            </a:extLst>
          </p:cNvPr>
          <p:cNvSpPr/>
          <p:nvPr/>
        </p:nvSpPr>
        <p:spPr>
          <a:xfrm>
            <a:off x="3000704" y="2978583"/>
            <a:ext cx="4663639" cy="154820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Edge node #1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177A3E5-C11F-E5C3-45B8-634652E8CDD7}"/>
              </a:ext>
            </a:extLst>
          </p:cNvPr>
          <p:cNvSpPr/>
          <p:nvPr/>
        </p:nvSpPr>
        <p:spPr>
          <a:xfrm>
            <a:off x="3187136" y="3396617"/>
            <a:ext cx="1639721" cy="9382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Edge pod #1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Redis Database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DA0B597-0C2F-CCFE-43C8-5FAA07C31F95}"/>
              </a:ext>
            </a:extLst>
          </p:cNvPr>
          <p:cNvSpPr/>
          <p:nvPr/>
        </p:nvSpPr>
        <p:spPr>
          <a:xfrm>
            <a:off x="149971" y="3345149"/>
            <a:ext cx="2489466" cy="106899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 Board Unit(OBU)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008C7E-8DAA-68DC-9050-3D530FCCC995}"/>
              </a:ext>
            </a:extLst>
          </p:cNvPr>
          <p:cNvCxnSpPr>
            <a:cxnSpLocks/>
            <a:stCxn id="34" idx="3"/>
            <a:endCxn id="33" idx="1"/>
          </p:cNvCxnSpPr>
          <p:nvPr/>
        </p:nvCxnSpPr>
        <p:spPr>
          <a:xfrm flipV="1">
            <a:off x="2639437" y="3865752"/>
            <a:ext cx="547699" cy="13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46B19EF-7E2F-7561-F433-ECE3E57E7E44}"/>
              </a:ext>
            </a:extLst>
          </p:cNvPr>
          <p:cNvSpPr/>
          <p:nvPr/>
        </p:nvSpPr>
        <p:spPr>
          <a:xfrm>
            <a:off x="2911916" y="1724602"/>
            <a:ext cx="9166670" cy="499517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Kubernetes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3B15022-E2EB-5089-9CA3-92DE2F0D2AB4}"/>
              </a:ext>
            </a:extLst>
          </p:cNvPr>
          <p:cNvSpPr/>
          <p:nvPr/>
        </p:nvSpPr>
        <p:spPr>
          <a:xfrm>
            <a:off x="8346999" y="3521480"/>
            <a:ext cx="1666637" cy="6950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AA03AC9-97F5-286C-EFCE-4D5195822652}"/>
              </a:ext>
            </a:extLst>
          </p:cNvPr>
          <p:cNvSpPr/>
          <p:nvPr/>
        </p:nvSpPr>
        <p:spPr>
          <a:xfrm>
            <a:off x="8404480" y="2654706"/>
            <a:ext cx="1565073" cy="695032"/>
          </a:xfrm>
          <a:prstGeom prst="round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Dashboard (Grafana)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A1E0682-6A69-94F7-4C99-04AC9460E12F}"/>
              </a:ext>
            </a:extLst>
          </p:cNvPr>
          <p:cNvSpPr/>
          <p:nvPr/>
        </p:nvSpPr>
        <p:spPr>
          <a:xfrm>
            <a:off x="8208379" y="2135704"/>
            <a:ext cx="3776839" cy="400086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FDFDE8A-F88C-C030-0EC4-64B47D5DFF6D}"/>
              </a:ext>
            </a:extLst>
          </p:cNvPr>
          <p:cNvSpPr/>
          <p:nvPr/>
        </p:nvSpPr>
        <p:spPr>
          <a:xfrm>
            <a:off x="8346999" y="4422554"/>
            <a:ext cx="1666637" cy="6950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Kepler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F7CB6-FBA6-1824-D6A5-47FEEAAE5564}"/>
              </a:ext>
            </a:extLst>
          </p:cNvPr>
          <p:cNvCxnSpPr>
            <a:cxnSpLocks/>
            <a:stCxn id="38" idx="2"/>
            <a:endCxn id="37" idx="0"/>
          </p:cNvCxnSpPr>
          <p:nvPr/>
        </p:nvCxnSpPr>
        <p:spPr>
          <a:xfrm flipH="1">
            <a:off x="9180319" y="3349737"/>
            <a:ext cx="6699" cy="171743"/>
          </a:xfrm>
          <a:prstGeom prst="straightConnector1">
            <a:avLst/>
          </a:prstGeom>
          <a:ln w="22225">
            <a:solidFill>
              <a:schemeClr val="accent1"/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C2D3250-85C9-65CD-2FFB-6E6E8FF28441}"/>
              </a:ext>
            </a:extLst>
          </p:cNvPr>
          <p:cNvSpPr/>
          <p:nvPr/>
        </p:nvSpPr>
        <p:spPr>
          <a:xfrm>
            <a:off x="10141543" y="2654706"/>
            <a:ext cx="1666637" cy="695032"/>
          </a:xfrm>
          <a:prstGeom prst="round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Ingress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F9F90C7-9CF8-0B25-8204-0669350132E4}"/>
              </a:ext>
            </a:extLst>
          </p:cNvPr>
          <p:cNvCxnSpPr>
            <a:cxnSpLocks/>
            <a:stCxn id="42" idx="1"/>
            <a:endCxn id="38" idx="3"/>
          </p:cNvCxnSpPr>
          <p:nvPr/>
        </p:nvCxnSpPr>
        <p:spPr>
          <a:xfrm flipH="1">
            <a:off x="9969553" y="3002221"/>
            <a:ext cx="171990" cy="0"/>
          </a:xfrm>
          <a:prstGeom prst="straightConnector1">
            <a:avLst/>
          </a:prstGeom>
          <a:ln w="2222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10F9F9B-F1AA-3790-2DE1-DA43BA9D6C9B}"/>
              </a:ext>
            </a:extLst>
          </p:cNvPr>
          <p:cNvSpPr/>
          <p:nvPr/>
        </p:nvSpPr>
        <p:spPr>
          <a:xfrm>
            <a:off x="10083088" y="95693"/>
            <a:ext cx="1765637" cy="770925"/>
          </a:xfrm>
          <a:prstGeom prst="round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Operator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(user)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F3E2BBB-A2CC-3ABE-F45E-845B43299023}"/>
              </a:ext>
            </a:extLst>
          </p:cNvPr>
          <p:cNvCxnSpPr>
            <a:cxnSpLocks/>
            <a:stCxn id="44" idx="2"/>
            <a:endCxn id="42" idx="0"/>
          </p:cNvCxnSpPr>
          <p:nvPr/>
        </p:nvCxnSpPr>
        <p:spPr>
          <a:xfrm>
            <a:off x="10965907" y="866618"/>
            <a:ext cx="8954" cy="1788087"/>
          </a:xfrm>
          <a:prstGeom prst="straightConnector1">
            <a:avLst/>
          </a:prstGeom>
          <a:ln w="2222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EDF5DDD-BD91-1602-7090-10DE26940254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>
            <a:off x="9180319" y="4216512"/>
            <a:ext cx="0" cy="2060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CD4BDA7-D28A-E6A9-1D19-C584A2543401}"/>
              </a:ext>
            </a:extLst>
          </p:cNvPr>
          <p:cNvSpPr/>
          <p:nvPr/>
        </p:nvSpPr>
        <p:spPr>
          <a:xfrm>
            <a:off x="5118573" y="3438882"/>
            <a:ext cx="2370180" cy="8960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Edge pod #2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Kserve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inference service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537946F-6BC5-9B25-9ACC-F8D37DB523DD}"/>
              </a:ext>
            </a:extLst>
          </p:cNvPr>
          <p:cNvSpPr/>
          <p:nvPr/>
        </p:nvSpPr>
        <p:spPr>
          <a:xfrm>
            <a:off x="6358729" y="5488756"/>
            <a:ext cx="1802641" cy="421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energy, CPU,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memory usage stats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9EB28CA-8BEA-D784-FDAC-E53C82D94C4F}"/>
              </a:ext>
            </a:extLst>
          </p:cNvPr>
          <p:cNvCxnSpPr>
            <a:cxnSpLocks/>
            <a:stCxn id="48" idx="1"/>
            <a:endCxn id="32" idx="2"/>
          </p:cNvCxnSpPr>
          <p:nvPr/>
        </p:nvCxnSpPr>
        <p:spPr>
          <a:xfrm rot="10800000">
            <a:off x="5332525" y="4526791"/>
            <a:ext cx="1026205" cy="11729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19FBA0E0-61BC-50C0-27DD-732C75CD40AA}"/>
              </a:ext>
            </a:extLst>
          </p:cNvPr>
          <p:cNvCxnSpPr>
            <a:cxnSpLocks/>
            <a:stCxn id="48" idx="3"/>
            <a:endCxn id="40" idx="2"/>
          </p:cNvCxnSpPr>
          <p:nvPr/>
        </p:nvCxnSpPr>
        <p:spPr>
          <a:xfrm flipV="1">
            <a:off x="8161370" y="5117586"/>
            <a:ext cx="1018948" cy="5821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A4718F6-5B1A-1060-C7BD-EB9007427E7B}"/>
              </a:ext>
            </a:extLst>
          </p:cNvPr>
          <p:cNvSpPr/>
          <p:nvPr/>
        </p:nvSpPr>
        <p:spPr>
          <a:xfrm>
            <a:off x="10170387" y="4445811"/>
            <a:ext cx="1409871" cy="648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Kserve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3A41619-C370-76CE-C29F-04DFA8F8E82D}"/>
              </a:ext>
            </a:extLst>
          </p:cNvPr>
          <p:cNvSpPr/>
          <p:nvPr/>
        </p:nvSpPr>
        <p:spPr>
          <a:xfrm>
            <a:off x="7392160" y="6251554"/>
            <a:ext cx="2661896" cy="2547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 serving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D64427B-4D77-700E-DD59-782EC5085959}"/>
              </a:ext>
            </a:extLst>
          </p:cNvPr>
          <p:cNvCxnSpPr>
            <a:cxnSpLocks/>
            <a:stCxn id="52" idx="1"/>
            <a:endCxn id="47" idx="2"/>
          </p:cNvCxnSpPr>
          <p:nvPr/>
        </p:nvCxnSpPr>
        <p:spPr>
          <a:xfrm rot="10800000">
            <a:off x="6303663" y="4334886"/>
            <a:ext cx="1088499" cy="20440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C626F97-8B21-244E-948D-375959796285}"/>
              </a:ext>
            </a:extLst>
          </p:cNvPr>
          <p:cNvCxnSpPr>
            <a:cxnSpLocks/>
            <a:stCxn id="51" idx="2"/>
            <a:endCxn id="52" idx="3"/>
          </p:cNvCxnSpPr>
          <p:nvPr/>
        </p:nvCxnSpPr>
        <p:spPr>
          <a:xfrm rot="5400000">
            <a:off x="9822389" y="5325996"/>
            <a:ext cx="1284602" cy="821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976A6E6-2CC1-4563-DA75-369EC8606D9F}"/>
              </a:ext>
            </a:extLst>
          </p:cNvPr>
          <p:cNvCxnSpPr>
            <a:cxnSpLocks/>
            <a:stCxn id="47" idx="3"/>
            <a:endCxn id="37" idx="1"/>
          </p:cNvCxnSpPr>
          <p:nvPr/>
        </p:nvCxnSpPr>
        <p:spPr>
          <a:xfrm flipV="1">
            <a:off x="7488751" y="3868996"/>
            <a:ext cx="858248" cy="178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1B597F8-E0CB-243B-6F0F-E2B3CDBDC053}"/>
              </a:ext>
            </a:extLst>
          </p:cNvPr>
          <p:cNvSpPr/>
          <p:nvPr/>
        </p:nvSpPr>
        <p:spPr>
          <a:xfrm>
            <a:off x="3036398" y="4664369"/>
            <a:ext cx="1790459" cy="55768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Edge node #2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0F33F22-462D-44C6-9D00-B6A3113015D2}"/>
              </a:ext>
            </a:extLst>
          </p:cNvPr>
          <p:cNvSpPr/>
          <p:nvPr/>
        </p:nvSpPr>
        <p:spPr>
          <a:xfrm>
            <a:off x="3036398" y="5384775"/>
            <a:ext cx="1790459" cy="55768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Edge node #3</a:t>
            </a:r>
          </a:p>
        </p:txBody>
      </p:sp>
    </p:spTree>
    <p:extLst>
      <p:ext uri="{BB962C8B-B14F-4D97-AF65-F5344CB8AC3E}">
        <p14:creationId xmlns:p14="http://schemas.microsoft.com/office/powerpoint/2010/main" val="2070527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08694-A5C1-4AC7-95CD-90F60E6E1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C901C54-48BD-E425-8C03-FA2A5358F1AB}"/>
              </a:ext>
            </a:extLst>
          </p:cNvPr>
          <p:cNvSpPr txBox="1"/>
          <p:nvPr/>
        </p:nvSpPr>
        <p:spPr>
          <a:xfrm>
            <a:off x="-1" y="16735"/>
            <a:ext cx="7155947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R&amp;D – Testbed (SUPERCOM/Cloud)</a:t>
            </a:r>
          </a:p>
          <a:p>
            <a:r>
              <a:rPr lang="en-US" sz="1200" b="1" dirty="0"/>
              <a:t>steps: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setup full testbed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use </a:t>
            </a:r>
            <a:r>
              <a:rPr lang="en-US" sz="1200" b="1" dirty="0" err="1"/>
              <a:t>RaspberryPis</a:t>
            </a:r>
            <a:r>
              <a:rPr lang="en-US" sz="1200" b="1" dirty="0"/>
              <a:t> to emulate edge nodes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send gathered data using python script and target specific edge nodes (emulation of vehicle moving between base stations)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test centralized vs edge computation vs federated learning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query and save Kepler stats (CPU,RAM usage + CO2 estimation) from Prometheus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query and save measurements and predictions from Prometheus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make screenshots: Grafana, Testbed environment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make pictures of used HW (</a:t>
            </a:r>
            <a:r>
              <a:rPr lang="en-US" sz="1200" b="1" dirty="0" err="1"/>
              <a:t>RaspberyPis</a:t>
            </a:r>
            <a:r>
              <a:rPr lang="en-US" sz="1200" b="1" dirty="0"/>
              <a:t>, workstation, SUPERCOM servers rack?)</a:t>
            </a:r>
          </a:p>
          <a:p>
            <a:endParaRPr lang="en-US" sz="1200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623107-F3ED-0851-0DEC-9B04048D27E3}"/>
              </a:ext>
            </a:extLst>
          </p:cNvPr>
          <p:cNvGrpSpPr/>
          <p:nvPr/>
        </p:nvGrpSpPr>
        <p:grpSpPr>
          <a:xfrm>
            <a:off x="43543" y="2243470"/>
            <a:ext cx="9663984" cy="4489024"/>
            <a:chOff x="43542" y="194058"/>
            <a:chExt cx="12030075" cy="653843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A75015F-1D58-F894-6F69-20EDFFC581A7}"/>
                </a:ext>
              </a:extLst>
            </p:cNvPr>
            <p:cNvSpPr/>
            <p:nvPr/>
          </p:nvSpPr>
          <p:spPr>
            <a:xfrm>
              <a:off x="43542" y="2988870"/>
              <a:ext cx="2320505" cy="152819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0" b="1" dirty="0">
                  <a:solidFill>
                    <a:schemeClr val="tx1"/>
                  </a:solidFill>
                </a:rPr>
                <a:t>laptop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F7A99E5-9067-C176-0682-2609C35AAC80}"/>
                </a:ext>
              </a:extLst>
            </p:cNvPr>
            <p:cNvSpPr/>
            <p:nvPr/>
          </p:nvSpPr>
          <p:spPr>
            <a:xfrm>
              <a:off x="2602306" y="3039672"/>
              <a:ext cx="4077930" cy="152819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0" b="1" dirty="0">
                  <a:solidFill>
                    <a:schemeClr val="tx1"/>
                  </a:solidFill>
                </a:rPr>
                <a:t>Edge node #1 (</a:t>
              </a:r>
              <a:r>
                <a:rPr lang="en-US" sz="1000" b="1" dirty="0" err="1">
                  <a:solidFill>
                    <a:schemeClr val="tx1"/>
                  </a:solidFill>
                </a:rPr>
                <a:t>RaspberryPi</a:t>
              </a:r>
              <a:r>
                <a:rPr lang="en-US" sz="1000" b="1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AB92AFC-14BF-2686-A74F-2B55C7A73755}"/>
                </a:ext>
              </a:extLst>
            </p:cNvPr>
            <p:cNvSpPr/>
            <p:nvPr/>
          </p:nvSpPr>
          <p:spPr>
            <a:xfrm>
              <a:off x="2765323" y="3452301"/>
              <a:ext cx="1433788" cy="9261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Edge pod #1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Redis Database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412DA4F-B667-4C2B-3A44-BE8953288974}"/>
                </a:ext>
              </a:extLst>
            </p:cNvPr>
            <p:cNvSpPr/>
            <p:nvPr/>
          </p:nvSpPr>
          <p:spPr>
            <a:xfrm>
              <a:off x="109597" y="3401499"/>
              <a:ext cx="2176813" cy="10551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Python script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8ED417A-1244-88EE-14E4-C0AE1F40CD09}"/>
                </a:ext>
              </a:extLst>
            </p:cNvPr>
            <p:cNvCxnSpPr>
              <a:cxnSpLocks/>
              <a:stCxn id="13" idx="3"/>
              <a:endCxn id="7" idx="1"/>
            </p:cNvCxnSpPr>
            <p:nvPr/>
          </p:nvCxnSpPr>
          <p:spPr>
            <a:xfrm flipV="1">
              <a:off x="2286410" y="3915371"/>
              <a:ext cx="478913" cy="137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0456B13F-CAD0-7AC4-5A6B-976EDE54A4AD}"/>
                </a:ext>
              </a:extLst>
            </p:cNvPr>
            <p:cNvSpPr/>
            <p:nvPr/>
          </p:nvSpPr>
          <p:spPr>
            <a:xfrm>
              <a:off x="2524668" y="1801906"/>
              <a:ext cx="9548949" cy="493058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0" b="1" dirty="0">
                  <a:solidFill>
                    <a:schemeClr val="tx1"/>
                  </a:solidFill>
                </a:rPr>
                <a:t>Kubernetes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1B066D7-293F-22DC-5C1A-EEC562FDE499}"/>
                </a:ext>
              </a:extLst>
            </p:cNvPr>
            <p:cNvSpPr/>
            <p:nvPr/>
          </p:nvSpPr>
          <p:spPr>
            <a:xfrm>
              <a:off x="7277158" y="3575551"/>
              <a:ext cx="1457323" cy="6860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Prometheus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11E5A6F-3DA3-39FF-E941-8717B5EF50E3}"/>
                </a:ext>
              </a:extLst>
            </p:cNvPr>
            <p:cNvSpPr/>
            <p:nvPr/>
          </p:nvSpPr>
          <p:spPr>
            <a:xfrm>
              <a:off x="7327420" y="2719983"/>
              <a:ext cx="1368515" cy="6860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Dashboard (Grafana)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3EFF49BB-E06E-C05C-E4C5-74311E05CC31}"/>
                </a:ext>
              </a:extLst>
            </p:cNvPr>
            <p:cNvSpPr/>
            <p:nvPr/>
          </p:nvSpPr>
          <p:spPr>
            <a:xfrm>
              <a:off x="7155946" y="2207693"/>
              <a:ext cx="4822421" cy="394913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56BA914-1FF5-FBEC-F1B4-09C307C53013}"/>
                </a:ext>
              </a:extLst>
            </p:cNvPr>
            <p:cNvSpPr/>
            <p:nvPr/>
          </p:nvSpPr>
          <p:spPr>
            <a:xfrm>
              <a:off x="10494027" y="4482782"/>
              <a:ext cx="1232804" cy="6860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Kubeflow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B6EDF7B-0F12-5E36-C7CE-7CAD89500F7C}"/>
                </a:ext>
              </a:extLst>
            </p:cNvPr>
            <p:cNvSpPr/>
            <p:nvPr/>
          </p:nvSpPr>
          <p:spPr>
            <a:xfrm>
              <a:off x="7277158" y="4464974"/>
              <a:ext cx="1457323" cy="6860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Kepler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F749126-C003-8BDC-D3E3-DEF69862FE66}"/>
                </a:ext>
              </a:extLst>
            </p:cNvPr>
            <p:cNvCxnSpPr>
              <a:cxnSpLocks/>
              <a:stCxn id="30" idx="2"/>
              <a:endCxn id="28" idx="0"/>
            </p:cNvCxnSpPr>
            <p:nvPr/>
          </p:nvCxnSpPr>
          <p:spPr>
            <a:xfrm flipH="1">
              <a:off x="8005820" y="3406028"/>
              <a:ext cx="5858" cy="1695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7D9C8EC-A386-593A-52F8-3AB566F9B3A1}"/>
                </a:ext>
              </a:extLst>
            </p:cNvPr>
            <p:cNvSpPr/>
            <p:nvPr/>
          </p:nvSpPr>
          <p:spPr>
            <a:xfrm>
              <a:off x="8846324" y="2719983"/>
              <a:ext cx="1457323" cy="6860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Ingress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F0F1B4-3102-8320-4560-DBDAB247FDC5}"/>
                </a:ext>
              </a:extLst>
            </p:cNvPr>
            <p:cNvCxnSpPr>
              <a:cxnSpLocks/>
              <a:stCxn id="17" idx="1"/>
              <a:endCxn id="30" idx="3"/>
            </p:cNvCxnSpPr>
            <p:nvPr/>
          </p:nvCxnSpPr>
          <p:spPr>
            <a:xfrm flipH="1">
              <a:off x="8695935" y="3063006"/>
              <a:ext cx="1503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941F72D9-A2C4-795E-6240-5C7CE4B5951A}"/>
                </a:ext>
              </a:extLst>
            </p:cNvPr>
            <p:cNvCxnSpPr>
              <a:cxnSpLocks/>
              <a:stCxn id="17" idx="2"/>
              <a:endCxn id="28" idx="3"/>
            </p:cNvCxnSpPr>
            <p:nvPr/>
          </p:nvCxnSpPr>
          <p:spPr>
            <a:xfrm rot="5400000">
              <a:off x="8898461" y="3242049"/>
              <a:ext cx="512546" cy="84050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573F5773-EBC0-76AA-9245-850DCD2D6FBA}"/>
                </a:ext>
              </a:extLst>
            </p:cNvPr>
            <p:cNvSpPr/>
            <p:nvPr/>
          </p:nvSpPr>
          <p:spPr>
            <a:xfrm>
              <a:off x="8795211" y="194058"/>
              <a:ext cx="1543890" cy="76095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Operator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(user)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94624E4-E6F0-62E8-8390-618C43CD3DFA}"/>
                </a:ext>
              </a:extLst>
            </p:cNvPr>
            <p:cNvCxnSpPr>
              <a:cxnSpLocks/>
              <a:stCxn id="29" idx="2"/>
              <a:endCxn id="17" idx="0"/>
            </p:cNvCxnSpPr>
            <p:nvPr/>
          </p:nvCxnSpPr>
          <p:spPr>
            <a:xfrm>
              <a:off x="9567156" y="955015"/>
              <a:ext cx="7830" cy="17649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C1B77F16-5612-C87A-279C-CF8CF3957F4B}"/>
                </a:ext>
              </a:extLst>
            </p:cNvPr>
            <p:cNvCxnSpPr>
              <a:cxnSpLocks/>
              <a:stCxn id="28" idx="2"/>
              <a:endCxn id="33" idx="0"/>
            </p:cNvCxnSpPr>
            <p:nvPr/>
          </p:nvCxnSpPr>
          <p:spPr>
            <a:xfrm>
              <a:off x="8005820" y="4261596"/>
              <a:ext cx="0" cy="20337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14212F6-1C80-7028-0BCA-0E62121FD47B}"/>
                </a:ext>
              </a:extLst>
            </p:cNvPr>
            <p:cNvSpPr/>
            <p:nvPr/>
          </p:nvSpPr>
          <p:spPr>
            <a:xfrm>
              <a:off x="4454190" y="3494020"/>
              <a:ext cx="2072508" cy="88442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Edge pod #2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Kserve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inference service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8060903-58D4-4692-0666-AAEE46F9966F}"/>
                </a:ext>
              </a:extLst>
            </p:cNvPr>
            <p:cNvSpPr/>
            <p:nvPr/>
          </p:nvSpPr>
          <p:spPr>
            <a:xfrm>
              <a:off x="8876083" y="4482783"/>
              <a:ext cx="1457323" cy="6860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Minio</a:t>
              </a:r>
              <a:r>
                <a:rPr lang="en-US" sz="1000" dirty="0">
                  <a:solidFill>
                    <a:schemeClr val="tx1"/>
                  </a:solidFill>
                </a:rPr>
                <a:t> Storage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9F0EA83-47D4-F134-A232-4C59C12654FE}"/>
                </a:ext>
              </a:extLst>
            </p:cNvPr>
            <p:cNvSpPr/>
            <p:nvPr/>
          </p:nvSpPr>
          <p:spPr>
            <a:xfrm>
              <a:off x="10494027" y="3580576"/>
              <a:ext cx="1232804" cy="6860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Jupyter</a:t>
              </a:r>
              <a:r>
                <a:rPr lang="en-US" sz="1000" dirty="0">
                  <a:solidFill>
                    <a:schemeClr val="tx1"/>
                  </a:solidFill>
                </a:rPr>
                <a:t> notebook</a:t>
              </a: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1B18EC67-17DE-3531-B912-8C2376B3DA6E}"/>
                </a:ext>
              </a:extLst>
            </p:cNvPr>
            <p:cNvCxnSpPr>
              <a:cxnSpLocks/>
              <a:stCxn id="14" idx="0"/>
              <a:endCxn id="20" idx="1"/>
            </p:cNvCxnSpPr>
            <p:nvPr/>
          </p:nvCxnSpPr>
          <p:spPr>
            <a:xfrm rot="5400000" flipH="1" flipV="1">
              <a:off x="9769794" y="3758550"/>
              <a:ext cx="559184" cy="889282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ACC7D5A-4A4A-0CEA-19C4-69F8CFD10847}"/>
                </a:ext>
              </a:extLst>
            </p:cNvPr>
            <p:cNvCxnSpPr>
              <a:cxnSpLocks/>
              <a:stCxn id="14" idx="3"/>
              <a:endCxn id="32" idx="1"/>
            </p:cNvCxnSpPr>
            <p:nvPr/>
          </p:nvCxnSpPr>
          <p:spPr>
            <a:xfrm flipV="1">
              <a:off x="10333406" y="4825805"/>
              <a:ext cx="160621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70E2DFE-34B4-F390-A107-7168C9FCE81D}"/>
                </a:ext>
              </a:extLst>
            </p:cNvPr>
            <p:cNvCxnSpPr>
              <a:cxnSpLocks/>
              <a:stCxn id="20" idx="2"/>
              <a:endCxn id="32" idx="0"/>
            </p:cNvCxnSpPr>
            <p:nvPr/>
          </p:nvCxnSpPr>
          <p:spPr>
            <a:xfrm>
              <a:off x="11110429" y="4266621"/>
              <a:ext cx="0" cy="2161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653AFDD-35FF-E237-5C8C-40707EF66280}"/>
                </a:ext>
              </a:extLst>
            </p:cNvPr>
            <p:cNvSpPr/>
            <p:nvPr/>
          </p:nvSpPr>
          <p:spPr>
            <a:xfrm>
              <a:off x="5538595" y="5139322"/>
              <a:ext cx="1456729" cy="7017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energy, CPU, 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memory usage stats</a:t>
              </a:r>
            </a:p>
          </p:txBody>
        </p: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D0A49605-7CDE-5F3E-BEFC-FF14130B171B}"/>
                </a:ext>
              </a:extLst>
            </p:cNvPr>
            <p:cNvCxnSpPr>
              <a:cxnSpLocks/>
              <a:stCxn id="58" idx="1"/>
              <a:endCxn id="5" idx="2"/>
            </p:cNvCxnSpPr>
            <p:nvPr/>
          </p:nvCxnSpPr>
          <p:spPr>
            <a:xfrm rot="10800000">
              <a:off x="4641273" y="4567864"/>
              <a:ext cx="897324" cy="92234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76D143EC-BBE3-B048-717D-C02AA2308CAF}"/>
                </a:ext>
              </a:extLst>
            </p:cNvPr>
            <p:cNvCxnSpPr>
              <a:cxnSpLocks/>
              <a:stCxn id="58" idx="3"/>
              <a:endCxn id="33" idx="2"/>
            </p:cNvCxnSpPr>
            <p:nvPr/>
          </p:nvCxnSpPr>
          <p:spPr>
            <a:xfrm flipV="1">
              <a:off x="6995325" y="5151020"/>
              <a:ext cx="1010496" cy="33918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462C1622-3C2B-2408-FC57-84B713F0F0DF}"/>
                </a:ext>
              </a:extLst>
            </p:cNvPr>
            <p:cNvCxnSpPr>
              <a:cxnSpLocks/>
              <a:stCxn id="17" idx="3"/>
              <a:endCxn id="20" idx="0"/>
            </p:cNvCxnSpPr>
            <p:nvPr/>
          </p:nvCxnSpPr>
          <p:spPr>
            <a:xfrm>
              <a:off x="10303647" y="3063006"/>
              <a:ext cx="806782" cy="51757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3B41787-A640-3CBF-3F14-98021654D5AA}"/>
                </a:ext>
              </a:extLst>
            </p:cNvPr>
            <p:cNvSpPr/>
            <p:nvPr/>
          </p:nvSpPr>
          <p:spPr>
            <a:xfrm>
              <a:off x="10494026" y="5384988"/>
              <a:ext cx="1232805" cy="64013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Kserve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BA5A090-0716-F8AA-18FA-980C1AE494E2}"/>
                </a:ext>
              </a:extLst>
            </p:cNvPr>
            <p:cNvCxnSpPr>
              <a:cxnSpLocks/>
              <a:stCxn id="32" idx="2"/>
              <a:endCxn id="104" idx="0"/>
            </p:cNvCxnSpPr>
            <p:nvPr/>
          </p:nvCxnSpPr>
          <p:spPr>
            <a:xfrm>
              <a:off x="11110429" y="5168827"/>
              <a:ext cx="0" cy="2161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58E515E-C572-E1CE-2D9B-05CE434759C5}"/>
                </a:ext>
              </a:extLst>
            </p:cNvPr>
            <p:cNvSpPr/>
            <p:nvPr/>
          </p:nvSpPr>
          <p:spPr>
            <a:xfrm>
              <a:off x="7712882" y="6318911"/>
              <a:ext cx="2327587" cy="2514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model serving</a:t>
              </a:r>
            </a:p>
          </p:txBody>
        </p:sp>
        <p:cxnSp>
          <p:nvCxnSpPr>
            <p:cNvPr id="124" name="Connector: Elbow 123">
              <a:extLst>
                <a:ext uri="{FF2B5EF4-FFF2-40B4-BE49-F238E27FC236}">
                  <a16:creationId xmlns:a16="http://schemas.microsoft.com/office/drawing/2014/main" id="{573BDA7B-2769-FD32-615D-F8C7B30DAA5E}"/>
                </a:ext>
              </a:extLst>
            </p:cNvPr>
            <p:cNvCxnSpPr>
              <a:cxnSpLocks/>
              <a:stCxn id="123" idx="1"/>
              <a:endCxn id="3" idx="2"/>
            </p:cNvCxnSpPr>
            <p:nvPr/>
          </p:nvCxnSpPr>
          <p:spPr>
            <a:xfrm rot="10800000">
              <a:off x="5490444" y="4378440"/>
              <a:ext cx="2222438" cy="206620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Connector: Elbow 126">
              <a:extLst>
                <a:ext uri="{FF2B5EF4-FFF2-40B4-BE49-F238E27FC236}">
                  <a16:creationId xmlns:a16="http://schemas.microsoft.com/office/drawing/2014/main" id="{C9D380EC-43DE-DE45-E298-57060CD933BB}"/>
                </a:ext>
              </a:extLst>
            </p:cNvPr>
            <p:cNvCxnSpPr>
              <a:cxnSpLocks/>
              <a:stCxn id="104" idx="2"/>
              <a:endCxn id="123" idx="3"/>
            </p:cNvCxnSpPr>
            <p:nvPr/>
          </p:nvCxnSpPr>
          <p:spPr>
            <a:xfrm rot="5400000">
              <a:off x="10365689" y="5699902"/>
              <a:ext cx="419520" cy="106996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EB6178EA-B186-6BD8-22E8-3FAD14D79D3E}"/>
                </a:ext>
              </a:extLst>
            </p:cNvPr>
            <p:cNvCxnSpPr>
              <a:cxnSpLocks/>
              <a:stCxn id="3" idx="3"/>
              <a:endCxn id="28" idx="1"/>
            </p:cNvCxnSpPr>
            <p:nvPr/>
          </p:nvCxnSpPr>
          <p:spPr>
            <a:xfrm flipV="1">
              <a:off x="6526698" y="3918574"/>
              <a:ext cx="750460" cy="1765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CBB3996-2998-AB59-D664-11A063CF8E4D}"/>
                </a:ext>
              </a:extLst>
            </p:cNvPr>
            <p:cNvSpPr/>
            <p:nvPr/>
          </p:nvSpPr>
          <p:spPr>
            <a:xfrm>
              <a:off x="2602306" y="4722294"/>
              <a:ext cx="1596805" cy="6299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0" b="1" dirty="0">
                  <a:solidFill>
                    <a:schemeClr val="tx1"/>
                  </a:solidFill>
                </a:rPr>
                <a:t>Edge node #2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ED95158-7FAB-3EE5-EAA2-E15DDDA8F8AB}"/>
                </a:ext>
              </a:extLst>
            </p:cNvPr>
            <p:cNvSpPr/>
            <p:nvPr/>
          </p:nvSpPr>
          <p:spPr>
            <a:xfrm>
              <a:off x="2602306" y="5479235"/>
              <a:ext cx="1596805" cy="6299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0" b="1" dirty="0">
                  <a:solidFill>
                    <a:schemeClr val="tx1"/>
                  </a:solidFill>
                </a:rPr>
                <a:t>Edge node #3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600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2B149D-8B8F-E745-66C6-8A2F1D9D6594}"/>
              </a:ext>
            </a:extLst>
          </p:cNvPr>
          <p:cNvSpPr/>
          <p:nvPr/>
        </p:nvSpPr>
        <p:spPr>
          <a:xfrm>
            <a:off x="74428" y="2937663"/>
            <a:ext cx="2321658" cy="156560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laptop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1D2488-FC24-E115-5386-9FBE8F7113C7}"/>
              </a:ext>
            </a:extLst>
          </p:cNvPr>
          <p:cNvSpPr/>
          <p:nvPr/>
        </p:nvSpPr>
        <p:spPr>
          <a:xfrm>
            <a:off x="2634464" y="2989709"/>
            <a:ext cx="4079957" cy="156560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Edge node #1 (</a:t>
            </a:r>
            <a:r>
              <a:rPr lang="en-US" b="1" dirty="0" err="1">
                <a:solidFill>
                  <a:schemeClr val="tx1"/>
                </a:solidFill>
              </a:rPr>
              <a:t>RaspberryPi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5387B5-ADE9-1588-9BBE-306EFB575899}"/>
              </a:ext>
            </a:extLst>
          </p:cNvPr>
          <p:cNvSpPr/>
          <p:nvPr/>
        </p:nvSpPr>
        <p:spPr>
          <a:xfrm>
            <a:off x="2797562" y="3412440"/>
            <a:ext cx="1434501" cy="94881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Edge pod #1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Redis Database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474C64-52AB-005E-BF9B-FBFB50033AD0}"/>
              </a:ext>
            </a:extLst>
          </p:cNvPr>
          <p:cNvSpPr/>
          <p:nvPr/>
        </p:nvSpPr>
        <p:spPr>
          <a:xfrm>
            <a:off x="140516" y="3360395"/>
            <a:ext cx="2177895" cy="10810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 script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876AC0-BC55-4E75-CA59-C89D4711CBDF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2318411" y="3886847"/>
            <a:ext cx="479151" cy="1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AFCE1BA-44FD-8DBE-678F-E301E1DF10A9}"/>
              </a:ext>
            </a:extLst>
          </p:cNvPr>
          <p:cNvSpPr/>
          <p:nvPr/>
        </p:nvSpPr>
        <p:spPr>
          <a:xfrm>
            <a:off x="2556787" y="1721640"/>
            <a:ext cx="9553696" cy="50513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Kubernetes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D55FE9F-D8D1-E5A4-AFD5-4D730673A3A3}"/>
              </a:ext>
            </a:extLst>
          </p:cNvPr>
          <p:cNvSpPr/>
          <p:nvPr/>
        </p:nvSpPr>
        <p:spPr>
          <a:xfrm>
            <a:off x="7311640" y="3538708"/>
            <a:ext cx="1458047" cy="70284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5F02C6A-7CAA-7DA9-F944-BAFC90BACCC6}"/>
              </a:ext>
            </a:extLst>
          </p:cNvPr>
          <p:cNvSpPr/>
          <p:nvPr/>
        </p:nvSpPr>
        <p:spPr>
          <a:xfrm>
            <a:off x="7361927" y="2662193"/>
            <a:ext cx="1369195" cy="70284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Dashboard (Grafana)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9234A36-12F3-CDCE-C22F-D493F7327CBC}"/>
              </a:ext>
            </a:extLst>
          </p:cNvPr>
          <p:cNvSpPr/>
          <p:nvPr/>
        </p:nvSpPr>
        <p:spPr>
          <a:xfrm>
            <a:off x="7190367" y="2137361"/>
            <a:ext cx="4824818" cy="404582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2AC21F9-3219-12F7-F82F-84945CDE63D3}"/>
              </a:ext>
            </a:extLst>
          </p:cNvPr>
          <p:cNvSpPr/>
          <p:nvPr/>
        </p:nvSpPr>
        <p:spPr>
          <a:xfrm>
            <a:off x="10530108" y="4468150"/>
            <a:ext cx="1233417" cy="7028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Kubeflow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D98917D-AA46-68F1-8088-F304B2521C67}"/>
              </a:ext>
            </a:extLst>
          </p:cNvPr>
          <p:cNvSpPr/>
          <p:nvPr/>
        </p:nvSpPr>
        <p:spPr>
          <a:xfrm>
            <a:off x="7311640" y="4449906"/>
            <a:ext cx="1458047" cy="70284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Kepler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F2A3AA-C5CF-6088-5DED-7601153E9114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flipH="1">
            <a:off x="8040664" y="3365034"/>
            <a:ext cx="5861" cy="1736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DADABF8-1025-E42C-50EF-2DA914407C75}"/>
              </a:ext>
            </a:extLst>
          </p:cNvPr>
          <p:cNvSpPr/>
          <p:nvPr/>
        </p:nvSpPr>
        <p:spPr>
          <a:xfrm>
            <a:off x="8881586" y="2662193"/>
            <a:ext cx="1458047" cy="70284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Ingress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48D928-FDC4-6924-4F6D-9E4D3D8AF99C}"/>
              </a:ext>
            </a:extLst>
          </p:cNvPr>
          <p:cNvCxnSpPr>
            <a:cxnSpLocks/>
            <a:stCxn id="17" idx="1"/>
            <a:endCxn id="12" idx="3"/>
          </p:cNvCxnSpPr>
          <p:nvPr/>
        </p:nvCxnSpPr>
        <p:spPr>
          <a:xfrm flipH="1">
            <a:off x="8731122" y="3013614"/>
            <a:ext cx="150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B94CA3F-5AA0-9EC1-8550-9B309F661CE6}"/>
              </a:ext>
            </a:extLst>
          </p:cNvPr>
          <p:cNvCxnSpPr>
            <a:cxnSpLocks/>
            <a:stCxn id="17" idx="2"/>
            <a:endCxn id="11" idx="3"/>
          </p:cNvCxnSpPr>
          <p:nvPr/>
        </p:nvCxnSpPr>
        <p:spPr>
          <a:xfrm rot="5400000">
            <a:off x="8927602" y="3207121"/>
            <a:ext cx="525094" cy="8409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61AE292-DEFC-4400-24D9-11D135AB8A20}"/>
              </a:ext>
            </a:extLst>
          </p:cNvPr>
          <p:cNvSpPr/>
          <p:nvPr/>
        </p:nvSpPr>
        <p:spPr>
          <a:xfrm>
            <a:off x="8830447" y="74428"/>
            <a:ext cx="1544657" cy="77958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Operator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(user)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181440-00D8-75AE-1B59-42698BE197AB}"/>
              </a:ext>
            </a:extLst>
          </p:cNvPr>
          <p:cNvCxnSpPr>
            <a:cxnSpLocks/>
            <a:stCxn id="20" idx="2"/>
            <a:endCxn id="17" idx="0"/>
          </p:cNvCxnSpPr>
          <p:nvPr/>
        </p:nvCxnSpPr>
        <p:spPr>
          <a:xfrm>
            <a:off x="9602776" y="854015"/>
            <a:ext cx="7834" cy="180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DD12A1-684B-454B-3B94-DD8592CA6CC4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8040664" y="4241549"/>
            <a:ext cx="0" cy="2083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13C506A-6A44-C8A5-11D6-E0E5ED2E326B}"/>
              </a:ext>
            </a:extLst>
          </p:cNvPr>
          <p:cNvSpPr/>
          <p:nvPr/>
        </p:nvSpPr>
        <p:spPr>
          <a:xfrm>
            <a:off x="4487268" y="3455181"/>
            <a:ext cx="2073538" cy="9060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Edge pod #2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Kserve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inference service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21635B3-FCDE-9584-4293-7CE47C8A47D7}"/>
              </a:ext>
            </a:extLst>
          </p:cNvPr>
          <p:cNvSpPr/>
          <p:nvPr/>
        </p:nvSpPr>
        <p:spPr>
          <a:xfrm>
            <a:off x="8911360" y="4468151"/>
            <a:ext cx="1458047" cy="7028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Minio</a:t>
            </a:r>
            <a:r>
              <a:rPr lang="en-US" dirty="0">
                <a:solidFill>
                  <a:schemeClr val="tx1"/>
                </a:solidFill>
              </a:rPr>
              <a:t> Storage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D1E5525-EFAC-FC61-AF23-F13619595EF4}"/>
              </a:ext>
            </a:extLst>
          </p:cNvPr>
          <p:cNvSpPr/>
          <p:nvPr/>
        </p:nvSpPr>
        <p:spPr>
          <a:xfrm>
            <a:off x="10530108" y="3543856"/>
            <a:ext cx="1233417" cy="7028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Jupyter</a:t>
            </a:r>
            <a:r>
              <a:rPr lang="en-US" dirty="0">
                <a:solidFill>
                  <a:schemeClr val="tx1"/>
                </a:solidFill>
              </a:rPr>
              <a:t> notebook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2969FBD-76E6-DD2C-BEB4-53A9A82F90AB}"/>
              </a:ext>
            </a:extLst>
          </p:cNvPr>
          <p:cNvCxnSpPr>
            <a:cxnSpLocks/>
            <a:stCxn id="24" idx="0"/>
            <a:endCxn id="25" idx="1"/>
          </p:cNvCxnSpPr>
          <p:nvPr/>
        </p:nvCxnSpPr>
        <p:spPr>
          <a:xfrm rot="5400000" flipH="1" flipV="1">
            <a:off x="9798809" y="3736852"/>
            <a:ext cx="572874" cy="88972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976515-8407-7A52-3F01-EC3DD2228A18}"/>
              </a:ext>
            </a:extLst>
          </p:cNvPr>
          <p:cNvCxnSpPr>
            <a:cxnSpLocks/>
            <a:stCxn id="24" idx="3"/>
            <a:endCxn id="14" idx="1"/>
          </p:cNvCxnSpPr>
          <p:nvPr/>
        </p:nvCxnSpPr>
        <p:spPr>
          <a:xfrm flipV="1">
            <a:off x="10369407" y="4819571"/>
            <a:ext cx="160701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FD27D85-79CC-968D-88DB-70B4FD5376E4}"/>
              </a:ext>
            </a:extLst>
          </p:cNvPr>
          <p:cNvCxnSpPr>
            <a:cxnSpLocks/>
            <a:stCxn id="25" idx="2"/>
            <a:endCxn id="14" idx="0"/>
          </p:cNvCxnSpPr>
          <p:nvPr/>
        </p:nvCxnSpPr>
        <p:spPr>
          <a:xfrm>
            <a:off x="11146816" y="4246697"/>
            <a:ext cx="0" cy="221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9EF1A76-215D-015D-B231-9BEBF05FB4FC}"/>
              </a:ext>
            </a:extLst>
          </p:cNvPr>
          <p:cNvSpPr/>
          <p:nvPr/>
        </p:nvSpPr>
        <p:spPr>
          <a:xfrm>
            <a:off x="5572213" y="5358905"/>
            <a:ext cx="1457453" cy="5008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energy, CPU,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memory usage stats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C02C643-D132-1EFE-60B6-7F54E7AA4867}"/>
              </a:ext>
            </a:extLst>
          </p:cNvPr>
          <p:cNvCxnSpPr>
            <a:cxnSpLocks/>
            <a:stCxn id="29" idx="1"/>
            <a:endCxn id="6" idx="2"/>
          </p:cNvCxnSpPr>
          <p:nvPr/>
        </p:nvCxnSpPr>
        <p:spPr>
          <a:xfrm rot="10800000">
            <a:off x="4674443" y="4555313"/>
            <a:ext cx="897770" cy="1053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08B11DC-6D69-964D-452C-E3E2592D33D0}"/>
              </a:ext>
            </a:extLst>
          </p:cNvPr>
          <p:cNvCxnSpPr>
            <a:cxnSpLocks/>
            <a:stCxn id="29" idx="3"/>
            <a:endCxn id="15" idx="2"/>
          </p:cNvCxnSpPr>
          <p:nvPr/>
        </p:nvCxnSpPr>
        <p:spPr>
          <a:xfrm flipV="1">
            <a:off x="7029666" y="5152747"/>
            <a:ext cx="1010998" cy="4565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46A641C-B8C1-A7E4-8A93-4738C1575802}"/>
              </a:ext>
            </a:extLst>
          </p:cNvPr>
          <p:cNvCxnSpPr>
            <a:cxnSpLocks/>
            <a:stCxn id="17" idx="3"/>
            <a:endCxn id="25" idx="0"/>
          </p:cNvCxnSpPr>
          <p:nvPr/>
        </p:nvCxnSpPr>
        <p:spPr>
          <a:xfrm>
            <a:off x="10339633" y="3013614"/>
            <a:ext cx="807183" cy="5302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8B84296-3CA7-0D4A-7585-98CBF640B142}"/>
              </a:ext>
            </a:extLst>
          </p:cNvPr>
          <p:cNvSpPr/>
          <p:nvPr/>
        </p:nvSpPr>
        <p:spPr>
          <a:xfrm>
            <a:off x="10530107" y="5392444"/>
            <a:ext cx="1233418" cy="6558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Kserve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12296D6-FD1B-9DDF-82D3-8F7409522A94}"/>
              </a:ext>
            </a:extLst>
          </p:cNvPr>
          <p:cNvCxnSpPr>
            <a:cxnSpLocks/>
            <a:stCxn id="14" idx="2"/>
            <a:endCxn id="33" idx="0"/>
          </p:cNvCxnSpPr>
          <p:nvPr/>
        </p:nvCxnSpPr>
        <p:spPr>
          <a:xfrm>
            <a:off x="11146816" y="5170991"/>
            <a:ext cx="0" cy="221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CF0C38B-BF95-C375-FCCF-9FD6C02DEC6B}"/>
              </a:ext>
            </a:extLst>
          </p:cNvPr>
          <p:cNvSpPr/>
          <p:nvPr/>
        </p:nvSpPr>
        <p:spPr>
          <a:xfrm>
            <a:off x="7747580" y="6349232"/>
            <a:ext cx="2328744" cy="257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 serving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9C371E3-C107-6595-E080-FEFB1870384D}"/>
              </a:ext>
            </a:extLst>
          </p:cNvPr>
          <p:cNvCxnSpPr>
            <a:cxnSpLocks/>
            <a:stCxn id="35" idx="1"/>
            <a:endCxn id="23" idx="2"/>
          </p:cNvCxnSpPr>
          <p:nvPr/>
        </p:nvCxnSpPr>
        <p:spPr>
          <a:xfrm rot="10800000">
            <a:off x="5524038" y="4361253"/>
            <a:ext cx="2223543" cy="21167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A81173C-1752-B6B5-4786-D848BFDE45D9}"/>
              </a:ext>
            </a:extLst>
          </p:cNvPr>
          <p:cNvCxnSpPr>
            <a:cxnSpLocks/>
            <a:stCxn id="33" idx="2"/>
            <a:endCxn id="35" idx="3"/>
          </p:cNvCxnSpPr>
          <p:nvPr/>
        </p:nvCxnSpPr>
        <p:spPr>
          <a:xfrm rot="5400000">
            <a:off x="10396675" y="5727899"/>
            <a:ext cx="429791" cy="10704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2CE32B-91EA-BCE8-11F0-165DD07AD500}"/>
              </a:ext>
            </a:extLst>
          </p:cNvPr>
          <p:cNvCxnSpPr>
            <a:cxnSpLocks/>
            <a:stCxn id="23" idx="3"/>
            <a:endCxn id="11" idx="1"/>
          </p:cNvCxnSpPr>
          <p:nvPr/>
        </p:nvCxnSpPr>
        <p:spPr>
          <a:xfrm flipV="1">
            <a:off x="6560807" y="3890129"/>
            <a:ext cx="750833" cy="180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15E4C9D-5D4C-4A82-0D0C-19A3D8F85854}"/>
              </a:ext>
            </a:extLst>
          </p:cNvPr>
          <p:cNvSpPr/>
          <p:nvPr/>
        </p:nvSpPr>
        <p:spPr>
          <a:xfrm>
            <a:off x="2634464" y="4713526"/>
            <a:ext cx="1597599" cy="64537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Edge node #2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2BE2EA8-6A6C-742E-DB56-BD4B87DC3879}"/>
              </a:ext>
            </a:extLst>
          </p:cNvPr>
          <p:cNvSpPr/>
          <p:nvPr/>
        </p:nvSpPr>
        <p:spPr>
          <a:xfrm>
            <a:off x="2634464" y="5488998"/>
            <a:ext cx="1597599" cy="64537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Edge node #3</a:t>
            </a:r>
          </a:p>
        </p:txBody>
      </p:sp>
    </p:spTree>
    <p:extLst>
      <p:ext uri="{BB962C8B-B14F-4D97-AF65-F5344CB8AC3E}">
        <p14:creationId xmlns:p14="http://schemas.microsoft.com/office/powerpoint/2010/main" val="3954098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445</Words>
  <Application>Microsoft Office PowerPoint</Application>
  <PresentationFormat>Widescreen</PresentationFormat>
  <Paragraphs>140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Pavol Mulinka</dc:creator>
  <cp:lastModifiedBy>Pavol Mulinka</cp:lastModifiedBy>
  <cp:revision>9</cp:revision>
  <dcterms:created xsi:type="dcterms:W3CDTF">2024-02-05T08:30:47Z</dcterms:created>
  <dcterms:modified xsi:type="dcterms:W3CDTF">2024-03-15T12:51:48Z</dcterms:modified>
</cp:coreProperties>
</file>