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Thank you for participating in the presentation.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This is Jinn, presenter of the day.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We are Team 5 called '5verFlow'.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6d5dbc1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6d5dbc1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Let's go into more detail about our design approach to mitigate risk.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there are several input items need to consider verification. IP address, User name and Image data as well.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 this threat 1 case, we can assume that attacker can tamper the data transmitted from server to client.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for example, tampering invalid image header of JPEG format.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client cannot decode the image and show it correctly, if the header is broken.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 this situation, user cannot confirm who is in there.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so we decided to check the image format of received data at client side.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basic logic is investigating SOI and EOI of received data are correctly.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Threat 2 case is prevent malicious user input at GUI side by denying input when input data violets input format rules.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6d5dbc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6d5dbc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 other design, we considered secure data transmission.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as we already know, communication over the internet is one of the most vulnerability.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normal communication methods cannot secure both data and connections.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They are always exposed to information disclosure and spoofing threats.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so we applied TLS(transport layer security) technique to secure it.</a:t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c3cde0fa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0c3cde0fa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This slide provides details on TLS </a:t>
            </a:r>
            <a:r>
              <a:rPr lang="ko" sz="1400"/>
              <a:t>implementation.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Considering the performance and security trade-off, we chose the length of the key to forty-ninety six bits,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longer than the usual size - which is twenty-forty eight, and encrypted it using AES.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Key and Certificates are stored in secure storage, in which files are encrypted and access-restricted to unauthorized users.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The permission of certificates are Read-Only to the owner.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 addition, certificate revocation list is managed to prevent unauthorized user access using expired or revoked certificate.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you can see the valid </a:t>
            </a:r>
            <a:r>
              <a:rPr lang="ko" sz="1400"/>
              <a:t>certificate</a:t>
            </a:r>
            <a:r>
              <a:rPr lang="ko" sz="1400"/>
              <a:t> is marked V and revoked certificate is marked R</a:t>
            </a:r>
            <a:br>
              <a:rPr lang="ko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Next I will give you a brief introduction of protocol and cipher suite we‘ve chosen.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TLS version dot three is chosen for improved security and performance.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About Cipher Suite, AES-GCM is chosen for strong encryption and authentication.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Using Additional Authentication Data, integrity and authentication are checked.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We choose three eighty four bits long hashes considering security - performance trade off.</a:t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fd5428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fd5428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Now, you can see the data packets before encrypted when the server sends to client.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We send a imagedata with appending vectorized face region information.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Compared to sending image and face data separately, we can show image and related face information more simultaneously.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Also, in terms of security, we thought that combining two different type of data is more robust from the attackers than simple structured data only like FaceRegion.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the structure of FaceRegion is composed of three parts, </a:t>
            </a:r>
            <a:r>
              <a:rPr lang="ko" sz="1400">
                <a:solidFill>
                  <a:schemeClr val="dk1"/>
                </a:solidFill>
              </a:rPr>
              <a:t>four point of face boundary, username, and a registered bit which indicates whether this face is registered user or not.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The number of unrecognized faces can be counted using this field and it can prevents ambiguity while registering a new person. If there are several unknown people, the client can deny registration request.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fd519b22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fd519b22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during implementation after the design phase, we performed static analysis and fix by using flawfinder before commit into git.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for example, every sprintf were replaced with snprintf and strcpy were replaced with strlcpy.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0c3cde0fa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0c3cde0fa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congratulation, we are almost at the end.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actually test cases are investigated during design phase but explain it lastly.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we derived 20 test cases related with selected 5 categories like following.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but we need more investigation about test automation.</a:t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0c3cde0f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e0c3cde0f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519b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fd519b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This is the roadmap and we had learned many security classes from February to now.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and Let me introduce my team and role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승욱 차 팀 리더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유경 최 리콰이어먼트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성준 리 리콰이어먼트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동혁 한 인프라스트럭쳐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우람 강 소프트웨어 디벨럽먼트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영진 리 시스템 디자인</a:t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fd519b22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fd519b2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here is our goal of studio project phase 1.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the name is ‘Secure Face ID', it's a face recognition system for video camera and video file.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we applied several cyber security techniques into this, based on last studying. so I'll show you what/how were we applied.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c50db748_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c50db748_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First of all, we followed the LG Security Development Life-cycle during the development </a:t>
            </a:r>
            <a:r>
              <a:rPr lang="ko" sz="1400"/>
              <a:t>process</a:t>
            </a:r>
            <a:r>
              <a:rPr lang="ko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it is an incremental spiral model and we had processed preparation, requirement analysis, design, implementation in phase 1.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As a result of following this process, we found that it was consistent with what we learned during this course.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Therefore, the presentation also follows the sequence of this SDL cycle.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and remaining testing, release and responding to security will be processed in phase 2.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PSRT - Product Security Response Team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PSC - It finally certifies that LG-SDL security activities have been performed on the product.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d519b22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d519b22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we followed this sequence to write security requirement.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At first, we analyzed requirements for functionality and derived asset list and DFD.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 for example: List and analyze the certificate asset as AS-009 like this.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6d5dbc11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6d5dbc1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A</a:t>
            </a:r>
            <a:r>
              <a:rPr lang="ko" sz="1400"/>
              <a:t>t Second, we made threat model from DFD with MS threat modeling tool.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But there had been too many threats so we focused on boundary area of DFD.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especially data exchanges between each entities were recognized as key threats.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fd519b22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fd519b22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at third, </a:t>
            </a:r>
            <a:r>
              <a:rPr lang="ko" sz="1400"/>
              <a:t>We selected 19 threats from the modeling result and we categorized them as following 5 categories to define risk.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the category is "Input Validation, Secure Data Transmission, Authentication, Secure Data Store, Logging"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then we assessed selected risks with OWASP methodology.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0c3cde0fa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0c3cde0fa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at last, </a:t>
            </a:r>
            <a:r>
              <a:rPr lang="ko" sz="1400"/>
              <a:t> after we assessed risk, we discussed about mitigating risk and related quality attributes,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finally we made security requirement.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(마우스 클릭 後)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For example, we made our security requirement to check user input,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to address tampering and Denial of Service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that input is validated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fd519b22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fd519b22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This is a software overview diagram.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Three main items for our security design are emphasized by colored border lines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first, input validation for invalid form of IP address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second, Data Encryption using OpenSSL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Authenticating with trusted authorized certi.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third, Secure storage to store valuable assets, key and image.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Secure storage is implemented using cryptomount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 addition, connection logging with rsyslog which supports TLS is included.nvalid 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274050" y="1018875"/>
            <a:ext cx="86076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v_cauZ085o0E29nCD0ZCVTvivRbOVXEpa1OFGBs_ujs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7hBksXkO3t7uZDN-yFIo5x02YWFBjmVHrCzRcF1x-1A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Mx0e_mOhwO24hP5NUkUQ4YFxJ2HmPbjVOljCh0Gsd7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Mx0e_mOhwO24hP5NUkUQ4YFxJ2HmPbjVOljCh0Gsd7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Mx0e_mOhwO24hP5NUkUQ4YFxJ2HmPbjVOljCh0Gsd7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NJaph-tavyyWxa13gYBciuc1nuE-puGsy08pcuRcfRk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LGE Security Specialist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Studio Project Phase 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5. 5verFlow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 Validation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520025" y="3628550"/>
            <a:ext cx="2457300" cy="1517400"/>
          </a:xfrm>
          <a:prstGeom prst="wedgeRectCallout">
            <a:avLst>
              <a:gd fmla="val -54818" name="adj1"/>
              <a:gd fmla="val 2073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Threat 2 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Attacker tries to force the stack overflow using invalid input and inject the executable code. e.g. user name, ip address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Vulnerability 2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Application is implemented with C/C++, which has string functions that are vulnerable to overflow, and do not check input size and format.</a:t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6520025" y="2966447"/>
            <a:ext cx="2457300" cy="662100"/>
          </a:xfrm>
          <a:prstGeom prst="wedgeRectCallout">
            <a:avLst>
              <a:gd fmla="val -18486" name="adj1"/>
              <a:gd fmla="val 61332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Mitigation 2 </a:t>
            </a:r>
            <a:r>
              <a:rPr lang="ko" sz="1000"/>
              <a:t>Application checks if input is valid or not and use functions that restrict the number of bytes</a:t>
            </a:r>
            <a:endParaRPr sz="1000"/>
          </a:p>
        </p:txBody>
      </p:sp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50" y="2716475"/>
            <a:ext cx="5610701" cy="20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2"/>
          <p:cNvSpPr/>
          <p:nvPr/>
        </p:nvSpPr>
        <p:spPr>
          <a:xfrm>
            <a:off x="5063625" y="4057826"/>
            <a:ext cx="1323216" cy="1051488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Attack!</a:t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403950" y="1259300"/>
            <a:ext cx="2771100" cy="1211100"/>
          </a:xfrm>
          <a:prstGeom prst="wedgeRectCallout">
            <a:avLst>
              <a:gd fmla="val 56672" name="adj1"/>
              <a:gd fmla="val 41224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Threat 1 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Attacker tries to </a:t>
            </a:r>
            <a:r>
              <a:rPr lang="ko" sz="1000">
                <a:highlight>
                  <a:srgbClr val="FFFFFF"/>
                </a:highlight>
              </a:rPr>
              <a:t>tamper the data transmitted from Jetson Nano to client program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FFFFF"/>
                </a:highlight>
              </a:rPr>
              <a:t> e.g. invalid image header of JPEG format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Vulnerability</a:t>
            </a:r>
            <a:r>
              <a:rPr lang="ko">
                <a:highlight>
                  <a:srgbClr val="FFFFFF"/>
                </a:highlight>
              </a:rPr>
              <a:t> 1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Data </a:t>
            </a:r>
            <a:r>
              <a:rPr lang="ko" sz="1000">
                <a:highlight>
                  <a:srgbClr val="FFFFFF"/>
                </a:highlight>
              </a:rPr>
              <a:t>transmitted from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Jeson Nano can</a:t>
            </a:r>
            <a:r>
              <a:rPr lang="ko" sz="1000">
                <a:highlight>
                  <a:srgbClr val="FFFFFF"/>
                </a:highlight>
              </a:rPr>
              <a:t> be tampered. 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3062425" y="2281625"/>
            <a:ext cx="1323216" cy="1088154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Attack!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3306625" y="1263125"/>
            <a:ext cx="2673000" cy="821400"/>
          </a:xfrm>
          <a:prstGeom prst="wedgeRectCallout">
            <a:avLst>
              <a:gd fmla="val -53071" name="adj1"/>
              <a:gd fmla="val -20986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Mitigation 1 </a:t>
            </a:r>
            <a:r>
              <a:rPr lang="ko" sz="1000"/>
              <a:t>Check the image format of received data is valid to JPEG.</a:t>
            </a:r>
            <a:endParaRPr sz="1000"/>
          </a:p>
        </p:txBody>
      </p:sp>
      <p:sp>
        <p:nvSpPr>
          <p:cNvPr id="305" name="Google Shape;305;p22"/>
          <p:cNvSpPr/>
          <p:nvPr/>
        </p:nvSpPr>
        <p:spPr>
          <a:xfrm>
            <a:off x="5893875" y="1263125"/>
            <a:ext cx="2673000" cy="821400"/>
          </a:xfrm>
          <a:prstGeom prst="wedgeRectCallout">
            <a:avLst>
              <a:gd fmla="val -53071" name="adj1"/>
              <a:gd fmla="val -20986" name="adj2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JPEG header check by parsing SOI (Start of Image) and EOI (End Of Image</a:t>
            </a:r>
            <a:r>
              <a:rPr lang="ko" sz="10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 bytes which have fixed values.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4884475" y="573425"/>
            <a:ext cx="39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595959"/>
                </a:solidFill>
              </a:rPr>
              <a:t>Design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6520025" y="2144503"/>
            <a:ext cx="2457300" cy="821400"/>
          </a:xfrm>
          <a:prstGeom prst="wedgeRectCallout">
            <a:avLst>
              <a:gd fmla="val -18736" name="adj1"/>
              <a:gd fmla="val 57916" name="adj2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Checking the input validity while in typing on the edit box of client program and deny input when violate rules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Secure Data Transmission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4884475" y="573425"/>
            <a:ext cx="39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 Design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314" name="Google Shape;3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75" y="2413050"/>
            <a:ext cx="5610701" cy="20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/>
          <p:nvPr/>
        </p:nvSpPr>
        <p:spPr>
          <a:xfrm>
            <a:off x="2569588" y="1361786"/>
            <a:ext cx="1517130" cy="1569672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Attack!</a:t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4174500" y="1066025"/>
            <a:ext cx="4802700" cy="841500"/>
          </a:xfrm>
          <a:prstGeom prst="wedgeRectCallout">
            <a:avLst>
              <a:gd fmla="val -55058" name="adj1"/>
              <a:gd fmla="val 43141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Threat 1 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Attacker connects on the same network and tr</a:t>
            </a:r>
            <a:r>
              <a:rPr lang="ko" sz="1000">
                <a:highlight>
                  <a:srgbClr val="FFFFFF"/>
                </a:highlight>
              </a:rPr>
              <a:t>ies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sniffing data between Jetson Nano and User Application. Attacker wants to </a:t>
            </a:r>
            <a:r>
              <a:rPr lang="ko" sz="1000">
                <a:highlight>
                  <a:srgbClr val="FFFFFF"/>
                </a:highlight>
              </a:rPr>
              <a:t>get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secure information, e.g. password, or change the data e.g. face data.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Vulnerability</a:t>
            </a:r>
            <a:r>
              <a:rPr lang="ko">
                <a:highlight>
                  <a:srgbClr val="FFFFFF"/>
                </a:highlight>
              </a:rPr>
              <a:t> 1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ko" sz="1000">
                <a:highlight>
                  <a:srgbClr val="FFFFFF"/>
                </a:highlight>
              </a:rPr>
              <a:t>Currently,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connection is not secur</a:t>
            </a:r>
            <a:r>
              <a:rPr lang="ko" sz="1000">
                <a:highlight>
                  <a:srgbClr val="FFFFFF"/>
                </a:highlight>
              </a:rPr>
              <a:t>e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and data is not encrypted.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6520025" y="2873050"/>
            <a:ext cx="2457300" cy="1352700"/>
          </a:xfrm>
          <a:prstGeom prst="wedgeRectCallout">
            <a:avLst>
              <a:gd fmla="val -19729" name="adj1"/>
              <a:gd fmla="val 68076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Mitigation 1 </a:t>
            </a:r>
            <a:r>
              <a:rPr lang="ko" sz="1000">
                <a:solidFill>
                  <a:srgbClr val="000000"/>
                </a:solidFill>
              </a:rPr>
              <a:t>Data encryption in transit. TLS is applied for encryption. Ciphersuite : </a:t>
            </a:r>
            <a:r>
              <a:rPr lang="ko" sz="800">
                <a:solidFill>
                  <a:schemeClr val="dk1"/>
                </a:solidFill>
              </a:rPr>
              <a:t>TLS_AES_128_GCM_SHA256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Mitigation 2 </a:t>
            </a:r>
            <a:r>
              <a:rPr lang="ko" sz="1000">
                <a:solidFill>
                  <a:schemeClr val="dk1"/>
                </a:solidFill>
              </a:rPr>
              <a:t>Server and Client must mutually authenticate each other. Therefore mutual authentication of TLS is applied.</a:t>
            </a:r>
            <a:endParaRPr sz="1000"/>
          </a:p>
        </p:txBody>
      </p:sp>
      <p:cxnSp>
        <p:nvCxnSpPr>
          <p:cNvPr id="318" name="Google Shape;318;p23"/>
          <p:cNvCxnSpPr>
            <a:stCxn id="317" idx="4"/>
            <a:endCxn id="319" idx="2"/>
          </p:cNvCxnSpPr>
          <p:nvPr/>
        </p:nvCxnSpPr>
        <p:spPr>
          <a:xfrm flipH="1" rot="5400000">
            <a:off x="4965874" y="2172264"/>
            <a:ext cx="767700" cy="3828300"/>
          </a:xfrm>
          <a:prstGeom prst="bentConnector3">
            <a:avLst>
              <a:gd fmla="val -3101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3"/>
          <p:cNvSpPr/>
          <p:nvPr/>
        </p:nvSpPr>
        <p:spPr>
          <a:xfrm>
            <a:off x="2569600" y="3396250"/>
            <a:ext cx="1732200" cy="3063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rotWithShape="0" algn="bl" dir="5400000" dist="190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TLS connection</a:t>
            </a:r>
            <a:endParaRPr sz="1000"/>
          </a:p>
        </p:txBody>
      </p:sp>
      <p:sp>
        <p:nvSpPr>
          <p:cNvPr id="320" name="Google Shape;320;p23"/>
          <p:cNvSpPr/>
          <p:nvPr/>
        </p:nvSpPr>
        <p:spPr>
          <a:xfrm>
            <a:off x="4174500" y="1924196"/>
            <a:ext cx="4802700" cy="662100"/>
          </a:xfrm>
          <a:prstGeom prst="wedgeRectCallout">
            <a:avLst>
              <a:gd fmla="val -54585" name="adj1"/>
              <a:gd fmla="val -1323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Threat 2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Jetson Nano(server) or User Application(client) might be spoofed by an attacker (SPOOFING) for an unauthorized access.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Vulnerability</a:t>
            </a:r>
            <a:r>
              <a:rPr lang="ko">
                <a:highlight>
                  <a:srgbClr val="FFFFFF"/>
                </a:highlight>
              </a:rPr>
              <a:t> 2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ko" sz="1000">
                <a:highlight>
                  <a:srgbClr val="FFFFFF"/>
                </a:highlight>
              </a:rPr>
              <a:t>Neither authenticate each other.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1857575" y="3907575"/>
            <a:ext cx="1517100" cy="458700"/>
          </a:xfrm>
          <a:prstGeom prst="wedgeRectCallout">
            <a:avLst>
              <a:gd fmla="val 22197" name="adj1"/>
              <a:gd fmla="val -85492" name="adj2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Applied Technology 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Go to the next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TLS Implementation</a:t>
            </a:r>
            <a:r>
              <a:rPr lang="ko"/>
              <a:t> </a:t>
            </a:r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X.509 Certificate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Long k</a:t>
            </a:r>
            <a:r>
              <a:rPr lang="ko" sz="1400">
                <a:solidFill>
                  <a:schemeClr val="dk1"/>
                </a:solidFill>
              </a:rPr>
              <a:t>ey length</a:t>
            </a:r>
            <a:r>
              <a:rPr lang="ko">
                <a:solidFill>
                  <a:schemeClr val="dk1"/>
                </a:solidFill>
              </a:rPr>
              <a:t>: </a:t>
            </a:r>
            <a:r>
              <a:rPr lang="ko" sz="1400">
                <a:solidFill>
                  <a:schemeClr val="dk1"/>
                </a:solidFill>
              </a:rPr>
              <a:t>4096 bits</a:t>
            </a:r>
            <a:r>
              <a:rPr lang="ko">
                <a:solidFill>
                  <a:schemeClr val="dk1"/>
                </a:solidFill>
              </a:rPr>
              <a:t>, AES-256 encrypted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S</a:t>
            </a:r>
            <a:r>
              <a:rPr lang="ko" sz="1400">
                <a:solidFill>
                  <a:schemeClr val="dk1"/>
                </a:solidFill>
              </a:rPr>
              <a:t>tored in secure storage (encrypted</a:t>
            </a:r>
            <a:r>
              <a:rPr lang="ko">
                <a:solidFill>
                  <a:schemeClr val="dk1"/>
                </a:solidFill>
              </a:rPr>
              <a:t>, not accessible to unauthorized user)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 sz="1400">
                <a:solidFill>
                  <a:schemeClr val="dk1"/>
                </a:solidFill>
              </a:rPr>
              <a:t>Permission to the</a:t>
            </a:r>
            <a:r>
              <a:rPr lang="ko">
                <a:solidFill>
                  <a:schemeClr val="dk1"/>
                </a:solidFill>
              </a:rPr>
              <a:t> k</a:t>
            </a:r>
            <a:r>
              <a:rPr lang="ko" sz="1400">
                <a:solidFill>
                  <a:schemeClr val="dk1"/>
                </a:solidFill>
              </a:rPr>
              <a:t>eys are restricted so that only the owner can read and no one is able to write and execute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C</a:t>
            </a:r>
            <a:r>
              <a:rPr lang="ko" sz="1400">
                <a:solidFill>
                  <a:schemeClr val="dk1"/>
                </a:solidFill>
              </a:rPr>
              <a:t>ertifica</a:t>
            </a:r>
            <a:r>
              <a:rPr lang="ko">
                <a:solidFill>
                  <a:schemeClr val="dk1"/>
                </a:solidFill>
              </a:rPr>
              <a:t>te status (valid or revoked)</a:t>
            </a:r>
            <a:r>
              <a:rPr lang="ko" sz="1400">
                <a:solidFill>
                  <a:schemeClr val="dk1"/>
                </a:solidFill>
              </a:rPr>
              <a:t> are </a:t>
            </a:r>
            <a:r>
              <a:rPr b="1" lang="ko" sz="1400">
                <a:solidFill>
                  <a:schemeClr val="dk1"/>
                </a:solidFill>
              </a:rPr>
              <a:t>managed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TLS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TLS v1.3: faster handshake and stronger security by removing static key exchanges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Cipher Suite: TLS_AES_256_GCM_SHA384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AES 256: according to NIST Recommendations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GCM: provides both confidentiality and authentication using AAD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SHA384: susceptible to length extension attack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8" name="Google Shape;3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38" y="2463588"/>
            <a:ext cx="7903324" cy="48937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 txBox="1"/>
          <p:nvPr/>
        </p:nvSpPr>
        <p:spPr>
          <a:xfrm>
            <a:off x="4884475" y="573425"/>
            <a:ext cx="39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Design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50" y="4398825"/>
            <a:ext cx="46101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/>
          <p:nvPr/>
        </p:nvSpPr>
        <p:spPr>
          <a:xfrm>
            <a:off x="1815150" y="1699350"/>
            <a:ext cx="3504600" cy="1177800"/>
          </a:xfrm>
          <a:prstGeom prst="arc">
            <a:avLst>
              <a:gd fmla="val 10854111" name="adj1"/>
              <a:gd fmla="val 55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Validation during transfer</a:t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1815150" y="2245650"/>
            <a:ext cx="588300" cy="479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Image data size</a:t>
            </a:r>
            <a:endParaRPr sz="1000"/>
          </a:p>
        </p:txBody>
      </p:sp>
      <p:sp>
        <p:nvSpPr>
          <p:cNvPr id="338" name="Google Shape;338;p25"/>
          <p:cNvSpPr/>
          <p:nvPr/>
        </p:nvSpPr>
        <p:spPr>
          <a:xfrm>
            <a:off x="2403375" y="2245650"/>
            <a:ext cx="975000" cy="479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Face Region information</a:t>
            </a:r>
            <a:endParaRPr sz="1000"/>
          </a:p>
        </p:txBody>
      </p:sp>
      <p:sp>
        <p:nvSpPr>
          <p:cNvPr id="339" name="Google Shape;339;p25"/>
          <p:cNvSpPr/>
          <p:nvPr/>
        </p:nvSpPr>
        <p:spPr>
          <a:xfrm>
            <a:off x="3378350" y="2245650"/>
            <a:ext cx="1941300" cy="479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Image data (JPEG format)</a:t>
            </a:r>
            <a:endParaRPr sz="1000"/>
          </a:p>
        </p:txBody>
      </p:sp>
      <p:sp>
        <p:nvSpPr>
          <p:cNvPr id="340" name="Google Shape;340;p25"/>
          <p:cNvSpPr/>
          <p:nvPr/>
        </p:nvSpPr>
        <p:spPr>
          <a:xfrm>
            <a:off x="440150" y="2245650"/>
            <a:ext cx="588300" cy="479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Total data size</a:t>
            </a:r>
            <a:endParaRPr sz="1000"/>
          </a:p>
        </p:txBody>
      </p:sp>
      <p:sp>
        <p:nvSpPr>
          <p:cNvPr id="341" name="Google Shape;341;p25"/>
          <p:cNvSpPr/>
          <p:nvPr/>
        </p:nvSpPr>
        <p:spPr>
          <a:xfrm>
            <a:off x="2028050" y="3353900"/>
            <a:ext cx="975000" cy="479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Face 1</a:t>
            </a:r>
            <a:endParaRPr sz="1000"/>
          </a:p>
        </p:txBody>
      </p:sp>
      <p:sp>
        <p:nvSpPr>
          <p:cNvPr id="342" name="Google Shape;342;p25"/>
          <p:cNvSpPr/>
          <p:nvPr/>
        </p:nvSpPr>
        <p:spPr>
          <a:xfrm>
            <a:off x="3003050" y="3353900"/>
            <a:ext cx="975000" cy="479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Face 2</a:t>
            </a:r>
            <a:endParaRPr sz="1000"/>
          </a:p>
        </p:txBody>
      </p:sp>
      <p:sp>
        <p:nvSpPr>
          <p:cNvPr id="343" name="Google Shape;343;p25"/>
          <p:cNvSpPr/>
          <p:nvPr/>
        </p:nvSpPr>
        <p:spPr>
          <a:xfrm>
            <a:off x="4359050" y="3353900"/>
            <a:ext cx="975000" cy="479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Face N</a:t>
            </a:r>
            <a:endParaRPr sz="1000"/>
          </a:p>
        </p:txBody>
      </p:sp>
      <p:sp>
        <p:nvSpPr>
          <p:cNvPr id="344" name="Google Shape;344;p25"/>
          <p:cNvSpPr/>
          <p:nvPr/>
        </p:nvSpPr>
        <p:spPr>
          <a:xfrm>
            <a:off x="3978050" y="3353900"/>
            <a:ext cx="381000" cy="479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...</a:t>
            </a:r>
            <a:endParaRPr sz="1000"/>
          </a:p>
        </p:txBody>
      </p:sp>
      <p:cxnSp>
        <p:nvCxnSpPr>
          <p:cNvPr id="345" name="Google Shape;345;p25"/>
          <p:cNvCxnSpPr/>
          <p:nvPr/>
        </p:nvCxnSpPr>
        <p:spPr>
          <a:xfrm flipH="1">
            <a:off x="2009150" y="2723575"/>
            <a:ext cx="388500" cy="6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5"/>
          <p:cNvCxnSpPr/>
          <p:nvPr/>
        </p:nvCxnSpPr>
        <p:spPr>
          <a:xfrm>
            <a:off x="3364150" y="2740375"/>
            <a:ext cx="19818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5"/>
          <p:cNvSpPr/>
          <p:nvPr/>
        </p:nvSpPr>
        <p:spPr>
          <a:xfrm>
            <a:off x="2763375" y="4396025"/>
            <a:ext cx="921000" cy="47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</a:t>
            </a:r>
            <a:r>
              <a:rPr lang="ko" sz="1000">
                <a:solidFill>
                  <a:schemeClr val="dk1"/>
                </a:solidFill>
              </a:rPr>
              <a:t>Left, Right, </a:t>
            </a:r>
            <a:r>
              <a:rPr lang="ko" sz="1000"/>
              <a:t>Top,Bottom)</a:t>
            </a:r>
            <a:endParaRPr sz="1000"/>
          </a:p>
        </p:txBody>
      </p:sp>
      <p:sp>
        <p:nvSpPr>
          <p:cNvPr id="348" name="Google Shape;348;p25"/>
          <p:cNvSpPr/>
          <p:nvPr/>
        </p:nvSpPr>
        <p:spPr>
          <a:xfrm>
            <a:off x="4572000" y="4396025"/>
            <a:ext cx="2484900" cy="47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UserName</a:t>
            </a:r>
            <a:endParaRPr sz="1000"/>
          </a:p>
        </p:txBody>
      </p:sp>
      <p:cxnSp>
        <p:nvCxnSpPr>
          <p:cNvPr id="349" name="Google Shape;349;p25"/>
          <p:cNvCxnSpPr/>
          <p:nvPr/>
        </p:nvCxnSpPr>
        <p:spPr>
          <a:xfrm flipH="1">
            <a:off x="2765100" y="3816150"/>
            <a:ext cx="2505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3998925" y="3849775"/>
            <a:ext cx="30552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5"/>
          <p:cNvSpPr txBox="1"/>
          <p:nvPr/>
        </p:nvSpPr>
        <p:spPr>
          <a:xfrm>
            <a:off x="440150" y="1961000"/>
            <a:ext cx="58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int</a:t>
            </a:r>
            <a:endParaRPr sz="1100"/>
          </a:p>
        </p:txBody>
      </p:sp>
      <p:sp>
        <p:nvSpPr>
          <p:cNvPr id="352" name="Google Shape;352;p25"/>
          <p:cNvSpPr txBox="1"/>
          <p:nvPr/>
        </p:nvSpPr>
        <p:spPr>
          <a:xfrm>
            <a:off x="1815150" y="1961000"/>
            <a:ext cx="58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int</a:t>
            </a:r>
            <a:endParaRPr sz="1100"/>
          </a:p>
        </p:txBody>
      </p:sp>
      <p:sp>
        <p:nvSpPr>
          <p:cNvPr id="353" name="Google Shape;353;p25"/>
          <p:cNvSpPr txBox="1"/>
          <p:nvPr/>
        </p:nvSpPr>
        <p:spPr>
          <a:xfrm>
            <a:off x="3756350" y="1961000"/>
            <a:ext cx="118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vec&lt;uchar&gt;</a:t>
            </a:r>
            <a:endParaRPr sz="1100"/>
          </a:p>
        </p:txBody>
      </p:sp>
      <p:sp>
        <p:nvSpPr>
          <p:cNvPr id="354" name="Google Shape;354;p25"/>
          <p:cNvSpPr txBox="1"/>
          <p:nvPr/>
        </p:nvSpPr>
        <p:spPr>
          <a:xfrm>
            <a:off x="1818000" y="3097650"/>
            <a:ext cx="134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FaceRegion</a:t>
            </a:r>
            <a:endParaRPr sz="1100"/>
          </a:p>
        </p:txBody>
      </p:sp>
      <p:sp>
        <p:nvSpPr>
          <p:cNvPr id="355" name="Google Shape;355;p25"/>
          <p:cNvSpPr txBox="1"/>
          <p:nvPr/>
        </p:nvSpPr>
        <p:spPr>
          <a:xfrm>
            <a:off x="2635275" y="4089375"/>
            <a:ext cx="134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int x4</a:t>
            </a:r>
            <a:endParaRPr sz="1100"/>
          </a:p>
        </p:txBody>
      </p:sp>
      <p:sp>
        <p:nvSpPr>
          <p:cNvPr id="356" name="Google Shape;356;p25"/>
          <p:cNvSpPr txBox="1"/>
          <p:nvPr/>
        </p:nvSpPr>
        <p:spPr>
          <a:xfrm>
            <a:off x="364900" y="1078650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Server to Client - Data Overview</a:t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2974800" y="1439925"/>
            <a:ext cx="118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Total data size</a:t>
            </a:r>
            <a:endParaRPr sz="1100"/>
          </a:p>
        </p:txBody>
      </p:sp>
      <p:sp>
        <p:nvSpPr>
          <p:cNvPr id="358" name="Google Shape;358;p25"/>
          <p:cNvSpPr txBox="1"/>
          <p:nvPr/>
        </p:nvSpPr>
        <p:spPr>
          <a:xfrm>
            <a:off x="4941650" y="573425"/>
            <a:ext cx="389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Design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3684375" y="4396025"/>
            <a:ext cx="887700" cy="47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Registered</a:t>
            </a:r>
            <a:endParaRPr b="1" sz="1000"/>
          </a:p>
        </p:txBody>
      </p:sp>
      <p:sp>
        <p:nvSpPr>
          <p:cNvPr id="360" name="Google Shape;360;p25"/>
          <p:cNvSpPr/>
          <p:nvPr/>
        </p:nvSpPr>
        <p:spPr>
          <a:xfrm>
            <a:off x="5893250" y="2818100"/>
            <a:ext cx="2939100" cy="1014900"/>
          </a:xfrm>
          <a:prstGeom prst="wedgeRectCallout">
            <a:avLst>
              <a:gd fmla="val -108974" name="adj1"/>
              <a:gd fmla="val 10445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Registered : </a:t>
            </a:r>
            <a:r>
              <a:rPr lang="ko">
                <a:solidFill>
                  <a:schemeClr val="dk1"/>
                </a:solidFill>
              </a:rPr>
              <a:t>This field prevent ambiguity of various unknown people while registering a new person. 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4597200" y="4089375"/>
            <a:ext cx="134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char</a:t>
            </a:r>
            <a:r>
              <a:rPr lang="ko" sz="1000">
                <a:solidFill>
                  <a:schemeClr val="dk1"/>
                </a:solidFill>
              </a:rPr>
              <a:t>[MAX_LEN]</a:t>
            </a:r>
            <a:endParaRPr sz="1100"/>
          </a:p>
        </p:txBody>
      </p:sp>
      <p:sp>
        <p:nvSpPr>
          <p:cNvPr id="362" name="Google Shape;362;p25"/>
          <p:cNvSpPr txBox="1"/>
          <p:nvPr/>
        </p:nvSpPr>
        <p:spPr>
          <a:xfrm>
            <a:off x="2218700" y="1961000"/>
            <a:ext cx="134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vec&lt;FaceRegion&gt;</a:t>
            </a:r>
            <a:endParaRPr sz="1100"/>
          </a:p>
        </p:txBody>
      </p:sp>
      <p:sp>
        <p:nvSpPr>
          <p:cNvPr id="363" name="Google Shape;363;p25"/>
          <p:cNvSpPr txBox="1"/>
          <p:nvPr/>
        </p:nvSpPr>
        <p:spPr>
          <a:xfrm>
            <a:off x="3455925" y="4089375"/>
            <a:ext cx="134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bool</a:t>
            </a:r>
            <a:endParaRPr sz="1100"/>
          </a:p>
        </p:txBody>
      </p:sp>
      <p:sp>
        <p:nvSpPr>
          <p:cNvPr id="364" name="Google Shape;364;p25"/>
          <p:cNvSpPr/>
          <p:nvPr/>
        </p:nvSpPr>
        <p:spPr>
          <a:xfrm>
            <a:off x="5740300" y="1240175"/>
            <a:ext cx="3092100" cy="1130400"/>
          </a:xfrm>
          <a:prstGeom prst="wedgeRectCallout">
            <a:avLst>
              <a:gd fmla="val -63318" name="adj1"/>
              <a:gd fmla="val 395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a image data combined with face region information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Time synchronization between image and face region info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Robust than sending simple structured data only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75" y="2242425"/>
            <a:ext cx="6778299" cy="13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Secure Coding</a:t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4167175" y="573425"/>
            <a:ext cx="466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Implementation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501775" y="1068150"/>
            <a:ext cx="366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Static Analysis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FlawFinder : total 21 hits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 fixed !!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400" y="1100700"/>
            <a:ext cx="4737725" cy="2528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4" name="Google Shape;3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25" y="3511525"/>
            <a:ext cx="6877875" cy="14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/>
          <p:nvPr/>
        </p:nvSpPr>
        <p:spPr>
          <a:xfrm>
            <a:off x="369000" y="2244550"/>
            <a:ext cx="3330000" cy="21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311700" y="3511525"/>
            <a:ext cx="4697400" cy="21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Verification - Test cases</a:t>
            </a:r>
            <a:endParaRPr/>
          </a:p>
        </p:txBody>
      </p:sp>
      <p:sp>
        <p:nvSpPr>
          <p:cNvPr id="382" name="Google Shape;382;p27"/>
          <p:cNvSpPr txBox="1"/>
          <p:nvPr/>
        </p:nvSpPr>
        <p:spPr>
          <a:xfrm>
            <a:off x="5009200" y="573425"/>
            <a:ext cx="382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Implementation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577975" y="1189600"/>
            <a:ext cx="80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20 test cases for 5 categories</a:t>
            </a:r>
            <a:r>
              <a:rPr lang="ko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641875" y="4560900"/>
            <a:ext cx="798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https://docs.google.com/spreadsheets/d/1v_cauZ085o0E29nCD0ZCVTvivRbOVXEpa1OFGBs_ujs</a:t>
            </a:r>
            <a:endParaRPr sz="1100"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25" y="1555961"/>
            <a:ext cx="7188101" cy="30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Studio Project Phase 1</a:t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5009200" y="573425"/>
            <a:ext cx="382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Secure Face ID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548250" y="1911225"/>
            <a:ext cx="804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chemeClr val="dk1"/>
                </a:solidFill>
                <a:highlight>
                  <a:srgbClr val="FFFFFF"/>
                </a:highlight>
              </a:rPr>
              <a:t>Demonstration</a:t>
            </a:r>
            <a:endParaRPr sz="4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chemeClr val="dk1"/>
                </a:solidFill>
                <a:highlight>
                  <a:srgbClr val="FFFFFF"/>
                </a:highlight>
              </a:rPr>
              <a:t>&amp; </a:t>
            </a:r>
            <a:r>
              <a:rPr lang="ko" sz="4200">
                <a:solidFill>
                  <a:schemeClr val="dk1"/>
                </a:solidFill>
                <a:highlight>
                  <a:schemeClr val="lt1"/>
                </a:highlight>
              </a:rPr>
              <a:t>Thank You</a:t>
            </a:r>
            <a:endParaRPr sz="4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History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571100" y="6827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600400" y="573425"/>
            <a:ext cx="323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The road we passed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43200" y="2944500"/>
            <a:ext cx="6927900" cy="1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5400000">
            <a:off x="7225950" y="2405850"/>
            <a:ext cx="1889100" cy="1198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601450" y="2404950"/>
            <a:ext cx="226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SW Cha (Leader)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YK Choi (Req</a:t>
            </a:r>
            <a:r>
              <a:rPr lang="ko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uirement</a:t>
            </a: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SJ Lee (Requirement)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DH Han (Infrastructure)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WL Kang (SW Dev.)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Times New Roman"/>
                <a:ea typeface="Times New Roman"/>
                <a:cs typeface="Times New Roman"/>
                <a:sym typeface="Times New Roman"/>
              </a:rPr>
              <a:t>YJ Lee (System Design)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 rot="-10440842">
            <a:off x="8345545" y="2284430"/>
            <a:ext cx="273290" cy="219885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261125" y="3466925"/>
            <a:ext cx="523800" cy="194251"/>
          </a:xfrm>
          <a:custGeom>
            <a:rect b="b" l="l" r="r" t="t"/>
            <a:pathLst>
              <a:path extrusionOk="0" h="12442" w="20952">
                <a:moveTo>
                  <a:pt x="20345" y="0"/>
                </a:moveTo>
                <a:cubicBezTo>
                  <a:pt x="16956" y="1214"/>
                  <a:pt x="-88" y="5209"/>
                  <a:pt x="13" y="7283"/>
                </a:cubicBezTo>
                <a:cubicBezTo>
                  <a:pt x="114" y="9357"/>
                  <a:pt x="17462" y="11582"/>
                  <a:pt x="20952" y="12442"/>
                </a:cubicBezTo>
              </a:path>
            </a:pathLst>
          </a:cu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Google Shape;69;p14"/>
          <p:cNvSpPr/>
          <p:nvPr/>
        </p:nvSpPr>
        <p:spPr>
          <a:xfrm>
            <a:off x="1096150" y="1380725"/>
            <a:ext cx="1297200" cy="403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Orientation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Feb `21</a:t>
            </a:r>
            <a:endParaRPr b="1"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0" name="Google Shape;70;p14"/>
          <p:cNvCxnSpPr>
            <a:stCxn id="69" idx="2"/>
          </p:cNvCxnSpPr>
          <p:nvPr/>
        </p:nvCxnSpPr>
        <p:spPr>
          <a:xfrm>
            <a:off x="1744750" y="1783925"/>
            <a:ext cx="603000" cy="1174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342475" y="2951075"/>
            <a:ext cx="52437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1749300" y="4233000"/>
            <a:ext cx="1502700" cy="4032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2857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Coursera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Mar</a:t>
            </a: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`21</a:t>
            </a:r>
            <a:endParaRPr b="1"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881100" y="3087625"/>
            <a:ext cx="4705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endCxn id="72" idx="0"/>
          </p:cNvCxnSpPr>
          <p:nvPr/>
        </p:nvCxnSpPr>
        <p:spPr>
          <a:xfrm flipH="1">
            <a:off x="2500650" y="3087600"/>
            <a:ext cx="388200" cy="1145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flipH="1" rot="10800000">
            <a:off x="719020" y="2246300"/>
            <a:ext cx="1236600" cy="7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>
            <a:off x="673670" y="1941057"/>
            <a:ext cx="123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flipH="1" rot="10800000">
            <a:off x="946270" y="2678050"/>
            <a:ext cx="1252200" cy="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flipH="1" rot="10800000">
            <a:off x="1474286" y="3542904"/>
            <a:ext cx="1236600" cy="75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866096" y="3200874"/>
            <a:ext cx="17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Weekly Live Session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 flipH="1" rot="10800000">
            <a:off x="1326208" y="3995229"/>
            <a:ext cx="1236600" cy="75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991784" y="3661186"/>
            <a:ext cx="17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Software Security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752775" y="1380725"/>
            <a:ext cx="1761000" cy="40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CMU e-learning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Apr </a:t>
            </a: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`21</a:t>
            </a:r>
            <a:endParaRPr b="1"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3" name="Google Shape;83;p14"/>
          <p:cNvCxnSpPr>
            <a:stCxn id="82" idx="2"/>
          </p:cNvCxnSpPr>
          <p:nvPr/>
        </p:nvCxnSpPr>
        <p:spPr>
          <a:xfrm>
            <a:off x="3633275" y="1783925"/>
            <a:ext cx="600000" cy="11445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2029912" y="1916850"/>
            <a:ext cx="186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Weekly Live Session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506801" y="2298875"/>
            <a:ext cx="162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e-Lecture &amp; quiz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" name="Google Shape;86;p14"/>
          <p:cNvCxnSpPr/>
          <p:nvPr/>
        </p:nvCxnSpPr>
        <p:spPr>
          <a:xfrm>
            <a:off x="4231450" y="2913127"/>
            <a:ext cx="3347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 flipH="1" rot="10800000">
            <a:off x="2826554" y="2640163"/>
            <a:ext cx="1245600" cy="21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 flipH="1" rot="10800000">
            <a:off x="2601445" y="2245475"/>
            <a:ext cx="1288500" cy="30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 txBox="1"/>
          <p:nvPr/>
        </p:nvSpPr>
        <p:spPr>
          <a:xfrm>
            <a:off x="809700" y="2331250"/>
            <a:ext cx="144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Team Building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034464" y="4254564"/>
            <a:ext cx="1502700" cy="403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KR live class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May </a:t>
            </a: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`21</a:t>
            </a:r>
            <a:endParaRPr b="1"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>
            <a:off x="5158675" y="3125550"/>
            <a:ext cx="2419800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endCxn id="90" idx="0"/>
          </p:cNvCxnSpPr>
          <p:nvPr/>
        </p:nvCxnSpPr>
        <p:spPr>
          <a:xfrm flipH="1">
            <a:off x="4785814" y="3109164"/>
            <a:ext cx="388200" cy="11454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 flipH="1" rot="10800000">
            <a:off x="3843236" y="3427240"/>
            <a:ext cx="1236600" cy="75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/>
          <p:nvPr/>
        </p:nvCxnSpPr>
        <p:spPr>
          <a:xfrm flipH="1" rot="10800000">
            <a:off x="3645994" y="3964915"/>
            <a:ext cx="1236600" cy="75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3069261" y="3668848"/>
            <a:ext cx="186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Security Engineering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mic Sans MS"/>
                <a:ea typeface="Comic Sans MS"/>
                <a:cs typeface="Comic Sans MS"/>
                <a:sym typeface="Comic Sans MS"/>
              </a:rPr>
              <a:t>threat modeling, secure design, fuzz testing, malware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271500" y="3138471"/>
            <a:ext cx="186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      Cyber </a:t>
            </a: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Security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mic Sans MS"/>
                <a:ea typeface="Comic Sans MS"/>
                <a:cs typeface="Comic Sans MS"/>
                <a:sym typeface="Comic Sans MS"/>
              </a:rPr>
              <a:t>cryptography, Web, Network, Secure Coding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93400" y="2293900"/>
            <a:ext cx="544550" cy="1422700"/>
          </a:xfrm>
          <a:prstGeom prst="flowChartPunchedTap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956138" y="1375175"/>
            <a:ext cx="1761000" cy="4032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CMU Phase 1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Jun</a:t>
            </a: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 `21</a:t>
            </a:r>
            <a:endParaRPr b="1"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9" name="Google Shape;99;p14"/>
          <p:cNvCxnSpPr>
            <a:stCxn id="98" idx="2"/>
          </p:cNvCxnSpPr>
          <p:nvPr/>
        </p:nvCxnSpPr>
        <p:spPr>
          <a:xfrm>
            <a:off x="5836638" y="1778375"/>
            <a:ext cx="604200" cy="11043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 flipH="1" rot="10800000">
            <a:off x="5029916" y="2634613"/>
            <a:ext cx="1245600" cy="21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 flipH="1" rot="10800000">
            <a:off x="4713435" y="2087525"/>
            <a:ext cx="1288500" cy="30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4101144" y="1792175"/>
            <a:ext cx="192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ecurity Fundamental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mic Sans MS"/>
                <a:ea typeface="Comic Sans MS"/>
                <a:cs typeface="Comic Sans MS"/>
                <a:sym typeface="Comic Sans MS"/>
              </a:rPr>
              <a:t>vulnerability, SW engineering, secure coding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472015" y="2344624"/>
            <a:ext cx="186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      Studio Project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mic Sans MS"/>
                <a:ea typeface="Comic Sans MS"/>
                <a:cs typeface="Comic Sans MS"/>
                <a:sym typeface="Comic Sans MS"/>
              </a:rPr>
              <a:t>jetson nano, face recognition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6433175" y="2875214"/>
            <a:ext cx="1145700" cy="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6034301" y="4254639"/>
            <a:ext cx="1502700" cy="4032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CMU Phase 2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Jun </a:t>
            </a:r>
            <a:r>
              <a:rPr b="1" lang="ko" sz="1000">
                <a:latin typeface="Verdana"/>
                <a:ea typeface="Verdana"/>
                <a:cs typeface="Verdana"/>
                <a:sym typeface="Verdana"/>
              </a:rPr>
              <a:t>`21</a:t>
            </a:r>
            <a:endParaRPr b="1" sz="1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6" name="Google Shape;106;p14"/>
          <p:cNvCxnSpPr>
            <a:endCxn id="105" idx="0"/>
          </p:cNvCxnSpPr>
          <p:nvPr/>
        </p:nvCxnSpPr>
        <p:spPr>
          <a:xfrm flipH="1">
            <a:off x="6785651" y="3156039"/>
            <a:ext cx="390900" cy="1098600"/>
          </a:xfrm>
          <a:prstGeom prst="straightConnector1">
            <a:avLst/>
          </a:prstGeom>
          <a:noFill/>
          <a:ln cap="flat" cmpd="sng" w="28575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 flipH="1" rot="10800000">
            <a:off x="5843074" y="3427315"/>
            <a:ext cx="1236600" cy="750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 flipH="1" rot="10800000">
            <a:off x="5645832" y="3964990"/>
            <a:ext cx="1236600" cy="750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5334724" y="3134725"/>
            <a:ext cx="176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Security Testing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mic Sans MS"/>
                <a:ea typeface="Comic Sans MS"/>
                <a:cs typeface="Comic Sans MS"/>
                <a:sym typeface="Comic Sans MS"/>
              </a:rPr>
              <a:t>secure coding 2, exploitation, penetration, tools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245725" y="3684023"/>
            <a:ext cx="171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Comic Sans MS"/>
                <a:ea typeface="Comic Sans MS"/>
                <a:cs typeface="Comic Sans MS"/>
                <a:sym typeface="Comic Sans MS"/>
              </a:rPr>
              <a:t>      Studio Project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omic Sans MS"/>
                <a:ea typeface="Comic Sans MS"/>
                <a:cs typeface="Comic Sans MS"/>
                <a:sym typeface="Comic Sans MS"/>
              </a:rPr>
              <a:t>     Project evaluation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6275" y="2793600"/>
            <a:ext cx="9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5verFlow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 rot="10800000">
            <a:off x="7169100" y="3163475"/>
            <a:ext cx="402000" cy="0"/>
          </a:xfrm>
          <a:prstGeom prst="straightConnector1">
            <a:avLst/>
          </a:prstGeom>
          <a:noFill/>
          <a:ln cap="flat" cmpd="sng" w="28575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22774"/>
            <a:ext cx="3363350" cy="24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Secure </a:t>
            </a:r>
            <a:r>
              <a:rPr lang="ko"/>
              <a:t>Face ID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5600400" y="573425"/>
            <a:ext cx="323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The stuff we made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00" y="2812950"/>
            <a:ext cx="2311760" cy="13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650" y="1768750"/>
            <a:ext cx="811500" cy="7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151" y="2164103"/>
            <a:ext cx="1798975" cy="10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3575" y="2522766"/>
            <a:ext cx="1132425" cy="1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 rot="8452248">
            <a:off x="5324295" y="2513758"/>
            <a:ext cx="754907" cy="4002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rot="9553665">
            <a:off x="3381410" y="3306957"/>
            <a:ext cx="828131" cy="4003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460275" y="1161675"/>
            <a:ext cx="81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The original program is a face recognition system for video camera and video file.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but it did not consider security, so we tried to make it secure with learnt knowledge.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140350" y="3890250"/>
            <a:ext cx="336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rgbClr val="FF0000"/>
                </a:solidFill>
                <a:highlight>
                  <a:srgbClr val="FFFF00"/>
                </a:highlight>
              </a:rPr>
              <a:t>Make it secure !!!</a:t>
            </a:r>
            <a:endParaRPr b="1" sz="29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25" y="1066025"/>
            <a:ext cx="6563878" cy="407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 Development Life-cycle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5600400" y="573425"/>
            <a:ext cx="323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The way we did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228375" y="4155175"/>
            <a:ext cx="8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Trebuchet MS"/>
                <a:ea typeface="Trebuchet MS"/>
                <a:cs typeface="Trebuchet MS"/>
                <a:sym typeface="Trebuchet MS"/>
              </a:rPr>
              <a:t>LG SDL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788075" y="1066025"/>
            <a:ext cx="2037900" cy="923400"/>
          </a:xfrm>
          <a:prstGeom prst="wedgeRectCallout">
            <a:avLst>
              <a:gd fmla="val 59392" name="adj1"/>
              <a:gd fmla="val -20129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Our activity :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Requirement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Requirement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Requirement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Security Requirement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1950" y="2245600"/>
            <a:ext cx="1348200" cy="1124100"/>
          </a:xfrm>
          <a:prstGeom prst="wedgeRectCallout">
            <a:avLst>
              <a:gd fmla="val 59392" name="adj1"/>
              <a:gd fmla="val -20129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Our activity :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(Education)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Cousera 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MOOC 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CMU e-lecture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CMU Live Zoom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856775" y="1247725"/>
            <a:ext cx="2037900" cy="781500"/>
          </a:xfrm>
          <a:prstGeom prst="wedgeRectCallout">
            <a:avLst>
              <a:gd fmla="val -57286" name="adj1"/>
              <a:gd fmla="val 29459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Our activity :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Architect Design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Quality Attribute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Security Design Review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595075" y="3169000"/>
            <a:ext cx="1299600" cy="619800"/>
          </a:xfrm>
          <a:prstGeom prst="wedgeRectCallout">
            <a:avLst>
              <a:gd fmla="val -61163" name="adj1"/>
              <a:gd fmla="val -26281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Our activity :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Secure Coding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Analysis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609050" y="4307950"/>
            <a:ext cx="1299600" cy="720000"/>
          </a:xfrm>
          <a:prstGeom prst="wedgeRectCallout">
            <a:avLst>
              <a:gd fmla="val -61163" name="adj1"/>
              <a:gd fmla="val -26281" name="adj2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Verdana"/>
                <a:ea typeface="Verdana"/>
                <a:cs typeface="Verdana"/>
                <a:sym typeface="Verdana"/>
              </a:rPr>
              <a:t>Phase 2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Asset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5253725" y="573425"/>
            <a:ext cx="357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77875" y="4735000"/>
            <a:ext cx="86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Trebuchet MS"/>
                <a:ea typeface="Trebuchet MS"/>
                <a:cs typeface="Trebuchet MS"/>
                <a:sym typeface="Trebuchet MS"/>
              </a:rPr>
              <a:t>Asset List</a:t>
            </a:r>
            <a:r>
              <a:rPr b="1" lang="ko" sz="10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" sz="1000"/>
              <a:t>: </a:t>
            </a:r>
            <a:r>
              <a:rPr lang="ko" sz="1000" u="sng">
                <a:solidFill>
                  <a:schemeClr val="hlink"/>
                </a:solidFill>
                <a:hlinkClick r:id="rId3"/>
              </a:rPr>
              <a:t>https://docs.google.com/document/d/17hBksXkO3t7uZDN-yFIo5x02YWFBjmVHrCzRcF1x-1A</a:t>
            </a:r>
            <a:endParaRPr sz="1000"/>
          </a:p>
        </p:txBody>
      </p:sp>
      <p:sp>
        <p:nvSpPr>
          <p:cNvPr id="148" name="Google Shape;148;p17"/>
          <p:cNvSpPr/>
          <p:nvPr/>
        </p:nvSpPr>
        <p:spPr>
          <a:xfrm>
            <a:off x="1043550" y="1542100"/>
            <a:ext cx="1215300" cy="744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Asset Identification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2964838" y="1542100"/>
            <a:ext cx="1293000" cy="7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Threat (Vulnerability)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963825" y="1542100"/>
            <a:ext cx="1215300" cy="7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 Risk Assessment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783150" y="1542100"/>
            <a:ext cx="1215300" cy="7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Mitigating Threats</a:t>
            </a:r>
            <a:endParaRPr/>
          </a:p>
        </p:txBody>
      </p:sp>
      <p:cxnSp>
        <p:nvCxnSpPr>
          <p:cNvPr id="152" name="Google Shape;152;p17"/>
          <p:cNvCxnSpPr>
            <a:stCxn id="148" idx="3"/>
            <a:endCxn id="149" idx="1"/>
          </p:cNvCxnSpPr>
          <p:nvPr/>
        </p:nvCxnSpPr>
        <p:spPr>
          <a:xfrm>
            <a:off x="2258850" y="1914250"/>
            <a:ext cx="70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7"/>
          <p:cNvCxnSpPr>
            <a:stCxn id="149" idx="3"/>
            <a:endCxn id="150" idx="1"/>
          </p:cNvCxnSpPr>
          <p:nvPr/>
        </p:nvCxnSpPr>
        <p:spPr>
          <a:xfrm>
            <a:off x="4257838" y="1914250"/>
            <a:ext cx="70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7"/>
          <p:cNvCxnSpPr>
            <a:stCxn id="150" idx="3"/>
            <a:endCxn id="151" idx="1"/>
          </p:cNvCxnSpPr>
          <p:nvPr/>
        </p:nvCxnSpPr>
        <p:spPr>
          <a:xfrm>
            <a:off x="6179125" y="1914250"/>
            <a:ext cx="60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51" idx="3"/>
          </p:cNvCxnSpPr>
          <p:nvPr/>
        </p:nvCxnSpPr>
        <p:spPr>
          <a:xfrm>
            <a:off x="7998450" y="1914250"/>
            <a:ext cx="60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>
            <a:endCxn id="148" idx="1"/>
          </p:cNvCxnSpPr>
          <p:nvPr/>
        </p:nvCxnSpPr>
        <p:spPr>
          <a:xfrm flipH="1" rot="10800000">
            <a:off x="438150" y="1914250"/>
            <a:ext cx="6054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7"/>
          <p:cNvCxnSpPr>
            <a:stCxn id="158" idx="2"/>
            <a:endCxn id="150" idx="0"/>
          </p:cNvCxnSpPr>
          <p:nvPr/>
        </p:nvCxnSpPr>
        <p:spPr>
          <a:xfrm>
            <a:off x="5571475" y="1330953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7"/>
          <p:cNvCxnSpPr>
            <a:stCxn id="160" idx="2"/>
            <a:endCxn id="149" idx="0"/>
          </p:cNvCxnSpPr>
          <p:nvPr/>
        </p:nvCxnSpPr>
        <p:spPr>
          <a:xfrm>
            <a:off x="3611350" y="1330954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7"/>
          <p:cNvCxnSpPr>
            <a:stCxn id="162" idx="2"/>
            <a:endCxn id="151" idx="0"/>
          </p:cNvCxnSpPr>
          <p:nvPr/>
        </p:nvCxnSpPr>
        <p:spPr>
          <a:xfrm>
            <a:off x="7390950" y="1338247"/>
            <a:ext cx="0" cy="20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7"/>
          <p:cNvSpPr txBox="1"/>
          <p:nvPr/>
        </p:nvSpPr>
        <p:spPr>
          <a:xfrm>
            <a:off x="277875" y="1861457"/>
            <a:ext cx="97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1. User RQ</a:t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2. Project RQ</a:t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3. SW RQ</a:t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4. SW, HW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249150" y="1861457"/>
            <a:ext cx="7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1. </a:t>
            </a:r>
            <a:r>
              <a:rPr b="1" lang="ko" sz="800">
                <a:solidFill>
                  <a:srgbClr val="0000FF"/>
                </a:solidFill>
              </a:rPr>
              <a:t>Asset list</a:t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2. DFD</a:t>
            </a:r>
            <a:endParaRPr b="1" sz="800"/>
          </a:p>
        </p:txBody>
      </p:sp>
      <p:sp>
        <p:nvSpPr>
          <p:cNvPr id="165" name="Google Shape;165;p17"/>
          <p:cNvSpPr txBox="1"/>
          <p:nvPr/>
        </p:nvSpPr>
        <p:spPr>
          <a:xfrm>
            <a:off x="4272600" y="1861450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</a:t>
            </a:r>
            <a:r>
              <a:rPr b="1" lang="ko" sz="800"/>
              <a:t>Threat</a:t>
            </a:r>
            <a:endParaRPr b="1" sz="800"/>
          </a:p>
        </p:txBody>
      </p:sp>
      <p:sp>
        <p:nvSpPr>
          <p:cNvPr id="160" name="Google Shape;160;p17"/>
          <p:cNvSpPr txBox="1"/>
          <p:nvPr/>
        </p:nvSpPr>
        <p:spPr>
          <a:xfrm>
            <a:off x="3309400" y="1023154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STRIDE</a:t>
            </a:r>
            <a:endParaRPr b="1" sz="800"/>
          </a:p>
        </p:txBody>
      </p:sp>
      <p:sp>
        <p:nvSpPr>
          <p:cNvPr id="158" name="Google Shape;158;p17"/>
          <p:cNvSpPr txBox="1"/>
          <p:nvPr/>
        </p:nvSpPr>
        <p:spPr>
          <a:xfrm>
            <a:off x="5269525" y="1023153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OWASP</a:t>
            </a:r>
            <a:endParaRPr b="1" sz="800"/>
          </a:p>
        </p:txBody>
      </p:sp>
      <p:sp>
        <p:nvSpPr>
          <p:cNvPr id="166" name="Google Shape;166;p17"/>
          <p:cNvSpPr txBox="1"/>
          <p:nvPr/>
        </p:nvSpPr>
        <p:spPr>
          <a:xfrm>
            <a:off x="6109600" y="1861450"/>
            <a:ext cx="70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</a:t>
            </a:r>
            <a:r>
              <a:rPr b="1" lang="ko" sz="800"/>
              <a:t>Security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Risk Level</a:t>
            </a:r>
            <a:endParaRPr b="1" sz="800"/>
          </a:p>
        </p:txBody>
      </p:sp>
      <p:sp>
        <p:nvSpPr>
          <p:cNvPr id="167" name="Google Shape;167;p17"/>
          <p:cNvSpPr txBox="1"/>
          <p:nvPr/>
        </p:nvSpPr>
        <p:spPr>
          <a:xfrm>
            <a:off x="7961200" y="1861457"/>
            <a:ext cx="7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</a:t>
            </a:r>
            <a:r>
              <a:rPr b="1" lang="ko" sz="800"/>
              <a:t>Security Req.</a:t>
            </a:r>
            <a:endParaRPr b="1" sz="800"/>
          </a:p>
        </p:txBody>
      </p:sp>
      <p:sp>
        <p:nvSpPr>
          <p:cNvPr id="162" name="Google Shape;162;p17"/>
          <p:cNvSpPr txBox="1"/>
          <p:nvPr/>
        </p:nvSpPr>
        <p:spPr>
          <a:xfrm>
            <a:off x="6783300" y="993547"/>
            <a:ext cx="1215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</a:rPr>
              <a:t>Six-part Quality Attribute Scenarios</a:t>
            </a:r>
            <a:endParaRPr b="1" sz="800"/>
          </a:p>
        </p:txBody>
      </p:sp>
      <p:sp>
        <p:nvSpPr>
          <p:cNvPr id="168" name="Google Shape;168;p17"/>
          <p:cNvSpPr txBox="1"/>
          <p:nvPr/>
        </p:nvSpPr>
        <p:spPr>
          <a:xfrm>
            <a:off x="1629025" y="4482400"/>
            <a:ext cx="8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&lt;Asset List&gt;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409800" y="2497550"/>
            <a:ext cx="4305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Asset identification was possible based on functions derived through system definition, scenario creation, and requirement analysis.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Assets to protect from threats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Jetson Nano : server application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User display &amp; System control application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Data (video frame, meta data, picture, certificate..)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Network interface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HW : Camera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...</a:t>
            </a:r>
            <a:endParaRPr sz="1100"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00" y="2865763"/>
            <a:ext cx="4535250" cy="5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00" y="3704300"/>
            <a:ext cx="4703375" cy="8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/>
          <p:nvPr/>
        </p:nvSpPr>
        <p:spPr>
          <a:xfrm>
            <a:off x="2323450" y="3440832"/>
            <a:ext cx="148200" cy="211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5253725" y="573425"/>
            <a:ext cx="357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Requirement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11700" y="1064363"/>
            <a:ext cx="231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Requirement Analysis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Threat Analysis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5253725" y="573425"/>
            <a:ext cx="357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Requirement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277875" y="4735000"/>
            <a:ext cx="86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Trebuchet MS"/>
                <a:ea typeface="Trebuchet MS"/>
                <a:cs typeface="Trebuchet MS"/>
                <a:sym typeface="Trebuchet MS"/>
              </a:rPr>
              <a:t>Security Requirement Analysis working sheet </a:t>
            </a:r>
            <a:r>
              <a:rPr lang="ko" sz="1000"/>
              <a:t>: </a:t>
            </a:r>
            <a:r>
              <a:rPr lang="ko" sz="1000" u="sng">
                <a:solidFill>
                  <a:schemeClr val="hlink"/>
                </a:solidFill>
                <a:hlinkClick r:id="rId3"/>
              </a:rPr>
              <a:t>https://docs.google.com/spreadsheets/d/1Mx0e_mOhwO24hP5NUkUQ4YFxJ2HmPbjVOljCh0Gsd7E</a:t>
            </a:r>
            <a:r>
              <a:rPr lang="ko" sz="1000"/>
              <a:t> </a:t>
            </a:r>
            <a:endParaRPr sz="1000"/>
          </a:p>
        </p:txBody>
      </p:sp>
      <p:sp>
        <p:nvSpPr>
          <p:cNvPr id="182" name="Google Shape;182;p18"/>
          <p:cNvSpPr txBox="1"/>
          <p:nvPr/>
        </p:nvSpPr>
        <p:spPr>
          <a:xfrm>
            <a:off x="425575" y="2713300"/>
            <a:ext cx="432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We mainly focused on boundary area of DFD and extracted following risk items especially data exchanges between entities.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HMI; Invalid data could cause buffer overflow or connecting to unauthorized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Network Communication; data sniffing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Data Consistency; user data corruption</a:t>
            </a:r>
            <a:endParaRPr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275" y="2577050"/>
            <a:ext cx="3854076" cy="203856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/>
          <p:nvPr/>
        </p:nvSpPr>
        <p:spPr>
          <a:xfrm>
            <a:off x="1043550" y="1542100"/>
            <a:ext cx="1215300" cy="7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Asset Identification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2964838" y="1542100"/>
            <a:ext cx="1293000" cy="744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Threat (Vulnerability) Analysis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4963825" y="1542100"/>
            <a:ext cx="1215300" cy="7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 Risk Assessment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6783150" y="1542100"/>
            <a:ext cx="1215300" cy="7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Mitigating Threats</a:t>
            </a:r>
            <a:endParaRPr/>
          </a:p>
        </p:txBody>
      </p:sp>
      <p:cxnSp>
        <p:nvCxnSpPr>
          <p:cNvPr id="188" name="Google Shape;188;p18"/>
          <p:cNvCxnSpPr>
            <a:stCxn id="184" idx="3"/>
            <a:endCxn id="185" idx="1"/>
          </p:cNvCxnSpPr>
          <p:nvPr/>
        </p:nvCxnSpPr>
        <p:spPr>
          <a:xfrm>
            <a:off x="2258850" y="1914250"/>
            <a:ext cx="70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>
            <a:stCxn id="185" idx="3"/>
            <a:endCxn id="186" idx="1"/>
          </p:cNvCxnSpPr>
          <p:nvPr/>
        </p:nvCxnSpPr>
        <p:spPr>
          <a:xfrm>
            <a:off x="4257838" y="1914250"/>
            <a:ext cx="70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8"/>
          <p:cNvCxnSpPr>
            <a:stCxn id="186" idx="3"/>
            <a:endCxn id="187" idx="1"/>
          </p:cNvCxnSpPr>
          <p:nvPr/>
        </p:nvCxnSpPr>
        <p:spPr>
          <a:xfrm>
            <a:off x="6179125" y="1914250"/>
            <a:ext cx="60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8"/>
          <p:cNvCxnSpPr>
            <a:stCxn id="187" idx="3"/>
          </p:cNvCxnSpPr>
          <p:nvPr/>
        </p:nvCxnSpPr>
        <p:spPr>
          <a:xfrm>
            <a:off x="7998450" y="1914250"/>
            <a:ext cx="60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8"/>
          <p:cNvCxnSpPr>
            <a:endCxn id="184" idx="1"/>
          </p:cNvCxnSpPr>
          <p:nvPr/>
        </p:nvCxnSpPr>
        <p:spPr>
          <a:xfrm flipH="1" rot="10800000">
            <a:off x="438150" y="1914250"/>
            <a:ext cx="6054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8"/>
          <p:cNvCxnSpPr>
            <a:stCxn id="194" idx="2"/>
            <a:endCxn id="186" idx="0"/>
          </p:cNvCxnSpPr>
          <p:nvPr/>
        </p:nvCxnSpPr>
        <p:spPr>
          <a:xfrm>
            <a:off x="5571475" y="1330953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8"/>
          <p:cNvCxnSpPr>
            <a:stCxn id="196" idx="2"/>
            <a:endCxn id="185" idx="0"/>
          </p:cNvCxnSpPr>
          <p:nvPr/>
        </p:nvCxnSpPr>
        <p:spPr>
          <a:xfrm>
            <a:off x="3611350" y="1330954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8"/>
          <p:cNvCxnSpPr>
            <a:stCxn id="198" idx="2"/>
            <a:endCxn id="187" idx="0"/>
          </p:cNvCxnSpPr>
          <p:nvPr/>
        </p:nvCxnSpPr>
        <p:spPr>
          <a:xfrm>
            <a:off x="7390950" y="1338247"/>
            <a:ext cx="0" cy="20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8"/>
          <p:cNvSpPr txBox="1"/>
          <p:nvPr/>
        </p:nvSpPr>
        <p:spPr>
          <a:xfrm>
            <a:off x="277875" y="1860675"/>
            <a:ext cx="97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User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2. Project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3. SW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4. SW, HW</a:t>
            </a:r>
            <a:endParaRPr b="1" sz="800"/>
          </a:p>
        </p:txBody>
      </p:sp>
      <p:sp>
        <p:nvSpPr>
          <p:cNvPr id="200" name="Google Shape;200;p18"/>
          <p:cNvSpPr txBox="1"/>
          <p:nvPr/>
        </p:nvSpPr>
        <p:spPr>
          <a:xfrm>
            <a:off x="2249150" y="1860675"/>
            <a:ext cx="7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1. </a:t>
            </a:r>
            <a:r>
              <a:rPr b="1" lang="ko" sz="800">
                <a:solidFill>
                  <a:srgbClr val="0000FF"/>
                </a:solidFill>
              </a:rPr>
              <a:t>Asset list</a:t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2. DFD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3309400" y="1023154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STRIDE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5269525" y="1023153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OWASP</a:t>
            </a:r>
            <a:endParaRPr b="1" sz="800"/>
          </a:p>
        </p:txBody>
      </p:sp>
      <p:sp>
        <p:nvSpPr>
          <p:cNvPr id="198" name="Google Shape;198;p18"/>
          <p:cNvSpPr txBox="1"/>
          <p:nvPr/>
        </p:nvSpPr>
        <p:spPr>
          <a:xfrm>
            <a:off x="6783300" y="993547"/>
            <a:ext cx="1215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</a:rPr>
              <a:t>Six-part Quality Attribute Scenarios</a:t>
            </a:r>
            <a:endParaRPr b="1" sz="800"/>
          </a:p>
        </p:txBody>
      </p:sp>
      <p:sp>
        <p:nvSpPr>
          <p:cNvPr id="201" name="Google Shape;201;p18"/>
          <p:cNvSpPr txBox="1"/>
          <p:nvPr/>
        </p:nvSpPr>
        <p:spPr>
          <a:xfrm>
            <a:off x="6322363" y="4505400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&lt;DFD&gt;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4272600" y="1861450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1. Threat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6109600" y="1861450"/>
            <a:ext cx="70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Security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Risk Level</a:t>
            </a:r>
            <a:endParaRPr b="1" sz="800"/>
          </a:p>
        </p:txBody>
      </p:sp>
      <p:sp>
        <p:nvSpPr>
          <p:cNvPr id="204" name="Google Shape;204;p18"/>
          <p:cNvSpPr txBox="1"/>
          <p:nvPr/>
        </p:nvSpPr>
        <p:spPr>
          <a:xfrm>
            <a:off x="7961200" y="1861457"/>
            <a:ext cx="7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Security Req.</a:t>
            </a:r>
            <a:endParaRPr b="1" sz="800"/>
          </a:p>
        </p:txBody>
      </p:sp>
      <p:grpSp>
        <p:nvGrpSpPr>
          <p:cNvPr id="205" name="Google Shape;205;p18"/>
          <p:cNvGrpSpPr/>
          <p:nvPr/>
        </p:nvGrpSpPr>
        <p:grpSpPr>
          <a:xfrm>
            <a:off x="5625700" y="2497550"/>
            <a:ext cx="2001000" cy="1419000"/>
            <a:chOff x="5625700" y="2497550"/>
            <a:chExt cx="2001000" cy="1419000"/>
          </a:xfrm>
        </p:grpSpPr>
        <p:sp>
          <p:nvSpPr>
            <p:cNvPr id="206" name="Google Shape;206;p18"/>
            <p:cNvSpPr/>
            <p:nvPr/>
          </p:nvSpPr>
          <p:spPr>
            <a:xfrm>
              <a:off x="5625700" y="2497550"/>
              <a:ext cx="2001000" cy="1419000"/>
            </a:xfrm>
            <a:prstGeom prst="wedgeRectCallout">
              <a:avLst>
                <a:gd fmla="val 71709" name="adj1"/>
                <a:gd fmla="val 10088" name="adj2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7" name="Google Shape;20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07350" y="2537775"/>
              <a:ext cx="1859348" cy="13231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/>
        </p:nvSpPr>
        <p:spPr>
          <a:xfrm>
            <a:off x="376425" y="2943475"/>
            <a:ext cx="426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 sz="2000">
                <a:solidFill>
                  <a:schemeClr val="dk1"/>
                </a:solidFill>
              </a:rPr>
              <a:t>19</a:t>
            </a:r>
            <a:r>
              <a:rPr lang="ko">
                <a:solidFill>
                  <a:schemeClr val="dk1"/>
                </a:solidFill>
              </a:rPr>
              <a:t> threats / </a:t>
            </a:r>
            <a:r>
              <a:rPr b="1" lang="ko" sz="2000">
                <a:solidFill>
                  <a:schemeClr val="dk1"/>
                </a:solidFill>
              </a:rPr>
              <a:t>5</a:t>
            </a:r>
            <a:r>
              <a:rPr lang="ko">
                <a:solidFill>
                  <a:schemeClr val="dk1"/>
                </a:solidFill>
              </a:rPr>
              <a:t> category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I</a:t>
            </a:r>
            <a:r>
              <a:rPr lang="ko">
                <a:solidFill>
                  <a:schemeClr val="dk1"/>
                </a:solidFill>
              </a:rPr>
              <a:t>nput Validation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Secure Data Transmission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Authentication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Secure Data Store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Logging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Risk Assessment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5253725" y="573425"/>
            <a:ext cx="357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Requirement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277875" y="4735000"/>
            <a:ext cx="86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Trebuchet MS"/>
                <a:ea typeface="Trebuchet MS"/>
                <a:cs typeface="Trebuchet MS"/>
                <a:sym typeface="Trebuchet MS"/>
              </a:rPr>
              <a:t>Security Requirement Analysis working sheet </a:t>
            </a:r>
            <a:r>
              <a:rPr lang="ko" sz="1000"/>
              <a:t>: </a:t>
            </a:r>
            <a:r>
              <a:rPr lang="ko" sz="1000" u="sng">
                <a:solidFill>
                  <a:schemeClr val="hlink"/>
                </a:solidFill>
                <a:hlinkClick r:id="rId3"/>
              </a:rPr>
              <a:t>https://docs.google.com/spreadsheets/d/1Mx0e_mOhwO24hP5NUkUQ4YFxJ2HmPbjVOljCh0Gsd7E</a:t>
            </a:r>
            <a:r>
              <a:rPr lang="ko" sz="1000"/>
              <a:t> </a:t>
            </a:r>
            <a:endParaRPr sz="1000"/>
          </a:p>
        </p:txBody>
      </p:sp>
      <p:sp>
        <p:nvSpPr>
          <p:cNvPr id="216" name="Google Shape;216;p19"/>
          <p:cNvSpPr/>
          <p:nvPr/>
        </p:nvSpPr>
        <p:spPr>
          <a:xfrm>
            <a:off x="1043550" y="1542100"/>
            <a:ext cx="1215300" cy="7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Asset Identification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2964838" y="1542100"/>
            <a:ext cx="1293000" cy="74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Threat (Vulnerability)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4963825" y="1542100"/>
            <a:ext cx="1215300" cy="74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Security Risk Assessment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6783150" y="1542100"/>
            <a:ext cx="1215300" cy="7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Mitigating Threats</a:t>
            </a:r>
            <a:endParaRPr/>
          </a:p>
        </p:txBody>
      </p:sp>
      <p:cxnSp>
        <p:nvCxnSpPr>
          <p:cNvPr id="220" name="Google Shape;220;p19"/>
          <p:cNvCxnSpPr>
            <a:stCxn id="216" idx="3"/>
            <a:endCxn id="217" idx="1"/>
          </p:cNvCxnSpPr>
          <p:nvPr/>
        </p:nvCxnSpPr>
        <p:spPr>
          <a:xfrm>
            <a:off x="2258850" y="1914250"/>
            <a:ext cx="70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9"/>
          <p:cNvCxnSpPr>
            <a:stCxn id="217" idx="3"/>
            <a:endCxn id="218" idx="1"/>
          </p:cNvCxnSpPr>
          <p:nvPr/>
        </p:nvCxnSpPr>
        <p:spPr>
          <a:xfrm>
            <a:off x="4257838" y="1914250"/>
            <a:ext cx="70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9"/>
          <p:cNvCxnSpPr>
            <a:stCxn id="218" idx="3"/>
            <a:endCxn id="219" idx="1"/>
          </p:cNvCxnSpPr>
          <p:nvPr/>
        </p:nvCxnSpPr>
        <p:spPr>
          <a:xfrm>
            <a:off x="6179125" y="1914250"/>
            <a:ext cx="60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9"/>
          <p:cNvCxnSpPr>
            <a:stCxn id="219" idx="3"/>
          </p:cNvCxnSpPr>
          <p:nvPr/>
        </p:nvCxnSpPr>
        <p:spPr>
          <a:xfrm>
            <a:off x="7998450" y="1914250"/>
            <a:ext cx="60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>
            <a:endCxn id="216" idx="1"/>
          </p:cNvCxnSpPr>
          <p:nvPr/>
        </p:nvCxnSpPr>
        <p:spPr>
          <a:xfrm flipH="1" rot="10800000">
            <a:off x="438150" y="1914250"/>
            <a:ext cx="6054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9"/>
          <p:cNvCxnSpPr>
            <a:stCxn id="226" idx="2"/>
            <a:endCxn id="218" idx="0"/>
          </p:cNvCxnSpPr>
          <p:nvPr/>
        </p:nvCxnSpPr>
        <p:spPr>
          <a:xfrm>
            <a:off x="5571475" y="1330953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9"/>
          <p:cNvCxnSpPr>
            <a:stCxn id="228" idx="2"/>
            <a:endCxn id="217" idx="0"/>
          </p:cNvCxnSpPr>
          <p:nvPr/>
        </p:nvCxnSpPr>
        <p:spPr>
          <a:xfrm>
            <a:off x="3611350" y="1330954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9"/>
          <p:cNvCxnSpPr>
            <a:stCxn id="230" idx="2"/>
            <a:endCxn id="219" idx="0"/>
          </p:cNvCxnSpPr>
          <p:nvPr/>
        </p:nvCxnSpPr>
        <p:spPr>
          <a:xfrm>
            <a:off x="7390950" y="1338247"/>
            <a:ext cx="0" cy="20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9"/>
          <p:cNvSpPr txBox="1"/>
          <p:nvPr/>
        </p:nvSpPr>
        <p:spPr>
          <a:xfrm>
            <a:off x="3309400" y="1023154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STRIDE</a:t>
            </a:r>
            <a:endParaRPr b="1" sz="800"/>
          </a:p>
        </p:txBody>
      </p:sp>
      <p:sp>
        <p:nvSpPr>
          <p:cNvPr id="226" name="Google Shape;226;p19"/>
          <p:cNvSpPr txBox="1"/>
          <p:nvPr/>
        </p:nvSpPr>
        <p:spPr>
          <a:xfrm>
            <a:off x="5269525" y="1023153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OWASP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783300" y="993547"/>
            <a:ext cx="1215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00"/>
                </a:solidFill>
              </a:rPr>
              <a:t>Six-part Quality Attribute Scenarios</a:t>
            </a:r>
            <a:endParaRPr b="1" sz="800"/>
          </a:p>
        </p:txBody>
      </p:sp>
      <p:sp>
        <p:nvSpPr>
          <p:cNvPr id="231" name="Google Shape;231;p19"/>
          <p:cNvSpPr txBox="1"/>
          <p:nvPr/>
        </p:nvSpPr>
        <p:spPr>
          <a:xfrm>
            <a:off x="2249150" y="1860675"/>
            <a:ext cx="7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Asset list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2. DFD</a:t>
            </a:r>
            <a:endParaRPr b="1" sz="800"/>
          </a:p>
        </p:txBody>
      </p:sp>
      <p:sp>
        <p:nvSpPr>
          <p:cNvPr id="232" name="Google Shape;232;p19"/>
          <p:cNvSpPr txBox="1"/>
          <p:nvPr/>
        </p:nvSpPr>
        <p:spPr>
          <a:xfrm>
            <a:off x="277875" y="1860675"/>
            <a:ext cx="97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User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2. Project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3. SW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4. SW, HW</a:t>
            </a:r>
            <a:endParaRPr b="1" sz="800"/>
          </a:p>
        </p:txBody>
      </p:sp>
      <p:sp>
        <p:nvSpPr>
          <p:cNvPr id="233" name="Google Shape;233;p19"/>
          <p:cNvSpPr txBox="1"/>
          <p:nvPr/>
        </p:nvSpPr>
        <p:spPr>
          <a:xfrm>
            <a:off x="5191450" y="4489384"/>
            <a:ext cx="129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&lt;Security Risk Level&gt;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751" y="2502724"/>
            <a:ext cx="4238397" cy="20734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4272600" y="1861450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1. Threat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6109600" y="1861450"/>
            <a:ext cx="70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1. Security</a:t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Risk Level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7961200" y="1861457"/>
            <a:ext cx="7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Security Req.</a:t>
            </a:r>
            <a:endParaRPr b="1" sz="800"/>
          </a:p>
        </p:txBody>
      </p:sp>
      <p:grpSp>
        <p:nvGrpSpPr>
          <p:cNvPr id="238" name="Google Shape;238;p19"/>
          <p:cNvGrpSpPr/>
          <p:nvPr/>
        </p:nvGrpSpPr>
        <p:grpSpPr>
          <a:xfrm>
            <a:off x="2944200" y="2899875"/>
            <a:ext cx="6199800" cy="983400"/>
            <a:chOff x="2944200" y="2899875"/>
            <a:chExt cx="6199800" cy="983400"/>
          </a:xfrm>
        </p:grpSpPr>
        <p:sp>
          <p:nvSpPr>
            <p:cNvPr id="239" name="Google Shape;239;p19"/>
            <p:cNvSpPr/>
            <p:nvPr/>
          </p:nvSpPr>
          <p:spPr>
            <a:xfrm>
              <a:off x="2944200" y="2899875"/>
              <a:ext cx="6199800" cy="983400"/>
            </a:xfrm>
            <a:prstGeom prst="wedgeRectCallout">
              <a:avLst>
                <a:gd fmla="val -25826" name="adj1"/>
                <a:gd fmla="val 72641" name="adj2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03651" y="2933963"/>
              <a:ext cx="6093600" cy="907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Mitigating Threats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5253725" y="573425"/>
            <a:ext cx="357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Requirement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277875" y="4735000"/>
            <a:ext cx="86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Trebuchet MS"/>
                <a:ea typeface="Trebuchet MS"/>
                <a:cs typeface="Trebuchet MS"/>
                <a:sym typeface="Trebuchet MS"/>
              </a:rPr>
              <a:t>Security Requirement Analysis working sheet </a:t>
            </a:r>
            <a:r>
              <a:rPr lang="ko" sz="1000"/>
              <a:t>: </a:t>
            </a:r>
            <a:r>
              <a:rPr lang="ko" sz="1000" u="sng">
                <a:solidFill>
                  <a:schemeClr val="hlink"/>
                </a:solidFill>
                <a:hlinkClick r:id="rId3"/>
              </a:rPr>
              <a:t>https://docs.google.com/spreadsheets/d/1Mx0e_mOhwO24hP5NUkUQ4YFxJ2HmPbjVOljCh0Gsd7E</a:t>
            </a:r>
            <a:r>
              <a:rPr lang="ko" sz="1000"/>
              <a:t> </a:t>
            </a:r>
            <a:endParaRPr sz="1000"/>
          </a:p>
        </p:txBody>
      </p:sp>
      <p:sp>
        <p:nvSpPr>
          <p:cNvPr id="248" name="Google Shape;248;p20"/>
          <p:cNvSpPr/>
          <p:nvPr/>
        </p:nvSpPr>
        <p:spPr>
          <a:xfrm>
            <a:off x="1043550" y="1542100"/>
            <a:ext cx="1215300" cy="7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Asset Identification</a:t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2964838" y="1542100"/>
            <a:ext cx="1293000" cy="74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Threat (Vulnerability)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4963825" y="1542100"/>
            <a:ext cx="1215300" cy="74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Security Risk Assessment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6783150" y="1542100"/>
            <a:ext cx="1215300" cy="74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Mitigating Threats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252" name="Google Shape;252;p20"/>
          <p:cNvCxnSpPr>
            <a:stCxn id="248" idx="3"/>
            <a:endCxn id="249" idx="1"/>
          </p:cNvCxnSpPr>
          <p:nvPr/>
        </p:nvCxnSpPr>
        <p:spPr>
          <a:xfrm>
            <a:off x="2258850" y="1914250"/>
            <a:ext cx="70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0"/>
          <p:cNvCxnSpPr>
            <a:stCxn id="249" idx="3"/>
            <a:endCxn id="250" idx="1"/>
          </p:cNvCxnSpPr>
          <p:nvPr/>
        </p:nvCxnSpPr>
        <p:spPr>
          <a:xfrm>
            <a:off x="4257838" y="1914250"/>
            <a:ext cx="70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0"/>
          <p:cNvCxnSpPr>
            <a:stCxn id="250" idx="3"/>
            <a:endCxn id="251" idx="1"/>
          </p:cNvCxnSpPr>
          <p:nvPr/>
        </p:nvCxnSpPr>
        <p:spPr>
          <a:xfrm>
            <a:off x="6179125" y="1914250"/>
            <a:ext cx="60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0"/>
          <p:cNvCxnSpPr>
            <a:stCxn id="251" idx="3"/>
          </p:cNvCxnSpPr>
          <p:nvPr/>
        </p:nvCxnSpPr>
        <p:spPr>
          <a:xfrm>
            <a:off x="7998450" y="1914250"/>
            <a:ext cx="60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0"/>
          <p:cNvCxnSpPr>
            <a:endCxn id="248" idx="1"/>
          </p:cNvCxnSpPr>
          <p:nvPr/>
        </p:nvCxnSpPr>
        <p:spPr>
          <a:xfrm flipH="1" rot="10800000">
            <a:off x="438150" y="1914250"/>
            <a:ext cx="6054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0"/>
          <p:cNvCxnSpPr>
            <a:stCxn id="258" idx="2"/>
            <a:endCxn id="250" idx="0"/>
          </p:cNvCxnSpPr>
          <p:nvPr/>
        </p:nvCxnSpPr>
        <p:spPr>
          <a:xfrm>
            <a:off x="5571475" y="1330953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0"/>
          <p:cNvCxnSpPr>
            <a:stCxn id="260" idx="2"/>
            <a:endCxn id="249" idx="0"/>
          </p:cNvCxnSpPr>
          <p:nvPr/>
        </p:nvCxnSpPr>
        <p:spPr>
          <a:xfrm>
            <a:off x="3611350" y="1330954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0"/>
          <p:cNvCxnSpPr>
            <a:stCxn id="262" idx="2"/>
            <a:endCxn id="251" idx="0"/>
          </p:cNvCxnSpPr>
          <p:nvPr/>
        </p:nvCxnSpPr>
        <p:spPr>
          <a:xfrm>
            <a:off x="7390950" y="1338247"/>
            <a:ext cx="0" cy="20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0"/>
          <p:cNvSpPr txBox="1"/>
          <p:nvPr/>
        </p:nvSpPr>
        <p:spPr>
          <a:xfrm>
            <a:off x="3309400" y="1023154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STRIDE</a:t>
            </a:r>
            <a:endParaRPr b="1" sz="800"/>
          </a:p>
        </p:txBody>
      </p:sp>
      <p:sp>
        <p:nvSpPr>
          <p:cNvPr id="258" name="Google Shape;258;p20"/>
          <p:cNvSpPr txBox="1"/>
          <p:nvPr/>
        </p:nvSpPr>
        <p:spPr>
          <a:xfrm>
            <a:off x="5269525" y="1023153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OWASP</a:t>
            </a:r>
            <a:endParaRPr b="1" sz="800"/>
          </a:p>
        </p:txBody>
      </p:sp>
      <p:sp>
        <p:nvSpPr>
          <p:cNvPr id="262" name="Google Shape;262;p20"/>
          <p:cNvSpPr txBox="1"/>
          <p:nvPr/>
        </p:nvSpPr>
        <p:spPr>
          <a:xfrm>
            <a:off x="6783300" y="993547"/>
            <a:ext cx="1215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Six-part Quality Attribute Scenarios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277875" y="1853134"/>
            <a:ext cx="97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User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2. Project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3. SW RQ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4. SW, HW</a:t>
            </a:r>
            <a:endParaRPr b="1" sz="800"/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825" y="2435824"/>
            <a:ext cx="3954151" cy="21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700" y="2484975"/>
            <a:ext cx="3936634" cy="21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/>
          <p:nvPr/>
        </p:nvSpPr>
        <p:spPr>
          <a:xfrm>
            <a:off x="4691000" y="3514475"/>
            <a:ext cx="170400" cy="2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4272600" y="1861450"/>
            <a:ext cx="7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Threat</a:t>
            </a:r>
            <a:endParaRPr b="1" sz="800"/>
          </a:p>
        </p:txBody>
      </p:sp>
      <p:sp>
        <p:nvSpPr>
          <p:cNvPr id="268" name="Google Shape;268;p20"/>
          <p:cNvSpPr txBox="1"/>
          <p:nvPr/>
        </p:nvSpPr>
        <p:spPr>
          <a:xfrm>
            <a:off x="6109600" y="1861450"/>
            <a:ext cx="70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1. Security</a:t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Risk Level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2249150" y="1860675"/>
            <a:ext cx="7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1. Asset list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2. DFD</a:t>
            </a:r>
            <a:endParaRPr b="1" sz="800"/>
          </a:p>
        </p:txBody>
      </p:sp>
      <p:sp>
        <p:nvSpPr>
          <p:cNvPr id="270" name="Google Shape;270;p20"/>
          <p:cNvSpPr txBox="1"/>
          <p:nvPr/>
        </p:nvSpPr>
        <p:spPr>
          <a:xfrm>
            <a:off x="6503750" y="4527075"/>
            <a:ext cx="14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&lt;Security Requirement&gt;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1422125" y="4527084"/>
            <a:ext cx="129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&lt;Quality Attributes&gt;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7961200" y="1861457"/>
            <a:ext cx="7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1. Security Req.</a:t>
            </a:r>
            <a:endParaRPr b="1" sz="800">
              <a:solidFill>
                <a:srgbClr val="0000FF"/>
              </a:solidFill>
            </a:endParaRPr>
          </a:p>
        </p:txBody>
      </p:sp>
      <p:pic>
        <p:nvPicPr>
          <p:cNvPr id="273" name="Google Shape;2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9650" y="2524850"/>
            <a:ext cx="6451799" cy="206998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 Design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5253725" y="573425"/>
            <a:ext cx="357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Design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4922050" y="1186500"/>
            <a:ext cx="3545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Write invalid form of IP address (ex. 123.456.789)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➨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Input Validation : Input Data Verifier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Sniffing data on network between Jets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onNano and user laptop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➨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Data Encryption : OpenSSL v1.1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Connection from unknown client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➨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Authentication : Key from trusted certificate authority (JetsonNano)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Secure Storage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➨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cryptmount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Logging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➨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rsyslog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277875" y="4735000"/>
            <a:ext cx="86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Trebuchet MS"/>
                <a:ea typeface="Trebuchet MS"/>
                <a:cs typeface="Trebuchet MS"/>
                <a:sym typeface="Trebuchet MS"/>
              </a:rPr>
              <a:t>Software Architect Design Document</a:t>
            </a:r>
            <a:r>
              <a:rPr b="1" lang="ko" sz="10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" sz="1000"/>
              <a:t>: </a:t>
            </a:r>
            <a:r>
              <a:rPr lang="ko" sz="1000" u="sng">
                <a:solidFill>
                  <a:schemeClr val="hlink"/>
                </a:solidFill>
                <a:hlinkClick r:id="rId3"/>
              </a:rPr>
              <a:t>https://docs.google.com/document/d/1NJaph-tavyyWxa13gYBciuc1nuE-puGsy08pcuRcfRk</a:t>
            </a:r>
            <a:endParaRPr sz="1000"/>
          </a:p>
        </p:txBody>
      </p:sp>
      <p:pic>
        <p:nvPicPr>
          <p:cNvPr id="282" name="Google Shape;2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25" y="1175450"/>
            <a:ext cx="4535775" cy="34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/>
          <p:nvPr/>
        </p:nvSpPr>
        <p:spPr>
          <a:xfrm>
            <a:off x="1269900" y="3386525"/>
            <a:ext cx="8172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568824" y="2930675"/>
            <a:ext cx="740100" cy="307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5081275" y="3857811"/>
            <a:ext cx="222000" cy="2073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3023750" y="2572450"/>
            <a:ext cx="740100" cy="307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5081274" y="2162640"/>
            <a:ext cx="222000" cy="207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5081274" y="1315065"/>
            <a:ext cx="222000" cy="2073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3353900" y="1529776"/>
            <a:ext cx="968100" cy="307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5081274" y="3010215"/>
            <a:ext cx="222000" cy="207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5081274" y="4296390"/>
            <a:ext cx="222000" cy="207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561550" y="2572450"/>
            <a:ext cx="740100" cy="2913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